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0" r:id="rId1"/>
  </p:sldMasterIdLst>
  <p:sldIdLst>
    <p:sldId id="256" r:id="rId2"/>
    <p:sldId id="261" r:id="rId3"/>
    <p:sldId id="267" r:id="rId4"/>
    <p:sldId id="258" r:id="rId5"/>
    <p:sldId id="271" r:id="rId6"/>
    <p:sldId id="272" r:id="rId7"/>
    <p:sldId id="273" r:id="rId8"/>
    <p:sldId id="274" r:id="rId9"/>
    <p:sldId id="264" r:id="rId10"/>
    <p:sldId id="268" r:id="rId11"/>
    <p:sldId id="269" r:id="rId12"/>
    <p:sldId id="270" r:id="rId13"/>
    <p:sldId id="275" r:id="rId14"/>
    <p:sldId id="276" r:id="rId15"/>
    <p:sldId id="265" r:id="rId16"/>
    <p:sldId id="26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418"/>
    <a:srgbClr val="173821"/>
    <a:srgbClr val="1D4425"/>
    <a:srgbClr val="25542E"/>
    <a:srgbClr val="265B32"/>
    <a:srgbClr val="102F17"/>
    <a:srgbClr val="22492B"/>
    <a:srgbClr val="182B1D"/>
    <a:srgbClr val="123119"/>
    <a:srgbClr val="1C3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10AA0-9BAB-6C37-46D3-63E2A9FD3189}" v="7" dt="2019-09-04T15:40:08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8D080C-F929-4B7D-89C0-8BD45F1D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884E792-17E2-4176-B22D-D766F1BF1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630ECFA-E72B-43D1-AE1C-DFEBAB0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D2E99C2-E315-4D00-84EF-48C86690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271D7C-0E29-4365-9FD6-98E293A8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35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E78563-73E5-4203-BD7A-4809E541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3527608-DBAF-4952-A1F3-C7FFBD5E5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B9094DC-60BA-42A2-B44D-F86631BE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C4AC70F-A910-4C51-98ED-C702FEAD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D01645D-0161-43C6-B552-754CE911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69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673A356-7E01-444D-BD17-A73737E17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196ECF9-943D-49AE-B1B1-0AA0EB558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091D0D-2879-4B18-9694-1D4E1836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65FF02B-CE06-448C-B4E4-962C4333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BC4A7B6-F6CB-4BD4-B931-DBAC20D4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6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D38637-6AE2-4A14-9677-75629BB5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234222-57F5-4D35-B9E0-A6254F4D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14A60CE-041A-43F7-98A7-47357E99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1F65B5-5386-4666-B7BB-1F518A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A9A51B8-4E70-47DD-A2A9-394DCFD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01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148304-8B1E-40B4-AA35-7EF7CA8A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7B9DF71-3BCF-451A-A061-900522A1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AB2100-0CDD-45CE-9FE5-38665759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AC3745A-AAF1-4196-8AA0-C455860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320C72E-B2E0-4709-B90E-C4A879D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643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74E5B4-D66D-4C91-B2BD-ACF1356B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EF989A-8250-4274-A93A-303505A8B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DB90254-D5CE-4759-B50E-37F4B85B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09D8D6F-469D-462A-B0BF-B2B34363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33DFEF7-CC5F-49D0-A2C2-D497E370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8E23F74-6EDA-43AA-A3C7-87CC37DD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887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C86165-D2C7-4395-9991-FD763E09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ABAD27C-00DA-4433-8046-1349A33C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C045042-23DB-40A7-A50E-049B7812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0003C24-B42E-40F4-8E38-DA20B318A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B4ADAF8-C3C5-400F-BC17-63815B26B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1550D55-7B93-44FF-BEA1-43FDCADF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84FCC59-EB7B-4761-BB1E-B3619225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B90A11DA-9282-467C-B028-2B3B74AB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84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D7BF14-3453-4331-8192-822DA4B5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4B7567B-756F-4E11-9A77-151E6CD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7D02E1C-8146-4A00-B814-1006E55E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318C03E-2F96-4CFA-BBA9-E9617D56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22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BF92DE4-380C-44E8-AA5B-025C37F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63CE4D5-6A4A-4814-8D8E-7225A543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ED75BB2-BE21-4644-B4F8-D2CA0396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345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D18142-20CA-424B-9AD2-19B70DC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8EA7895-981E-4D91-88D7-28BA843D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5396F9E-8AA0-4480-A892-2207FC94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E660170-B30E-4568-8719-961293F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7B7AF94-47C0-41CB-A9AC-98A0D75C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CCDE384-F421-455E-BADF-68361E11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9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5F16AF-4805-473E-9F86-EE2B1198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C70D27D-F3A8-452C-B0A9-A5912793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167D62F-B9AE-4B5D-BE8C-485FA2FA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65AD77B-1B96-450A-BDF8-1F8259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906C81F-79B5-4CE1-9CE7-DEE18169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BA0CFBE-58DA-4503-BB72-95748679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16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F7B6E47-3357-4A05-9CB4-F3761FDD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9BFDCEB-868A-43B6-B4E7-8058710A1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E4D563-28EE-4F12-A7E6-98D3178EB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17/12/2020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2A790A8-BDAB-48F9-A689-5D51EFC9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9B206FE-D20B-4E83-AD80-4ECFE22A8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21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fif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jfi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3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E689C-B5B9-4E74-8CDD-B8334B8B438D}"/>
              </a:ext>
            </a:extLst>
          </p:cNvPr>
          <p:cNvSpPr txBox="1"/>
          <p:nvPr/>
        </p:nvSpPr>
        <p:spPr>
          <a:xfrm>
            <a:off x="2348023" y="2771833"/>
            <a:ext cx="749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Regulators (LDO) </a:t>
            </a:r>
            <a:endParaRPr lang="en-US" sz="32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277F7-3B43-44D9-9711-7ADC8D8A3D81}"/>
              </a:ext>
            </a:extLst>
          </p:cNvPr>
          <p:cNvCxnSpPr>
            <a:cxnSpLocks/>
          </p:cNvCxnSpPr>
          <p:nvPr/>
        </p:nvCxnSpPr>
        <p:spPr>
          <a:xfrm>
            <a:off x="2999402" y="3501392"/>
            <a:ext cx="604787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6B8CBF10-C45D-432C-82F0-0B7477917F5B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25DE1036-0271-4ED4-86E1-FCADF58B3882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28143-7F8E-4CCF-8743-1441E2BAEA99}"/>
              </a:ext>
            </a:extLst>
          </p:cNvPr>
          <p:cNvSpPr txBox="1"/>
          <p:nvPr/>
        </p:nvSpPr>
        <p:spPr>
          <a:xfrm>
            <a:off x="175847" y="2305066"/>
            <a:ext cx="673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Τα αναλογικά κυκλώματα απαιτούν υψηλό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PSRR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Προτεινόμενη Τοπολογία 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A11E8-7889-4851-A02F-3802EF4F2E43}"/>
              </a:ext>
            </a:extLst>
          </p:cNvPr>
          <p:cNvSpPr txBox="1"/>
          <p:nvPr/>
        </p:nvSpPr>
        <p:spPr>
          <a:xfrm>
            <a:off x="181650" y="2738231"/>
            <a:ext cx="8744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Το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PSRR </a:t>
            </a: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είναι υψηλό, όταν και το κέρδος του βρόχου είναι υψηλό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940841-6C4F-49D2-A0FA-F0177C4F7AB0}"/>
                  </a:ext>
                </a:extLst>
              </p:cNvPr>
              <p:cNvSpPr txBox="1"/>
              <p:nvPr/>
            </p:nvSpPr>
            <p:spPr>
              <a:xfrm>
                <a:off x="175847" y="803572"/>
                <a:ext cx="8011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Όταν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𝐷𝑂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οι απώλειες ισχύος είναι αρκετά μικρές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940841-6C4F-49D2-A0FA-F0177C4F7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7" y="803572"/>
                <a:ext cx="8011024" cy="400110"/>
              </a:xfrm>
              <a:prstGeom prst="rect">
                <a:avLst/>
              </a:prstGeom>
              <a:blipFill>
                <a:blip r:embed="rId3"/>
                <a:stretch>
                  <a:fillRect l="-68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>
            <a:extLst>
              <a:ext uri="{FF2B5EF4-FFF2-40B4-BE49-F238E27FC236}">
                <a16:creationId xmlns:a16="http://schemas.microsoft.com/office/drawing/2014/main" id="{88C65372-6F29-4F91-B9ED-62683322D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2" y="3429000"/>
            <a:ext cx="3715268" cy="2943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3D3FB-2E0C-4FB8-9C97-8B13F91EEE8D}"/>
                  </a:ext>
                </a:extLst>
              </p:cNvPr>
              <p:cNvSpPr txBox="1"/>
              <p:nvPr/>
            </p:nvSpPr>
            <p:spPr>
              <a:xfrm>
                <a:off x="-2880083" y="1173171"/>
                <a:ext cx="10734262" cy="11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Pass Transistor Gain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endParaRPr lang="en-US" sz="2000" b="0" dirty="0">
                  <a:solidFill>
                    <a:schemeClr val="bg1"/>
                  </a:solidFill>
                  <a:latin typeface="Jura" panose="020003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~ 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</m:oMath>
                </a14:m>
                <a:r>
                  <a:rPr lang="en-US" sz="1600" b="0" dirty="0">
                    <a:solidFill>
                      <a:schemeClr val="bg1"/>
                    </a:solidFill>
                    <a:latin typeface="Jura" panose="02000303000000000000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solidFill>
                      <a:schemeClr val="bg1"/>
                    </a:solidFill>
                    <a:latin typeface="Jura" panose="02000303000000000000" pitchFamily="2" charset="0"/>
                  </a:rPr>
                  <a:t>)</a:t>
                </a:r>
              </a:p>
              <a:p>
                <a:pPr algn="ctr"/>
                <a:r>
                  <a:rPr lang="en-US" sz="16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den>
                    </m:f>
                  </m:oMath>
                </a14:m>
                <a:endParaRPr lang="en-US" sz="1600" b="0" dirty="0">
                  <a:solidFill>
                    <a:schemeClr val="bg1"/>
                  </a:solidFill>
                  <a:latin typeface="Jura" panose="02000303000000000000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3D3FB-2E0C-4FB8-9C97-8B13F91E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80083" y="1173171"/>
                <a:ext cx="10734262" cy="1129220"/>
              </a:xfrm>
              <a:prstGeom prst="rect">
                <a:avLst/>
              </a:prstGeom>
              <a:blipFill>
                <a:blip r:embed="rId5"/>
                <a:stretch>
                  <a:fillRect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8E6F5D8B-D89E-412E-9B19-739460436C3A}"/>
              </a:ext>
            </a:extLst>
          </p:cNvPr>
          <p:cNvSpPr/>
          <p:nvPr/>
        </p:nvSpPr>
        <p:spPr>
          <a:xfrm>
            <a:off x="2062521" y="4650512"/>
            <a:ext cx="1152939" cy="9409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07F14-261F-43E9-8708-6F1FAEF03EAC}"/>
              </a:ext>
            </a:extLst>
          </p:cNvPr>
          <p:cNvSpPr txBox="1"/>
          <p:nvPr/>
        </p:nvSpPr>
        <p:spPr>
          <a:xfrm>
            <a:off x="547121" y="6347723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Βασική τοπολογία του </a:t>
            </a:r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ultra-fat 50mV LDO Regulator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09C58-8D98-4FCA-8719-F2D5CF7A6115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359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8" grpId="0"/>
      <p:bldP spid="9" grpId="0"/>
      <p:bldP spid="12" grpId="0"/>
      <p:bldP spid="7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Διαφορικός Ενισχυτής</a:t>
            </a:r>
            <a:endParaRPr lang="en-US" sz="2400" b="1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A428806-4D41-4C9B-92E2-7835E4A2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792789"/>
            <a:ext cx="3486637" cy="3362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E8955-08CC-427D-AB38-9510EDA4C87C}"/>
                  </a:ext>
                </a:extLst>
              </p:cNvPr>
              <p:cNvSpPr txBox="1"/>
              <p:nvPr/>
            </p:nvSpPr>
            <p:spPr>
              <a:xfrm>
                <a:off x="4211883" y="1401696"/>
                <a:ext cx="7187205" cy="1205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Το κέρδος του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cross-coupled pair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διαφορικού ενισχυτή είναι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σε σχέση με τοπολογία χωρίς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cross-coupled paired transistors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E8955-08CC-427D-AB38-9510EDA4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83" y="1401696"/>
                <a:ext cx="7187205" cy="1205330"/>
              </a:xfrm>
              <a:prstGeom prst="rect">
                <a:avLst/>
              </a:prstGeom>
              <a:blipFill>
                <a:blip r:embed="rId4"/>
                <a:stretch>
                  <a:fillRect l="-763" t="-3030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F54251-509B-4F9B-A584-285D486C96B9}"/>
                  </a:ext>
                </a:extLst>
              </p:cNvPr>
              <p:cNvSpPr txBox="1"/>
              <p:nvPr/>
            </p:nvSpPr>
            <p:spPr>
              <a:xfrm>
                <a:off x="4211884" y="2762592"/>
                <a:ext cx="7187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είναι η συνολική διαγωγιμότητα των κόμβων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V1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ή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V2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F54251-509B-4F9B-A584-285D486C9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84" y="2762592"/>
                <a:ext cx="7187205" cy="400110"/>
              </a:xfrm>
              <a:prstGeom prst="rect">
                <a:avLst/>
              </a:prstGeom>
              <a:blipFill>
                <a:blip r:embed="rId5"/>
                <a:stretch>
                  <a:fillRect l="-76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F8F131-C6B5-4814-9443-334EDBB59F28}"/>
                  </a:ext>
                </a:extLst>
              </p:cNvPr>
              <p:cNvSpPr txBox="1"/>
              <p:nvPr/>
            </p:nvSpPr>
            <p:spPr>
              <a:xfrm>
                <a:off x="4211883" y="3276164"/>
                <a:ext cx="7187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είναι η διαγωγιμότητα των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transistor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Μ3, Μ4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F8F131-C6B5-4814-9443-334EDBB59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83" y="3276164"/>
                <a:ext cx="7187205" cy="400110"/>
              </a:xfrm>
              <a:prstGeom prst="rect">
                <a:avLst/>
              </a:prstGeom>
              <a:blipFill>
                <a:blip r:embed="rId6"/>
                <a:stretch>
                  <a:fillRect l="-76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15E83-1A50-4CE7-B661-D6F875E3F651}"/>
                  </a:ext>
                </a:extLst>
              </p:cNvPr>
              <p:cNvSpPr txBox="1"/>
              <p:nvPr/>
            </p:nvSpPr>
            <p:spPr>
              <a:xfrm>
                <a:off x="4211883" y="889549"/>
                <a:ext cx="7582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𝛽</m:t>
                    </m:r>
                    <m: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&lt;1</m:t>
                    </m:r>
                  </m:oMath>
                </a14:m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=&gt;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Λειτουργία Ενισχυτή και όχι Συγκριτή Υστέρησης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15E83-1A50-4CE7-B661-D6F875E3F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83" y="889549"/>
                <a:ext cx="7582579" cy="400110"/>
              </a:xfrm>
              <a:prstGeom prst="rect">
                <a:avLst/>
              </a:prstGeom>
              <a:blipFill>
                <a:blip r:embed="rId7"/>
                <a:stretch>
                  <a:fillRect l="-723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5DA578E-8AB1-42EC-B61D-999557C1C8EA}"/>
              </a:ext>
            </a:extLst>
          </p:cNvPr>
          <p:cNvSpPr txBox="1"/>
          <p:nvPr/>
        </p:nvSpPr>
        <p:spPr>
          <a:xfrm>
            <a:off x="397538" y="4135154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Δομή του </a:t>
            </a:r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cross-coupled pair </a:t>
            </a:r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διαφορικού ενισχυτή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E2361-DBFD-4BC4-A06B-4341AA9A1FB0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46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725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Ολοκληρωμένο Σχηματικό Προτεινόμενης Τοπολογίας</a:t>
            </a:r>
            <a:endParaRPr lang="en-US" sz="2400" b="1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EC1B454-DA6E-480B-91D0-A2EC1DCEB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7" y="666133"/>
            <a:ext cx="6332308" cy="3020496"/>
          </a:xfrm>
          <a:prstGeom prst="rect">
            <a:avLst/>
          </a:prstGeom>
        </p:spPr>
      </p:pic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D6900899-112E-42F2-B061-0618A3B413FE}"/>
              </a:ext>
            </a:extLst>
          </p:cNvPr>
          <p:cNvCxnSpPr>
            <a:cxnSpLocks/>
          </p:cNvCxnSpPr>
          <p:nvPr/>
        </p:nvCxnSpPr>
        <p:spPr>
          <a:xfrm>
            <a:off x="3809112" y="1346200"/>
            <a:ext cx="1220088" cy="22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εία γραμμή σύνδεσης 11">
            <a:extLst>
              <a:ext uri="{FF2B5EF4-FFF2-40B4-BE49-F238E27FC236}">
                <a16:creationId xmlns:a16="http://schemas.microsoft.com/office/drawing/2014/main" id="{E0525660-5F61-4FFE-AE86-8E6645F69FBD}"/>
              </a:ext>
            </a:extLst>
          </p:cNvPr>
          <p:cNvCxnSpPr>
            <a:cxnSpLocks/>
          </p:cNvCxnSpPr>
          <p:nvPr/>
        </p:nvCxnSpPr>
        <p:spPr>
          <a:xfrm flipH="1">
            <a:off x="5029201" y="1346200"/>
            <a:ext cx="1416049" cy="22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>
            <a:extLst>
              <a:ext uri="{FF2B5EF4-FFF2-40B4-BE49-F238E27FC236}">
                <a16:creationId xmlns:a16="http://schemas.microsoft.com/office/drawing/2014/main" id="{D0BCE2CC-23B7-4143-B22C-F52AD6F854E5}"/>
              </a:ext>
            </a:extLst>
          </p:cNvPr>
          <p:cNvCxnSpPr>
            <a:cxnSpLocks/>
          </p:cNvCxnSpPr>
          <p:nvPr/>
        </p:nvCxnSpPr>
        <p:spPr>
          <a:xfrm flipV="1">
            <a:off x="3809112" y="1346200"/>
            <a:ext cx="2636138" cy="5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Οβάλ 27">
            <a:extLst>
              <a:ext uri="{FF2B5EF4-FFF2-40B4-BE49-F238E27FC236}">
                <a16:creationId xmlns:a16="http://schemas.microsoft.com/office/drawing/2014/main" id="{D5DA0F9C-C068-4B99-A35B-CDEA2544F12A}"/>
              </a:ext>
            </a:extLst>
          </p:cNvPr>
          <p:cNvSpPr/>
          <p:nvPr/>
        </p:nvSpPr>
        <p:spPr>
          <a:xfrm>
            <a:off x="6040616" y="2240189"/>
            <a:ext cx="552272" cy="3982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5650B2-1DF7-442A-8289-1FE2D70B32F2}"/>
              </a:ext>
            </a:extLst>
          </p:cNvPr>
          <p:cNvSpPr txBox="1"/>
          <p:nvPr/>
        </p:nvSpPr>
        <p:spPr>
          <a:xfrm>
            <a:off x="6870072" y="655332"/>
            <a:ext cx="52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Τα ψηφιακά κυκλώματα απαιτούν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Fast Transient Response</a:t>
            </a:r>
          </a:p>
        </p:txBody>
      </p:sp>
      <p:sp>
        <p:nvSpPr>
          <p:cNvPr id="30" name="Οβάλ 29">
            <a:extLst>
              <a:ext uri="{FF2B5EF4-FFF2-40B4-BE49-F238E27FC236}">
                <a16:creationId xmlns:a16="http://schemas.microsoft.com/office/drawing/2014/main" id="{59D89382-C968-40A0-8090-B3D4AFCE8F45}"/>
              </a:ext>
            </a:extLst>
          </p:cNvPr>
          <p:cNvSpPr/>
          <p:nvPr/>
        </p:nvSpPr>
        <p:spPr>
          <a:xfrm>
            <a:off x="2789583" y="2973614"/>
            <a:ext cx="552272" cy="3982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Οβάλ 30">
            <a:extLst>
              <a:ext uri="{FF2B5EF4-FFF2-40B4-BE49-F238E27FC236}">
                <a16:creationId xmlns:a16="http://schemas.microsoft.com/office/drawing/2014/main" id="{2B4ADD65-3028-41A2-AB86-F58285C635AC}"/>
              </a:ext>
            </a:extLst>
          </p:cNvPr>
          <p:cNvSpPr/>
          <p:nvPr/>
        </p:nvSpPr>
        <p:spPr>
          <a:xfrm>
            <a:off x="1441450" y="1977263"/>
            <a:ext cx="668505" cy="3982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Οβάλ 32">
            <a:extLst>
              <a:ext uri="{FF2B5EF4-FFF2-40B4-BE49-F238E27FC236}">
                <a16:creationId xmlns:a16="http://schemas.microsoft.com/office/drawing/2014/main" id="{3C07A5EB-8769-463E-96F2-A0EE7F865C4C}"/>
              </a:ext>
            </a:extLst>
          </p:cNvPr>
          <p:cNvSpPr/>
          <p:nvPr/>
        </p:nvSpPr>
        <p:spPr>
          <a:xfrm>
            <a:off x="2568575" y="1056515"/>
            <a:ext cx="720281" cy="4491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4EA2E3E3-CB2E-47D4-B870-27C5BE1B5D14}"/>
              </a:ext>
            </a:extLst>
          </p:cNvPr>
          <p:cNvSpPr/>
          <p:nvPr/>
        </p:nvSpPr>
        <p:spPr>
          <a:xfrm>
            <a:off x="3570232" y="2019137"/>
            <a:ext cx="391325" cy="3982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3C06B7-7FEB-4BCD-A32C-F4A311D395B7}"/>
                  </a:ext>
                </a:extLst>
              </p:cNvPr>
              <p:cNvSpPr txBox="1"/>
              <p:nvPr/>
            </p:nvSpPr>
            <p:spPr>
              <a:xfrm>
                <a:off x="6870072" y="1508723"/>
                <a:ext cx="52953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είναι και πυκνωτής σύζευξης του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transistor M7 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αλλά και πυκνωτής αντιστάθμισης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3C06B7-7FEB-4BCD-A32C-F4A311D3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1508723"/>
                <a:ext cx="5295315" cy="1015663"/>
              </a:xfrm>
              <a:prstGeom prst="rect">
                <a:avLst/>
              </a:prstGeom>
              <a:blipFill>
                <a:blip r:embed="rId4"/>
                <a:stretch>
                  <a:fillRect l="-103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Εικόνα 36">
            <a:extLst>
              <a:ext uri="{FF2B5EF4-FFF2-40B4-BE49-F238E27FC236}">
                <a16:creationId xmlns:a16="http://schemas.microsoft.com/office/drawing/2014/main" id="{8A8A9AC0-E188-41C4-A48B-2B88953EC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55" y="3172732"/>
            <a:ext cx="3982006" cy="31722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8D67C7-623F-4E8C-BBE3-613447EE3C6B}"/>
              </a:ext>
            </a:extLst>
          </p:cNvPr>
          <p:cNvSpPr txBox="1"/>
          <p:nvPr/>
        </p:nvSpPr>
        <p:spPr>
          <a:xfrm>
            <a:off x="220070" y="3659677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Συνολικό σχηματικό της προτεινόμενης τοπολογίας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70DBE8-2DC2-49CB-B871-9DC09C0CFB75}"/>
              </a:ext>
            </a:extLst>
          </p:cNvPr>
          <p:cNvSpPr txBox="1"/>
          <p:nvPr/>
        </p:nvSpPr>
        <p:spPr>
          <a:xfrm>
            <a:off x="7732763" y="6338479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Μέτρηση</a:t>
            </a:r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 Load-Transient Response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ACE45-CA82-48B2-92D5-F5B943F4091C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9</a:t>
            </a:r>
          </a:p>
        </p:txBody>
      </p:sp>
      <p:sp>
        <p:nvSpPr>
          <p:cNvPr id="23" name="Οβάλ 22">
            <a:extLst>
              <a:ext uri="{FF2B5EF4-FFF2-40B4-BE49-F238E27FC236}">
                <a16:creationId xmlns:a16="http://schemas.microsoft.com/office/drawing/2014/main" id="{D29F4830-2705-426F-B910-9D66DAA3F52B}"/>
              </a:ext>
            </a:extLst>
          </p:cNvPr>
          <p:cNvSpPr/>
          <p:nvPr/>
        </p:nvSpPr>
        <p:spPr>
          <a:xfrm>
            <a:off x="3329532" y="1365495"/>
            <a:ext cx="720280" cy="6571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621C12-49C6-4E16-B445-906AAD9CCAB7}"/>
                  </a:ext>
                </a:extLst>
              </p:cNvPr>
              <p:cNvSpPr txBox="1"/>
              <p:nvPr/>
            </p:nvSpPr>
            <p:spPr>
              <a:xfrm>
                <a:off x="303797" y="4264071"/>
                <a:ext cx="57368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𝑅𝐶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 </m:t>
                    </m:r>
                  </m:oMath>
                </a14:m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χαμηλοπερατό φίλτρο για υψηλότερο 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PSRR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621C12-49C6-4E16-B445-906AAD9C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7" y="4264071"/>
                <a:ext cx="5736819" cy="400110"/>
              </a:xfrm>
              <a:prstGeom prst="rect">
                <a:avLst/>
              </a:prstGeom>
              <a:blipFill>
                <a:blip r:embed="rId6"/>
                <a:stretch>
                  <a:fillRect l="-95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7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/>
      <p:bldP spid="30" grpId="0" animBg="1"/>
      <p:bldP spid="31" grpId="0" animBg="1"/>
      <p:bldP spid="33" grpId="0" animBg="1"/>
      <p:bldP spid="34" grpId="0" animBg="1"/>
      <p:bldP spid="35" grpId="0"/>
      <p:bldP spid="38" grpId="0"/>
      <p:bldP spid="39" grpId="0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Ανάλυση Ευστάθειας</a:t>
            </a:r>
            <a:endParaRPr lang="en-US" sz="2400" b="1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5F83A2C-E9BF-406D-A0F2-CF8AF1FD5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2" y="809197"/>
            <a:ext cx="5630061" cy="22958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534302-82A5-4F24-BBC8-EBA91032064E}"/>
              </a:ext>
            </a:extLst>
          </p:cNvPr>
          <p:cNvSpPr txBox="1"/>
          <p:nvPr/>
        </p:nvSpPr>
        <p:spPr>
          <a:xfrm>
            <a:off x="217387" y="3105042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Μοντέλο Ασθενούς Σήματος της προτεινόμενης τοπολογίας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36C4ED3-7418-4A70-99BF-8DF9E75AC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6" y="2306200"/>
            <a:ext cx="4720905" cy="39421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8039C7-5A72-4237-9EBD-0904E5EB23A4}"/>
              </a:ext>
            </a:extLst>
          </p:cNvPr>
          <p:cNvSpPr txBox="1"/>
          <p:nvPr/>
        </p:nvSpPr>
        <p:spPr>
          <a:xfrm>
            <a:off x="6758606" y="6213548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Bode Plot </a:t>
            </a:r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της προτεινόμενης τοπολογίας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14EAAE-B001-413C-8CAD-D7C386D2E8F0}"/>
              </a:ext>
            </a:extLst>
          </p:cNvPr>
          <p:cNvSpPr txBox="1"/>
          <p:nvPr/>
        </p:nvSpPr>
        <p:spPr>
          <a:xfrm>
            <a:off x="11807582" y="6458479"/>
            <a:ext cx="38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11EE5-8C18-4030-8493-189277B10273}"/>
              </a:ext>
            </a:extLst>
          </p:cNvPr>
          <p:cNvSpPr txBox="1"/>
          <p:nvPr/>
        </p:nvSpPr>
        <p:spPr>
          <a:xfrm>
            <a:off x="175847" y="3499043"/>
            <a:ext cx="52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Υπάρχουν 4 βαθμίδες ενίσχυσης, συνεπώς υπάρχουν 4 πόλοι στο αριστερό ημιεπίπεδο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21DA6F-94A5-4841-B2B2-AA0E4D63CEF6}"/>
                  </a:ext>
                </a:extLst>
              </p:cNvPr>
              <p:cNvSpPr txBox="1"/>
              <p:nvPr/>
            </p:nvSpPr>
            <p:spPr>
              <a:xfrm>
                <a:off x="175847" y="5057664"/>
                <a:ext cx="6224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Ο κυρίαρχος πόλος στα χαμηλά φορτία είναι ο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21DA6F-94A5-4841-B2B2-AA0E4D63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7" y="5057664"/>
                <a:ext cx="6224954" cy="400110"/>
              </a:xfrm>
              <a:prstGeom prst="rect">
                <a:avLst/>
              </a:prstGeom>
              <a:blipFill>
                <a:blip r:embed="rId5"/>
                <a:stretch>
                  <a:fillRect l="-88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8D57B3-AF8A-4CEE-977B-4E64E13F9E35}"/>
                  </a:ext>
                </a:extLst>
              </p:cNvPr>
              <p:cNvSpPr txBox="1"/>
              <p:nvPr/>
            </p:nvSpPr>
            <p:spPr>
              <a:xfrm>
                <a:off x="175847" y="5597859"/>
                <a:ext cx="6224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Ο κυρίαρχος πόλος στα υψηλά φορτία είναι ο</a:t>
                </a: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l-G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8D57B3-AF8A-4CEE-977B-4E64E13F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7" y="5597859"/>
                <a:ext cx="6224954" cy="400110"/>
              </a:xfrm>
              <a:prstGeom prst="rect">
                <a:avLst/>
              </a:prstGeom>
              <a:blipFill>
                <a:blip r:embed="rId6"/>
                <a:stretch>
                  <a:fillRect l="-88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3B278D-6AE7-46F0-9066-A06FB6CB80A4}"/>
                  </a:ext>
                </a:extLst>
              </p:cNvPr>
              <p:cNvSpPr txBox="1"/>
              <p:nvPr/>
            </p:nvSpPr>
            <p:spPr>
              <a:xfrm>
                <a:off x="175847" y="4303911"/>
                <a:ext cx="2571552" cy="57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l-G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3B278D-6AE7-46F0-9066-A06FB6CB8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7" y="4303911"/>
                <a:ext cx="2571552" cy="577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A391E4-F977-4029-A3F0-4787EBEE8C24}"/>
                  </a:ext>
                </a:extLst>
              </p:cNvPr>
              <p:cNvSpPr txBox="1"/>
              <p:nvPr/>
            </p:nvSpPr>
            <p:spPr>
              <a:xfrm>
                <a:off x="2699917" y="4298693"/>
                <a:ext cx="2571552" cy="57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A391E4-F977-4029-A3F0-4787EBEE8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917" y="4298693"/>
                <a:ext cx="2571552" cy="577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>
            <a:extLst>
              <a:ext uri="{FF2B5EF4-FFF2-40B4-BE49-F238E27FC236}">
                <a16:creationId xmlns:a16="http://schemas.microsoft.com/office/drawing/2014/main" id="{4A652DAB-DF79-40DC-83B9-C346B3AA3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7348"/>
            <a:ext cx="5996663" cy="4401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FF9E82-A901-4112-85BA-144153A64D09}"/>
              </a:ext>
            </a:extLst>
          </p:cNvPr>
          <p:cNvSpPr txBox="1"/>
          <p:nvPr/>
        </p:nvSpPr>
        <p:spPr>
          <a:xfrm>
            <a:off x="6096000" y="1246372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Συνάρτηση Μεταφοράς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12" grpId="0"/>
      <p:bldP spid="13" grpId="0"/>
      <p:bldP spid="14" grpId="0"/>
      <p:bldP spid="15" grpId="0"/>
      <p:bldP spid="16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Αποτελέσματα Υλοποίησης</a:t>
            </a:r>
            <a:endParaRPr lang="en-US" sz="2400" b="1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7" name="Εικόνα 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D7607629-4845-4080-B7ED-C8633F73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7" y="782692"/>
            <a:ext cx="5506218" cy="43154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2FA6C1-5642-44C3-A377-EF9F249AD213}"/>
              </a:ext>
            </a:extLst>
          </p:cNvPr>
          <p:cNvSpPr txBox="1"/>
          <p:nvPr/>
        </p:nvSpPr>
        <p:spPr>
          <a:xfrm>
            <a:off x="6096000" y="782692"/>
            <a:ext cx="52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Έχει το μικρότερο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Dropout Voltage </a:t>
            </a: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σε σχέση με άλλες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state-of-the-art </a:t>
            </a: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υλοποιήσεις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E9802-76EB-4CCB-9F56-FE883085103D}"/>
              </a:ext>
            </a:extLst>
          </p:cNvPr>
          <p:cNvSpPr txBox="1"/>
          <p:nvPr/>
        </p:nvSpPr>
        <p:spPr>
          <a:xfrm>
            <a:off x="6096000" y="1490578"/>
            <a:ext cx="550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Έχει το υψηλότερο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efficiency (94.4%) </a:t>
            </a: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σε κατάσταση πλήρους φορτίου (20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mA</a:t>
            </a: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)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7928570E-FF7E-46A3-A53C-915A69956576}"/>
              </a:ext>
            </a:extLst>
          </p:cNvPr>
          <p:cNvSpPr/>
          <p:nvPr/>
        </p:nvSpPr>
        <p:spPr>
          <a:xfrm>
            <a:off x="1212964" y="782691"/>
            <a:ext cx="907384" cy="43154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8AB842-D187-46F2-91E0-382066D5074D}"/>
              </a:ext>
            </a:extLst>
          </p:cNvPr>
          <p:cNvSpPr txBox="1"/>
          <p:nvPr/>
        </p:nvSpPr>
        <p:spPr>
          <a:xfrm>
            <a:off x="11807582" y="6458479"/>
            <a:ext cx="38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F9102-26BE-49B6-91BD-A0FFE4B700C8}"/>
              </a:ext>
            </a:extLst>
          </p:cNvPr>
          <p:cNvSpPr txBox="1"/>
          <p:nvPr/>
        </p:nvSpPr>
        <p:spPr>
          <a:xfrm>
            <a:off x="309927" y="5098119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Σύγκριση με άλλες υλοποιήσεις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11" name="Εικόνα 10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BB494F91-5ED5-4F82-8FD7-B7916573A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67" y="3491974"/>
            <a:ext cx="4129058" cy="27564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04C178-15C6-45B0-88EC-462F4A8B3D7F}"/>
              </a:ext>
            </a:extLst>
          </p:cNvPr>
          <p:cNvSpPr txBox="1"/>
          <p:nvPr/>
        </p:nvSpPr>
        <p:spPr>
          <a:xfrm>
            <a:off x="7152567" y="6248399"/>
            <a:ext cx="400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Μικρογραφία του τελικού </a:t>
            </a:r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6778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9" grpId="0" animBg="1"/>
      <p:bldP spid="25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16162-B90E-4CB7-9B25-21090EFAF9EB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Hexagon 5">
            <a:extLst>
              <a:ext uri="{FF2B5EF4-FFF2-40B4-BE49-F238E27FC236}">
                <a16:creationId xmlns:a16="http://schemas.microsoft.com/office/drawing/2014/main" id="{28076B0D-F2A9-49DC-A6CC-800127BCDB8D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9BD62-DB03-4355-A254-B5C2995373B0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8F8F0F88-305D-4882-B935-53048482C6D7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67806C-1C89-4214-B941-A2948ED9EBA7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508969" y="3429000"/>
            <a:ext cx="195100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907839C5-BBD8-45E9-BA06-0D3EF1257B03}"/>
              </a:ext>
            </a:extLst>
          </p:cNvPr>
          <p:cNvSpPr/>
          <p:nvPr/>
        </p:nvSpPr>
        <p:spPr>
          <a:xfrm>
            <a:off x="622637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D4CD5-7442-48FE-9132-8ECC0A6A134A}"/>
              </a:ext>
            </a:extLst>
          </p:cNvPr>
          <p:cNvSpPr txBox="1"/>
          <p:nvPr/>
        </p:nvSpPr>
        <p:spPr>
          <a:xfrm>
            <a:off x="2568136" y="3821534"/>
            <a:ext cx="343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 Fully-Integrated LDO with 50mV Dropout for Power Efficiency Optimization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D77AE-B5C7-4AE4-8328-F6D15A503084}"/>
              </a:ext>
            </a:extLst>
          </p:cNvPr>
          <p:cNvSpPr txBox="1"/>
          <p:nvPr/>
        </p:nvSpPr>
        <p:spPr>
          <a:xfrm>
            <a:off x="1093695" y="2263237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 Working Principle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E1E411-48AA-453D-8501-F1D797250AD1}"/>
              </a:ext>
            </a:extLst>
          </p:cNvPr>
          <p:cNvSpPr txBox="1"/>
          <p:nvPr/>
        </p:nvSpPr>
        <p:spPr>
          <a:xfrm>
            <a:off x="4829284" y="2451820"/>
            <a:ext cx="327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Paper 2</a:t>
            </a:r>
          </a:p>
        </p:txBody>
      </p:sp>
    </p:spTree>
    <p:extLst>
      <p:ext uri="{BB962C8B-B14F-4D97-AF65-F5344CB8AC3E}">
        <p14:creationId xmlns:p14="http://schemas.microsoft.com/office/powerpoint/2010/main" val="754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16162-B90E-4CB7-9B25-21090EFAF9EB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Hexagon 5">
            <a:extLst>
              <a:ext uri="{FF2B5EF4-FFF2-40B4-BE49-F238E27FC236}">
                <a16:creationId xmlns:a16="http://schemas.microsoft.com/office/drawing/2014/main" id="{28076B0D-F2A9-49DC-A6CC-800127BCDB8D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9BD62-DB03-4355-A254-B5C2995373B0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8F8F0F88-305D-4882-B935-53048482C6D7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67806C-1C89-4214-B941-A2948ED9EBA7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508969" y="3429000"/>
            <a:ext cx="195100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907839C5-BBD8-45E9-BA06-0D3EF1257B03}"/>
              </a:ext>
            </a:extLst>
          </p:cNvPr>
          <p:cNvSpPr/>
          <p:nvPr/>
        </p:nvSpPr>
        <p:spPr>
          <a:xfrm>
            <a:off x="622637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9D6B4AE7-AC52-4290-BE6C-EAF0B595B44C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710659" y="3429000"/>
            <a:ext cx="2016771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Hexagon 13">
            <a:extLst>
              <a:ext uri="{FF2B5EF4-FFF2-40B4-BE49-F238E27FC236}">
                <a16:creationId xmlns:a16="http://schemas.microsoft.com/office/drawing/2014/main" id="{C335AED3-B64F-4783-A415-5D67EEEA7FE7}"/>
              </a:ext>
            </a:extLst>
          </p:cNvPr>
          <p:cNvSpPr/>
          <p:nvPr/>
        </p:nvSpPr>
        <p:spPr>
          <a:xfrm>
            <a:off x="8393569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ADAD0-2A5A-4E64-A525-F922C113F8D6}"/>
              </a:ext>
            </a:extLst>
          </p:cNvPr>
          <p:cNvSpPr txBox="1"/>
          <p:nvPr/>
        </p:nvSpPr>
        <p:spPr>
          <a:xfrm>
            <a:off x="2568136" y="3821534"/>
            <a:ext cx="343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 Fully-Integrated LDO with 50mV Dropout for Power Efficiency Optimization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028A1-4409-4544-B9F5-34D36125F5DD}"/>
              </a:ext>
            </a:extLst>
          </p:cNvPr>
          <p:cNvSpPr txBox="1"/>
          <p:nvPr/>
        </p:nvSpPr>
        <p:spPr>
          <a:xfrm>
            <a:off x="1093695" y="2263237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 Working Principle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A6C9E-CADA-40F4-BDB7-03AA07900F4E}"/>
              </a:ext>
            </a:extLst>
          </p:cNvPr>
          <p:cNvSpPr txBox="1"/>
          <p:nvPr/>
        </p:nvSpPr>
        <p:spPr>
          <a:xfrm>
            <a:off x="4829284" y="2451820"/>
            <a:ext cx="327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Paper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276981-E257-4AF5-BB21-086ED42B7920}"/>
              </a:ext>
            </a:extLst>
          </p:cNvPr>
          <p:cNvSpPr txBox="1"/>
          <p:nvPr/>
        </p:nvSpPr>
        <p:spPr>
          <a:xfrm>
            <a:off x="7670625" y="3825964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Paper 3</a:t>
            </a:r>
          </a:p>
        </p:txBody>
      </p:sp>
    </p:spTree>
    <p:extLst>
      <p:ext uri="{BB962C8B-B14F-4D97-AF65-F5344CB8AC3E}">
        <p14:creationId xmlns:p14="http://schemas.microsoft.com/office/powerpoint/2010/main" val="37925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D42BE486-DD8A-4F0F-B15C-075179A861FB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96486EA-77DC-44CF-9D47-3B3D69AE6020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CC4E6-BC64-40ED-8241-BEAAAB3BF24C}"/>
              </a:ext>
            </a:extLst>
          </p:cNvPr>
          <p:cNvSpPr txBox="1"/>
          <p:nvPr/>
        </p:nvSpPr>
        <p:spPr>
          <a:xfrm>
            <a:off x="2875044" y="2678060"/>
            <a:ext cx="6441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Thank you for your time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2797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16162-B90E-4CB7-9B25-21090EFAF9EB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Hexagon 5">
            <a:extLst>
              <a:ext uri="{FF2B5EF4-FFF2-40B4-BE49-F238E27FC236}">
                <a16:creationId xmlns:a16="http://schemas.microsoft.com/office/drawing/2014/main" id="{28076B0D-F2A9-49DC-A6CC-800127BCDB8D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93A87-5CB2-4F40-999E-3CA5B0A964FF}"/>
              </a:ext>
            </a:extLst>
          </p:cNvPr>
          <p:cNvSpPr txBox="1"/>
          <p:nvPr/>
        </p:nvSpPr>
        <p:spPr>
          <a:xfrm>
            <a:off x="1093695" y="2263237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 Working Principle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9BD62-DB03-4355-A254-B5C2995373B0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8F8F0F88-305D-4882-B935-53048482C6D7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907E5-A46F-45A5-8553-1093B19C4008}"/>
              </a:ext>
            </a:extLst>
          </p:cNvPr>
          <p:cNvSpPr txBox="1"/>
          <p:nvPr/>
        </p:nvSpPr>
        <p:spPr>
          <a:xfrm>
            <a:off x="2568136" y="3821534"/>
            <a:ext cx="343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 Fully-Integrated LDO with 50mV Dropout for Power Efficiency Optimization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67806C-1C89-4214-B941-A2948ED9EBA7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508969" y="3429000"/>
            <a:ext cx="195100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907839C5-BBD8-45E9-BA06-0D3EF1257B03}"/>
              </a:ext>
            </a:extLst>
          </p:cNvPr>
          <p:cNvSpPr/>
          <p:nvPr/>
        </p:nvSpPr>
        <p:spPr>
          <a:xfrm>
            <a:off x="622637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B0EED-F97E-4484-9EB7-D4221AE96313}"/>
              </a:ext>
            </a:extLst>
          </p:cNvPr>
          <p:cNvSpPr txBox="1"/>
          <p:nvPr/>
        </p:nvSpPr>
        <p:spPr>
          <a:xfrm>
            <a:off x="4829284" y="2451820"/>
            <a:ext cx="327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Paper 2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9D6B4AE7-AC52-4290-BE6C-EAF0B595B44C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710659" y="3429000"/>
            <a:ext cx="2016771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Hexagon 13">
            <a:extLst>
              <a:ext uri="{FF2B5EF4-FFF2-40B4-BE49-F238E27FC236}">
                <a16:creationId xmlns:a16="http://schemas.microsoft.com/office/drawing/2014/main" id="{C335AED3-B64F-4783-A415-5D67EEEA7FE7}"/>
              </a:ext>
            </a:extLst>
          </p:cNvPr>
          <p:cNvSpPr/>
          <p:nvPr/>
        </p:nvSpPr>
        <p:spPr>
          <a:xfrm>
            <a:off x="8393569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608E5-F48B-499E-8B23-E16380C8C6A9}"/>
              </a:ext>
            </a:extLst>
          </p:cNvPr>
          <p:cNvSpPr txBox="1"/>
          <p:nvPr/>
        </p:nvSpPr>
        <p:spPr>
          <a:xfrm>
            <a:off x="7670625" y="3825964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Paper 3</a:t>
            </a:r>
          </a:p>
        </p:txBody>
      </p:sp>
    </p:spTree>
    <p:extLst>
      <p:ext uri="{BB962C8B-B14F-4D97-AF65-F5344CB8AC3E}">
        <p14:creationId xmlns:p14="http://schemas.microsoft.com/office/powerpoint/2010/main" val="40066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8" grpId="0" animBg="1"/>
      <p:bldP spid="11" grpId="0"/>
      <p:bldP spid="14" grpId="0" animBg="1"/>
      <p:bldP spid="15" grpId="0"/>
      <p:bldP spid="17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28143-7F8E-4CCF-8743-1441E2BAEA99}"/>
              </a:ext>
            </a:extLst>
          </p:cNvPr>
          <p:cNvSpPr txBox="1"/>
          <p:nvPr/>
        </p:nvSpPr>
        <p:spPr>
          <a:xfrm>
            <a:off x="4325460" y="1586147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Σταθερή Τάση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Ρυθμιστής Τάσης (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Voltage Regulator</a:t>
            </a:r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0032FF80-C469-4F3D-BF21-027CB0BA8765}"/>
              </a:ext>
            </a:extLst>
          </p:cNvPr>
          <p:cNvSpPr/>
          <p:nvPr/>
        </p:nvSpPr>
        <p:spPr>
          <a:xfrm>
            <a:off x="3607481" y="1817183"/>
            <a:ext cx="1182932" cy="2305878"/>
          </a:xfrm>
          <a:prstGeom prst="rect">
            <a:avLst/>
          </a:prstGeom>
          <a:solidFill>
            <a:srgbClr val="25542E"/>
          </a:solidFill>
          <a:ln>
            <a:solidFill>
              <a:srgbClr val="182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Voltage Regulator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568EE62-94CF-45AD-95E4-208D6C729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0" y="2052157"/>
            <a:ext cx="2535205" cy="1948474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305569C4-1B53-4165-8FEC-18FC8714FB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84" y="2052157"/>
            <a:ext cx="2282395" cy="1964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9AD940-AE78-499C-B9EC-A85F2DB947F9}"/>
              </a:ext>
            </a:extLst>
          </p:cNvPr>
          <p:cNvSpPr txBox="1"/>
          <p:nvPr/>
        </p:nvSpPr>
        <p:spPr>
          <a:xfrm>
            <a:off x="230185" y="3973723"/>
            <a:ext cx="3145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Καμπύλη εκφόρτισης </a:t>
            </a:r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Lion </a:t>
            </a:r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Μπαταρίας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2E61F3-DE77-4EE7-BBC8-93655051E06C}"/>
              </a:ext>
            </a:extLst>
          </p:cNvPr>
          <p:cNvSpPr txBox="1"/>
          <p:nvPr/>
        </p:nvSpPr>
        <p:spPr>
          <a:xfrm>
            <a:off x="5518425" y="4006874"/>
            <a:ext cx="3145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DC </a:t>
            </a:r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Τάση με υψηλό συντελεστή απόρριψης θορύβου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25" name="Ευθεία γραμμή σύνδεσης 24">
            <a:extLst>
              <a:ext uri="{FF2B5EF4-FFF2-40B4-BE49-F238E27FC236}">
                <a16:creationId xmlns:a16="http://schemas.microsoft.com/office/drawing/2014/main" id="{D776384D-89B5-4CFD-BF35-8A5A69FD9E31}"/>
              </a:ext>
            </a:extLst>
          </p:cNvPr>
          <p:cNvCxnSpPr>
            <a:cxnSpLocks/>
          </p:cNvCxnSpPr>
          <p:nvPr/>
        </p:nvCxnSpPr>
        <p:spPr>
          <a:xfrm>
            <a:off x="2858155" y="2487301"/>
            <a:ext cx="1016153" cy="0"/>
          </a:xfrm>
          <a:prstGeom prst="line">
            <a:avLst/>
          </a:prstGeom>
          <a:ln w="571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εία γραμμή σύνδεσης 25">
            <a:extLst>
              <a:ext uri="{FF2B5EF4-FFF2-40B4-BE49-F238E27FC236}">
                <a16:creationId xmlns:a16="http://schemas.microsoft.com/office/drawing/2014/main" id="{2DF1BE53-4715-4925-B3E3-6DA0DDD44748}"/>
              </a:ext>
            </a:extLst>
          </p:cNvPr>
          <p:cNvCxnSpPr>
            <a:cxnSpLocks/>
          </p:cNvCxnSpPr>
          <p:nvPr/>
        </p:nvCxnSpPr>
        <p:spPr>
          <a:xfrm>
            <a:off x="2867366" y="3477901"/>
            <a:ext cx="1016153" cy="0"/>
          </a:xfrm>
          <a:prstGeom prst="line">
            <a:avLst/>
          </a:prstGeom>
          <a:ln w="571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533944F2-D7AE-4870-8A5F-6259310AF2D5}"/>
              </a:ext>
            </a:extLst>
          </p:cNvPr>
          <p:cNvCxnSpPr>
            <a:cxnSpLocks/>
          </p:cNvCxnSpPr>
          <p:nvPr/>
        </p:nvCxnSpPr>
        <p:spPr>
          <a:xfrm>
            <a:off x="4511020" y="2487301"/>
            <a:ext cx="1016153" cy="0"/>
          </a:xfrm>
          <a:prstGeom prst="line">
            <a:avLst/>
          </a:prstGeom>
          <a:ln w="571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0BEBA4C9-C940-48F2-A872-3CB1A1895FC1}"/>
              </a:ext>
            </a:extLst>
          </p:cNvPr>
          <p:cNvCxnSpPr>
            <a:cxnSpLocks/>
          </p:cNvCxnSpPr>
          <p:nvPr/>
        </p:nvCxnSpPr>
        <p:spPr>
          <a:xfrm>
            <a:off x="4520231" y="3477901"/>
            <a:ext cx="1016153" cy="0"/>
          </a:xfrm>
          <a:prstGeom prst="line">
            <a:avLst/>
          </a:prstGeom>
          <a:ln w="571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82E416E8-34C6-485B-80B0-064722A30229}"/>
              </a:ext>
            </a:extLst>
          </p:cNvPr>
          <p:cNvCxnSpPr>
            <a:cxnSpLocks/>
          </p:cNvCxnSpPr>
          <p:nvPr/>
        </p:nvCxnSpPr>
        <p:spPr>
          <a:xfrm>
            <a:off x="3106368" y="2691256"/>
            <a:ext cx="258819" cy="0"/>
          </a:xfrm>
          <a:prstGeom prst="line">
            <a:avLst/>
          </a:prstGeom>
          <a:ln w="190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Ευθεία γραμμή σύνδεσης 30">
            <a:extLst>
              <a:ext uri="{FF2B5EF4-FFF2-40B4-BE49-F238E27FC236}">
                <a16:creationId xmlns:a16="http://schemas.microsoft.com/office/drawing/2014/main" id="{36BE9A34-E621-44A5-8B3C-01A0F983A1E9}"/>
              </a:ext>
            </a:extLst>
          </p:cNvPr>
          <p:cNvCxnSpPr>
            <a:cxnSpLocks/>
          </p:cNvCxnSpPr>
          <p:nvPr/>
        </p:nvCxnSpPr>
        <p:spPr>
          <a:xfrm flipV="1">
            <a:off x="3236821" y="2580093"/>
            <a:ext cx="0" cy="235140"/>
          </a:xfrm>
          <a:prstGeom prst="line">
            <a:avLst/>
          </a:prstGeom>
          <a:ln w="190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B579312B-1908-4915-8897-E5741A4ECE4A}"/>
              </a:ext>
            </a:extLst>
          </p:cNvPr>
          <p:cNvCxnSpPr>
            <a:cxnSpLocks/>
          </p:cNvCxnSpPr>
          <p:nvPr/>
        </p:nvCxnSpPr>
        <p:spPr>
          <a:xfrm>
            <a:off x="5007787" y="2691256"/>
            <a:ext cx="258819" cy="0"/>
          </a:xfrm>
          <a:prstGeom prst="line">
            <a:avLst/>
          </a:prstGeom>
          <a:ln w="190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Ευθεία γραμμή σύνδεσης 32">
            <a:extLst>
              <a:ext uri="{FF2B5EF4-FFF2-40B4-BE49-F238E27FC236}">
                <a16:creationId xmlns:a16="http://schemas.microsoft.com/office/drawing/2014/main" id="{9F0968CE-3EE9-4892-843F-C7BC6CACB600}"/>
              </a:ext>
            </a:extLst>
          </p:cNvPr>
          <p:cNvCxnSpPr>
            <a:cxnSpLocks/>
          </p:cNvCxnSpPr>
          <p:nvPr/>
        </p:nvCxnSpPr>
        <p:spPr>
          <a:xfrm flipV="1">
            <a:off x="5138240" y="2580093"/>
            <a:ext cx="0" cy="235140"/>
          </a:xfrm>
          <a:prstGeom prst="line">
            <a:avLst/>
          </a:prstGeom>
          <a:ln w="190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Ευθεία γραμμή σύνδεσης 33">
            <a:extLst>
              <a:ext uri="{FF2B5EF4-FFF2-40B4-BE49-F238E27FC236}">
                <a16:creationId xmlns:a16="http://schemas.microsoft.com/office/drawing/2014/main" id="{17DDBA89-D0AE-49D4-97B2-751B4C41540B}"/>
              </a:ext>
            </a:extLst>
          </p:cNvPr>
          <p:cNvCxnSpPr>
            <a:cxnSpLocks/>
          </p:cNvCxnSpPr>
          <p:nvPr/>
        </p:nvCxnSpPr>
        <p:spPr>
          <a:xfrm>
            <a:off x="5028307" y="3293236"/>
            <a:ext cx="258819" cy="0"/>
          </a:xfrm>
          <a:prstGeom prst="line">
            <a:avLst/>
          </a:prstGeom>
          <a:ln w="190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Ευθεία γραμμή σύνδεσης 34">
            <a:extLst>
              <a:ext uri="{FF2B5EF4-FFF2-40B4-BE49-F238E27FC236}">
                <a16:creationId xmlns:a16="http://schemas.microsoft.com/office/drawing/2014/main" id="{E1323A2F-411D-4F77-BF2B-84B920164938}"/>
              </a:ext>
            </a:extLst>
          </p:cNvPr>
          <p:cNvCxnSpPr>
            <a:cxnSpLocks/>
          </p:cNvCxnSpPr>
          <p:nvPr/>
        </p:nvCxnSpPr>
        <p:spPr>
          <a:xfrm>
            <a:off x="3107412" y="3293236"/>
            <a:ext cx="258819" cy="0"/>
          </a:xfrm>
          <a:prstGeom prst="line">
            <a:avLst/>
          </a:prstGeom>
          <a:ln w="19050">
            <a:solidFill>
              <a:srgbClr val="255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82F6C3-6303-42E9-BFE0-066D414ABBD6}"/>
              </a:ext>
            </a:extLst>
          </p:cNvPr>
          <p:cNvSpPr txBox="1"/>
          <p:nvPr/>
        </p:nvSpPr>
        <p:spPr>
          <a:xfrm>
            <a:off x="-720246" y="1586147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Μπαταρία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72766-BB1A-47BE-BE10-3DB49C03145B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6C0DF-A531-44EF-AA36-AA4CA33555A3}"/>
              </a:ext>
            </a:extLst>
          </p:cNvPr>
          <p:cNvSpPr txBox="1"/>
          <p:nvPr/>
        </p:nvSpPr>
        <p:spPr>
          <a:xfrm>
            <a:off x="175847" y="700428"/>
            <a:ext cx="97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25542E"/>
                </a:solidFill>
                <a:latin typeface="Jura" panose="02000303000000000000" pitchFamily="2" charset="0"/>
                <a:ea typeface="Jura" panose="02000303000000000000" pitchFamily="2" charset="0"/>
              </a:rPr>
              <a:t>Ρυθμιστής Τάσης (</a:t>
            </a:r>
            <a:r>
              <a:rPr lang="en-US" sz="2000" dirty="0">
                <a:solidFill>
                  <a:srgbClr val="25542E"/>
                </a:solidFill>
                <a:latin typeface="Jura" panose="02000303000000000000" pitchFamily="2" charset="0"/>
                <a:ea typeface="Jura" panose="02000303000000000000" pitchFamily="2" charset="0"/>
              </a:rPr>
              <a:t>Voltage Regulator</a:t>
            </a:r>
            <a:r>
              <a:rPr lang="el-GR" sz="2000" dirty="0">
                <a:solidFill>
                  <a:srgbClr val="25542E"/>
                </a:solidFill>
                <a:latin typeface="Jura" panose="02000303000000000000" pitchFamily="2" charset="0"/>
                <a:ea typeface="Jura" panose="02000303000000000000" pitchFamily="2" charset="0"/>
              </a:rPr>
              <a:t>)</a:t>
            </a:r>
            <a:r>
              <a:rPr lang="en-US" sz="2000" dirty="0">
                <a:solidFill>
                  <a:srgbClr val="25542E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είναι ένα κύκλωμα το οποίο παίρνει σαν είσοδο ένα μεγάλο εύρος τάσεων και δίνει ως έξοδο μια σταθερή τάση μικρής κυμάτωσης  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" grpId="0" animBg="1"/>
      <p:bldP spid="22" grpId="0"/>
      <p:bldP spid="23" grpId="0"/>
      <p:bldP spid="36" grpId="0"/>
      <p:bldP spid="3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Κατηγορίες των 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Voltage Regulator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74534-BF20-4F71-A740-CAE52AAC8C3A}"/>
              </a:ext>
            </a:extLst>
          </p:cNvPr>
          <p:cNvSpPr txBox="1"/>
          <p:nvPr/>
        </p:nvSpPr>
        <p:spPr>
          <a:xfrm>
            <a:off x="1038815" y="1414444"/>
            <a:ext cx="467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Voltage Regulators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4E2130B6-F3F0-4E8F-9A7F-71FAD82AB5E1}"/>
              </a:ext>
            </a:extLst>
          </p:cNvPr>
          <p:cNvCxnSpPr>
            <a:cxnSpLocks/>
          </p:cNvCxnSpPr>
          <p:nvPr/>
        </p:nvCxnSpPr>
        <p:spPr>
          <a:xfrm flipH="1">
            <a:off x="1989863" y="1937664"/>
            <a:ext cx="1219200" cy="954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28B2A967-4975-4F65-859C-3D79077FB4B4}"/>
              </a:ext>
            </a:extLst>
          </p:cNvPr>
          <p:cNvCxnSpPr>
            <a:cxnSpLocks/>
          </p:cNvCxnSpPr>
          <p:nvPr/>
        </p:nvCxnSpPr>
        <p:spPr>
          <a:xfrm>
            <a:off x="3475763" y="1937664"/>
            <a:ext cx="1179996" cy="954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1BF0F5-6499-4495-8FE6-E8497617FA7E}"/>
              </a:ext>
            </a:extLst>
          </p:cNvPr>
          <p:cNvSpPr txBox="1"/>
          <p:nvPr/>
        </p:nvSpPr>
        <p:spPr>
          <a:xfrm>
            <a:off x="-444878" y="2891820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DC-DC Converters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E61C0-D9E4-4478-A025-3E476E0791E5}"/>
              </a:ext>
            </a:extLst>
          </p:cNvPr>
          <p:cNvSpPr txBox="1"/>
          <p:nvPr/>
        </p:nvSpPr>
        <p:spPr>
          <a:xfrm>
            <a:off x="2320237" y="2891820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Linear Regulators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204FC276-AA4C-45D0-9C38-1D3667939AAE}"/>
              </a:ext>
            </a:extLst>
          </p:cNvPr>
          <p:cNvCxnSpPr>
            <a:cxnSpLocks/>
          </p:cNvCxnSpPr>
          <p:nvPr/>
        </p:nvCxnSpPr>
        <p:spPr>
          <a:xfrm>
            <a:off x="4633843" y="3291930"/>
            <a:ext cx="0" cy="474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4A45F3-97A0-49A1-8750-B5C444A86989}"/>
              </a:ext>
            </a:extLst>
          </p:cNvPr>
          <p:cNvSpPr txBox="1"/>
          <p:nvPr/>
        </p:nvSpPr>
        <p:spPr>
          <a:xfrm>
            <a:off x="2320237" y="3766809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Low Dropout Voltage Regulator (LDO)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47638-142F-4699-BCD1-E67F65ECCD7D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2</a:t>
            </a:r>
          </a:p>
        </p:txBody>
      </p:sp>
      <p:sp>
        <p:nvSpPr>
          <p:cNvPr id="16" name="Οβάλ 15">
            <a:extLst>
              <a:ext uri="{FF2B5EF4-FFF2-40B4-BE49-F238E27FC236}">
                <a16:creationId xmlns:a16="http://schemas.microsoft.com/office/drawing/2014/main" id="{854A7780-F358-4253-A46C-935E17909F5D}"/>
              </a:ext>
            </a:extLst>
          </p:cNvPr>
          <p:cNvSpPr/>
          <p:nvPr/>
        </p:nvSpPr>
        <p:spPr>
          <a:xfrm>
            <a:off x="2411465" y="3643626"/>
            <a:ext cx="4488586" cy="698867"/>
          </a:xfrm>
          <a:prstGeom prst="ellipse">
            <a:avLst/>
          </a:prstGeom>
          <a:noFill/>
          <a:ln w="28575">
            <a:solidFill>
              <a:srgbClr val="224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BC35DD72-BF42-4D6E-8A85-0312969C69B8}"/>
              </a:ext>
            </a:extLst>
          </p:cNvPr>
          <p:cNvSpPr/>
          <p:nvPr/>
        </p:nvSpPr>
        <p:spPr>
          <a:xfrm>
            <a:off x="581761" y="2742442"/>
            <a:ext cx="2627301" cy="698867"/>
          </a:xfrm>
          <a:prstGeom prst="ellipse">
            <a:avLst/>
          </a:prstGeom>
          <a:noFill/>
          <a:ln w="28575">
            <a:solidFill>
              <a:srgbClr val="224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2" grpId="0"/>
      <p:bldP spid="13" grpId="0"/>
      <p:bldP spid="18" grpId="0"/>
      <p:bldP spid="15" grpId="0"/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DC-DC Converters vs LDO Regulators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BF0F5-6499-4495-8FE6-E8497617FA7E}"/>
              </a:ext>
            </a:extLst>
          </p:cNvPr>
          <p:cNvSpPr txBox="1"/>
          <p:nvPr/>
        </p:nvSpPr>
        <p:spPr>
          <a:xfrm>
            <a:off x="665267" y="728858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DC-DC Converters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A45F3-97A0-49A1-8750-B5C444A86989}"/>
              </a:ext>
            </a:extLst>
          </p:cNvPr>
          <p:cNvSpPr txBox="1"/>
          <p:nvPr/>
        </p:nvSpPr>
        <p:spPr>
          <a:xfrm>
            <a:off x="7092802" y="728858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Low Dropout Voltage Regulator (LDO)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6A0046A-2EB4-4143-A9D8-98B0A6984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0" y="1202620"/>
            <a:ext cx="5264565" cy="2614078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3B6DE4B-20EC-4E1A-8869-72019E124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97" y="1202620"/>
            <a:ext cx="4897703" cy="3265135"/>
          </a:xfrm>
          <a:prstGeom prst="rect">
            <a:avLst/>
          </a:prstGeom>
        </p:spPr>
      </p:pic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F39606E0-A8E9-483A-B3AB-DBB08E5D0C64}"/>
              </a:ext>
            </a:extLst>
          </p:cNvPr>
          <p:cNvCxnSpPr>
            <a:cxnSpLocks/>
          </p:cNvCxnSpPr>
          <p:nvPr/>
        </p:nvCxnSpPr>
        <p:spPr>
          <a:xfrm>
            <a:off x="1186461" y="1498300"/>
            <a:ext cx="695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996BE52F-1B9A-4C90-90A3-DC7F91F3B6D8}"/>
              </a:ext>
            </a:extLst>
          </p:cNvPr>
          <p:cNvCxnSpPr>
            <a:cxnSpLocks/>
          </p:cNvCxnSpPr>
          <p:nvPr/>
        </p:nvCxnSpPr>
        <p:spPr>
          <a:xfrm>
            <a:off x="4002548" y="1478422"/>
            <a:ext cx="695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A9C33F-2319-49A7-BD25-C715D157B2C8}"/>
                  </a:ext>
                </a:extLst>
              </p:cNvPr>
              <p:cNvSpPr txBox="1"/>
              <p:nvPr/>
            </p:nvSpPr>
            <p:spPr>
              <a:xfrm>
                <a:off x="1299103" y="1130681"/>
                <a:ext cx="470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A9C33F-2319-49A7-BD25-C715D157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103" y="1130681"/>
                <a:ext cx="470061" cy="400110"/>
              </a:xfrm>
              <a:prstGeom prst="rect">
                <a:avLst/>
              </a:prstGeom>
              <a:blipFill>
                <a:blip r:embed="rId5"/>
                <a:stretch>
                  <a:fillRect l="-909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EDF17E-7F98-4C63-B86A-E664B2C060B5}"/>
                  </a:ext>
                </a:extLst>
              </p:cNvPr>
              <p:cNvSpPr txBox="1"/>
              <p:nvPr/>
            </p:nvSpPr>
            <p:spPr>
              <a:xfrm>
                <a:off x="4154200" y="1118785"/>
                <a:ext cx="470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EDF17E-7F98-4C63-B86A-E664B2C0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200" y="1118785"/>
                <a:ext cx="470061" cy="400110"/>
              </a:xfrm>
              <a:prstGeom prst="rect">
                <a:avLst/>
              </a:prstGeom>
              <a:blipFill>
                <a:blip r:embed="rId6"/>
                <a:stretch>
                  <a:fillRect l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91B82E2E-5346-4B04-B134-943174E30C71}"/>
              </a:ext>
            </a:extLst>
          </p:cNvPr>
          <p:cNvCxnSpPr>
            <a:cxnSpLocks/>
          </p:cNvCxnSpPr>
          <p:nvPr/>
        </p:nvCxnSpPr>
        <p:spPr>
          <a:xfrm>
            <a:off x="3000789" y="1397459"/>
            <a:ext cx="147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9D332B29-F2C1-4B98-A4D1-80D0777F149E}"/>
              </a:ext>
            </a:extLst>
          </p:cNvPr>
          <p:cNvCxnSpPr>
            <a:cxnSpLocks/>
          </p:cNvCxnSpPr>
          <p:nvPr/>
        </p:nvCxnSpPr>
        <p:spPr>
          <a:xfrm flipV="1">
            <a:off x="3076989" y="132602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C207F41C-927D-487D-AC3A-7754A8DAA56E}"/>
              </a:ext>
            </a:extLst>
          </p:cNvPr>
          <p:cNvCxnSpPr>
            <a:cxnSpLocks/>
          </p:cNvCxnSpPr>
          <p:nvPr/>
        </p:nvCxnSpPr>
        <p:spPr>
          <a:xfrm>
            <a:off x="3648489" y="1397459"/>
            <a:ext cx="147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8C6C14-3791-4466-BE5C-152E9FFB3EC1}"/>
                  </a:ext>
                </a:extLst>
              </p:cNvPr>
              <p:cNvSpPr txBox="1"/>
              <p:nvPr/>
            </p:nvSpPr>
            <p:spPr>
              <a:xfrm>
                <a:off x="511661" y="3905346"/>
                <a:ext cx="4671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8C6C14-3791-4466-BE5C-152E9FFB3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1" y="3905346"/>
                <a:ext cx="467104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Ευθύγραμμο βέλος σύνδεσης 35">
            <a:extLst>
              <a:ext uri="{FF2B5EF4-FFF2-40B4-BE49-F238E27FC236}">
                <a16:creationId xmlns:a16="http://schemas.microsoft.com/office/drawing/2014/main" id="{00EBC77E-7DE0-409F-8AF7-F02DDF4C0D3D}"/>
              </a:ext>
            </a:extLst>
          </p:cNvPr>
          <p:cNvCxnSpPr>
            <a:cxnSpLocks/>
          </p:cNvCxnSpPr>
          <p:nvPr/>
        </p:nvCxnSpPr>
        <p:spPr>
          <a:xfrm>
            <a:off x="7142761" y="1936122"/>
            <a:ext cx="695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73FA-311C-4AE5-90C5-A9300C47A0D3}"/>
                  </a:ext>
                </a:extLst>
              </p:cNvPr>
              <p:cNvSpPr txBox="1"/>
              <p:nvPr/>
            </p:nvSpPr>
            <p:spPr>
              <a:xfrm>
                <a:off x="7255403" y="1568503"/>
                <a:ext cx="470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73FA-311C-4AE5-90C5-A9300C47A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03" y="1568503"/>
                <a:ext cx="470061" cy="400110"/>
              </a:xfrm>
              <a:prstGeom prst="rect">
                <a:avLst/>
              </a:prstGeom>
              <a:blipFill>
                <a:blip r:embed="rId8"/>
                <a:stretch>
                  <a:fillRect l="-909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Ευθύγραμμο βέλος σύνδεσης 37">
            <a:extLst>
              <a:ext uri="{FF2B5EF4-FFF2-40B4-BE49-F238E27FC236}">
                <a16:creationId xmlns:a16="http://schemas.microsoft.com/office/drawing/2014/main" id="{56E450AD-EB81-4099-BCF7-375FA4F88402}"/>
              </a:ext>
            </a:extLst>
          </p:cNvPr>
          <p:cNvCxnSpPr>
            <a:cxnSpLocks/>
          </p:cNvCxnSpPr>
          <p:nvPr/>
        </p:nvCxnSpPr>
        <p:spPr>
          <a:xfrm>
            <a:off x="8569340" y="1929009"/>
            <a:ext cx="695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4016D1-162F-4C10-8AE9-40C478A45C01}"/>
                  </a:ext>
                </a:extLst>
              </p:cNvPr>
              <p:cNvSpPr txBox="1"/>
              <p:nvPr/>
            </p:nvSpPr>
            <p:spPr>
              <a:xfrm>
                <a:off x="8691196" y="1529115"/>
                <a:ext cx="470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4016D1-162F-4C10-8AE9-40C478A45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196" y="1529115"/>
                <a:ext cx="470061" cy="400110"/>
              </a:xfrm>
              <a:prstGeom prst="rect">
                <a:avLst/>
              </a:prstGeom>
              <a:blipFill>
                <a:blip r:embed="rId9"/>
                <a:stretch>
                  <a:fillRect l="-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9030F4-3E6B-40A4-BCD5-7242BF27C6F0}"/>
                  </a:ext>
                </a:extLst>
              </p:cNvPr>
              <p:cNvSpPr txBox="1"/>
              <p:nvPr/>
            </p:nvSpPr>
            <p:spPr>
              <a:xfrm>
                <a:off x="6953681" y="4467755"/>
                <a:ext cx="1543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9030F4-3E6B-40A4-BCD5-7242BF27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681" y="4467755"/>
                <a:ext cx="154356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C336F37-E036-43FA-9E3C-107AB043A22D}"/>
              </a:ext>
            </a:extLst>
          </p:cNvPr>
          <p:cNvSpPr txBox="1"/>
          <p:nvPr/>
        </p:nvSpPr>
        <p:spPr>
          <a:xfrm>
            <a:off x="175847" y="5096073"/>
            <a:ext cx="27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Υψηλή Απόδοση</a:t>
            </a:r>
            <a:endParaRPr lang="en-US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14FEF7-042C-40A4-9AB8-1470D85B812A}"/>
              </a:ext>
            </a:extLst>
          </p:cNvPr>
          <p:cNvSpPr txBox="1"/>
          <p:nvPr/>
        </p:nvSpPr>
        <p:spPr>
          <a:xfrm>
            <a:off x="175847" y="5523910"/>
            <a:ext cx="482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Μεγάλο Εύρος Τάσεων Εισόδου-Εξόδου</a:t>
            </a:r>
            <a:endParaRPr lang="en-US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5B0E6-65B7-48A1-A44D-45BD7E82DE9C}"/>
              </a:ext>
            </a:extLst>
          </p:cNvPr>
          <p:cNvSpPr txBox="1"/>
          <p:nvPr/>
        </p:nvSpPr>
        <p:spPr>
          <a:xfrm>
            <a:off x="6953681" y="5096073"/>
            <a:ext cx="47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Μικρή Κυμάτωση Τάσης Εξόδου</a:t>
            </a:r>
            <a:endParaRPr lang="en-US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71052A-A3AC-4A19-B909-9411B4886EAA}"/>
              </a:ext>
            </a:extLst>
          </p:cNvPr>
          <p:cNvSpPr txBox="1"/>
          <p:nvPr/>
        </p:nvSpPr>
        <p:spPr>
          <a:xfrm>
            <a:off x="6953681" y="5520528"/>
            <a:ext cx="446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Μικρή Διαφορά Τάσης Εισόδου-Εξόδου</a:t>
            </a:r>
            <a:endParaRPr lang="en-US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418385-521A-427A-B582-4BD4BE14A0EE}"/>
              </a:ext>
            </a:extLst>
          </p:cNvPr>
          <p:cNvSpPr txBox="1"/>
          <p:nvPr/>
        </p:nvSpPr>
        <p:spPr>
          <a:xfrm>
            <a:off x="6953681" y="5944983"/>
            <a:ext cx="48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Γρήγορη Απόκριση σε Εναλλαγές Φορτίου</a:t>
            </a:r>
            <a:endParaRPr lang="en-US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EDBDD2-9FC8-4821-9753-2612299C58A5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3</a:t>
            </a:r>
          </a:p>
        </p:txBody>
      </p: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7E97FF43-E3A0-4685-B57D-BF7290BAC744}"/>
              </a:ext>
            </a:extLst>
          </p:cNvPr>
          <p:cNvCxnSpPr>
            <a:cxnSpLocks/>
          </p:cNvCxnSpPr>
          <p:nvPr/>
        </p:nvCxnSpPr>
        <p:spPr>
          <a:xfrm flipV="1">
            <a:off x="3724689" y="132602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Οβάλ 30">
            <a:extLst>
              <a:ext uri="{FF2B5EF4-FFF2-40B4-BE49-F238E27FC236}">
                <a16:creationId xmlns:a16="http://schemas.microsoft.com/office/drawing/2014/main" id="{1A08B251-71A4-41EA-8108-8D239F77B872}"/>
              </a:ext>
            </a:extLst>
          </p:cNvPr>
          <p:cNvSpPr/>
          <p:nvPr/>
        </p:nvSpPr>
        <p:spPr>
          <a:xfrm>
            <a:off x="954325" y="1568503"/>
            <a:ext cx="1002635" cy="9409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9061C7E1-9612-4BBB-940D-DD6B83548DC0}"/>
              </a:ext>
            </a:extLst>
          </p:cNvPr>
          <p:cNvSpPr/>
          <p:nvPr/>
        </p:nvSpPr>
        <p:spPr>
          <a:xfrm>
            <a:off x="7642243" y="1315099"/>
            <a:ext cx="638175" cy="651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8" grpId="0"/>
      <p:bldP spid="24" grpId="0"/>
      <p:bldP spid="24" grpId="1"/>
      <p:bldP spid="25" grpId="0"/>
      <p:bldP spid="33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1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Αρχές Λειτουργίας των 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 Regulators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1E32C922-5E6E-4772-ACC2-B79D958CC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7" y="981475"/>
            <a:ext cx="4897703" cy="3265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116ABD-CE98-4427-80D4-4F64A703BA39}"/>
              </a:ext>
            </a:extLst>
          </p:cNvPr>
          <p:cNvSpPr txBox="1"/>
          <p:nvPr/>
        </p:nvSpPr>
        <p:spPr>
          <a:xfrm>
            <a:off x="175847" y="4246610"/>
            <a:ext cx="3145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LDO Regulator </a:t>
            </a:r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απλούστερη τοπολογία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D77E135D-370B-48D5-AF73-31AF3F90D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0" y="4778223"/>
            <a:ext cx="2397316" cy="14701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665D77-2128-418D-9E42-4A3D9C4256D4}"/>
              </a:ext>
            </a:extLst>
          </p:cNvPr>
          <p:cNvSpPr txBox="1"/>
          <p:nvPr/>
        </p:nvSpPr>
        <p:spPr>
          <a:xfrm>
            <a:off x="111093" y="6248400"/>
            <a:ext cx="3145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Μη αναστρέφουσα συνδεσμολογία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BEA87B-186D-44BF-BF07-90F84B0FC607}"/>
                  </a:ext>
                </a:extLst>
              </p:cNvPr>
              <p:cNvSpPr txBox="1"/>
              <p:nvPr/>
            </p:nvSpPr>
            <p:spPr>
              <a:xfrm>
                <a:off x="2719479" y="4812638"/>
                <a:ext cx="241457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∗(1+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BEA87B-186D-44BF-BF07-90F84B0F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79" y="4812638"/>
                <a:ext cx="2414572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F8D38-B2E7-49C1-8D6C-1E59C7C03D2C}"/>
                  </a:ext>
                </a:extLst>
              </p:cNvPr>
              <p:cNvSpPr txBox="1"/>
              <p:nvPr/>
            </p:nvSpPr>
            <p:spPr>
              <a:xfrm>
                <a:off x="2424721" y="2445733"/>
                <a:ext cx="30796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F8D38-B2E7-49C1-8D6C-1E59C7C03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21" y="2445733"/>
                <a:ext cx="307969" cy="199478"/>
              </a:xfrm>
              <a:prstGeom prst="rect">
                <a:avLst/>
              </a:prstGeom>
              <a:blipFill>
                <a:blip r:embed="rId6"/>
                <a:stretch>
                  <a:fillRect l="-12000" r="-10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405A135-1737-41EB-920C-249FF08EE30B}"/>
                  </a:ext>
                </a:extLst>
              </p:cNvPr>
              <p:cNvSpPr txBox="1"/>
              <p:nvPr/>
            </p:nvSpPr>
            <p:spPr>
              <a:xfrm>
                <a:off x="2424720" y="1845544"/>
                <a:ext cx="30796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405A135-1737-41EB-920C-249FF08E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20" y="1845544"/>
                <a:ext cx="307969" cy="199478"/>
              </a:xfrm>
              <a:prstGeom prst="rect">
                <a:avLst/>
              </a:prstGeom>
              <a:blipFill>
                <a:blip r:embed="rId7"/>
                <a:stretch>
                  <a:fillRect l="-12000" r="-1000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1B9DFD-767E-4568-A534-D34C30D3030C}"/>
                  </a:ext>
                </a:extLst>
              </p:cNvPr>
              <p:cNvSpPr txBox="1"/>
              <p:nvPr/>
            </p:nvSpPr>
            <p:spPr>
              <a:xfrm>
                <a:off x="3670057" y="1940716"/>
                <a:ext cx="30796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1B9DFD-767E-4568-A534-D34C30D3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57" y="1940716"/>
                <a:ext cx="307969" cy="199478"/>
              </a:xfrm>
              <a:prstGeom prst="rect">
                <a:avLst/>
              </a:prstGeom>
              <a:blipFill>
                <a:blip r:embed="rId8"/>
                <a:stretch>
                  <a:fillRect l="-11765" r="-980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B7A5C2-B430-43AE-8D55-4C46F3D5281D}"/>
                  </a:ext>
                </a:extLst>
              </p:cNvPr>
              <p:cNvSpPr txBox="1"/>
              <p:nvPr/>
            </p:nvSpPr>
            <p:spPr>
              <a:xfrm>
                <a:off x="3670057" y="981475"/>
                <a:ext cx="3500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B7A5C2-B430-43AE-8D55-4C46F3D52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57" y="981475"/>
                <a:ext cx="350032" cy="184666"/>
              </a:xfrm>
              <a:prstGeom prst="rect">
                <a:avLst/>
              </a:prstGeom>
              <a:blipFill>
                <a:blip r:embed="rId9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0DD54532-57E6-47CA-8B23-BD4691E3E702}"/>
              </a:ext>
            </a:extLst>
          </p:cNvPr>
          <p:cNvCxnSpPr>
            <a:cxnSpLocks/>
          </p:cNvCxnSpPr>
          <p:nvPr/>
        </p:nvCxnSpPr>
        <p:spPr>
          <a:xfrm>
            <a:off x="3931041" y="1473967"/>
            <a:ext cx="0" cy="340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B93028-4D37-46B5-8F45-E88AA2ECE117}"/>
                  </a:ext>
                </a:extLst>
              </p:cNvPr>
              <p:cNvSpPr txBox="1"/>
              <p:nvPr/>
            </p:nvSpPr>
            <p:spPr>
              <a:xfrm>
                <a:off x="3958661" y="1453592"/>
                <a:ext cx="470061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𝑓𝑏</m:t>
                          </m:r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B93028-4D37-46B5-8F45-E88AA2EC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61" y="1453592"/>
                <a:ext cx="470061" cy="325025"/>
              </a:xfrm>
              <a:prstGeom prst="rect">
                <a:avLst/>
              </a:prstGeom>
              <a:blipFill>
                <a:blip r:embed="rId1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FFC1F8-E0B3-4090-B985-77B6B635594E}"/>
                  </a:ext>
                </a:extLst>
              </p:cNvPr>
              <p:cNvSpPr txBox="1"/>
              <p:nvPr/>
            </p:nvSpPr>
            <p:spPr>
              <a:xfrm>
                <a:off x="5298241" y="1568434"/>
                <a:ext cx="4524957" cy="57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FFC1F8-E0B3-4090-B985-77B6B635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241" y="1568434"/>
                <a:ext cx="4524957" cy="5717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Οβάλ 39">
            <a:extLst>
              <a:ext uri="{FF2B5EF4-FFF2-40B4-BE49-F238E27FC236}">
                <a16:creationId xmlns:a16="http://schemas.microsoft.com/office/drawing/2014/main" id="{B9F129D0-E5EA-41F6-8379-61EF22B51437}"/>
              </a:ext>
            </a:extLst>
          </p:cNvPr>
          <p:cNvSpPr/>
          <p:nvPr/>
        </p:nvSpPr>
        <p:spPr>
          <a:xfrm>
            <a:off x="7395601" y="1540434"/>
            <a:ext cx="2414572" cy="698867"/>
          </a:xfrm>
          <a:prstGeom prst="ellipse">
            <a:avLst/>
          </a:prstGeom>
          <a:noFill/>
          <a:ln w="28575">
            <a:solidFill>
              <a:srgbClr val="224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Εικόνα 41">
            <a:extLst>
              <a:ext uri="{FF2B5EF4-FFF2-40B4-BE49-F238E27FC236}">
                <a16:creationId xmlns:a16="http://schemas.microsoft.com/office/drawing/2014/main" id="{29F4AC6C-15F0-42AD-8F47-14A5201550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55" y="3515235"/>
            <a:ext cx="2943636" cy="29436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51312D1-B26E-4F70-A44E-774EE49E5E74}"/>
              </a:ext>
            </a:extLst>
          </p:cNvPr>
          <p:cNvSpPr txBox="1"/>
          <p:nvPr/>
        </p:nvSpPr>
        <p:spPr>
          <a:xfrm>
            <a:off x="8831444" y="6481010"/>
            <a:ext cx="3145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Κέρδος ανοικτού βρόχου - Συχνότητα</a:t>
            </a:r>
            <a:endParaRPr lang="en-US" sz="1050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44" name="Ευθύγραμμο βέλος σύνδεσης 43">
            <a:extLst>
              <a:ext uri="{FF2B5EF4-FFF2-40B4-BE49-F238E27FC236}">
                <a16:creationId xmlns:a16="http://schemas.microsoft.com/office/drawing/2014/main" id="{10BA928D-2A2E-4F38-A7E3-10BD4D3C29E3}"/>
              </a:ext>
            </a:extLst>
          </p:cNvPr>
          <p:cNvCxnSpPr>
            <a:cxnSpLocks/>
          </p:cNvCxnSpPr>
          <p:nvPr/>
        </p:nvCxnSpPr>
        <p:spPr>
          <a:xfrm>
            <a:off x="3931041" y="2470644"/>
            <a:ext cx="0" cy="340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23FB23-285E-4C55-BBE7-C2CFE019DA12}"/>
                  </a:ext>
                </a:extLst>
              </p:cNvPr>
              <p:cNvSpPr txBox="1"/>
              <p:nvPr/>
            </p:nvSpPr>
            <p:spPr>
              <a:xfrm>
                <a:off x="3958661" y="2450269"/>
                <a:ext cx="470061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𝑓𝑏</m:t>
                          </m:r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23FB23-285E-4C55-BBE7-C2CFE019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61" y="2450269"/>
                <a:ext cx="470061" cy="325025"/>
              </a:xfrm>
              <a:prstGeom prst="rect">
                <a:avLst/>
              </a:prstGeom>
              <a:blipFill>
                <a:blip r:embed="rId1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Ευθύγραμμο βέλος σύνδεσης 45">
            <a:extLst>
              <a:ext uri="{FF2B5EF4-FFF2-40B4-BE49-F238E27FC236}">
                <a16:creationId xmlns:a16="http://schemas.microsoft.com/office/drawing/2014/main" id="{B4644A9E-4014-4800-8210-A301CF78208A}"/>
              </a:ext>
            </a:extLst>
          </p:cNvPr>
          <p:cNvCxnSpPr>
            <a:cxnSpLocks/>
          </p:cNvCxnSpPr>
          <p:nvPr/>
        </p:nvCxnSpPr>
        <p:spPr>
          <a:xfrm flipH="1">
            <a:off x="2907721" y="1937066"/>
            <a:ext cx="4133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DD19F4-8DD8-4614-ADFE-46A35CCC9F6E}"/>
                  </a:ext>
                </a:extLst>
              </p:cNvPr>
              <p:cNvSpPr txBox="1"/>
              <p:nvPr/>
            </p:nvSpPr>
            <p:spPr>
              <a:xfrm>
                <a:off x="2719479" y="1662195"/>
                <a:ext cx="8321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DD19F4-8DD8-4614-ADFE-46A35CCC9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79" y="1662195"/>
                <a:ext cx="83212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A42D9E-44AD-4019-B344-F44A7F5D8AE4}"/>
                  </a:ext>
                </a:extLst>
              </p:cNvPr>
              <p:cNvSpPr txBox="1"/>
              <p:nvPr/>
            </p:nvSpPr>
            <p:spPr>
              <a:xfrm>
                <a:off x="5395913" y="883067"/>
                <a:ext cx="1092094" cy="57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A42D9E-44AD-4019-B344-F44A7F5D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13" y="883067"/>
                <a:ext cx="1092094" cy="5717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Εικόνα 51">
            <a:extLst>
              <a:ext uri="{FF2B5EF4-FFF2-40B4-BE49-F238E27FC236}">
                <a16:creationId xmlns:a16="http://schemas.microsoft.com/office/drawing/2014/main" id="{87479BA0-AF66-4159-A48F-5C4E762D16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42" y="3000813"/>
            <a:ext cx="3553321" cy="34580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77350B3-F9D8-489B-BF7A-04AFDB8AECB7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4</a:t>
            </a:r>
          </a:p>
        </p:txBody>
      </p:sp>
      <p:sp>
        <p:nvSpPr>
          <p:cNvPr id="29" name="Οβάλ 28">
            <a:extLst>
              <a:ext uri="{FF2B5EF4-FFF2-40B4-BE49-F238E27FC236}">
                <a16:creationId xmlns:a16="http://schemas.microsoft.com/office/drawing/2014/main" id="{584B5A78-B995-47A8-B016-069C91E8C8FA}"/>
              </a:ext>
            </a:extLst>
          </p:cNvPr>
          <p:cNvSpPr/>
          <p:nvPr/>
        </p:nvSpPr>
        <p:spPr>
          <a:xfrm>
            <a:off x="7819688" y="4618412"/>
            <a:ext cx="300376" cy="3175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20" grpId="0"/>
      <p:bldP spid="21" grpId="0"/>
      <p:bldP spid="23" grpId="0"/>
      <p:bldP spid="24" grpId="0"/>
      <p:bldP spid="25" grpId="0"/>
      <p:bldP spid="26" grpId="0"/>
      <p:bldP spid="28" grpId="0"/>
      <p:bldP spid="38" grpId="0"/>
      <p:bldP spid="40" grpId="0" animBg="1"/>
      <p:bldP spid="43" grpId="0"/>
      <p:bldP spid="45" grpId="0"/>
      <p:bldP spid="48" grpId="0"/>
      <p:bldP spid="50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Ανάλυση Ευστάθειας των 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 Regulators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E446B57-6256-45AB-8DB4-423808B10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8" y="1202364"/>
            <a:ext cx="5063664" cy="2226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C87D81-E72E-495E-AF05-8FF776EF028F}"/>
              </a:ext>
            </a:extLst>
          </p:cNvPr>
          <p:cNvSpPr txBox="1"/>
          <p:nvPr/>
        </p:nvSpPr>
        <p:spPr>
          <a:xfrm>
            <a:off x="827268" y="682002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Εξωτερική Αντιστάθμιση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CA361ABC-C2FB-4FC5-B3C1-C0213746D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19" y="1180212"/>
            <a:ext cx="3744817" cy="36187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BF35FE-872F-4CF6-8745-28E11704AC01}"/>
              </a:ext>
            </a:extLst>
          </p:cNvPr>
          <p:cNvSpPr txBox="1"/>
          <p:nvPr/>
        </p:nvSpPr>
        <p:spPr>
          <a:xfrm>
            <a:off x="6556546" y="682002"/>
            <a:ext cx="467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Εσωτερική Αντιστάθμιση</a:t>
            </a:r>
            <a:endParaRPr lang="en-US" sz="2000" dirty="0">
              <a:solidFill>
                <a:schemeClr val="bg1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3AEBA432-5C56-4B5D-AEB3-33FF3E127066}"/>
              </a:ext>
            </a:extLst>
          </p:cNvPr>
          <p:cNvSpPr/>
          <p:nvPr/>
        </p:nvSpPr>
        <p:spPr>
          <a:xfrm>
            <a:off x="4528430" y="1883451"/>
            <a:ext cx="596348" cy="79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Οβάλ 20">
            <a:extLst>
              <a:ext uri="{FF2B5EF4-FFF2-40B4-BE49-F238E27FC236}">
                <a16:creationId xmlns:a16="http://schemas.microsoft.com/office/drawing/2014/main" id="{015DDB23-BE6A-4241-A3B8-002A6F1C3853}"/>
              </a:ext>
            </a:extLst>
          </p:cNvPr>
          <p:cNvSpPr/>
          <p:nvPr/>
        </p:nvSpPr>
        <p:spPr>
          <a:xfrm>
            <a:off x="9128391" y="2837355"/>
            <a:ext cx="546759" cy="5916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5A65C-9165-403B-B51C-A31FCCFE256F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5432D-04A7-4230-9644-0B392A07548C}"/>
                  </a:ext>
                </a:extLst>
              </p:cNvPr>
              <p:cNvSpPr txBox="1"/>
              <p:nvPr/>
            </p:nvSpPr>
            <p:spPr>
              <a:xfrm>
                <a:off x="827268" y="3675881"/>
                <a:ext cx="2919284" cy="57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5432D-04A7-4230-9644-0B392A07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8" y="3675881"/>
                <a:ext cx="2919284" cy="577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0731C-0EDE-4134-A54B-873B3FA6AF8A}"/>
                  </a:ext>
                </a:extLst>
              </p:cNvPr>
              <p:cNvSpPr txBox="1"/>
              <p:nvPr/>
            </p:nvSpPr>
            <p:spPr>
              <a:xfrm>
                <a:off x="7166719" y="5086143"/>
                <a:ext cx="4060870" cy="56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0731C-0EDE-4134-A54B-873B3FA6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19" y="5086143"/>
                <a:ext cx="4060870" cy="566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20" grpId="0"/>
      <p:bldP spid="15" grpId="0" animBg="1"/>
      <p:bldP spid="21" grpId="0" animBg="1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9749458" y="-15978"/>
            <a:ext cx="24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Low-Dropout Voltage Regulator (LDO)</a:t>
            </a:r>
            <a:endParaRPr lang="en-US" sz="11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9749458" y="245632"/>
            <a:ext cx="24057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Ορολογία των 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 Regulators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71B79F-095E-4C42-AAD8-B513B41EB467}"/>
                  </a:ext>
                </a:extLst>
              </p:cNvPr>
              <p:cNvSpPr txBox="1"/>
              <p:nvPr/>
            </p:nvSpPr>
            <p:spPr>
              <a:xfrm>
                <a:off x="401792" y="1503546"/>
                <a:ext cx="5694208" cy="576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Load Regulation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𝐿𝐷𝑅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71B79F-095E-4C42-AAD8-B513B41E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2" y="1503546"/>
                <a:ext cx="5694208" cy="576889"/>
              </a:xfrm>
              <a:prstGeom prst="rect">
                <a:avLst/>
              </a:prstGeom>
              <a:blipFill>
                <a:blip r:embed="rId3"/>
                <a:stretch>
                  <a:fillRect l="-964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278E5-5280-411E-89E5-10518D22E42E}"/>
                  </a:ext>
                </a:extLst>
              </p:cNvPr>
              <p:cNvSpPr txBox="1"/>
              <p:nvPr/>
            </p:nvSpPr>
            <p:spPr>
              <a:xfrm>
                <a:off x="398348" y="2180244"/>
                <a:ext cx="5694208" cy="578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Line Regulation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𝐿𝑁𝑅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278E5-5280-411E-89E5-10518D22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48" y="2180244"/>
                <a:ext cx="5694208" cy="578107"/>
              </a:xfrm>
              <a:prstGeom prst="rect">
                <a:avLst/>
              </a:prstGeom>
              <a:blipFill>
                <a:blip r:embed="rId4"/>
                <a:stretch>
                  <a:fillRect l="-964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E7FBD4-2E05-472A-A639-F807889EC85D}"/>
                  </a:ext>
                </a:extLst>
              </p:cNvPr>
              <p:cNvSpPr txBox="1"/>
              <p:nvPr/>
            </p:nvSpPr>
            <p:spPr>
              <a:xfrm>
                <a:off x="398348" y="2856942"/>
                <a:ext cx="5694208" cy="58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Power Supply Rejection Ratio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𝑃𝑆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𝑅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E7FBD4-2E05-472A-A639-F807889E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48" y="2856942"/>
                <a:ext cx="5694208" cy="584199"/>
              </a:xfrm>
              <a:prstGeom prst="rect">
                <a:avLst/>
              </a:prstGeom>
              <a:blipFill>
                <a:blip r:embed="rId5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2181F0F-3D83-4808-957A-489B52643259}"/>
              </a:ext>
            </a:extLst>
          </p:cNvPr>
          <p:cNvSpPr txBox="1"/>
          <p:nvPr/>
        </p:nvSpPr>
        <p:spPr>
          <a:xfrm>
            <a:off x="398348" y="3531140"/>
            <a:ext cx="345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Temperature Drift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8295FF-9EEC-4825-8CC3-B361218B982F}"/>
                  </a:ext>
                </a:extLst>
              </p:cNvPr>
              <p:cNvSpPr txBox="1"/>
              <p:nvPr/>
            </p:nvSpPr>
            <p:spPr>
              <a:xfrm>
                <a:off x="398348" y="4021249"/>
                <a:ext cx="4935388" cy="65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Efficiency (</a:t>
                </a:r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η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𝛼𝜋𝜔𝜆</m:t>
                        </m:r>
                      </m:sub>
                    </m:sSub>
                    <m: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8295FF-9EEC-4825-8CC3-B361218B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48" y="4021249"/>
                <a:ext cx="4935388" cy="657231"/>
              </a:xfrm>
              <a:prstGeom prst="rect">
                <a:avLst/>
              </a:prstGeom>
              <a:blipFill>
                <a:blip r:embed="rId6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FACC77-5FCF-4DCD-977F-29190E999FD0}"/>
                  </a:ext>
                </a:extLst>
              </p:cNvPr>
              <p:cNvSpPr txBox="1"/>
              <p:nvPr/>
            </p:nvSpPr>
            <p:spPr>
              <a:xfrm>
                <a:off x="401792" y="1003627"/>
                <a:ext cx="49353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Dropout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𝐷𝑂</m:t>
                        </m:r>
                      </m:sub>
                    </m:sSub>
                  </m:oMath>
                </a14:m>
                <a:r>
                  <a:rPr lang="el-GR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Jura" panose="02000303000000000000" pitchFamily="2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FACC77-5FCF-4DCD-977F-29190E9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2" y="1003627"/>
                <a:ext cx="4935388" cy="400110"/>
              </a:xfrm>
              <a:prstGeom prst="rect">
                <a:avLst/>
              </a:prstGeom>
              <a:blipFill>
                <a:blip r:embed="rId7"/>
                <a:stretch>
                  <a:fillRect l="-111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3CA7EA3-F29A-4C4D-A245-4F265E286ACC}"/>
              </a:ext>
            </a:extLst>
          </p:cNvPr>
          <p:cNvSpPr txBox="1"/>
          <p:nvPr/>
        </p:nvSpPr>
        <p:spPr>
          <a:xfrm>
            <a:off x="11807582" y="6458479"/>
            <a:ext cx="34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3541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16162-B90E-4CB7-9B25-21090EFAF9EB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Hexagon 5">
            <a:extLst>
              <a:ext uri="{FF2B5EF4-FFF2-40B4-BE49-F238E27FC236}">
                <a16:creationId xmlns:a16="http://schemas.microsoft.com/office/drawing/2014/main" id="{28076B0D-F2A9-49DC-A6CC-800127BCDB8D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9BD62-DB03-4355-A254-B5C2995373B0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8F8F0F88-305D-4882-B935-53048482C6D7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3FAED-AA22-40A6-A336-DC534F9D10E2}"/>
              </a:ext>
            </a:extLst>
          </p:cNvPr>
          <p:cNvSpPr txBox="1"/>
          <p:nvPr/>
        </p:nvSpPr>
        <p:spPr>
          <a:xfrm>
            <a:off x="1093695" y="2263237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LDO Working Principle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9A113-23C1-4219-B503-3FDAFF2E8246}"/>
              </a:ext>
            </a:extLst>
          </p:cNvPr>
          <p:cNvSpPr txBox="1"/>
          <p:nvPr/>
        </p:nvSpPr>
        <p:spPr>
          <a:xfrm>
            <a:off x="2568136" y="3821534"/>
            <a:ext cx="343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 Fully-Integrated LDO with 50mV Dropout for Power Efficiency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21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TM04033923[[fn=Βάθος]]</Template>
  <TotalTime>0</TotalTime>
  <Words>637</Words>
  <Application>Microsoft Office PowerPoint</Application>
  <PresentationFormat>Ευρεία οθόνη</PresentationFormat>
  <Paragraphs>124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Jura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9</cp:revision>
  <dcterms:created xsi:type="dcterms:W3CDTF">2012-08-02T13:11:46Z</dcterms:created>
  <dcterms:modified xsi:type="dcterms:W3CDTF">2020-12-17T08:12:43Z</dcterms:modified>
</cp:coreProperties>
</file>