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0" r:id="rId1"/>
  </p:sldMasterIdLst>
  <p:sldIdLst>
    <p:sldId id="256" r:id="rId2"/>
    <p:sldId id="261" r:id="rId3"/>
    <p:sldId id="258" r:id="rId4"/>
    <p:sldId id="278" r:id="rId5"/>
    <p:sldId id="281" r:id="rId6"/>
    <p:sldId id="282" r:id="rId7"/>
    <p:sldId id="264" r:id="rId8"/>
    <p:sldId id="279" r:id="rId9"/>
    <p:sldId id="291" r:id="rId10"/>
    <p:sldId id="280" r:id="rId11"/>
    <p:sldId id="283" r:id="rId12"/>
    <p:sldId id="265" r:id="rId13"/>
    <p:sldId id="284" r:id="rId14"/>
    <p:sldId id="285" r:id="rId15"/>
    <p:sldId id="288" r:id="rId16"/>
    <p:sldId id="287" r:id="rId17"/>
    <p:sldId id="290" r:id="rId18"/>
    <p:sldId id="266" r:id="rId19"/>
    <p:sldId id="286" r:id="rId20"/>
    <p:sldId id="289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2A693A"/>
    <a:srgbClr val="245530"/>
    <a:srgbClr val="0F0F0F"/>
    <a:srgbClr val="1E4227"/>
    <a:srgbClr val="102E17"/>
    <a:srgbClr val="275832"/>
    <a:srgbClr val="5E8F3C"/>
    <a:srgbClr val="1A3E2F"/>
    <a:srgbClr val="539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10AA0-9BAB-6C37-46D3-63E2A9FD3189}" v="7" dt="2019-09-04T15:40:08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8D080C-F929-4B7D-89C0-8BD45F1DE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884E792-17E2-4176-B22D-D766F1BF1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630ECFA-E72B-43D1-AE1C-DFEBAB0A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D2E99C2-E315-4D00-84EF-48C86690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8271D7C-0E29-4365-9FD6-98E293A8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356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E78563-73E5-4203-BD7A-4809E541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3527608-DBAF-4952-A1F3-C7FFBD5E5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B9094DC-60BA-42A2-B44D-F86631BE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C4AC70F-A910-4C51-98ED-C702FEAD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D01645D-0161-43C6-B552-754CE911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69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C673A356-7E01-444D-BD17-A73737E17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196ECF9-943D-49AE-B1B1-0AA0EB558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9091D0D-2879-4B18-9694-1D4E1836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65FF02B-CE06-448C-B4E4-962C4333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BC4A7B6-F6CB-4BD4-B931-DBAC20D4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263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D38637-6AE2-4A14-9677-75629BB5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4234222-57F5-4D35-B9E0-A6254F4D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14A60CE-041A-43F7-98A7-47357E99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F1F65B5-5386-4666-B7BB-1F518A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A9A51B8-4E70-47DD-A2A9-394DCFD1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018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1148304-8B1E-40B4-AA35-7EF7CA8A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7B9DF71-3BCF-451A-A061-900522A1D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FAB2100-0CDD-45CE-9FE5-38665759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AC3745A-AAF1-4196-8AA0-C455860B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320C72E-B2E0-4709-B90E-C4A879DF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643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74E5B4-D66D-4C91-B2BD-ACF1356B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EF989A-8250-4274-A93A-303505A8B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DB90254-D5CE-4759-B50E-37F4B85B0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09D8D6F-469D-462A-B0BF-B2B34363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12/5/2021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33DFEF7-CC5F-49D0-A2C2-D497E370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8E23F74-6EDA-43AA-A3C7-87CC37DD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887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C86165-D2C7-4395-9991-FD763E09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ABAD27C-00DA-4433-8046-1349A33C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C045042-23DB-40A7-A50E-049B7812A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0003C24-B42E-40F4-8E38-DA20B318A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B4ADAF8-C3C5-400F-BC17-63815B26B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1550D55-7B93-44FF-BEA1-43FDCADF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12/5/2021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F84FCC59-EB7B-4761-BB1E-B3619225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B90A11DA-9282-467C-B028-2B3B74AB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849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D7BF14-3453-4331-8192-822DA4B5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4B7567B-756F-4E11-9A77-151E6CD6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12/5/2021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7D02E1C-8146-4A00-B814-1006E55E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D318C03E-2F96-4CFA-BBA9-E9617D56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220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BF92DE4-380C-44E8-AA5B-025C37F3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12/5/2021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63CE4D5-6A4A-4814-8D8E-7225A543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ED75BB2-BE21-4644-B4F8-D2CA0396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345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D18142-20CA-424B-9AD2-19B70DC4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8EA7895-981E-4D91-88D7-28BA843D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5396F9E-8AA0-4480-A892-2207FC947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E660170-B30E-4568-8719-961293F2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12/5/2021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7B7AF94-47C0-41CB-A9AC-98A0D75C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CCDE384-F421-455E-BADF-68361E11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97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5F16AF-4805-473E-9F86-EE2B1198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3C70D27D-F3A8-452C-B0A9-A5912793D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167D62F-B9AE-4B5D-BE8C-485FA2FA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65AD77B-1B96-450A-BDF8-1F82595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12/5/2021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906C81F-79B5-4CE1-9CE7-DEE18169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BA0CFBE-58DA-4503-BB72-95748679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167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F7B6E47-3357-4A05-9CB4-F3761FDD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9BFDCEB-868A-43B6-B4E7-8058710A1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AE4D563-28EE-4F12-A7E6-98D3178EB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12/5/2021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2A790A8-BDAB-48F9-A689-5D51EFC93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9B206FE-D20B-4E83-AD80-4ECFE22A8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215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E689C-B5B9-4E74-8CDD-B8334B8B438D}"/>
              </a:ext>
            </a:extLst>
          </p:cNvPr>
          <p:cNvSpPr txBox="1"/>
          <p:nvPr/>
        </p:nvSpPr>
        <p:spPr>
          <a:xfrm>
            <a:off x="2121599" y="1931732"/>
            <a:ext cx="8319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chemeClr val="bg1"/>
                </a:solidFill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48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277F7-3B43-44D9-9711-7ADC8D8A3D81}"/>
              </a:ext>
            </a:extLst>
          </p:cNvPr>
          <p:cNvCxnSpPr>
            <a:cxnSpLocks/>
          </p:cNvCxnSpPr>
          <p:nvPr/>
        </p:nvCxnSpPr>
        <p:spPr>
          <a:xfrm>
            <a:off x="2220686" y="3501392"/>
            <a:ext cx="778546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6B8CBF10-C45D-432C-82F0-0B7477917F5B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25DE1036-0271-4ED4-86E1-FCADF58B3882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71CAA-8E5F-4A21-A76E-94A3C46D5A5A}"/>
              </a:ext>
            </a:extLst>
          </p:cNvPr>
          <p:cNvSpPr txBox="1"/>
          <p:nvPr/>
        </p:nvSpPr>
        <p:spPr>
          <a:xfrm>
            <a:off x="3994742" y="1931731"/>
            <a:ext cx="2609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70AD47"/>
                </a:solidFill>
                <a:latin typeface="Jura" panose="02000303000000000000"/>
              </a:rPr>
              <a:t>loop unrolling</a:t>
            </a:r>
            <a:endParaRPr lang="en-US" sz="4800" dirty="0">
              <a:solidFill>
                <a:srgbClr val="70AD47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C0F588-E53D-4E1B-889F-DD4C7A0A253B}"/>
              </a:ext>
            </a:extLst>
          </p:cNvPr>
          <p:cNvSpPr txBox="1"/>
          <p:nvPr/>
        </p:nvSpPr>
        <p:spPr>
          <a:xfrm>
            <a:off x="8785091" y="1931731"/>
            <a:ext cx="1477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70AD47"/>
                </a:solidFill>
                <a:latin typeface="Jura" panose="02000303000000000000"/>
              </a:rPr>
              <a:t>code</a:t>
            </a:r>
            <a:endParaRPr lang="en-US" sz="4800" dirty="0">
              <a:solidFill>
                <a:srgbClr val="70AD47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B5CF2-03B7-4956-9995-1A134EE201CD}"/>
              </a:ext>
            </a:extLst>
          </p:cNvPr>
          <p:cNvSpPr txBox="1"/>
          <p:nvPr/>
        </p:nvSpPr>
        <p:spPr>
          <a:xfrm>
            <a:off x="6411066" y="2418261"/>
            <a:ext cx="3795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70AD47"/>
                </a:solidFill>
                <a:latin typeface="Jura" panose="02000303000000000000"/>
              </a:rPr>
              <a:t>worst-case execution</a:t>
            </a:r>
            <a:endParaRPr lang="en-US" sz="4800" dirty="0">
              <a:solidFill>
                <a:srgbClr val="70AD47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F218D-1DA7-4409-9EDD-A4FB5916E55D}"/>
              </a:ext>
            </a:extLst>
          </p:cNvPr>
          <p:cNvSpPr txBox="1"/>
          <p:nvPr/>
        </p:nvSpPr>
        <p:spPr>
          <a:xfrm>
            <a:off x="3403239" y="2904790"/>
            <a:ext cx="327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70AD47"/>
                </a:solidFill>
                <a:latin typeface="Jura" panose="02000303000000000000"/>
              </a:rPr>
              <a:t>real-time software</a:t>
            </a:r>
            <a:endParaRPr lang="en-US" sz="4800" dirty="0">
              <a:solidFill>
                <a:srgbClr val="70AD47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C1BEC-8007-4CBB-8CF9-2E1CE232C0E9}"/>
              </a:ext>
            </a:extLst>
          </p:cNvPr>
          <p:cNvSpPr txBox="1"/>
          <p:nvPr/>
        </p:nvSpPr>
        <p:spPr>
          <a:xfrm>
            <a:off x="2121599" y="2418261"/>
            <a:ext cx="3044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70AD47"/>
                </a:solidFill>
                <a:latin typeface="Jura" panose="02000303000000000000"/>
              </a:rPr>
              <a:t>predication</a:t>
            </a:r>
            <a:endParaRPr lang="en-US" sz="4800" dirty="0">
              <a:solidFill>
                <a:srgbClr val="70AD47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BAFD0-FC60-49FC-97EF-0FE6D9A28DBC}"/>
              </a:ext>
            </a:extLst>
          </p:cNvPr>
          <p:cNvSpPr txBox="1"/>
          <p:nvPr/>
        </p:nvSpPr>
        <p:spPr>
          <a:xfrm>
            <a:off x="2121599" y="2904790"/>
            <a:ext cx="98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70AD47"/>
                </a:solidFill>
                <a:latin typeface="Jura" panose="02000303000000000000"/>
              </a:rPr>
              <a:t>time</a:t>
            </a:r>
            <a:endParaRPr lang="en-US" sz="4800" dirty="0">
              <a:solidFill>
                <a:srgbClr val="70AD47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FFDD4-500D-47F4-911E-5AE99C10CC58}"/>
              </a:ext>
            </a:extLst>
          </p:cNvPr>
          <p:cNvSpPr txBox="1"/>
          <p:nvPr/>
        </p:nvSpPr>
        <p:spPr>
          <a:xfrm>
            <a:off x="5286346" y="3501392"/>
            <a:ext cx="161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70AD4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/>
                <a:ea typeface="Jura" panose="02000303000000000000" pitchFamily="2" charset="0"/>
              </a:rPr>
              <a:t>Sokratis Koseoglou</a:t>
            </a:r>
            <a:endParaRPr lang="en-US" sz="2400" dirty="0">
              <a:solidFill>
                <a:srgbClr val="70AD47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7C469FD-7246-4422-83C3-000E5CC6EFC8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B62A2709-AA19-4E5E-80BB-708EB4939AF6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515FA-DD10-4721-B1D3-D09AA3095756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BD3128DC-F486-449F-8068-715DEF5EFD9C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2DB5FF7-2136-44C5-8B44-01873A1A2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5" y="780723"/>
            <a:ext cx="3959856" cy="4118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1CFEB7-BAC6-4DB3-9DF3-6562B5192A69}"/>
              </a:ext>
            </a:extLst>
          </p:cNvPr>
          <p:cNvSpPr txBox="1"/>
          <p:nvPr/>
        </p:nvSpPr>
        <p:spPr>
          <a:xfrm>
            <a:off x="4876639" y="981475"/>
            <a:ext cx="660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Note that,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instructions increased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1922074-02AF-4D45-868A-58BC9CA45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028" y="2361829"/>
            <a:ext cx="2213599" cy="41840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D718DB-3965-494A-9636-C1611C6E6750}"/>
              </a:ext>
            </a:extLst>
          </p:cNvPr>
          <p:cNvSpPr txBox="1"/>
          <p:nvPr/>
        </p:nvSpPr>
        <p:spPr>
          <a:xfrm>
            <a:off x="4876639" y="1471597"/>
            <a:ext cx="6601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If the target architecture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supports code predication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, we can consider the following code, in which we are able to do 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if-conversion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53819-BF04-4FF3-9843-2D28A75E59B6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Motivational Example Loop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A3D27-4D13-47D3-A986-7135FECCAFA8}"/>
              </a:ext>
            </a:extLst>
          </p:cNvPr>
          <p:cNvSpPr txBox="1"/>
          <p:nvPr/>
        </p:nvSpPr>
        <p:spPr>
          <a:xfrm>
            <a:off x="11870821" y="6488271"/>
            <a:ext cx="35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7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2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Motivational Example Loop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F52CD1D-48B4-4F63-BB3A-59E779AC0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1" y="744253"/>
            <a:ext cx="3715976" cy="4506415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75B73A48-5EE9-4536-9B29-6902D253B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18" y="2882462"/>
            <a:ext cx="5192976" cy="34414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3F7DBE-6249-48C1-B3EC-AFB7B4153DCE}"/>
              </a:ext>
            </a:extLst>
          </p:cNvPr>
          <p:cNvSpPr txBox="1"/>
          <p:nvPr/>
        </p:nvSpPr>
        <p:spPr>
          <a:xfrm>
            <a:off x="4313168" y="875327"/>
            <a:ext cx="6601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The prefix (p) means that the execution of blocks 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body2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and 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body3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are conditioned to some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predication guard p</a:t>
            </a:r>
            <a:r>
              <a:rPr lang="en-US" sz="2000" i="1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A326F-93B2-46EB-A198-D1A8323D6DAC}"/>
              </a:ext>
            </a:extLst>
          </p:cNvPr>
          <p:cNvSpPr txBox="1"/>
          <p:nvPr/>
        </p:nvSpPr>
        <p:spPr>
          <a:xfrm>
            <a:off x="11870821" y="6488271"/>
            <a:ext cx="35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8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1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162307E8-6113-48F9-B7B2-3F179A370636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0EC7C451-3B45-4278-BC19-DDDFAECC2049}"/>
              </a:ext>
            </a:extLst>
          </p:cNvPr>
          <p:cNvSpPr/>
          <p:nvPr/>
        </p:nvSpPr>
        <p:spPr>
          <a:xfrm>
            <a:off x="9069836" y="981476"/>
            <a:ext cx="3122164" cy="5861956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4DDE15C8-7DE2-42FB-BFA4-04380C2D2DF0}"/>
              </a:ext>
            </a:extLst>
          </p:cNvPr>
          <p:cNvCxnSpPr/>
          <p:nvPr/>
        </p:nvCxnSpPr>
        <p:spPr>
          <a:xfrm>
            <a:off x="0" y="3429000"/>
            <a:ext cx="192505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Hexagon 5">
            <a:extLst>
              <a:ext uri="{FF2B5EF4-FFF2-40B4-BE49-F238E27FC236}">
                <a16:creationId xmlns:a16="http://schemas.microsoft.com/office/drawing/2014/main" id="{08964A11-D5C3-4449-AD3D-2A5473B037C6}"/>
              </a:ext>
            </a:extLst>
          </p:cNvPr>
          <p:cNvSpPr/>
          <p:nvPr/>
        </p:nvSpPr>
        <p:spPr>
          <a:xfrm>
            <a:off x="1783173" y="3208434"/>
            <a:ext cx="484286" cy="44113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9C5E26-2A63-42E0-97CF-25B91191E1E7}"/>
              </a:ext>
            </a:extLst>
          </p:cNvPr>
          <p:cNvSpPr txBox="1"/>
          <p:nvPr/>
        </p:nvSpPr>
        <p:spPr>
          <a:xfrm>
            <a:off x="1106905" y="2562103"/>
            <a:ext cx="18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 Unrolling-Code Predication</a:t>
            </a:r>
          </a:p>
        </p:txBody>
      </p:sp>
      <p:cxnSp>
        <p:nvCxnSpPr>
          <p:cNvPr id="26" name="Straight Connector 6">
            <a:extLst>
              <a:ext uri="{FF2B5EF4-FFF2-40B4-BE49-F238E27FC236}">
                <a16:creationId xmlns:a16="http://schemas.microsoft.com/office/drawing/2014/main" id="{5A0F2D59-A86D-4D6D-91B0-89E91AFCA4EC}"/>
              </a:ext>
            </a:extLst>
          </p:cNvPr>
          <p:cNvCxnSpPr/>
          <p:nvPr/>
        </p:nvCxnSpPr>
        <p:spPr>
          <a:xfrm>
            <a:off x="2267459" y="3429000"/>
            <a:ext cx="192505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Hexagon 7">
            <a:extLst>
              <a:ext uri="{FF2B5EF4-FFF2-40B4-BE49-F238E27FC236}">
                <a16:creationId xmlns:a16="http://schemas.microsoft.com/office/drawing/2014/main" id="{63460B2F-C26A-46FC-AEB5-76424BEEAB58}"/>
              </a:ext>
            </a:extLst>
          </p:cNvPr>
          <p:cNvSpPr/>
          <p:nvPr/>
        </p:nvSpPr>
        <p:spPr>
          <a:xfrm>
            <a:off x="4024683" y="3208434"/>
            <a:ext cx="484286" cy="44113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58A99B-0A6E-4007-9F7E-E9920F6D6217}"/>
              </a:ext>
            </a:extLst>
          </p:cNvPr>
          <p:cNvSpPr txBox="1"/>
          <p:nvPr/>
        </p:nvSpPr>
        <p:spPr>
          <a:xfrm>
            <a:off x="2547503" y="3678593"/>
            <a:ext cx="34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Motivational Example</a:t>
            </a:r>
          </a:p>
        </p:txBody>
      </p: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66341A25-B358-4FA3-BC59-DE867148A3FE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4508969" y="3429000"/>
            <a:ext cx="1951002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Hexagon 13">
            <a:extLst>
              <a:ext uri="{FF2B5EF4-FFF2-40B4-BE49-F238E27FC236}">
                <a16:creationId xmlns:a16="http://schemas.microsoft.com/office/drawing/2014/main" id="{2D043E37-755E-4239-97D4-7D3237390EC6}"/>
              </a:ext>
            </a:extLst>
          </p:cNvPr>
          <p:cNvSpPr/>
          <p:nvPr/>
        </p:nvSpPr>
        <p:spPr>
          <a:xfrm>
            <a:off x="6226373" y="3208434"/>
            <a:ext cx="484286" cy="44113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F05D4-7DF7-40C5-A15A-D0DBC0C833C6}"/>
              </a:ext>
            </a:extLst>
          </p:cNvPr>
          <p:cNvSpPr txBox="1"/>
          <p:nvPr/>
        </p:nvSpPr>
        <p:spPr>
          <a:xfrm>
            <a:off x="4829284" y="2700602"/>
            <a:ext cx="327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Authors’ Optimization Approach</a:t>
            </a:r>
          </a:p>
        </p:txBody>
      </p:sp>
    </p:spTree>
    <p:extLst>
      <p:ext uri="{BB962C8B-B14F-4D97-AF65-F5344CB8AC3E}">
        <p14:creationId xmlns:p14="http://schemas.microsoft.com/office/powerpoint/2010/main" val="7544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Predicated Loop Unrolling Algorithm</a:t>
            </a:r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7080DE52-C57F-4F60-A17F-86885D41B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4" y="864858"/>
            <a:ext cx="4953502" cy="35090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83BCDD-E523-432E-B080-6C493432E40D}"/>
              </a:ext>
            </a:extLst>
          </p:cNvPr>
          <p:cNvSpPr txBox="1"/>
          <p:nvPr/>
        </p:nvSpPr>
        <p:spPr>
          <a:xfrm>
            <a:off x="5269563" y="1064739"/>
            <a:ext cx="660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Identify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Header &amp; Body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of the loop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0C4DB-5230-4DEE-9E66-8F6A61984C1D}"/>
              </a:ext>
            </a:extLst>
          </p:cNvPr>
          <p:cNvSpPr txBox="1"/>
          <p:nvPr/>
        </p:nvSpPr>
        <p:spPr>
          <a:xfrm>
            <a:off x="5269563" y="1464849"/>
            <a:ext cx="660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Remove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unconditional branch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and place it in the end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167397-D157-43DC-B299-13CCD83A82B4}"/>
              </a:ext>
            </a:extLst>
          </p:cNvPr>
          <p:cNvSpPr txBox="1"/>
          <p:nvPr/>
        </p:nvSpPr>
        <p:spPr>
          <a:xfrm>
            <a:off x="5269563" y="1864959"/>
            <a:ext cx="660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Create a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body copy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which will be always executed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FDEDD3-1672-4AE6-8F72-A21F6357A5BE}"/>
              </a:ext>
            </a:extLst>
          </p:cNvPr>
          <p:cNvSpPr txBox="1"/>
          <p:nvPr/>
        </p:nvSpPr>
        <p:spPr>
          <a:xfrm>
            <a:off x="5269563" y="2302717"/>
            <a:ext cx="6601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Create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predicated body copies</a:t>
            </a:r>
            <a:r>
              <a:rPr lang="en-US" sz="2000" dirty="0">
                <a:solidFill>
                  <a:srgbClr val="2A693A"/>
                </a:solidFill>
                <a:latin typeface="Jura" panose="02000303000000000000" pitchFamily="2" charset="0"/>
                <a:ea typeface="Jura" panose="02000303000000000000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inside the for loop, with U iterations, where U is the 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unrolling factor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BAA96-DBCA-427F-B9E3-FF641FE5E4B8}"/>
              </a:ext>
            </a:extLst>
          </p:cNvPr>
          <p:cNvSpPr txBox="1"/>
          <p:nvPr/>
        </p:nvSpPr>
        <p:spPr>
          <a:xfrm>
            <a:off x="11870821" y="6488271"/>
            <a:ext cx="35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9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42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7C469FD-7246-4422-83C3-000E5CC6EFC8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B62A2709-AA19-4E5E-80BB-708EB4939AF6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515FA-DD10-4721-B1D3-D09AA3095756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BD3128DC-F486-449F-8068-715DEF5EFD9C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653819-BF04-4FF3-9843-2D28A75E59B6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Example of our Approach</a:t>
            </a:r>
          </a:p>
        </p:txBody>
      </p:sp>
      <p:pic>
        <p:nvPicPr>
          <p:cNvPr id="6" name="Εικόνα 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311DA55-ECEA-43D0-89D9-A052F64AD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51" y="875327"/>
            <a:ext cx="2972189" cy="3709355"/>
          </a:xfrm>
          <a:prstGeom prst="rect">
            <a:avLst/>
          </a:prstGeom>
        </p:spPr>
      </p:pic>
      <p:pic>
        <p:nvPicPr>
          <p:cNvPr id="16" name="Εικόνα 15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997FE81-A856-464F-86A3-85084E269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9" y="875327"/>
            <a:ext cx="4105848" cy="3038899"/>
          </a:xfrm>
          <a:prstGeom prst="rect">
            <a:avLst/>
          </a:prstGeom>
        </p:spPr>
      </p:pic>
      <p:sp>
        <p:nvSpPr>
          <p:cNvPr id="17" name="Βέλος: Δεξιό 16">
            <a:extLst>
              <a:ext uri="{FF2B5EF4-FFF2-40B4-BE49-F238E27FC236}">
                <a16:creationId xmlns:a16="http://schemas.microsoft.com/office/drawing/2014/main" id="{0B687006-45CA-4E2F-B8D8-E981E1014030}"/>
              </a:ext>
            </a:extLst>
          </p:cNvPr>
          <p:cNvSpPr/>
          <p:nvPr/>
        </p:nvSpPr>
        <p:spPr>
          <a:xfrm>
            <a:off x="4962746" y="2107393"/>
            <a:ext cx="1915885" cy="574766"/>
          </a:xfrm>
          <a:prstGeom prst="rightArrow">
            <a:avLst/>
          </a:prstGeom>
          <a:solidFill>
            <a:srgbClr val="5E8F3C"/>
          </a:solidFill>
          <a:ln>
            <a:solidFill>
              <a:srgbClr val="0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2E5D4-77F6-4AB1-9829-970420881FBC}"/>
              </a:ext>
            </a:extLst>
          </p:cNvPr>
          <p:cNvSpPr txBox="1"/>
          <p:nvPr/>
        </p:nvSpPr>
        <p:spPr>
          <a:xfrm>
            <a:off x="5253159" y="1838734"/>
            <a:ext cx="124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Assembly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86E73-5CA4-4F51-9297-E43AA793DB86}"/>
              </a:ext>
            </a:extLst>
          </p:cNvPr>
          <p:cNvSpPr txBox="1"/>
          <p:nvPr/>
        </p:nvSpPr>
        <p:spPr>
          <a:xfrm>
            <a:off x="11747863" y="6488271"/>
            <a:ext cx="476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10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7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0BBAA96-DBCA-427F-B9E3-FF641FE5E4B8}"/>
              </a:ext>
            </a:extLst>
          </p:cNvPr>
          <p:cNvSpPr txBox="1"/>
          <p:nvPr/>
        </p:nvSpPr>
        <p:spPr>
          <a:xfrm>
            <a:off x="11747863" y="6488271"/>
            <a:ext cx="476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11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pic>
        <p:nvPicPr>
          <p:cNvPr id="14" name="Εικόνα 1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BEA72522-A7EF-462E-A784-EA2578C4A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9" y="1310971"/>
            <a:ext cx="3804262" cy="37093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1F4143-E574-4478-94AB-1E1BBC305114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Example of our Approach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749EA-8BC0-4A6E-9582-112C381D0FB2}"/>
              </a:ext>
            </a:extLst>
          </p:cNvPr>
          <p:cNvSpPr txBox="1"/>
          <p:nvPr/>
        </p:nvSpPr>
        <p:spPr>
          <a:xfrm>
            <a:off x="175847" y="716728"/>
            <a:ext cx="583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Standard Approach with branch for exit conditions</a:t>
            </a:r>
            <a:endParaRPr lang="en-US" sz="2000" i="1" u="sng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pic>
        <p:nvPicPr>
          <p:cNvPr id="4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D6173FA-B46F-427A-B812-7D780729A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30" y="1310972"/>
            <a:ext cx="3400900" cy="37093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026482-62EF-471E-A018-26D2160831A8}"/>
              </a:ext>
            </a:extLst>
          </p:cNvPr>
          <p:cNvSpPr txBox="1"/>
          <p:nvPr/>
        </p:nvSpPr>
        <p:spPr>
          <a:xfrm>
            <a:off x="6955472" y="716728"/>
            <a:ext cx="3909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Predicated Approach</a:t>
            </a:r>
            <a:endParaRPr lang="en-US" sz="2000" u="sng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2B69D-A2FC-4377-A24B-C67E9FAFAF09}"/>
              </a:ext>
            </a:extLst>
          </p:cNvPr>
          <p:cNvSpPr txBox="1"/>
          <p:nvPr/>
        </p:nvSpPr>
        <p:spPr>
          <a:xfrm>
            <a:off x="2307744" y="5434307"/>
            <a:ext cx="693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We can see that the predicated version has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fewer instructions</a:t>
            </a:r>
            <a:endParaRPr lang="en-US" sz="2000" i="1" dirty="0">
              <a:solidFill>
                <a:srgbClr val="70AD47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3" name="Οβάλ 12">
            <a:extLst>
              <a:ext uri="{FF2B5EF4-FFF2-40B4-BE49-F238E27FC236}">
                <a16:creationId xmlns:a16="http://schemas.microsoft.com/office/drawing/2014/main" id="{24179304-9690-4465-815A-48C5D418CCC2}"/>
              </a:ext>
            </a:extLst>
          </p:cNvPr>
          <p:cNvSpPr/>
          <p:nvPr/>
        </p:nvSpPr>
        <p:spPr>
          <a:xfrm>
            <a:off x="823664" y="3143794"/>
            <a:ext cx="2929730" cy="403013"/>
          </a:xfrm>
          <a:prstGeom prst="ellipse">
            <a:avLst/>
          </a:prstGeom>
          <a:noFill/>
          <a:ln w="28575">
            <a:solidFill>
              <a:srgbClr val="5E8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Οβάλ 17">
            <a:extLst>
              <a:ext uri="{FF2B5EF4-FFF2-40B4-BE49-F238E27FC236}">
                <a16:creationId xmlns:a16="http://schemas.microsoft.com/office/drawing/2014/main" id="{1B471535-8FAD-4A36-8926-F00F0CA8461F}"/>
              </a:ext>
            </a:extLst>
          </p:cNvPr>
          <p:cNvSpPr/>
          <p:nvPr/>
        </p:nvSpPr>
        <p:spPr>
          <a:xfrm>
            <a:off x="7689670" y="3345300"/>
            <a:ext cx="478970" cy="566057"/>
          </a:xfrm>
          <a:prstGeom prst="ellipse">
            <a:avLst/>
          </a:prstGeom>
          <a:noFill/>
          <a:ln w="28575">
            <a:solidFill>
              <a:srgbClr val="5E8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  <p:bldP spid="13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7C469FD-7246-4422-83C3-000E5CC6EFC8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B62A2709-AA19-4E5E-80BB-708EB4939AF6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515FA-DD10-4721-B1D3-D09AA3095756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BD3128DC-F486-449F-8068-715DEF5EFD9C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653819-BF04-4FF3-9843-2D28A75E59B6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Optimization Choice Algorithm</a:t>
            </a:r>
          </a:p>
        </p:txBody>
      </p:sp>
      <p:pic>
        <p:nvPicPr>
          <p:cNvPr id="4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F67E7FE-FD0D-48C5-A4F8-ED47C5CF2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7" y="1199189"/>
            <a:ext cx="5772956" cy="3172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382B3-DD47-472B-8B50-6E7BDE72D6B2}"/>
              </a:ext>
            </a:extLst>
          </p:cNvPr>
          <p:cNvSpPr txBox="1"/>
          <p:nvPr/>
        </p:nvSpPr>
        <p:spPr>
          <a:xfrm>
            <a:off x="6291095" y="3245703"/>
            <a:ext cx="4062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Standard (without branches)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78349-922C-44E4-AA78-0070146475AC}"/>
              </a:ext>
            </a:extLst>
          </p:cNvPr>
          <p:cNvSpPr txBox="1"/>
          <p:nvPr/>
        </p:nvSpPr>
        <p:spPr>
          <a:xfrm>
            <a:off x="6863684" y="3576145"/>
            <a:ext cx="406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Used for </a:t>
            </a:r>
            <a:r>
              <a:rPr lang="en-US" sz="16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non-data dependent </a:t>
            </a:r>
            <a:r>
              <a:rPr lang="en-US" sz="16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loops</a:t>
            </a:r>
            <a:r>
              <a:rPr lang="en-US" sz="1600" dirty="0">
                <a:solidFill>
                  <a:srgbClr val="2A693A"/>
                </a:solidFill>
                <a:latin typeface="Jura" panose="02000303000000000000" pitchFamily="2" charset="0"/>
                <a:ea typeface="Jura" panose="02000303000000000000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(with fixed executions counts)</a:t>
            </a:r>
            <a:endParaRPr lang="en-US" sz="16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D90EC-6BC6-4AE1-ADD3-80F6A7DE9F3E}"/>
              </a:ext>
            </a:extLst>
          </p:cNvPr>
          <p:cNvSpPr txBox="1"/>
          <p:nvPr/>
        </p:nvSpPr>
        <p:spPr>
          <a:xfrm>
            <a:off x="6291096" y="4224969"/>
            <a:ext cx="364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Standard (with branches)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E25B1-C5D1-4DC1-BBAA-8880FD437AB8}"/>
              </a:ext>
            </a:extLst>
          </p:cNvPr>
          <p:cNvSpPr txBox="1"/>
          <p:nvPr/>
        </p:nvSpPr>
        <p:spPr>
          <a:xfrm>
            <a:off x="6863684" y="4555411"/>
            <a:ext cx="406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Used for </a:t>
            </a:r>
            <a:r>
              <a:rPr lang="en-US" sz="16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data dependent </a:t>
            </a:r>
            <a:r>
              <a:rPr lang="en-US" sz="16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loops</a:t>
            </a:r>
            <a:r>
              <a:rPr lang="en-US" sz="1600" dirty="0">
                <a:solidFill>
                  <a:srgbClr val="2A693A"/>
                </a:solidFill>
                <a:latin typeface="Jura" panose="02000303000000000000" pitchFamily="2" charset="0"/>
                <a:ea typeface="Jura" panose="02000303000000000000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that have </a:t>
            </a:r>
            <a:r>
              <a:rPr lang="en-US" sz="16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call instructions</a:t>
            </a:r>
            <a:r>
              <a:rPr lang="en-US" sz="16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in the body</a:t>
            </a:r>
            <a:endParaRPr lang="en-US" sz="16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F458F5-2607-426A-9B44-51EDBBAC239D}"/>
              </a:ext>
            </a:extLst>
          </p:cNvPr>
          <p:cNvSpPr txBox="1"/>
          <p:nvPr/>
        </p:nvSpPr>
        <p:spPr>
          <a:xfrm>
            <a:off x="6291096" y="5204235"/>
            <a:ext cx="364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Predicated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C7991-6A45-4A4B-AC70-9B7EF0350E65}"/>
              </a:ext>
            </a:extLst>
          </p:cNvPr>
          <p:cNvSpPr txBox="1"/>
          <p:nvPr/>
        </p:nvSpPr>
        <p:spPr>
          <a:xfrm>
            <a:off x="6863684" y="5534677"/>
            <a:ext cx="406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Used for </a:t>
            </a:r>
            <a:r>
              <a:rPr lang="en-US" sz="16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data dependent </a:t>
            </a:r>
            <a:r>
              <a:rPr lang="en-US" sz="16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loops that have simple bodies and </a:t>
            </a:r>
            <a:r>
              <a:rPr lang="en-US" sz="16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do not use call instructions</a:t>
            </a:r>
            <a:endParaRPr lang="en-US" sz="1600" i="1" dirty="0">
              <a:solidFill>
                <a:srgbClr val="70AD47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9AC11-4ED6-43A0-8564-9370C547361D}"/>
              </a:ext>
            </a:extLst>
          </p:cNvPr>
          <p:cNvSpPr txBox="1"/>
          <p:nvPr/>
        </p:nvSpPr>
        <p:spPr>
          <a:xfrm>
            <a:off x="93235" y="799079"/>
            <a:ext cx="614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Optimizations Algorithm that is executed by the compiler</a:t>
            </a:r>
            <a:endParaRPr lang="en-US" sz="2000" i="1" u="sng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969AF-F5DA-475B-B714-4C3ADA13C5DD}"/>
              </a:ext>
            </a:extLst>
          </p:cNvPr>
          <p:cNvSpPr txBox="1"/>
          <p:nvPr/>
        </p:nvSpPr>
        <p:spPr>
          <a:xfrm>
            <a:off x="6291095" y="1154578"/>
            <a:ext cx="5456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Compiler runs this code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for each loop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that is in the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WCEP</a:t>
            </a:r>
            <a:endParaRPr lang="en-US" sz="2000" i="1" dirty="0">
              <a:solidFill>
                <a:srgbClr val="70AD47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203776-64E4-42FB-B5E8-C73527DE4A10}"/>
              </a:ext>
            </a:extLst>
          </p:cNvPr>
          <p:cNvSpPr txBox="1"/>
          <p:nvPr/>
        </p:nvSpPr>
        <p:spPr>
          <a:xfrm>
            <a:off x="11747863" y="6488271"/>
            <a:ext cx="476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12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2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Unrolling Factor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E50FB-B130-48EC-9BFC-13C1F663D44E}"/>
              </a:ext>
            </a:extLst>
          </p:cNvPr>
          <p:cNvSpPr txBox="1"/>
          <p:nvPr/>
        </p:nvSpPr>
        <p:spPr>
          <a:xfrm>
            <a:off x="11747863" y="6488271"/>
            <a:ext cx="476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13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FE55C-19FF-43F0-82A2-DB5ED2A0D7AF}"/>
              </a:ext>
            </a:extLst>
          </p:cNvPr>
          <p:cNvSpPr txBox="1"/>
          <p:nvPr/>
        </p:nvSpPr>
        <p:spPr>
          <a:xfrm>
            <a:off x="4478421" y="843535"/>
            <a:ext cx="573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It is necessary to find the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optimal </a:t>
            </a:r>
            <a:r>
              <a:rPr lang="en-US" sz="2000" i="1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Unrolling Factor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for each loop that resides inside the WCEP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B661A297-5ED5-4BE0-BFF6-3348F125A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1" y="843535"/>
            <a:ext cx="3864229" cy="47604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BF06B5-C8B7-40C9-B29A-BAFEAC64E514}"/>
              </a:ext>
            </a:extLst>
          </p:cNvPr>
          <p:cNvSpPr txBox="1"/>
          <p:nvPr/>
        </p:nvSpPr>
        <p:spPr>
          <a:xfrm>
            <a:off x="4478419" y="1551421"/>
            <a:ext cx="6111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If it is in the WCEP, we test different 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Unrolling Factors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, from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2 to 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F6CD6-F23B-43B3-8FF3-9A6E46E1A423}"/>
              </a:ext>
            </a:extLst>
          </p:cNvPr>
          <p:cNvSpPr txBox="1"/>
          <p:nvPr/>
        </p:nvSpPr>
        <p:spPr>
          <a:xfrm>
            <a:off x="4478419" y="2292589"/>
            <a:ext cx="7269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For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Data-Independent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loops the 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Unrolling Factor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must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exactly divide the execution count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of the loop in order to avoid corner exit conditions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83E9-7F5B-4F2C-9C0F-770B68781C1A}"/>
              </a:ext>
            </a:extLst>
          </p:cNvPr>
          <p:cNvSpPr txBox="1"/>
          <p:nvPr/>
        </p:nvSpPr>
        <p:spPr>
          <a:xfrm>
            <a:off x="4478419" y="3351178"/>
            <a:ext cx="7164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For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Data-Dependent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loops we consider 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Unrolling Factors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whose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parity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is equal to the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 bounds’ parity</a:t>
            </a:r>
            <a:endParaRPr lang="en-US" sz="2000" i="1" dirty="0">
              <a:solidFill>
                <a:srgbClr val="70AD47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96A77E-09C7-4D88-AE56-9CCCA7DDA135}"/>
              </a:ext>
            </a:extLst>
          </p:cNvPr>
          <p:cNvSpPr txBox="1"/>
          <p:nvPr/>
        </p:nvSpPr>
        <p:spPr>
          <a:xfrm>
            <a:off x="4478419" y="4101990"/>
            <a:ext cx="716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Then we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recompile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the program and test for WCET changes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D43BC9-6742-446A-9938-46BC4F784613}"/>
                  </a:ext>
                </a:extLst>
              </p:cNvPr>
              <p:cNvSpPr txBox="1"/>
              <p:nvPr/>
            </p:nvSpPr>
            <p:spPr>
              <a:xfrm>
                <a:off x="4478418" y="4545026"/>
                <a:ext cx="71649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Algorithm complexity is </a:t>
                </a:r>
                <a:r>
                  <a:rPr lang="en-US" sz="2000" dirty="0">
                    <a:solidFill>
                      <a:srgbClr val="70AD47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70AD4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70AD47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70AD4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70AD47"/>
                    </a:solidFill>
                    <a:latin typeface="Jura" panose="02000303000000000000" pitchFamily="2" charset="0"/>
                    <a:ea typeface="Jura" panose="02000303000000000000" pitchFamily="2" charset="0"/>
                  </a:rPr>
                  <a:t>)</a:t>
                </a:r>
                <a:endParaRPr lang="en-US" sz="2000" i="1" dirty="0">
                  <a:solidFill>
                    <a:srgbClr val="539160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D43BC9-6742-446A-9938-46BC4F784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418" y="4545026"/>
                <a:ext cx="7164941" cy="400110"/>
              </a:xfrm>
              <a:prstGeom prst="rect">
                <a:avLst/>
              </a:prstGeom>
              <a:blipFill>
                <a:blip r:embed="rId4"/>
                <a:stretch>
                  <a:fillRect l="-76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9519082-B1D4-4476-9DD3-70ECEDA2D7A4}"/>
              </a:ext>
            </a:extLst>
          </p:cNvPr>
          <p:cNvSpPr txBox="1"/>
          <p:nvPr/>
        </p:nvSpPr>
        <p:spPr>
          <a:xfrm>
            <a:off x="4478418" y="4993699"/>
            <a:ext cx="716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Better WCET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with the cost of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higher compilation time</a:t>
            </a:r>
            <a:endParaRPr lang="en-US" sz="2000" i="1" dirty="0">
              <a:solidFill>
                <a:srgbClr val="70AD47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15" grpId="0"/>
      <p:bldP spid="12" grpId="0"/>
      <p:bldP spid="14" grpId="0"/>
      <p:bldP spid="16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162307E8-6113-48F9-B7B2-3F179A370636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0EC7C451-3B45-4278-BC19-DDDFAECC2049}"/>
              </a:ext>
            </a:extLst>
          </p:cNvPr>
          <p:cNvSpPr/>
          <p:nvPr/>
        </p:nvSpPr>
        <p:spPr>
          <a:xfrm>
            <a:off x="9069836" y="981476"/>
            <a:ext cx="3122164" cy="5861956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4">
            <a:extLst>
              <a:ext uri="{FF2B5EF4-FFF2-40B4-BE49-F238E27FC236}">
                <a16:creationId xmlns:a16="http://schemas.microsoft.com/office/drawing/2014/main" id="{BDD4291D-D554-4D87-95D1-FCCAB2E116D1}"/>
              </a:ext>
            </a:extLst>
          </p:cNvPr>
          <p:cNvCxnSpPr/>
          <p:nvPr/>
        </p:nvCxnSpPr>
        <p:spPr>
          <a:xfrm>
            <a:off x="0" y="3429000"/>
            <a:ext cx="192505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Hexagon 5">
            <a:extLst>
              <a:ext uri="{FF2B5EF4-FFF2-40B4-BE49-F238E27FC236}">
                <a16:creationId xmlns:a16="http://schemas.microsoft.com/office/drawing/2014/main" id="{30E4295A-A07E-4E01-9F6D-82FFD96B398C}"/>
              </a:ext>
            </a:extLst>
          </p:cNvPr>
          <p:cNvSpPr/>
          <p:nvPr/>
        </p:nvSpPr>
        <p:spPr>
          <a:xfrm>
            <a:off x="1783173" y="3208434"/>
            <a:ext cx="484286" cy="44113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212BB0-22BB-4D49-B299-9ECBE8DA44EE}"/>
              </a:ext>
            </a:extLst>
          </p:cNvPr>
          <p:cNvSpPr txBox="1"/>
          <p:nvPr/>
        </p:nvSpPr>
        <p:spPr>
          <a:xfrm>
            <a:off x="1106905" y="2562103"/>
            <a:ext cx="18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 Unrolling-Code Predication</a:t>
            </a:r>
          </a:p>
        </p:txBody>
      </p:sp>
      <p:cxnSp>
        <p:nvCxnSpPr>
          <p:cNvPr id="24" name="Straight Connector 6">
            <a:extLst>
              <a:ext uri="{FF2B5EF4-FFF2-40B4-BE49-F238E27FC236}">
                <a16:creationId xmlns:a16="http://schemas.microsoft.com/office/drawing/2014/main" id="{1ACA7213-F94C-40FC-B183-4BC63495E0FD}"/>
              </a:ext>
            </a:extLst>
          </p:cNvPr>
          <p:cNvCxnSpPr/>
          <p:nvPr/>
        </p:nvCxnSpPr>
        <p:spPr>
          <a:xfrm>
            <a:off x="2267459" y="3429000"/>
            <a:ext cx="192505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Hexagon 7">
            <a:extLst>
              <a:ext uri="{FF2B5EF4-FFF2-40B4-BE49-F238E27FC236}">
                <a16:creationId xmlns:a16="http://schemas.microsoft.com/office/drawing/2014/main" id="{C93FF9DF-1C46-413E-9B2A-849883D86D3A}"/>
              </a:ext>
            </a:extLst>
          </p:cNvPr>
          <p:cNvSpPr/>
          <p:nvPr/>
        </p:nvSpPr>
        <p:spPr>
          <a:xfrm>
            <a:off x="4024683" y="3208434"/>
            <a:ext cx="484286" cy="44113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9402B2-4B55-4A12-AE0C-79A4AE09B768}"/>
              </a:ext>
            </a:extLst>
          </p:cNvPr>
          <p:cNvSpPr txBox="1"/>
          <p:nvPr/>
        </p:nvSpPr>
        <p:spPr>
          <a:xfrm>
            <a:off x="2547503" y="3678593"/>
            <a:ext cx="34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Motivational Example</a:t>
            </a:r>
          </a:p>
        </p:txBody>
      </p:sp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82BD2D1E-7277-4AD6-BEDD-4E82F798CDD2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4508969" y="3429000"/>
            <a:ext cx="1951002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Hexagon 13">
            <a:extLst>
              <a:ext uri="{FF2B5EF4-FFF2-40B4-BE49-F238E27FC236}">
                <a16:creationId xmlns:a16="http://schemas.microsoft.com/office/drawing/2014/main" id="{671BEC5F-C0A2-4D58-AD58-33CBA5C73012}"/>
              </a:ext>
            </a:extLst>
          </p:cNvPr>
          <p:cNvSpPr/>
          <p:nvPr/>
        </p:nvSpPr>
        <p:spPr>
          <a:xfrm>
            <a:off x="6226373" y="3208434"/>
            <a:ext cx="484286" cy="44113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B2AE82C3-1F7D-4136-B01C-FC435EF76E81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6710659" y="3429000"/>
            <a:ext cx="2016771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Hexagon 13">
            <a:extLst>
              <a:ext uri="{FF2B5EF4-FFF2-40B4-BE49-F238E27FC236}">
                <a16:creationId xmlns:a16="http://schemas.microsoft.com/office/drawing/2014/main" id="{2E9CC6B2-941A-4F37-91E6-D2FCB55EC8B6}"/>
              </a:ext>
            </a:extLst>
          </p:cNvPr>
          <p:cNvSpPr/>
          <p:nvPr/>
        </p:nvSpPr>
        <p:spPr>
          <a:xfrm>
            <a:off x="8393569" y="3208434"/>
            <a:ext cx="484286" cy="44113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6E165-1BDF-4EA9-889B-E380248B1271}"/>
              </a:ext>
            </a:extLst>
          </p:cNvPr>
          <p:cNvSpPr txBox="1"/>
          <p:nvPr/>
        </p:nvSpPr>
        <p:spPr>
          <a:xfrm>
            <a:off x="7476659" y="3678593"/>
            <a:ext cx="231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Evaluation &amp; Results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142865-C9CD-43E7-B310-E24E3CFA6992}"/>
              </a:ext>
            </a:extLst>
          </p:cNvPr>
          <p:cNvSpPr txBox="1"/>
          <p:nvPr/>
        </p:nvSpPr>
        <p:spPr>
          <a:xfrm>
            <a:off x="4829284" y="2700602"/>
            <a:ext cx="327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Authors’ Optimization Approach</a:t>
            </a:r>
          </a:p>
        </p:txBody>
      </p:sp>
    </p:spTree>
    <p:extLst>
      <p:ext uri="{BB962C8B-B14F-4D97-AF65-F5344CB8AC3E}">
        <p14:creationId xmlns:p14="http://schemas.microsoft.com/office/powerpoint/2010/main" val="37925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Target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F17EB-09DE-4E30-AAB7-90CF597253D3}"/>
              </a:ext>
            </a:extLst>
          </p:cNvPr>
          <p:cNvSpPr txBox="1"/>
          <p:nvPr/>
        </p:nvSpPr>
        <p:spPr>
          <a:xfrm>
            <a:off x="11747863" y="6488271"/>
            <a:ext cx="476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14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15C25-3626-439A-A24E-8BD9BF520B58}"/>
              </a:ext>
            </a:extLst>
          </p:cNvPr>
          <p:cNvSpPr txBox="1"/>
          <p:nvPr/>
        </p:nvSpPr>
        <p:spPr>
          <a:xfrm>
            <a:off x="175847" y="799992"/>
            <a:ext cx="592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Supports a simplified complete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Predication</a:t>
            </a:r>
            <a:r>
              <a:rPr lang="en-US" sz="2000" dirty="0">
                <a:solidFill>
                  <a:srgbClr val="245530"/>
                </a:solidFill>
                <a:latin typeface="Jura" panose="02000303000000000000" pitchFamily="2" charset="0"/>
                <a:ea typeface="Jura" panose="02000303000000000000" pitchFamily="2" charset="0"/>
              </a:rPr>
              <a:t>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Support</a:t>
            </a:r>
            <a:endParaRPr lang="en-US" sz="2000" i="1" dirty="0">
              <a:solidFill>
                <a:srgbClr val="70AD47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EDEA6-59A7-4276-A35B-045C9E516F51}"/>
              </a:ext>
            </a:extLst>
          </p:cNvPr>
          <p:cNvSpPr txBox="1"/>
          <p:nvPr/>
        </p:nvSpPr>
        <p:spPr>
          <a:xfrm>
            <a:off x="175846" y="1258872"/>
            <a:ext cx="5736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32-bit Microprocessor with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RISC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Instructions</a:t>
            </a:r>
            <a:endParaRPr lang="en-US" sz="2000" i="1" dirty="0">
              <a:solidFill>
                <a:srgbClr val="24553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C2B5C-239A-4C92-B82F-348671AEB658}"/>
              </a:ext>
            </a:extLst>
          </p:cNvPr>
          <p:cNvSpPr txBox="1"/>
          <p:nvPr/>
        </p:nvSpPr>
        <p:spPr>
          <a:xfrm>
            <a:off x="175845" y="1736324"/>
            <a:ext cx="753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Direct-Mapped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Cache Memory(32 blocks of 256 bits, thus 1024kB)</a:t>
            </a:r>
            <a:endParaRPr lang="en-US" sz="2000" i="1" dirty="0">
              <a:solidFill>
                <a:srgbClr val="24553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CFD6D-752C-4C54-929C-AAE9125A5AA6}"/>
              </a:ext>
            </a:extLst>
          </p:cNvPr>
          <p:cNvSpPr txBox="1"/>
          <p:nvPr/>
        </p:nvSpPr>
        <p:spPr>
          <a:xfrm>
            <a:off x="175845" y="2238381"/>
            <a:ext cx="753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No Data-Cache</a:t>
            </a:r>
            <a:endParaRPr lang="en-US" sz="2000" i="1" dirty="0">
              <a:solidFill>
                <a:srgbClr val="24553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538D31-1B3F-4C25-B510-BEE97A8727A4}"/>
              </a:ext>
            </a:extLst>
          </p:cNvPr>
          <p:cNvSpPr txBox="1"/>
          <p:nvPr/>
        </p:nvSpPr>
        <p:spPr>
          <a:xfrm>
            <a:off x="175844" y="2672656"/>
            <a:ext cx="753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No out-of-order execution</a:t>
            </a:r>
            <a:endParaRPr lang="en-US" sz="2000" i="1" dirty="0">
              <a:solidFill>
                <a:srgbClr val="24553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AEEDEC-E24B-4550-80C4-0F6B1698F163}"/>
              </a:ext>
            </a:extLst>
          </p:cNvPr>
          <p:cNvSpPr txBox="1"/>
          <p:nvPr/>
        </p:nvSpPr>
        <p:spPr>
          <a:xfrm>
            <a:off x="175844" y="3072766"/>
            <a:ext cx="7531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Four issue, five stage static scheduled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pipeline</a:t>
            </a:r>
            <a:endParaRPr lang="en-US" sz="2000" i="1" dirty="0">
              <a:solidFill>
                <a:srgbClr val="70AD47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8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C16162-B90E-4CB7-9B25-21090EFAF9EB}"/>
              </a:ext>
            </a:extLst>
          </p:cNvPr>
          <p:cNvCxnSpPr/>
          <p:nvPr/>
        </p:nvCxnSpPr>
        <p:spPr>
          <a:xfrm>
            <a:off x="0" y="3429000"/>
            <a:ext cx="192505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Hexagon 5">
            <a:extLst>
              <a:ext uri="{FF2B5EF4-FFF2-40B4-BE49-F238E27FC236}">
                <a16:creationId xmlns:a16="http://schemas.microsoft.com/office/drawing/2014/main" id="{28076B0D-F2A9-49DC-A6CC-800127BCDB8D}"/>
              </a:ext>
            </a:extLst>
          </p:cNvPr>
          <p:cNvSpPr/>
          <p:nvPr/>
        </p:nvSpPr>
        <p:spPr>
          <a:xfrm>
            <a:off x="1783173" y="3208434"/>
            <a:ext cx="484286" cy="44113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93A87-5CB2-4F40-999E-3CA5B0A964FF}"/>
              </a:ext>
            </a:extLst>
          </p:cNvPr>
          <p:cNvSpPr txBox="1"/>
          <p:nvPr/>
        </p:nvSpPr>
        <p:spPr>
          <a:xfrm>
            <a:off x="1106905" y="2562103"/>
            <a:ext cx="18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 Unrolling-Code Predication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E9BD62-DB03-4355-A254-B5C2995373B0}"/>
              </a:ext>
            </a:extLst>
          </p:cNvPr>
          <p:cNvCxnSpPr/>
          <p:nvPr/>
        </p:nvCxnSpPr>
        <p:spPr>
          <a:xfrm>
            <a:off x="2267459" y="3429000"/>
            <a:ext cx="192505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Hexagon 7">
            <a:extLst>
              <a:ext uri="{FF2B5EF4-FFF2-40B4-BE49-F238E27FC236}">
                <a16:creationId xmlns:a16="http://schemas.microsoft.com/office/drawing/2014/main" id="{8F8F0F88-305D-4882-B935-53048482C6D7}"/>
              </a:ext>
            </a:extLst>
          </p:cNvPr>
          <p:cNvSpPr/>
          <p:nvPr/>
        </p:nvSpPr>
        <p:spPr>
          <a:xfrm>
            <a:off x="4024683" y="3208434"/>
            <a:ext cx="484286" cy="44113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907E5-A46F-45A5-8553-1093B19C4008}"/>
              </a:ext>
            </a:extLst>
          </p:cNvPr>
          <p:cNvSpPr txBox="1"/>
          <p:nvPr/>
        </p:nvSpPr>
        <p:spPr>
          <a:xfrm>
            <a:off x="2547503" y="3678593"/>
            <a:ext cx="34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Motivational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67806C-1C89-4214-B941-A2948ED9EBA7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508969" y="3429000"/>
            <a:ext cx="1951002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907839C5-BBD8-45E9-BA06-0D3EF1257B03}"/>
              </a:ext>
            </a:extLst>
          </p:cNvPr>
          <p:cNvSpPr/>
          <p:nvPr/>
        </p:nvSpPr>
        <p:spPr>
          <a:xfrm>
            <a:off x="6226373" y="3208434"/>
            <a:ext cx="484286" cy="44113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B0EED-F97E-4484-9EB7-D4221AE96313}"/>
              </a:ext>
            </a:extLst>
          </p:cNvPr>
          <p:cNvSpPr txBox="1"/>
          <p:nvPr/>
        </p:nvSpPr>
        <p:spPr>
          <a:xfrm>
            <a:off x="4829284" y="2700602"/>
            <a:ext cx="327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Authors’ Optimization Approach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9D6B4AE7-AC52-4290-BE6C-EAF0B595B44C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6710659" y="3429000"/>
            <a:ext cx="2016771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Hexagon 13">
            <a:extLst>
              <a:ext uri="{FF2B5EF4-FFF2-40B4-BE49-F238E27FC236}">
                <a16:creationId xmlns:a16="http://schemas.microsoft.com/office/drawing/2014/main" id="{C335AED3-B64F-4783-A415-5D67EEEA7FE7}"/>
              </a:ext>
            </a:extLst>
          </p:cNvPr>
          <p:cNvSpPr/>
          <p:nvPr/>
        </p:nvSpPr>
        <p:spPr>
          <a:xfrm>
            <a:off x="8393569" y="3208434"/>
            <a:ext cx="484286" cy="44113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162307E8-6113-48F9-B7B2-3F179A370636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0EC7C451-3B45-4278-BC19-DDDFAECC2049}"/>
              </a:ext>
            </a:extLst>
          </p:cNvPr>
          <p:cNvSpPr/>
          <p:nvPr/>
        </p:nvSpPr>
        <p:spPr>
          <a:xfrm>
            <a:off x="9069836" y="981476"/>
            <a:ext cx="3122164" cy="5861956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32C1B-ABB1-4F20-9DC4-DDD54374379C}"/>
              </a:ext>
            </a:extLst>
          </p:cNvPr>
          <p:cNvSpPr txBox="1"/>
          <p:nvPr/>
        </p:nvSpPr>
        <p:spPr>
          <a:xfrm>
            <a:off x="7476659" y="3678593"/>
            <a:ext cx="231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Evaluation &amp; Results</a:t>
            </a:r>
          </a:p>
        </p:txBody>
      </p:sp>
    </p:spTree>
    <p:extLst>
      <p:ext uri="{BB962C8B-B14F-4D97-AF65-F5344CB8AC3E}">
        <p14:creationId xmlns:p14="http://schemas.microsoft.com/office/powerpoint/2010/main" val="400660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8" grpId="0" animBg="1"/>
      <p:bldP spid="11" grpId="0"/>
      <p:bldP spid="14" grpId="0" animBg="1"/>
      <p:bldP spid="15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7C469FD-7246-4422-83C3-000E5CC6EFC8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B62A2709-AA19-4E5E-80BB-708EB4939AF6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515FA-DD10-4721-B1D3-D09AA3095756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BD3128DC-F486-449F-8068-715DEF5EFD9C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653819-BF04-4FF3-9843-2D28A75E59B6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52074-EBF4-47FC-8D8B-F92EED3F2B78}"/>
              </a:ext>
            </a:extLst>
          </p:cNvPr>
          <p:cNvSpPr txBox="1"/>
          <p:nvPr/>
        </p:nvSpPr>
        <p:spPr>
          <a:xfrm>
            <a:off x="11747863" y="6488271"/>
            <a:ext cx="476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15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pic>
        <p:nvPicPr>
          <p:cNvPr id="4" name="Εικόνα 3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2047738B-97AD-4B10-B87F-7966599AB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7" y="713497"/>
            <a:ext cx="7153401" cy="29702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AC47EC-A2E3-4138-8F56-A4CE4BF12830}"/>
                  </a:ext>
                </a:extLst>
              </p:cNvPr>
              <p:cNvSpPr txBox="1"/>
              <p:nvPr/>
            </p:nvSpPr>
            <p:spPr>
              <a:xfrm>
                <a:off x="6978808" y="987690"/>
                <a:ext cx="5352276" cy="450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𝑊𝐶𝐸𝑇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𝑅𝑒𝑑𝑢𝑐𝑡𝑖𝑜𝑛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𝐼𝑛𝑖𝑡𝑖𝑎𝑙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𝑊𝐶𝐸𝑇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𝑂𝑝𝑡𝑖𝑚𝑖𝑧𝑒𝑑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𝑊𝐶𝐸𝑇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𝐼𝑛𝑖𝑡𝑖𝑎𝑙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𝑊𝐶𝐸𝑇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sz="1600" i="1" dirty="0">
                  <a:solidFill>
                    <a:srgbClr val="539160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AC47EC-A2E3-4138-8F56-A4CE4BF1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808" y="987690"/>
                <a:ext cx="5352276" cy="450829"/>
              </a:xfrm>
              <a:prstGeom prst="rect">
                <a:avLst/>
              </a:prstGeom>
              <a:blipFill>
                <a:blip r:embed="rId4"/>
                <a:stretch>
                  <a:fillRect l="-456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A14AED-FCFE-42D6-959A-D08D37EC90CE}"/>
                  </a:ext>
                </a:extLst>
              </p:cNvPr>
              <p:cNvSpPr txBox="1"/>
              <p:nvPr/>
            </p:nvSpPr>
            <p:spPr>
              <a:xfrm>
                <a:off x="6978808" y="1515550"/>
                <a:ext cx="5352276" cy="450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𝐶𝑜𝑑𝑒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𝐼𝑛𝑐𝑟𝑒𝑎𝑠𝑒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𝐼𝑛𝑖𝑡𝑖𝑎𝑙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𝐶𝑜𝑑𝑒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𝑂𝑝𝑡𝑖𝑚𝑖𝑧𝑒𝑑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𝐶𝑜𝑑𝑒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𝐼𝑛𝑖𝑡𝑖𝑎𝑙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𝐶𝑜𝑑𝑒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sz="1600" i="1" dirty="0">
                  <a:solidFill>
                    <a:srgbClr val="539160"/>
                  </a:solidFill>
                  <a:latin typeface="Jura" panose="02000303000000000000" pitchFamily="2" charset="0"/>
                  <a:ea typeface="Jura" panose="02000303000000000000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A14AED-FCFE-42D6-959A-D08D37EC9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808" y="1515550"/>
                <a:ext cx="5352276" cy="450829"/>
              </a:xfrm>
              <a:prstGeom prst="rect">
                <a:avLst/>
              </a:prstGeom>
              <a:blipFill>
                <a:blip r:embed="rId5"/>
                <a:stretch>
                  <a:fillRect l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C7C006A-0A87-4F97-9E15-9B9DCD101457}"/>
              </a:ext>
            </a:extLst>
          </p:cNvPr>
          <p:cNvSpPr txBox="1"/>
          <p:nvPr/>
        </p:nvSpPr>
        <p:spPr>
          <a:xfrm>
            <a:off x="175847" y="3874628"/>
            <a:ext cx="1034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 total of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18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from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33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benchmarks are shown, since there was no gain in the other ones</a:t>
            </a:r>
            <a:endParaRPr lang="en-US" sz="2000" i="1" dirty="0">
              <a:solidFill>
                <a:srgbClr val="24553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A80374-DD0E-44E9-A615-3DF781541C0F}"/>
              </a:ext>
            </a:extLst>
          </p:cNvPr>
          <p:cNvSpPr txBox="1"/>
          <p:nvPr/>
        </p:nvSpPr>
        <p:spPr>
          <a:xfrm>
            <a:off x="175846" y="4356676"/>
            <a:ext cx="1148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We can see that the combination of techniques was able to reduce the WCET of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half of the benchmarks</a:t>
            </a:r>
            <a:endParaRPr lang="en-US" sz="2000" i="1" dirty="0">
              <a:solidFill>
                <a:srgbClr val="70AD47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3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D42BE486-DD8A-4F0F-B15C-075179A861FB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E96486EA-77DC-44CF-9D47-3B3D69AE6020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CC4E6-BC64-40ED-8241-BEAAAB3BF24C}"/>
              </a:ext>
            </a:extLst>
          </p:cNvPr>
          <p:cNvSpPr txBox="1"/>
          <p:nvPr/>
        </p:nvSpPr>
        <p:spPr>
          <a:xfrm>
            <a:off x="2875044" y="2678060"/>
            <a:ext cx="6441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Thank you for your time!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Jura" panose="02000303000000000000" pitchFamily="2" charset="0"/>
                <a:ea typeface="Jura" panose="02000303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2797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Worst-Case Execution Time (WCET)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F549548-4AB1-438E-8EDB-B8F6EBDDF28F}"/>
              </a:ext>
            </a:extLst>
          </p:cNvPr>
          <p:cNvSpPr txBox="1"/>
          <p:nvPr/>
        </p:nvSpPr>
        <p:spPr>
          <a:xfrm>
            <a:off x="347298" y="1003627"/>
            <a:ext cx="10788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Worst-Case Execution Time (WCET)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is an important parameter for a Real-Time System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0F0D16E-2337-4DD9-B8AD-3E5B5BE7C1AE}"/>
              </a:ext>
            </a:extLst>
          </p:cNvPr>
          <p:cNvSpPr txBox="1"/>
          <p:nvPr/>
        </p:nvSpPr>
        <p:spPr>
          <a:xfrm>
            <a:off x="347297" y="1612427"/>
            <a:ext cx="10788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Time Analyzers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are used in order to evaluate the WCET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91D4E-74C3-4409-8717-D3A13E392914}"/>
              </a:ext>
            </a:extLst>
          </p:cNvPr>
          <p:cNvSpPr txBox="1"/>
          <p:nvPr/>
        </p:nvSpPr>
        <p:spPr>
          <a:xfrm>
            <a:off x="347297" y="2849659"/>
            <a:ext cx="10788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There are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 two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ways to reduce the WCET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B39776F9-A6A6-4775-A736-AFB228E7922D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573358" y="3249769"/>
            <a:ext cx="1065340" cy="1018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00AC3B18-07DA-4DF8-98A2-E43B9CE4E427}"/>
              </a:ext>
            </a:extLst>
          </p:cNvPr>
          <p:cNvCxnSpPr>
            <a:cxnSpLocks/>
          </p:cNvCxnSpPr>
          <p:nvPr/>
        </p:nvCxnSpPr>
        <p:spPr>
          <a:xfrm>
            <a:off x="2646918" y="3249769"/>
            <a:ext cx="983376" cy="1018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57FC80-29E4-4255-9F7B-A0203E9B87F2}"/>
              </a:ext>
            </a:extLst>
          </p:cNvPr>
          <p:cNvSpPr txBox="1"/>
          <p:nvPr/>
        </p:nvSpPr>
        <p:spPr>
          <a:xfrm>
            <a:off x="581762" y="4268672"/>
            <a:ext cx="1983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Faster Processor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D7D464-F78E-4B50-95FA-926E7DC3CA69}"/>
              </a:ext>
            </a:extLst>
          </p:cNvPr>
          <p:cNvSpPr txBox="1"/>
          <p:nvPr/>
        </p:nvSpPr>
        <p:spPr>
          <a:xfrm>
            <a:off x="2564954" y="4268672"/>
            <a:ext cx="2503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Software Optimization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2" name="Οβάλ 21">
            <a:extLst>
              <a:ext uri="{FF2B5EF4-FFF2-40B4-BE49-F238E27FC236}">
                <a16:creationId xmlns:a16="http://schemas.microsoft.com/office/drawing/2014/main" id="{5DCF4A11-FE53-477E-B240-DCF970797C41}"/>
              </a:ext>
            </a:extLst>
          </p:cNvPr>
          <p:cNvSpPr/>
          <p:nvPr/>
        </p:nvSpPr>
        <p:spPr>
          <a:xfrm>
            <a:off x="2394857" y="4268672"/>
            <a:ext cx="2751909" cy="400110"/>
          </a:xfrm>
          <a:prstGeom prst="ellipse">
            <a:avLst/>
          </a:prstGeom>
          <a:noFill/>
          <a:ln w="28575">
            <a:solidFill>
              <a:srgbClr val="5E8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DDEA1353-489B-4FF8-A8D3-4025704EE72B}"/>
              </a:ext>
            </a:extLst>
          </p:cNvPr>
          <p:cNvSpPr txBox="1"/>
          <p:nvPr/>
        </p:nvSpPr>
        <p:spPr>
          <a:xfrm>
            <a:off x="347297" y="2218837"/>
            <a:ext cx="10788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Goal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of this paper is to reduce the WCET of a real-time system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2475E-FF55-482F-8FCE-E3A76DE03F07}"/>
              </a:ext>
            </a:extLst>
          </p:cNvPr>
          <p:cNvSpPr txBox="1"/>
          <p:nvPr/>
        </p:nvSpPr>
        <p:spPr>
          <a:xfrm>
            <a:off x="11870821" y="6488271"/>
            <a:ext cx="35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1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  <p:bldP spid="10" grpId="0"/>
      <p:bldP spid="11" grpId="0"/>
      <p:bldP spid="18" grpId="0"/>
      <p:bldP spid="21" grpId="0"/>
      <p:bldP spid="22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7C469FD-7246-4422-83C3-000E5CC6EFC8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B62A2709-AA19-4E5E-80BB-708EB4939AF6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515FA-DD10-4721-B1D3-D09AA3095756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BD3128DC-F486-449F-8068-715DEF5EFD9C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1E578D-CB56-4CCF-9F3E-79A0893DDDBD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 Unrolling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93DD7-0C0C-4AD0-8E83-5A5C947A804D}"/>
              </a:ext>
            </a:extLst>
          </p:cNvPr>
          <p:cNvSpPr txBox="1"/>
          <p:nvPr/>
        </p:nvSpPr>
        <p:spPr>
          <a:xfrm>
            <a:off x="283214" y="1165520"/>
            <a:ext cx="3835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for(int 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= 10; 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 != 0; 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= 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- 1){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      a[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] = a[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] + b;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}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8B48B-BBE0-4081-B865-D6D191E9C569}"/>
              </a:ext>
            </a:extLst>
          </p:cNvPr>
          <p:cNvSpPr txBox="1"/>
          <p:nvPr/>
        </p:nvSpPr>
        <p:spPr>
          <a:xfrm>
            <a:off x="8072843" y="1165520"/>
            <a:ext cx="3835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for(int 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= 10; 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 != 0; 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= 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- 2){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      a[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] = a[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] + b;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      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}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86F42-8E91-41E9-B4E9-944A0BECE1D2}"/>
              </a:ext>
            </a:extLst>
          </p:cNvPr>
          <p:cNvSpPr txBox="1"/>
          <p:nvPr/>
        </p:nvSpPr>
        <p:spPr>
          <a:xfrm>
            <a:off x="283214" y="3533589"/>
            <a:ext cx="38359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LOOP:	LW	r2, 0(r1)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ADD	r2, r2, r3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SW	r2, 0(r1)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ADDI	r1, r1, -4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BNE	r1, r5, LOOP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0D474-2188-4358-9EB2-EF97D6BF2D33}"/>
              </a:ext>
            </a:extLst>
          </p:cNvPr>
          <p:cNvSpPr txBox="1"/>
          <p:nvPr/>
        </p:nvSpPr>
        <p:spPr>
          <a:xfrm>
            <a:off x="8072838" y="3533589"/>
            <a:ext cx="38359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LOOP:	LW	r2, 0(r1)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ADD	r2, r2, r3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SW	r2, 0(r1)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LW	r2, -4(r1)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ADD	r2, r2, r3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SW	r2, -4(r1)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ADDI	r1, r1, -8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BNE	r1, r5, LOOP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4" name="Οβάλ 13">
            <a:extLst>
              <a:ext uri="{FF2B5EF4-FFF2-40B4-BE49-F238E27FC236}">
                <a16:creationId xmlns:a16="http://schemas.microsoft.com/office/drawing/2014/main" id="{4BE959EA-DE63-402B-8E4F-C454778C47B9}"/>
              </a:ext>
            </a:extLst>
          </p:cNvPr>
          <p:cNvSpPr/>
          <p:nvPr/>
        </p:nvSpPr>
        <p:spPr>
          <a:xfrm>
            <a:off x="8370337" y="1800024"/>
            <a:ext cx="2371894" cy="381159"/>
          </a:xfrm>
          <a:prstGeom prst="ellipse">
            <a:avLst/>
          </a:prstGeom>
          <a:noFill/>
          <a:ln w="28575">
            <a:solidFill>
              <a:srgbClr val="5E8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Οβάλ 14">
            <a:extLst>
              <a:ext uri="{FF2B5EF4-FFF2-40B4-BE49-F238E27FC236}">
                <a16:creationId xmlns:a16="http://schemas.microsoft.com/office/drawing/2014/main" id="{83D6414D-7081-44FD-9F1A-419647B02208}"/>
              </a:ext>
            </a:extLst>
          </p:cNvPr>
          <p:cNvSpPr/>
          <p:nvPr/>
        </p:nvSpPr>
        <p:spPr>
          <a:xfrm>
            <a:off x="10184140" y="1184471"/>
            <a:ext cx="766354" cy="400110"/>
          </a:xfrm>
          <a:prstGeom prst="ellipse">
            <a:avLst/>
          </a:prstGeom>
          <a:noFill/>
          <a:ln w="28575">
            <a:solidFill>
              <a:srgbClr val="5E8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Βέλος: Δεξιό 1">
            <a:extLst>
              <a:ext uri="{FF2B5EF4-FFF2-40B4-BE49-F238E27FC236}">
                <a16:creationId xmlns:a16="http://schemas.microsoft.com/office/drawing/2014/main" id="{1AFDE508-9C03-45DF-8E62-034C11F7FB03}"/>
              </a:ext>
            </a:extLst>
          </p:cNvPr>
          <p:cNvSpPr/>
          <p:nvPr/>
        </p:nvSpPr>
        <p:spPr>
          <a:xfrm>
            <a:off x="4987038" y="2817830"/>
            <a:ext cx="1915885" cy="574766"/>
          </a:xfrm>
          <a:prstGeom prst="rightArrow">
            <a:avLst/>
          </a:prstGeom>
          <a:solidFill>
            <a:srgbClr val="5E8F3C"/>
          </a:solidFill>
          <a:ln>
            <a:solidFill>
              <a:srgbClr val="0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B274A3-595E-4A80-A474-9B696D87BDBE}"/>
              </a:ext>
            </a:extLst>
          </p:cNvPr>
          <p:cNvSpPr txBox="1"/>
          <p:nvPr/>
        </p:nvSpPr>
        <p:spPr>
          <a:xfrm>
            <a:off x="4987038" y="2422001"/>
            <a:ext cx="1726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 Unrolling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E7DE79-FC47-4CEE-AD32-20C8A7697D67}"/>
              </a:ext>
            </a:extLst>
          </p:cNvPr>
          <p:cNvSpPr txBox="1"/>
          <p:nvPr/>
        </p:nvSpPr>
        <p:spPr>
          <a:xfrm>
            <a:off x="4987037" y="3333534"/>
            <a:ext cx="236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Unrolling Factor = 1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6" name="Βέλος: Κάτω 5">
            <a:extLst>
              <a:ext uri="{FF2B5EF4-FFF2-40B4-BE49-F238E27FC236}">
                <a16:creationId xmlns:a16="http://schemas.microsoft.com/office/drawing/2014/main" id="{675EAD30-5297-4E82-BB38-520D3D1E56E6}"/>
              </a:ext>
            </a:extLst>
          </p:cNvPr>
          <p:cNvSpPr/>
          <p:nvPr/>
        </p:nvSpPr>
        <p:spPr>
          <a:xfrm>
            <a:off x="1428201" y="2333583"/>
            <a:ext cx="496388" cy="807022"/>
          </a:xfrm>
          <a:prstGeom prst="downArrow">
            <a:avLst/>
          </a:prstGeom>
          <a:solidFill>
            <a:srgbClr val="5E8F3C"/>
          </a:solidFill>
          <a:ln>
            <a:solidFill>
              <a:srgbClr val="0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Βέλος: Κάτω 17">
            <a:extLst>
              <a:ext uri="{FF2B5EF4-FFF2-40B4-BE49-F238E27FC236}">
                <a16:creationId xmlns:a16="http://schemas.microsoft.com/office/drawing/2014/main" id="{AD7ACDD8-145E-4F5E-AB0B-5B2B0BE9773A}"/>
              </a:ext>
            </a:extLst>
          </p:cNvPr>
          <p:cNvSpPr/>
          <p:nvPr/>
        </p:nvSpPr>
        <p:spPr>
          <a:xfrm>
            <a:off x="9216438" y="2333583"/>
            <a:ext cx="496388" cy="807022"/>
          </a:xfrm>
          <a:prstGeom prst="downArrow">
            <a:avLst/>
          </a:prstGeom>
          <a:solidFill>
            <a:srgbClr val="5E8F3C"/>
          </a:solidFill>
          <a:ln>
            <a:solidFill>
              <a:srgbClr val="0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C0CED3-DF09-43B4-AAC3-EE9E336DB3BC}"/>
              </a:ext>
            </a:extLst>
          </p:cNvPr>
          <p:cNvSpPr txBox="1"/>
          <p:nvPr/>
        </p:nvSpPr>
        <p:spPr>
          <a:xfrm>
            <a:off x="175847" y="6133111"/>
            <a:ext cx="391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E8F3C"/>
                </a:solidFill>
                <a:latin typeface="Jura" panose="02000303000000000000" pitchFamily="2" charset="0"/>
                <a:ea typeface="Jura" panose="02000303000000000000" pitchFamily="2" charset="0"/>
              </a:rPr>
              <a:t>5 Instr. x 10 </a:t>
            </a:r>
            <a:r>
              <a:rPr lang="en-US" sz="2000" dirty="0" err="1">
                <a:solidFill>
                  <a:srgbClr val="5E8F3C"/>
                </a:solidFill>
                <a:latin typeface="Jura" panose="02000303000000000000" pitchFamily="2" charset="0"/>
                <a:ea typeface="Jura" panose="02000303000000000000" pitchFamily="2" charset="0"/>
              </a:rPr>
              <a:t>Iter</a:t>
            </a:r>
            <a:r>
              <a:rPr lang="en-US" sz="2000" dirty="0">
                <a:solidFill>
                  <a:srgbClr val="5E8F3C"/>
                </a:solidFill>
                <a:latin typeface="Jura" panose="02000303000000000000" pitchFamily="2" charset="0"/>
                <a:ea typeface="Jura" panose="02000303000000000000" pitchFamily="2" charset="0"/>
              </a:rPr>
              <a:t>. = 50 Instructions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81024-E2C5-4556-93FF-3E4B8A559CC1}"/>
              </a:ext>
            </a:extLst>
          </p:cNvPr>
          <p:cNvSpPr txBox="1"/>
          <p:nvPr/>
        </p:nvSpPr>
        <p:spPr>
          <a:xfrm>
            <a:off x="8072843" y="6133111"/>
            <a:ext cx="391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E8F3C"/>
                </a:solidFill>
                <a:latin typeface="Jura" panose="02000303000000000000" pitchFamily="2" charset="0"/>
                <a:ea typeface="Jura" panose="02000303000000000000" pitchFamily="2" charset="0"/>
              </a:rPr>
              <a:t>8 Instr. x 5 </a:t>
            </a:r>
            <a:r>
              <a:rPr lang="en-US" sz="2000" dirty="0" err="1">
                <a:solidFill>
                  <a:srgbClr val="5E8F3C"/>
                </a:solidFill>
                <a:latin typeface="Jura" panose="02000303000000000000" pitchFamily="2" charset="0"/>
                <a:ea typeface="Jura" panose="02000303000000000000" pitchFamily="2" charset="0"/>
              </a:rPr>
              <a:t>Iter</a:t>
            </a:r>
            <a:r>
              <a:rPr lang="en-US" sz="2000" dirty="0">
                <a:solidFill>
                  <a:srgbClr val="5E8F3C"/>
                </a:solidFill>
                <a:latin typeface="Jura" panose="02000303000000000000" pitchFamily="2" charset="0"/>
                <a:ea typeface="Jura" panose="02000303000000000000" pitchFamily="2" charset="0"/>
              </a:rPr>
              <a:t>. = 40 Instructions</a:t>
            </a:r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5363953C-A0A9-4CAC-9D2C-F9666B15DA78}"/>
              </a:ext>
            </a:extLst>
          </p:cNvPr>
          <p:cNvSpPr/>
          <p:nvPr/>
        </p:nvSpPr>
        <p:spPr>
          <a:xfrm>
            <a:off x="283212" y="3455291"/>
            <a:ext cx="3417925" cy="18462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F2447EC3-E5DF-42FD-9326-7DE64DA96FEC}"/>
              </a:ext>
            </a:extLst>
          </p:cNvPr>
          <p:cNvSpPr/>
          <p:nvPr/>
        </p:nvSpPr>
        <p:spPr>
          <a:xfrm>
            <a:off x="8072838" y="3533589"/>
            <a:ext cx="3417925" cy="25545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271512-3752-4BEE-83BD-1BDCA75C3B87}"/>
              </a:ext>
            </a:extLst>
          </p:cNvPr>
          <p:cNvSpPr txBox="1"/>
          <p:nvPr/>
        </p:nvSpPr>
        <p:spPr>
          <a:xfrm>
            <a:off x="11870821" y="6488271"/>
            <a:ext cx="35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2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318E0D-60BD-49F6-AA2D-7171FD5764CF}"/>
              </a:ext>
            </a:extLst>
          </p:cNvPr>
          <p:cNvSpPr txBox="1"/>
          <p:nvPr/>
        </p:nvSpPr>
        <p:spPr>
          <a:xfrm>
            <a:off x="8490962" y="1781073"/>
            <a:ext cx="3835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a[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- 1] = a[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- 1] + b</a:t>
            </a:r>
          </a:p>
          <a:p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4EE5E9-0ECF-41A9-9D17-E84D9D74F4CD}"/>
              </a:ext>
            </a:extLst>
          </p:cNvPr>
          <p:cNvSpPr txBox="1"/>
          <p:nvPr/>
        </p:nvSpPr>
        <p:spPr>
          <a:xfrm>
            <a:off x="69830" y="658593"/>
            <a:ext cx="10788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Loops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are frequently good targets for compiler optimizations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8" grpId="0"/>
      <p:bldP spid="9" grpId="0"/>
      <p:bldP spid="13" grpId="0"/>
      <p:bldP spid="14" grpId="0" animBg="1"/>
      <p:bldP spid="15" grpId="0" animBg="1"/>
      <p:bldP spid="2" grpId="0" animBg="1"/>
      <p:bldP spid="16" grpId="0"/>
      <p:bldP spid="17" grpId="0"/>
      <p:bldP spid="6" grpId="0" animBg="1"/>
      <p:bldP spid="18" grpId="0" animBg="1"/>
      <p:bldP spid="19" grpId="0"/>
      <p:bldP spid="20" grpId="0"/>
      <p:bldP spid="21" grpId="0" animBg="1"/>
      <p:bldP spid="22" grpId="0" animBg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841F8B-6140-4B4F-BA4B-BD515B51F5B4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 Unrolling – </a:t>
            </a:r>
            <a:r>
              <a:rPr lang="en-US" sz="2400" b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keil</a:t>
            </a:r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</a:t>
            </a:r>
            <a:r>
              <a:rPr lang="el-GR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μ</a:t>
            </a:r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Vision ARM Example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9BF9B1B0-9457-4DB0-B980-5BEE12A5B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4" y="1152716"/>
            <a:ext cx="3677053" cy="4094198"/>
          </a:xfrm>
          <a:prstGeom prst="rect">
            <a:avLst/>
          </a:prstGeom>
        </p:spPr>
      </p:pic>
      <p:pic>
        <p:nvPicPr>
          <p:cNvPr id="12" name="Εικόνα 11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9B20B070-5901-4D60-BA20-7736E5064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35" y="1474826"/>
            <a:ext cx="2343477" cy="1190791"/>
          </a:xfrm>
          <a:prstGeom prst="rect">
            <a:avLst/>
          </a:prstGeom>
        </p:spPr>
      </p:pic>
      <p:pic>
        <p:nvPicPr>
          <p:cNvPr id="15" name="Εικόνα 1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E60FEE7-620C-4366-980C-FD73D2973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70" y="3643530"/>
            <a:ext cx="2338100" cy="11907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598BAF-6673-44A9-A94F-50910B0FC013}"/>
              </a:ext>
            </a:extLst>
          </p:cNvPr>
          <p:cNvSpPr txBox="1"/>
          <p:nvPr/>
        </p:nvSpPr>
        <p:spPr>
          <a:xfrm>
            <a:off x="11870821" y="6488271"/>
            <a:ext cx="35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3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57741-1474-42D6-B5EE-C4CDF617065A}"/>
              </a:ext>
            </a:extLst>
          </p:cNvPr>
          <p:cNvSpPr txBox="1"/>
          <p:nvPr/>
        </p:nvSpPr>
        <p:spPr>
          <a:xfrm>
            <a:off x="581762" y="752606"/>
            <a:ext cx="367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Demo Code for Loop Unrolling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B2546-C0AC-458B-870D-666B808C4EBB}"/>
              </a:ext>
            </a:extLst>
          </p:cNvPr>
          <p:cNvSpPr txBox="1"/>
          <p:nvPr/>
        </p:nvSpPr>
        <p:spPr>
          <a:xfrm>
            <a:off x="8540400" y="1839678"/>
            <a:ext cx="367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Rolled Loop Time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FC489-D480-43A3-8370-D14DE6E504E4}"/>
              </a:ext>
            </a:extLst>
          </p:cNvPr>
          <p:cNvSpPr txBox="1"/>
          <p:nvPr/>
        </p:nvSpPr>
        <p:spPr>
          <a:xfrm>
            <a:off x="4749887" y="4032939"/>
            <a:ext cx="2244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Unrolled Loop Time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8" name="Βέλος: Δεξιό 17">
            <a:extLst>
              <a:ext uri="{FF2B5EF4-FFF2-40B4-BE49-F238E27FC236}">
                <a16:creationId xmlns:a16="http://schemas.microsoft.com/office/drawing/2014/main" id="{A2FE478B-D3D1-481C-BFC3-CDC3E9681C37}"/>
              </a:ext>
            </a:extLst>
          </p:cNvPr>
          <p:cNvSpPr/>
          <p:nvPr/>
        </p:nvSpPr>
        <p:spPr>
          <a:xfrm>
            <a:off x="7120308" y="4034111"/>
            <a:ext cx="566264" cy="398938"/>
          </a:xfrm>
          <a:prstGeom prst="rightArrow">
            <a:avLst/>
          </a:prstGeom>
          <a:solidFill>
            <a:srgbClr val="5E8F3C"/>
          </a:solidFill>
          <a:ln>
            <a:solidFill>
              <a:srgbClr val="0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Βέλος: Δεξιό 18">
            <a:extLst>
              <a:ext uri="{FF2B5EF4-FFF2-40B4-BE49-F238E27FC236}">
                <a16:creationId xmlns:a16="http://schemas.microsoft.com/office/drawing/2014/main" id="{9D4B0382-C009-4026-883D-CAB53DBB62BF}"/>
              </a:ext>
            </a:extLst>
          </p:cNvPr>
          <p:cNvSpPr/>
          <p:nvPr/>
        </p:nvSpPr>
        <p:spPr>
          <a:xfrm rot="10800000">
            <a:off x="7642538" y="1840850"/>
            <a:ext cx="566264" cy="398938"/>
          </a:xfrm>
          <a:prstGeom prst="rightArrow">
            <a:avLst/>
          </a:prstGeom>
          <a:solidFill>
            <a:srgbClr val="5E8F3C"/>
          </a:solidFill>
          <a:ln>
            <a:solidFill>
              <a:srgbClr val="0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3" grpId="0"/>
      <p:bldP spid="14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7C469FD-7246-4422-83C3-000E5CC6EFC8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B62A2709-AA19-4E5E-80BB-708EB4939AF6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515FA-DD10-4721-B1D3-D09AA3095756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BD3128DC-F486-449F-8068-715DEF5EFD9C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1E578D-CB56-4CCF-9F3E-79A0893DDDBD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Branch Prediction vs Code Predication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D7C093-52ED-4A40-8449-52A0E27C3E2C}"/>
              </a:ext>
            </a:extLst>
          </p:cNvPr>
          <p:cNvSpPr txBox="1"/>
          <p:nvPr/>
        </p:nvSpPr>
        <p:spPr>
          <a:xfrm>
            <a:off x="5419004" y="4742581"/>
            <a:ext cx="1841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If (f){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      a++;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}else{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      a--;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}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EA5D2A24-385D-44EC-8864-0DC1B4730B24}"/>
              </a:ext>
            </a:extLst>
          </p:cNvPr>
          <p:cNvSpPr txBox="1"/>
          <p:nvPr/>
        </p:nvSpPr>
        <p:spPr>
          <a:xfrm>
            <a:off x="347298" y="1003627"/>
            <a:ext cx="245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Branch Prediction</a:t>
            </a:r>
            <a:endParaRPr lang="en-US" sz="2000" u="sng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5DB4CE77-28C3-47C8-AA33-AFED911968E0}"/>
              </a:ext>
            </a:extLst>
          </p:cNvPr>
          <p:cNvSpPr txBox="1"/>
          <p:nvPr/>
        </p:nvSpPr>
        <p:spPr>
          <a:xfrm>
            <a:off x="8267744" y="1003627"/>
            <a:ext cx="245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Code Predication</a:t>
            </a:r>
            <a:endParaRPr lang="en-US" sz="2000" u="sng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ED475D77-CC54-4952-8A69-39A531C814A7}"/>
              </a:ext>
            </a:extLst>
          </p:cNvPr>
          <p:cNvSpPr txBox="1"/>
          <p:nvPr/>
        </p:nvSpPr>
        <p:spPr>
          <a:xfrm>
            <a:off x="347298" y="1612427"/>
            <a:ext cx="480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Predict whether a branch is taken or not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6DCAFD1-1346-4AFE-BBDB-C4E74792F684}"/>
              </a:ext>
            </a:extLst>
          </p:cNvPr>
          <p:cNvSpPr txBox="1"/>
          <p:nvPr/>
        </p:nvSpPr>
        <p:spPr>
          <a:xfrm>
            <a:off x="347297" y="2043874"/>
            <a:ext cx="6039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Synchronous Architectures have about 90% Accuracy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7CE5FD02-3BCC-47DF-81C1-39C374D1D108}"/>
              </a:ext>
            </a:extLst>
          </p:cNvPr>
          <p:cNvSpPr txBox="1"/>
          <p:nvPr/>
        </p:nvSpPr>
        <p:spPr>
          <a:xfrm>
            <a:off x="347298" y="2493569"/>
            <a:ext cx="391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No penalty if correct prediction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3503CEBB-06ED-4E4F-A354-29D2F7DB2293}"/>
              </a:ext>
            </a:extLst>
          </p:cNvPr>
          <p:cNvSpPr txBox="1"/>
          <p:nvPr/>
        </p:nvSpPr>
        <p:spPr>
          <a:xfrm>
            <a:off x="347298" y="2967213"/>
            <a:ext cx="424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Huge penalty if wrong prediction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044280A6-30AB-4B89-BA7B-22F9DA379D2D}"/>
              </a:ext>
            </a:extLst>
          </p:cNvPr>
          <p:cNvSpPr txBox="1"/>
          <p:nvPr/>
        </p:nvSpPr>
        <p:spPr>
          <a:xfrm>
            <a:off x="7118689" y="1612427"/>
            <a:ext cx="480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Do work of both directions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F253184C-3B7A-401A-BCCD-5151E5EF68C2}"/>
              </a:ext>
            </a:extLst>
          </p:cNvPr>
          <p:cNvSpPr txBox="1"/>
          <p:nvPr/>
        </p:nvSpPr>
        <p:spPr>
          <a:xfrm>
            <a:off x="7118689" y="2746350"/>
            <a:ext cx="480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Waste up to 50%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C2321F2F-4639-4686-893A-C5DA8296873A}"/>
              </a:ext>
            </a:extLst>
          </p:cNvPr>
          <p:cNvSpPr txBox="1"/>
          <p:nvPr/>
        </p:nvSpPr>
        <p:spPr>
          <a:xfrm>
            <a:off x="7118689" y="2036912"/>
            <a:ext cx="4808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Throw away instructions from the wrong path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7127FD6B-10B2-4ECB-BB80-154B39377760}"/>
              </a:ext>
            </a:extLst>
          </p:cNvPr>
          <p:cNvSpPr txBox="1"/>
          <p:nvPr/>
        </p:nvSpPr>
        <p:spPr>
          <a:xfrm>
            <a:off x="3614056" y="3588391"/>
            <a:ext cx="1804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Big if-else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5AF50828-AD6C-4388-B92E-6D12BF6C5FB7}"/>
              </a:ext>
            </a:extLst>
          </p:cNvPr>
          <p:cNvSpPr txBox="1"/>
          <p:nvPr/>
        </p:nvSpPr>
        <p:spPr>
          <a:xfrm>
            <a:off x="3614056" y="4038086"/>
            <a:ext cx="192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Small if-else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cxnSp>
        <p:nvCxnSpPr>
          <p:cNvPr id="33" name="Ευθύγραμμο βέλος σύνδεσης 32">
            <a:extLst>
              <a:ext uri="{FF2B5EF4-FFF2-40B4-BE49-F238E27FC236}">
                <a16:creationId xmlns:a16="http://schemas.microsoft.com/office/drawing/2014/main" id="{817E6112-8981-4A32-924E-51ABBB8DADB1}"/>
              </a:ext>
            </a:extLst>
          </p:cNvPr>
          <p:cNvCxnSpPr/>
          <p:nvPr/>
        </p:nvCxnSpPr>
        <p:spPr>
          <a:xfrm>
            <a:off x="5633914" y="3810677"/>
            <a:ext cx="566057" cy="0"/>
          </a:xfrm>
          <a:prstGeom prst="straightConnector1">
            <a:avLst/>
          </a:prstGeom>
          <a:ln w="38100">
            <a:solidFill>
              <a:srgbClr val="2758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>
            <a:extLst>
              <a:ext uri="{FF2B5EF4-FFF2-40B4-BE49-F238E27FC236}">
                <a16:creationId xmlns:a16="http://schemas.microsoft.com/office/drawing/2014/main" id="{F82B612D-E2AB-4428-84E6-EEA5AE7819F6}"/>
              </a:ext>
            </a:extLst>
          </p:cNvPr>
          <p:cNvCxnSpPr/>
          <p:nvPr/>
        </p:nvCxnSpPr>
        <p:spPr>
          <a:xfrm>
            <a:off x="5633914" y="4218690"/>
            <a:ext cx="566057" cy="0"/>
          </a:xfrm>
          <a:prstGeom prst="straightConnector1">
            <a:avLst/>
          </a:prstGeom>
          <a:ln w="38100">
            <a:solidFill>
              <a:srgbClr val="2758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0">
            <a:extLst>
              <a:ext uri="{FF2B5EF4-FFF2-40B4-BE49-F238E27FC236}">
                <a16:creationId xmlns:a16="http://schemas.microsoft.com/office/drawing/2014/main" id="{DE4F15A6-40FE-4D21-8051-D4E42BA80E1C}"/>
              </a:ext>
            </a:extLst>
          </p:cNvPr>
          <p:cNvSpPr txBox="1"/>
          <p:nvPr/>
        </p:nvSpPr>
        <p:spPr>
          <a:xfrm>
            <a:off x="6434088" y="3589620"/>
            <a:ext cx="219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Branch Prediction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B6588DB3-25A1-46AB-9FDF-82FA0134C4FF}"/>
              </a:ext>
            </a:extLst>
          </p:cNvPr>
          <p:cNvSpPr txBox="1"/>
          <p:nvPr/>
        </p:nvSpPr>
        <p:spPr>
          <a:xfrm>
            <a:off x="6434088" y="4042801"/>
            <a:ext cx="219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Code Predication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37" name="Βέλος: Δεξιό 36">
            <a:extLst>
              <a:ext uri="{FF2B5EF4-FFF2-40B4-BE49-F238E27FC236}">
                <a16:creationId xmlns:a16="http://schemas.microsoft.com/office/drawing/2014/main" id="{931CD553-68C4-4715-A535-34B15020E14A}"/>
              </a:ext>
            </a:extLst>
          </p:cNvPr>
          <p:cNvSpPr/>
          <p:nvPr/>
        </p:nvSpPr>
        <p:spPr>
          <a:xfrm>
            <a:off x="6890988" y="5270609"/>
            <a:ext cx="943146" cy="574766"/>
          </a:xfrm>
          <a:prstGeom prst="rightArrow">
            <a:avLst/>
          </a:prstGeom>
          <a:solidFill>
            <a:srgbClr val="5E8F3C"/>
          </a:solidFill>
          <a:ln>
            <a:solidFill>
              <a:srgbClr val="0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377DF5-5A17-47F5-A226-5361F7DE1C06}"/>
              </a:ext>
            </a:extLst>
          </p:cNvPr>
          <p:cNvSpPr txBox="1"/>
          <p:nvPr/>
        </p:nvSpPr>
        <p:spPr>
          <a:xfrm>
            <a:off x="8259246" y="5242761"/>
            <a:ext cx="283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lphaLcParenBoth" startAt="6"/>
            </a:pP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       ADDI	r2,r2,1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(not f)     ADDI	r2,r2,-1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  <a:p>
            <a:pPr marL="457200" indent="-457200">
              <a:buAutoNum type="alphaLcParenBoth" startAt="6"/>
            </a:pP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39" name="Βέλος: Δεξιό 38">
            <a:extLst>
              <a:ext uri="{FF2B5EF4-FFF2-40B4-BE49-F238E27FC236}">
                <a16:creationId xmlns:a16="http://schemas.microsoft.com/office/drawing/2014/main" id="{04EDCEE0-1CDA-480B-A351-EF4626725EAE}"/>
              </a:ext>
            </a:extLst>
          </p:cNvPr>
          <p:cNvSpPr/>
          <p:nvPr/>
        </p:nvSpPr>
        <p:spPr>
          <a:xfrm rot="10800000">
            <a:off x="3826565" y="5310108"/>
            <a:ext cx="943146" cy="574766"/>
          </a:xfrm>
          <a:prstGeom prst="rightArrow">
            <a:avLst/>
          </a:prstGeom>
          <a:solidFill>
            <a:srgbClr val="5E8F3C"/>
          </a:solidFill>
          <a:ln>
            <a:solidFill>
              <a:srgbClr val="0F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D58586-3A07-4890-81F2-204D4991D6FB}"/>
              </a:ext>
            </a:extLst>
          </p:cNvPr>
          <p:cNvSpPr txBox="1"/>
          <p:nvPr/>
        </p:nvSpPr>
        <p:spPr>
          <a:xfrm>
            <a:off x="581762" y="4884500"/>
            <a:ext cx="3248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BEQ	r1, 0, else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ADDI	r2,r2,1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else:	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	ADDI	r2,r2,-1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41" name="Ορθογώνιο 40">
            <a:extLst>
              <a:ext uri="{FF2B5EF4-FFF2-40B4-BE49-F238E27FC236}">
                <a16:creationId xmlns:a16="http://schemas.microsoft.com/office/drawing/2014/main" id="{5F149151-2293-48E1-8079-A48C43AFC53A}"/>
              </a:ext>
            </a:extLst>
          </p:cNvPr>
          <p:cNvSpPr/>
          <p:nvPr/>
        </p:nvSpPr>
        <p:spPr>
          <a:xfrm>
            <a:off x="5174651" y="4667794"/>
            <a:ext cx="1431726" cy="18462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Ορθογώνιο 41">
            <a:extLst>
              <a:ext uri="{FF2B5EF4-FFF2-40B4-BE49-F238E27FC236}">
                <a16:creationId xmlns:a16="http://schemas.microsoft.com/office/drawing/2014/main" id="{8ED564F3-092F-4DD4-97A1-79CC97DC1DD5}"/>
              </a:ext>
            </a:extLst>
          </p:cNvPr>
          <p:cNvSpPr/>
          <p:nvPr/>
        </p:nvSpPr>
        <p:spPr>
          <a:xfrm>
            <a:off x="8191567" y="5270609"/>
            <a:ext cx="2905520" cy="6947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Ορθογώνιο 42">
            <a:extLst>
              <a:ext uri="{FF2B5EF4-FFF2-40B4-BE49-F238E27FC236}">
                <a16:creationId xmlns:a16="http://schemas.microsoft.com/office/drawing/2014/main" id="{1AA9EA27-8015-440C-9863-FA0EEEF7275F}"/>
              </a:ext>
            </a:extLst>
          </p:cNvPr>
          <p:cNvSpPr/>
          <p:nvPr/>
        </p:nvSpPr>
        <p:spPr>
          <a:xfrm>
            <a:off x="581761" y="4884499"/>
            <a:ext cx="3032295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050FD2-FB83-45BD-9677-43BAF5BB8F0A}"/>
              </a:ext>
            </a:extLst>
          </p:cNvPr>
          <p:cNvSpPr txBox="1"/>
          <p:nvPr/>
        </p:nvSpPr>
        <p:spPr>
          <a:xfrm>
            <a:off x="11870821" y="6488271"/>
            <a:ext cx="35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4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162307E8-6113-48F9-B7B2-3F179A370636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0EC7C451-3B45-4278-BC19-DDDFAECC2049}"/>
              </a:ext>
            </a:extLst>
          </p:cNvPr>
          <p:cNvSpPr/>
          <p:nvPr/>
        </p:nvSpPr>
        <p:spPr>
          <a:xfrm>
            <a:off x="9069836" y="981476"/>
            <a:ext cx="3122164" cy="5861956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C8E49B28-CD4F-471D-A211-2CBCAEFC2175}"/>
              </a:ext>
            </a:extLst>
          </p:cNvPr>
          <p:cNvCxnSpPr/>
          <p:nvPr/>
        </p:nvCxnSpPr>
        <p:spPr>
          <a:xfrm>
            <a:off x="0" y="3429000"/>
            <a:ext cx="192505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Hexagon 5">
            <a:extLst>
              <a:ext uri="{FF2B5EF4-FFF2-40B4-BE49-F238E27FC236}">
                <a16:creationId xmlns:a16="http://schemas.microsoft.com/office/drawing/2014/main" id="{7EFA004D-B56E-454C-A19B-14A2FDE3C3E5}"/>
              </a:ext>
            </a:extLst>
          </p:cNvPr>
          <p:cNvSpPr/>
          <p:nvPr/>
        </p:nvSpPr>
        <p:spPr>
          <a:xfrm>
            <a:off x="1783173" y="3208434"/>
            <a:ext cx="484286" cy="44113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AED705-9F5B-48A7-9F7C-7BA776C6B836}"/>
              </a:ext>
            </a:extLst>
          </p:cNvPr>
          <p:cNvSpPr txBox="1"/>
          <p:nvPr/>
        </p:nvSpPr>
        <p:spPr>
          <a:xfrm>
            <a:off x="1106905" y="2562103"/>
            <a:ext cx="18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 Unrolling-Code Predication</a:t>
            </a:r>
          </a:p>
        </p:txBody>
      </p:sp>
      <p:cxnSp>
        <p:nvCxnSpPr>
          <p:cNvPr id="19" name="Straight Connector 6">
            <a:extLst>
              <a:ext uri="{FF2B5EF4-FFF2-40B4-BE49-F238E27FC236}">
                <a16:creationId xmlns:a16="http://schemas.microsoft.com/office/drawing/2014/main" id="{F0632B35-9EE2-4108-8D54-D947B6BD4F69}"/>
              </a:ext>
            </a:extLst>
          </p:cNvPr>
          <p:cNvCxnSpPr/>
          <p:nvPr/>
        </p:nvCxnSpPr>
        <p:spPr>
          <a:xfrm>
            <a:off x="2267459" y="3429000"/>
            <a:ext cx="192505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Hexagon 7">
            <a:extLst>
              <a:ext uri="{FF2B5EF4-FFF2-40B4-BE49-F238E27FC236}">
                <a16:creationId xmlns:a16="http://schemas.microsoft.com/office/drawing/2014/main" id="{0A2E7F21-4180-41CB-8EB2-405EBC55FDD6}"/>
              </a:ext>
            </a:extLst>
          </p:cNvPr>
          <p:cNvSpPr/>
          <p:nvPr/>
        </p:nvSpPr>
        <p:spPr>
          <a:xfrm>
            <a:off x="4024683" y="3208434"/>
            <a:ext cx="484286" cy="44113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04D9F-D29F-4B1D-9E6D-9C2C3B0678B2}"/>
              </a:ext>
            </a:extLst>
          </p:cNvPr>
          <p:cNvSpPr txBox="1"/>
          <p:nvPr/>
        </p:nvSpPr>
        <p:spPr>
          <a:xfrm>
            <a:off x="2547503" y="3678593"/>
            <a:ext cx="34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Motivational Example</a:t>
            </a:r>
          </a:p>
        </p:txBody>
      </p:sp>
    </p:spTree>
    <p:extLst>
      <p:ext uri="{BB962C8B-B14F-4D97-AF65-F5344CB8AC3E}">
        <p14:creationId xmlns:p14="http://schemas.microsoft.com/office/powerpoint/2010/main" val="4221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7A68C-7F61-4D78-A876-19CA1DD7CEBA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Motivational Example Loop</a:t>
            </a:r>
          </a:p>
        </p:txBody>
      </p:sp>
      <p:pic>
        <p:nvPicPr>
          <p:cNvPr id="4" name="Εικόνα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284F46E-4F5C-4C1D-ACE2-29A1E61BB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9" y="981475"/>
            <a:ext cx="4105848" cy="3038899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82403755-D7AA-4AA6-91DC-09FAE2B9C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649" y="3507016"/>
            <a:ext cx="2486372" cy="3038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9F239E-E45D-43A6-B190-0BEA018C995C}"/>
              </a:ext>
            </a:extLst>
          </p:cNvPr>
          <p:cNvSpPr txBox="1"/>
          <p:nvPr/>
        </p:nvSpPr>
        <p:spPr>
          <a:xfrm>
            <a:off x="4876639" y="981475"/>
            <a:ext cx="6601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Data-Dependent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Loop (since loop iterations variable is not static)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3940DE-B389-4A10-A275-42C33E7E9354}"/>
              </a:ext>
            </a:extLst>
          </p:cNvPr>
          <p:cNvSpPr txBox="1"/>
          <p:nvPr/>
        </p:nvSpPr>
        <p:spPr>
          <a:xfrm>
            <a:off x="4876639" y="1658447"/>
            <a:ext cx="660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Compiler generated a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Control Flow Graph (CFG)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72115-96D9-4ADD-969E-E6A403EF1AA7}"/>
              </a:ext>
            </a:extLst>
          </p:cNvPr>
          <p:cNvSpPr txBox="1"/>
          <p:nvPr/>
        </p:nvSpPr>
        <p:spPr>
          <a:xfrm>
            <a:off x="4876639" y="2074900"/>
            <a:ext cx="6601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A problem with Data-Dependent loops is the difficulty to choose an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effective unrolling factor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17CC5-F173-4E14-9759-0BBA7089B5A6}"/>
              </a:ext>
            </a:extLst>
          </p:cNvPr>
          <p:cNvSpPr txBox="1"/>
          <p:nvPr/>
        </p:nvSpPr>
        <p:spPr>
          <a:xfrm>
            <a:off x="4876639" y="2838923"/>
            <a:ext cx="660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We need to add </a:t>
            </a:r>
            <a:r>
              <a:rPr lang="en-US" sz="2000" dirty="0">
                <a:solidFill>
                  <a:srgbClr val="70AD47"/>
                </a:solidFill>
                <a:latin typeface="Jura" panose="02000303000000000000" pitchFamily="2" charset="0"/>
                <a:ea typeface="Jura" panose="02000303000000000000" pitchFamily="2" charset="0"/>
              </a:rPr>
              <a:t>exit conditions </a:t>
            </a:r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for each body replication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035EC-EF26-4196-BE95-CF2EE6D5AFF4}"/>
              </a:ext>
            </a:extLst>
          </p:cNvPr>
          <p:cNvSpPr txBox="1"/>
          <p:nvPr/>
        </p:nvSpPr>
        <p:spPr>
          <a:xfrm>
            <a:off x="489980" y="4479254"/>
            <a:ext cx="222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for(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= 0; 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&lt; a; </a:t>
            </a:r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i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++) 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62CB9-A75C-474F-B266-5B00B61CD30E}"/>
              </a:ext>
            </a:extLst>
          </p:cNvPr>
          <p:cNvSpPr txBox="1"/>
          <p:nvPr/>
        </p:nvSpPr>
        <p:spPr>
          <a:xfrm>
            <a:off x="489979" y="5131402"/>
            <a:ext cx="222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j++</a:t>
            </a:r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;</a:t>
            </a:r>
          </a:p>
          <a:p>
            <a:r>
              <a:rPr lang="en-US" sz="2000" i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k++;</a:t>
            </a:r>
            <a:endParaRPr lang="en-US" sz="2000" i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BDF09-E3E4-4F5F-ACD7-31F4BABE4137}"/>
              </a:ext>
            </a:extLst>
          </p:cNvPr>
          <p:cNvSpPr txBox="1"/>
          <p:nvPr/>
        </p:nvSpPr>
        <p:spPr>
          <a:xfrm>
            <a:off x="2859916" y="4479254"/>
            <a:ext cx="117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(Header)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8C70A-3F64-4C46-A620-6BF5C636B5B9}"/>
              </a:ext>
            </a:extLst>
          </p:cNvPr>
          <p:cNvSpPr txBox="1"/>
          <p:nvPr/>
        </p:nvSpPr>
        <p:spPr>
          <a:xfrm>
            <a:off x="2897050" y="5285290"/>
            <a:ext cx="1018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(Body)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EE03CD71-3D20-47A2-998B-10599003AE09}"/>
              </a:ext>
            </a:extLst>
          </p:cNvPr>
          <p:cNvSpPr/>
          <p:nvPr/>
        </p:nvSpPr>
        <p:spPr>
          <a:xfrm>
            <a:off x="426720" y="4479254"/>
            <a:ext cx="2227095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AFE85983-70EA-4445-8B1B-7CCD812A8EFF}"/>
              </a:ext>
            </a:extLst>
          </p:cNvPr>
          <p:cNvSpPr/>
          <p:nvPr/>
        </p:nvSpPr>
        <p:spPr>
          <a:xfrm>
            <a:off x="426719" y="5131402"/>
            <a:ext cx="2227095" cy="7451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E28955-2C64-4045-8340-4BE9345F36AA}"/>
              </a:ext>
            </a:extLst>
          </p:cNvPr>
          <p:cNvSpPr txBox="1"/>
          <p:nvPr/>
        </p:nvSpPr>
        <p:spPr>
          <a:xfrm>
            <a:off x="11870821" y="6488271"/>
            <a:ext cx="35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5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1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20" grpId="0"/>
      <p:bldP spid="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AC7C136-DA28-4701-AF29-BB88E2CE9EDD}"/>
              </a:ext>
            </a:extLst>
          </p:cNvPr>
          <p:cNvSpPr/>
          <p:nvPr/>
        </p:nvSpPr>
        <p:spPr>
          <a:xfrm>
            <a:off x="69830" y="83082"/>
            <a:ext cx="1023865" cy="898393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C10580A-6609-456D-A76E-2CA92A4F456B}"/>
              </a:ext>
            </a:extLst>
          </p:cNvPr>
          <p:cNvSpPr/>
          <p:nvPr/>
        </p:nvSpPr>
        <p:spPr>
          <a:xfrm>
            <a:off x="9906000" y="6248400"/>
            <a:ext cx="2249197" cy="595031"/>
          </a:xfrm>
          <a:prstGeom prst="rect">
            <a:avLst/>
          </a:prstGeom>
          <a:solidFill>
            <a:srgbClr val="0F0F0F"/>
          </a:solidFill>
          <a:ln>
            <a:solidFill>
              <a:srgbClr val="0F0F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E4DE-B0F5-45E0-B917-BF569341B71E}"/>
              </a:ext>
            </a:extLst>
          </p:cNvPr>
          <p:cNvSpPr txBox="1"/>
          <p:nvPr/>
        </p:nvSpPr>
        <p:spPr>
          <a:xfrm>
            <a:off x="8621486" y="44331"/>
            <a:ext cx="3500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i="0" u="none" strike="noStrik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ura" panose="02000303000000000000"/>
              </a:rPr>
              <a:t>Combining loop unrolling strategies and code predication to reduce the worst-case execution time of real-time software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ura" panose="02000303000000000000"/>
              <a:ea typeface="Jura" panose="02000303000000000000" pitchFamily="2" charset="0"/>
            </a:endParaRP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1EADE4E1-24EC-4C8E-A22A-B20A0F053A0A}"/>
              </a:ext>
            </a:extLst>
          </p:cNvPr>
          <p:cNvCxnSpPr>
            <a:cxnSpLocks/>
          </p:cNvCxnSpPr>
          <p:nvPr/>
        </p:nvCxnSpPr>
        <p:spPr>
          <a:xfrm>
            <a:off x="8699863" y="459829"/>
            <a:ext cx="3347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E28955-2C64-4045-8340-4BE9345F36AA}"/>
              </a:ext>
            </a:extLst>
          </p:cNvPr>
          <p:cNvSpPr txBox="1"/>
          <p:nvPr/>
        </p:nvSpPr>
        <p:spPr>
          <a:xfrm>
            <a:off x="11870821" y="6488271"/>
            <a:ext cx="35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6</a:t>
            </a:r>
            <a:endParaRPr lang="en-US" sz="2000" b="1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A95FE-14F5-4B35-A7F6-6EE43F9C7DE0}"/>
              </a:ext>
            </a:extLst>
          </p:cNvPr>
          <p:cNvSpPr txBox="1"/>
          <p:nvPr/>
        </p:nvSpPr>
        <p:spPr>
          <a:xfrm>
            <a:off x="175847" y="60930"/>
            <a:ext cx="603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Loop Unrolling – </a:t>
            </a:r>
            <a:r>
              <a:rPr lang="en-US" sz="2400" b="1" dirty="0" err="1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keil</a:t>
            </a:r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 </a:t>
            </a:r>
            <a:r>
              <a:rPr lang="el-GR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μ</a:t>
            </a:r>
            <a:r>
              <a:rPr lang="en-US" sz="2400" b="1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Vision ARM Example</a:t>
            </a:r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D7EBFE63-63FB-4F98-9BF5-0A9F836B5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2" y="1104532"/>
            <a:ext cx="3585102" cy="5182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C42753-5A2A-42E7-9D76-B9DDCAA2044C}"/>
              </a:ext>
            </a:extLst>
          </p:cNvPr>
          <p:cNvSpPr txBox="1"/>
          <p:nvPr/>
        </p:nvSpPr>
        <p:spPr>
          <a:xfrm>
            <a:off x="175847" y="704422"/>
            <a:ext cx="561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Jura" panose="02000303000000000000" pitchFamily="2" charset="0"/>
                <a:ea typeface="Jura" panose="02000303000000000000" pitchFamily="2" charset="0"/>
              </a:rPr>
              <a:t>Demo Code for Loop Unrolling with exit conditions</a:t>
            </a:r>
            <a:endParaRPr lang="en-US" sz="2000" dirty="0">
              <a:solidFill>
                <a:srgbClr val="539160"/>
              </a:solidFill>
              <a:latin typeface="Jura" panose="02000303000000000000" pitchFamily="2" charset="0"/>
              <a:ea typeface="Jura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6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TM04033923[[fn=Βάθος]]</Template>
  <TotalTime>0</TotalTime>
  <Words>1229</Words>
  <Application>Microsoft Office PowerPoint</Application>
  <PresentationFormat>Ευρεία οθόνη</PresentationFormat>
  <Paragraphs>173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Jura</vt:lpstr>
      <vt:lpstr>Wingdings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9</cp:revision>
  <dcterms:created xsi:type="dcterms:W3CDTF">2012-08-02T13:11:46Z</dcterms:created>
  <dcterms:modified xsi:type="dcterms:W3CDTF">2021-05-12T12:49:20Z</dcterms:modified>
</cp:coreProperties>
</file>