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2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08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1969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920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627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97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627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33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658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3594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718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94140-B468-42A8-8146-BBA6387CCA3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40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94140-B468-42A8-8146-BBA6387CCA3E}" type="datetimeFigureOut">
              <a:rPr kumimoji="1" lang="ja-JP" altLang="en-US" smtClean="0"/>
              <a:t>2024/12/16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EB27-EE42-4455-AB92-184F84E73A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4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7716984" y="4664947"/>
            <a:ext cx="3471948" cy="1477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b="1" dirty="0"/>
              <a:t>開発環境：</a:t>
            </a:r>
            <a:r>
              <a:rPr lang="en-US" altLang="ja-JP" b="1" dirty="0"/>
              <a:t>Unity </a:t>
            </a:r>
            <a:r>
              <a:rPr lang="en-US" altLang="ja-JP" b="1" dirty="0" smtClean="0"/>
              <a:t>2021.3.19f1</a:t>
            </a:r>
            <a:endParaRPr kumimoji="1" lang="en-US" altLang="ja-JP" b="1" u="sng" dirty="0" smtClean="0"/>
          </a:p>
          <a:p>
            <a:endParaRPr kumimoji="1" lang="en-US" altLang="ja-JP" b="1" u="sng" dirty="0" smtClean="0"/>
          </a:p>
          <a:p>
            <a:r>
              <a:rPr kumimoji="1" lang="ja-JP" altLang="en-US" b="1" dirty="0" smtClean="0"/>
              <a:t>近畿コンピュータ電子専門学校</a:t>
            </a:r>
            <a:endParaRPr kumimoji="1" lang="en-US" altLang="ja-JP" b="1" dirty="0" smtClean="0"/>
          </a:p>
          <a:p>
            <a:endParaRPr lang="en-US" altLang="ja-JP" dirty="0"/>
          </a:p>
          <a:p>
            <a:r>
              <a:rPr kumimoji="1" lang="ja-JP" altLang="en-US" b="1" dirty="0" smtClean="0"/>
              <a:t>　　　　　　　　　山本　武琉</a:t>
            </a:r>
            <a:endParaRPr kumimoji="1" lang="ja-JP" altLang="en-US" b="1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5" y="405246"/>
            <a:ext cx="7649374" cy="5737029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1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正方形/長方形 11"/>
          <p:cNvSpPr/>
          <p:nvPr/>
        </p:nvSpPr>
        <p:spPr>
          <a:xfrm>
            <a:off x="873760" y="1685925"/>
            <a:ext cx="10378440" cy="416877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73760" y="916018"/>
            <a:ext cx="1230283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600" b="1" dirty="0" smtClean="0"/>
              <a:t>概要</a:t>
            </a:r>
            <a:endParaRPr kumimoji="1" lang="ja-JP" altLang="en-US" sz="3600" b="1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873760" y="2094052"/>
            <a:ext cx="6866312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b="1" dirty="0" smtClean="0"/>
              <a:t>　ジャンル　：</a:t>
            </a:r>
            <a:r>
              <a:rPr kumimoji="1" lang="en-US" altLang="ja-JP" sz="3200" b="1" dirty="0" smtClean="0"/>
              <a:t>3D</a:t>
            </a:r>
            <a:r>
              <a:rPr kumimoji="1" lang="ja-JP" altLang="en-US" sz="3200" b="1" dirty="0" smtClean="0"/>
              <a:t>アクションゲーム</a:t>
            </a:r>
            <a:endParaRPr kumimoji="1" lang="en-US" altLang="ja-JP" sz="3200" b="1" dirty="0" smtClean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73760" y="3376705"/>
            <a:ext cx="8012547" cy="5847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3200" b="1" dirty="0" smtClean="0"/>
              <a:t>コンセプト　：運が</a:t>
            </a:r>
            <a:r>
              <a:rPr lang="ja-JP" altLang="en-US" sz="3200" b="1" dirty="0"/>
              <a:t>試される戦略</a:t>
            </a:r>
            <a:r>
              <a:rPr lang="ja-JP" altLang="en-US" sz="3200" b="1" dirty="0" smtClean="0"/>
              <a:t>ゲーム</a:t>
            </a:r>
            <a:endParaRPr lang="en-US" altLang="ja-JP" sz="3200" b="1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73760" y="4642490"/>
            <a:ext cx="9766531" cy="10772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3200" b="1" dirty="0" smtClean="0"/>
              <a:t>　　内容</a:t>
            </a:r>
            <a:r>
              <a:rPr lang="ja-JP" altLang="en-US" sz="3200" b="1" dirty="0"/>
              <a:t>　　：プレイするたびに変化する</a:t>
            </a:r>
            <a:endParaRPr lang="en-US" altLang="ja-JP" sz="3200" b="1" dirty="0"/>
          </a:p>
          <a:p>
            <a:r>
              <a:rPr lang="ja-JP" altLang="en-US" sz="3200" b="1" dirty="0"/>
              <a:t>　　　　　</a:t>
            </a:r>
            <a:r>
              <a:rPr lang="ja-JP" altLang="en-US" sz="3200" b="1" dirty="0" smtClean="0"/>
              <a:t>　　武器</a:t>
            </a:r>
            <a:r>
              <a:rPr lang="ja-JP" altLang="en-US" sz="3200" b="1" dirty="0"/>
              <a:t>とステータスでゴールを</a:t>
            </a:r>
            <a:r>
              <a:rPr lang="ja-JP" altLang="en-US" sz="3200" b="1" dirty="0" smtClean="0"/>
              <a:t>目指す</a:t>
            </a:r>
            <a:endParaRPr lang="en-US" altLang="ja-JP" sz="3200" b="1" dirty="0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300779" y="1506858"/>
            <a:ext cx="36576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8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6248400" y="1578615"/>
            <a:ext cx="5059680" cy="430679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/>
          <p:cNvSpPr/>
          <p:nvPr/>
        </p:nvSpPr>
        <p:spPr>
          <a:xfrm>
            <a:off x="937260" y="1569720"/>
            <a:ext cx="5311140" cy="43156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176" y="1569719"/>
            <a:ext cx="2857904" cy="1348048"/>
          </a:xfrm>
          <a:prstGeom prst="rect">
            <a:avLst/>
          </a:prstGeom>
        </p:spPr>
      </p:pic>
      <p:pic>
        <p:nvPicPr>
          <p:cNvPr id="12" name="図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640" y="1569719"/>
            <a:ext cx="3058760" cy="1348047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944880" y="883920"/>
            <a:ext cx="6337069" cy="58477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200" b="1" dirty="0" smtClean="0"/>
              <a:t>メイン要素</a:t>
            </a:r>
            <a:r>
              <a:rPr kumimoji="1" lang="ja-JP" altLang="en-US" sz="3200" dirty="0" smtClean="0"/>
              <a:t>　</a:t>
            </a:r>
            <a:r>
              <a:rPr kumimoji="1" lang="en-US" altLang="ja-JP" sz="3200" b="1" dirty="0" smtClean="0"/>
              <a:t>『</a:t>
            </a:r>
            <a:r>
              <a:rPr lang="ja-JP" altLang="en-US" sz="3200" b="1" dirty="0"/>
              <a:t>エクストラック</a:t>
            </a:r>
            <a:r>
              <a:rPr kumimoji="1" lang="en-US" altLang="ja-JP" sz="3200" b="1" dirty="0" smtClean="0"/>
              <a:t>』</a:t>
            </a:r>
            <a:r>
              <a:rPr kumimoji="1" lang="ja-JP" altLang="en-US" sz="3200" b="1" dirty="0" smtClean="0"/>
              <a:t>　　</a:t>
            </a:r>
            <a:endParaRPr kumimoji="1" lang="ja-JP" altLang="en-US" sz="3200" b="1" dirty="0"/>
          </a:p>
        </p:txBody>
      </p:sp>
      <p:sp>
        <p:nvSpPr>
          <p:cNvPr id="16" name="正方形/長方形 15"/>
          <p:cNvSpPr/>
          <p:nvPr/>
        </p:nvSpPr>
        <p:spPr>
          <a:xfrm>
            <a:off x="937260" y="1569720"/>
            <a:ext cx="2245452" cy="6165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013460" y="1676400"/>
            <a:ext cx="1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13460" y="1676400"/>
            <a:ext cx="205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　　パターン１</a:t>
            </a:r>
            <a:endParaRPr kumimoji="1" lang="ja-JP" altLang="en-US" dirty="0"/>
          </a:p>
        </p:txBody>
      </p:sp>
      <p:sp>
        <p:nvSpPr>
          <p:cNvPr id="18" name="正方形/長方形 17"/>
          <p:cNvSpPr/>
          <p:nvPr/>
        </p:nvSpPr>
        <p:spPr>
          <a:xfrm>
            <a:off x="6248400" y="1569719"/>
            <a:ext cx="2194848" cy="61652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dirty="0" smtClean="0"/>
              <a:t>　　パターン２</a:t>
            </a:r>
            <a:endParaRPr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32411" y="2454624"/>
            <a:ext cx="1864822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武器：大剣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32411" y="3151108"/>
            <a:ext cx="3327862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400" dirty="0"/>
              <a:t>ステータス</a:t>
            </a:r>
            <a:r>
              <a:rPr lang="ja-JP" altLang="en-US" sz="2400" dirty="0" smtClean="0"/>
              <a:t>：攻防上昇</a:t>
            </a:r>
            <a:endParaRPr kumimoji="1" lang="ja-JP" altLang="en-US" sz="24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253249" y="2454624"/>
            <a:ext cx="1864822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 smtClean="0"/>
              <a:t>武器：短剣</a:t>
            </a:r>
            <a:endParaRPr kumimoji="1" lang="ja-JP" altLang="en-US" sz="24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248400" y="3151108"/>
            <a:ext cx="3327862" cy="4616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400" dirty="0"/>
              <a:t>ステータス</a:t>
            </a:r>
            <a:r>
              <a:rPr lang="ja-JP" altLang="en-US" sz="2400" dirty="0" smtClean="0"/>
              <a:t>：攻防減少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248400" y="3948546"/>
            <a:ext cx="4826000" cy="16312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000" dirty="0" smtClean="0"/>
              <a:t>攻撃回数が増えがちなため</a:t>
            </a:r>
            <a:endParaRPr lang="en-US" altLang="ja-JP" sz="2000" dirty="0" smtClean="0"/>
          </a:p>
          <a:p>
            <a:r>
              <a:rPr lang="en-US" altLang="ja-JP" sz="2000" dirty="0" smtClean="0"/>
              <a:t>AP</a:t>
            </a:r>
            <a:r>
              <a:rPr lang="ja-JP" altLang="en-US" sz="2000" dirty="0" smtClean="0"/>
              <a:t>残量に注意！</a:t>
            </a:r>
            <a:endParaRPr lang="en-US" altLang="ja-JP" sz="2000" dirty="0" smtClean="0"/>
          </a:p>
          <a:p>
            <a:r>
              <a:rPr lang="ja-JP" altLang="en-US" sz="2000" dirty="0" smtClean="0"/>
              <a:t>短剣のリーチに注意しつつ</a:t>
            </a:r>
            <a:endParaRPr lang="en-US" altLang="ja-JP" sz="2000" dirty="0" smtClean="0"/>
          </a:p>
          <a:p>
            <a:r>
              <a:rPr lang="ja-JP" altLang="en-US" sz="2000" dirty="0" smtClean="0"/>
              <a:t>防御力が減少しているため、</a:t>
            </a:r>
            <a:endParaRPr lang="en-US" altLang="ja-JP" sz="2000" dirty="0" smtClean="0"/>
          </a:p>
          <a:p>
            <a:r>
              <a:rPr kumimoji="1" lang="en-US" altLang="ja-JP" sz="2000" dirty="0" smtClean="0"/>
              <a:t>Hit&amp;Away</a:t>
            </a:r>
            <a:r>
              <a:rPr kumimoji="1" lang="ja-JP" altLang="en-US" sz="2000" dirty="0" smtClean="0"/>
              <a:t>を意識しよう！</a:t>
            </a:r>
            <a:endParaRPr kumimoji="1" lang="ja-JP" altLang="en-US" sz="20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932411" y="3948546"/>
            <a:ext cx="5188989" cy="101566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ja-JP" altLang="en-US" sz="2000" dirty="0" smtClean="0"/>
              <a:t>大剣の高リーチとステータス変化を、</a:t>
            </a:r>
            <a:endParaRPr lang="en-US" altLang="ja-JP" sz="2000" dirty="0" smtClean="0"/>
          </a:p>
          <a:p>
            <a:r>
              <a:rPr lang="ja-JP" altLang="en-US" sz="2000" dirty="0" smtClean="0"/>
              <a:t>活かして、広大なフィールドを駆け回り</a:t>
            </a:r>
            <a:endParaRPr lang="en-US" altLang="ja-JP" sz="2000" dirty="0" smtClean="0"/>
          </a:p>
          <a:p>
            <a:r>
              <a:rPr lang="ja-JP" altLang="en-US" sz="2000" dirty="0" smtClean="0"/>
              <a:t>敵を圧倒しよう！</a:t>
            </a:r>
            <a:endParaRPr lang="en-US" altLang="ja-JP" sz="2000" dirty="0" smtClean="0"/>
          </a:p>
        </p:txBody>
      </p:sp>
    </p:spTree>
    <p:extLst>
      <p:ext uri="{BB962C8B-B14F-4D97-AF65-F5344CB8AC3E}">
        <p14:creationId xmlns:p14="http://schemas.microsoft.com/office/powerpoint/2010/main" val="413629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" y="0"/>
            <a:ext cx="12192000" cy="6858000"/>
          </a:xfrm>
          <a:prstGeom prst="rect">
            <a:avLst/>
          </a:prstGeom>
        </p:spPr>
      </p:pic>
      <p:sp>
        <p:nvSpPr>
          <p:cNvPr id="35" name="正方形/長方形 34"/>
          <p:cNvSpPr/>
          <p:nvPr/>
        </p:nvSpPr>
        <p:spPr>
          <a:xfrm>
            <a:off x="794867" y="4153830"/>
            <a:ext cx="5199534" cy="1826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3237986" y="1709547"/>
            <a:ext cx="5317262" cy="75023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6" name="グループ化 15"/>
          <p:cNvGrpSpPr/>
          <p:nvPr/>
        </p:nvGrpSpPr>
        <p:grpSpPr>
          <a:xfrm>
            <a:off x="2945757" y="1241050"/>
            <a:ext cx="5603369" cy="1882486"/>
            <a:chOff x="1852861" y="2940666"/>
            <a:chExt cx="5603369" cy="1963184"/>
          </a:xfrm>
        </p:grpSpPr>
        <p:grpSp>
          <p:nvGrpSpPr>
            <p:cNvPr id="15" name="グループ化 14"/>
            <p:cNvGrpSpPr/>
            <p:nvPr/>
          </p:nvGrpSpPr>
          <p:grpSpPr>
            <a:xfrm>
              <a:off x="2145090" y="4219721"/>
              <a:ext cx="5311140" cy="681726"/>
              <a:chOff x="886460" y="2411273"/>
              <a:chExt cx="5311140" cy="681726"/>
            </a:xfrm>
          </p:grpSpPr>
          <p:sp>
            <p:nvSpPr>
              <p:cNvPr id="6" name="正方形/長方形 5"/>
              <p:cNvSpPr/>
              <p:nvPr/>
            </p:nvSpPr>
            <p:spPr>
              <a:xfrm>
                <a:off x="886460" y="2411273"/>
                <a:ext cx="5311140" cy="6817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テキスト ボックス 9"/>
              <p:cNvSpPr txBox="1"/>
              <p:nvPr/>
            </p:nvSpPr>
            <p:spPr>
              <a:xfrm>
                <a:off x="1060841" y="2508224"/>
                <a:ext cx="49716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200" b="1" dirty="0" smtClean="0"/>
                  <a:t>0</a:t>
                </a:r>
                <a:r>
                  <a:rPr kumimoji="1" lang="ja-JP" altLang="en-US" sz="3200" b="1" dirty="0" smtClean="0"/>
                  <a:t>になるとゲームオーバー</a:t>
                </a:r>
                <a:endParaRPr kumimoji="1" lang="ja-JP" altLang="en-US" sz="3200" b="1" dirty="0"/>
              </a:p>
            </p:txBody>
          </p:sp>
        </p:grpSp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2861" y="2940666"/>
              <a:ext cx="1963184" cy="1963184"/>
            </a:xfrm>
            <a:prstGeom prst="rect">
              <a:avLst/>
            </a:prstGeom>
          </p:spPr>
        </p:pic>
      </p:grpSp>
      <p:sp>
        <p:nvSpPr>
          <p:cNvPr id="9" name="正方形/長方形 8"/>
          <p:cNvSpPr/>
          <p:nvPr/>
        </p:nvSpPr>
        <p:spPr>
          <a:xfrm>
            <a:off x="794867" y="3136728"/>
            <a:ext cx="5199534" cy="10171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86460" y="877918"/>
            <a:ext cx="3050540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600" b="1" dirty="0" smtClean="0"/>
              <a:t>その他の要素</a:t>
            </a:r>
            <a:endParaRPr kumimoji="1" lang="ja-JP" altLang="en-US" sz="3600" b="1" dirty="0"/>
          </a:p>
        </p:txBody>
      </p:sp>
      <p:grpSp>
        <p:nvGrpSpPr>
          <p:cNvPr id="17" name="グループ化 16"/>
          <p:cNvGrpSpPr/>
          <p:nvPr/>
        </p:nvGrpSpPr>
        <p:grpSpPr>
          <a:xfrm>
            <a:off x="292043" y="2402167"/>
            <a:ext cx="5402081" cy="2488614"/>
            <a:chOff x="5842722" y="999706"/>
            <a:chExt cx="5402081" cy="2488614"/>
          </a:xfrm>
        </p:grpSpPr>
        <p:sp>
          <p:nvSpPr>
            <p:cNvPr id="12" name="テキスト ボックス 11"/>
            <p:cNvSpPr txBox="1"/>
            <p:nvPr/>
          </p:nvSpPr>
          <p:spPr>
            <a:xfrm>
              <a:off x="7660395" y="2072932"/>
              <a:ext cx="3584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400" b="1" dirty="0" smtClean="0"/>
                <a:t>攻撃するたびに消費する</a:t>
              </a:r>
              <a:endParaRPr kumimoji="1" lang="ja-JP" altLang="en-US" sz="2400" b="1" dirty="0"/>
            </a:p>
          </p:txBody>
        </p:sp>
        <p:pic>
          <p:nvPicPr>
            <p:cNvPr id="13" name="図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2722" y="999706"/>
              <a:ext cx="2488614" cy="2488614"/>
            </a:xfrm>
            <a:prstGeom prst="rect">
              <a:avLst/>
            </a:prstGeom>
          </p:spPr>
        </p:pic>
      </p:grpSp>
      <p:grpSp>
        <p:nvGrpSpPr>
          <p:cNvPr id="23" name="グループ化 22"/>
          <p:cNvGrpSpPr/>
          <p:nvPr/>
        </p:nvGrpSpPr>
        <p:grpSpPr>
          <a:xfrm>
            <a:off x="1386716" y="4505587"/>
            <a:ext cx="4015835" cy="1396476"/>
            <a:chOff x="1322541" y="4240405"/>
            <a:chExt cx="4015835" cy="1396476"/>
          </a:xfrm>
        </p:grpSpPr>
        <p:pic>
          <p:nvPicPr>
            <p:cNvPr id="19" name="図 1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8187" y="4240405"/>
              <a:ext cx="780290" cy="780290"/>
            </a:xfrm>
            <a:prstGeom prst="rect">
              <a:avLst/>
            </a:prstGeom>
          </p:spPr>
        </p:pic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8086" y="4240405"/>
              <a:ext cx="780290" cy="780290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2541" y="4240405"/>
              <a:ext cx="780290" cy="780290"/>
            </a:xfrm>
            <a:prstGeom prst="rect">
              <a:avLst/>
            </a:prstGeom>
          </p:spPr>
        </p:pic>
        <p:sp>
          <p:nvSpPr>
            <p:cNvPr id="22" name="テキスト ボックス 21"/>
            <p:cNvSpPr txBox="1"/>
            <p:nvPr/>
          </p:nvSpPr>
          <p:spPr>
            <a:xfrm>
              <a:off x="1328088" y="5113661"/>
              <a:ext cx="40102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b="1" dirty="0"/>
                <a:t> </a:t>
              </a:r>
              <a:r>
                <a:rPr kumimoji="1" lang="ja-JP" altLang="en-US" sz="2800" b="1" dirty="0" smtClean="0"/>
                <a:t>小　　　  中　　  　大</a:t>
              </a:r>
              <a:endParaRPr kumimoji="1" lang="ja-JP" altLang="en-US" sz="2800" b="1" dirty="0"/>
            </a:p>
          </p:txBody>
        </p:sp>
      </p:grpSp>
      <p:sp>
        <p:nvSpPr>
          <p:cNvPr id="33" name="正方形/長方形 32"/>
          <p:cNvSpPr/>
          <p:nvPr/>
        </p:nvSpPr>
        <p:spPr>
          <a:xfrm>
            <a:off x="6002344" y="3136728"/>
            <a:ext cx="5199534" cy="10171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7662123" y="3407499"/>
            <a:ext cx="2177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クールタイム</a:t>
            </a:r>
            <a:endParaRPr kumimoji="1" lang="ja-JP" altLang="en-US" sz="2400" b="1" dirty="0"/>
          </a:p>
        </p:txBody>
      </p:sp>
      <p:sp>
        <p:nvSpPr>
          <p:cNvPr id="24" name="正方形/長方形 23"/>
          <p:cNvSpPr/>
          <p:nvPr/>
        </p:nvSpPr>
        <p:spPr>
          <a:xfrm>
            <a:off x="6002344" y="4153830"/>
            <a:ext cx="5199534" cy="182605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42" y="4506003"/>
            <a:ext cx="780290" cy="780290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911" y="4505587"/>
            <a:ext cx="780290" cy="780290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080" y="4505587"/>
            <a:ext cx="780290" cy="780290"/>
          </a:xfrm>
          <a:prstGeom prst="rect">
            <a:avLst/>
          </a:prstGeom>
        </p:spPr>
      </p:pic>
      <p:sp>
        <p:nvSpPr>
          <p:cNvPr id="2" name="テキスト ボックス 1"/>
          <p:cNvSpPr txBox="1"/>
          <p:nvPr/>
        </p:nvSpPr>
        <p:spPr>
          <a:xfrm>
            <a:off x="6624279" y="5371271"/>
            <a:ext cx="581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少</a:t>
            </a:r>
            <a:endParaRPr kumimoji="1" lang="ja-JP" altLang="en-US" sz="2800" b="1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006836" y="5378843"/>
            <a:ext cx="56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 smtClean="0"/>
              <a:t>多</a:t>
            </a:r>
            <a:endParaRPr kumimoji="1" lang="ja-JP" altLang="en-US" sz="2800" b="1" dirty="0"/>
          </a:p>
        </p:txBody>
      </p:sp>
      <p:sp>
        <p:nvSpPr>
          <p:cNvPr id="7" name="フローチャート: 組合せ 6"/>
          <p:cNvSpPr/>
          <p:nvPr/>
        </p:nvSpPr>
        <p:spPr>
          <a:xfrm rot="5400000">
            <a:off x="8314663" y="4671308"/>
            <a:ext cx="468925" cy="1923146"/>
          </a:xfrm>
          <a:prstGeom prst="flowChartMerg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889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図 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正方形/長方形 4"/>
          <p:cNvSpPr/>
          <p:nvPr/>
        </p:nvSpPr>
        <p:spPr>
          <a:xfrm>
            <a:off x="879652" y="1607851"/>
            <a:ext cx="3949604" cy="43147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834595" y="1607851"/>
            <a:ext cx="3281544" cy="43147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8116139" y="1607851"/>
            <a:ext cx="3250276" cy="43147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6899" y="3341819"/>
            <a:ext cx="3886742" cy="2514951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67" y="3085633"/>
            <a:ext cx="2900743" cy="302732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334" y="2742649"/>
            <a:ext cx="2179104" cy="3344926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873760" y="916018"/>
            <a:ext cx="1212735" cy="646331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3600" b="1" dirty="0" smtClean="0"/>
              <a:t>操作</a:t>
            </a:r>
            <a:endParaRPr kumimoji="1" lang="ja-JP" altLang="en-US" sz="3600" b="1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999879" y="1716177"/>
            <a:ext cx="2329352" cy="1524380"/>
            <a:chOff x="941615" y="1661289"/>
            <a:chExt cx="2329352" cy="1524380"/>
          </a:xfrm>
        </p:grpSpPr>
        <p:grpSp>
          <p:nvGrpSpPr>
            <p:cNvPr id="19" name="グループ化 18"/>
            <p:cNvGrpSpPr/>
            <p:nvPr/>
          </p:nvGrpSpPr>
          <p:grpSpPr>
            <a:xfrm>
              <a:off x="1729048" y="1661289"/>
              <a:ext cx="714894" cy="718286"/>
              <a:chOff x="1816179" y="2018348"/>
              <a:chExt cx="714894" cy="718286"/>
            </a:xfrm>
          </p:grpSpPr>
          <p:sp>
            <p:nvSpPr>
              <p:cNvPr id="14" name="角丸四角形 13"/>
              <p:cNvSpPr/>
              <p:nvPr/>
            </p:nvSpPr>
            <p:spPr>
              <a:xfrm>
                <a:off x="1816179" y="2018348"/>
                <a:ext cx="714894" cy="70569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テキスト ボックス 10"/>
              <p:cNvSpPr txBox="1"/>
              <p:nvPr/>
            </p:nvSpPr>
            <p:spPr>
              <a:xfrm>
                <a:off x="1883779" y="2090303"/>
                <a:ext cx="5153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600" b="1" dirty="0" smtClean="0"/>
                  <a:t>W</a:t>
                </a:r>
                <a:endParaRPr kumimoji="1" lang="ja-JP" altLang="en-US" sz="3600" b="1" dirty="0"/>
              </a:p>
            </p:txBody>
          </p:sp>
        </p:grpSp>
        <p:grpSp>
          <p:nvGrpSpPr>
            <p:cNvPr id="21" name="グループ化 20"/>
            <p:cNvGrpSpPr/>
            <p:nvPr/>
          </p:nvGrpSpPr>
          <p:grpSpPr>
            <a:xfrm>
              <a:off x="941615" y="2477806"/>
              <a:ext cx="714894" cy="707863"/>
              <a:chOff x="938812" y="2848017"/>
              <a:chExt cx="714894" cy="707863"/>
            </a:xfrm>
          </p:grpSpPr>
          <p:sp>
            <p:nvSpPr>
              <p:cNvPr id="10" name="角丸四角形 9"/>
              <p:cNvSpPr/>
              <p:nvPr/>
            </p:nvSpPr>
            <p:spPr>
              <a:xfrm>
                <a:off x="938812" y="2848017"/>
                <a:ext cx="714894" cy="70569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1052197" y="2909549"/>
                <a:ext cx="5153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600" b="1" dirty="0" smtClean="0"/>
                  <a:t>A</a:t>
                </a:r>
                <a:endParaRPr kumimoji="1" lang="ja-JP" altLang="en-US" sz="3600" b="1" dirty="0"/>
              </a:p>
            </p:txBody>
          </p:sp>
        </p:grpSp>
        <p:grpSp>
          <p:nvGrpSpPr>
            <p:cNvPr id="20" name="グループ化 19"/>
            <p:cNvGrpSpPr/>
            <p:nvPr/>
          </p:nvGrpSpPr>
          <p:grpSpPr>
            <a:xfrm>
              <a:off x="1729048" y="2477806"/>
              <a:ext cx="714894" cy="705694"/>
              <a:chOff x="1816179" y="2848017"/>
              <a:chExt cx="714894" cy="705694"/>
            </a:xfrm>
          </p:grpSpPr>
          <p:sp>
            <p:nvSpPr>
              <p:cNvPr id="12" name="角丸四角形 11"/>
              <p:cNvSpPr/>
              <p:nvPr/>
            </p:nvSpPr>
            <p:spPr>
              <a:xfrm>
                <a:off x="1816179" y="2848017"/>
                <a:ext cx="714894" cy="70569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テキスト ボックス 16"/>
              <p:cNvSpPr txBox="1"/>
              <p:nvPr/>
            </p:nvSpPr>
            <p:spPr>
              <a:xfrm>
                <a:off x="1928310" y="2895701"/>
                <a:ext cx="5153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3600" b="1" dirty="0"/>
                  <a:t>S</a:t>
                </a:r>
                <a:endParaRPr kumimoji="1" lang="ja-JP" altLang="en-US" sz="3600" b="1" dirty="0"/>
              </a:p>
            </p:txBody>
          </p:sp>
        </p:grpSp>
        <p:grpSp>
          <p:nvGrpSpPr>
            <p:cNvPr id="15" name="グループ化 14"/>
            <p:cNvGrpSpPr/>
            <p:nvPr/>
          </p:nvGrpSpPr>
          <p:grpSpPr>
            <a:xfrm>
              <a:off x="2556073" y="2477531"/>
              <a:ext cx="714894" cy="705694"/>
              <a:chOff x="2722979" y="2843417"/>
              <a:chExt cx="714894" cy="705694"/>
            </a:xfrm>
          </p:grpSpPr>
          <p:sp>
            <p:nvSpPr>
              <p:cNvPr id="13" name="角丸四角形 12"/>
              <p:cNvSpPr/>
              <p:nvPr/>
            </p:nvSpPr>
            <p:spPr>
              <a:xfrm>
                <a:off x="2722979" y="2843417"/>
                <a:ext cx="714894" cy="705694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17"/>
              <p:cNvSpPr txBox="1"/>
              <p:nvPr/>
            </p:nvSpPr>
            <p:spPr>
              <a:xfrm>
                <a:off x="2809240" y="2900635"/>
                <a:ext cx="5153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3600" b="1" dirty="0" smtClean="0"/>
                  <a:t>D</a:t>
                </a:r>
                <a:endParaRPr kumimoji="1" lang="ja-JP" altLang="en-US" sz="3600" b="1" dirty="0"/>
              </a:p>
            </p:txBody>
          </p:sp>
        </p:grpSp>
      </p:grpSp>
      <p:sp>
        <p:nvSpPr>
          <p:cNvPr id="23" name="加算 22"/>
          <p:cNvSpPr/>
          <p:nvPr/>
        </p:nvSpPr>
        <p:spPr>
          <a:xfrm>
            <a:off x="4970003" y="2056723"/>
            <a:ext cx="1011200" cy="985574"/>
          </a:xfrm>
          <a:prstGeom prst="mathPlus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角丸四角形 23"/>
          <p:cNvSpPr/>
          <p:nvPr/>
        </p:nvSpPr>
        <p:spPr>
          <a:xfrm>
            <a:off x="6096000" y="2014136"/>
            <a:ext cx="1842655" cy="10714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223378" y="2258332"/>
            <a:ext cx="1587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dirty="0" smtClean="0"/>
              <a:t>左</a:t>
            </a:r>
            <a:r>
              <a:rPr lang="en-US" altLang="ja-JP" sz="3200" b="1" dirty="0" smtClean="0"/>
              <a:t>Shift</a:t>
            </a:r>
            <a:endParaRPr kumimoji="1" lang="ja-JP" altLang="en-US" sz="3200" b="1" dirty="0"/>
          </a:p>
        </p:txBody>
      </p:sp>
      <p:grpSp>
        <p:nvGrpSpPr>
          <p:cNvPr id="35" name="グループ化 34"/>
          <p:cNvGrpSpPr/>
          <p:nvPr/>
        </p:nvGrpSpPr>
        <p:grpSpPr>
          <a:xfrm>
            <a:off x="8836748" y="1607851"/>
            <a:ext cx="1081591" cy="2049701"/>
            <a:chOff x="8673406" y="1607851"/>
            <a:chExt cx="1081591" cy="2049701"/>
          </a:xfrm>
        </p:grpSpPr>
        <p:grpSp>
          <p:nvGrpSpPr>
            <p:cNvPr id="32" name="グループ化 31"/>
            <p:cNvGrpSpPr/>
            <p:nvPr/>
          </p:nvGrpSpPr>
          <p:grpSpPr>
            <a:xfrm>
              <a:off x="8673406" y="2133600"/>
              <a:ext cx="988030" cy="1523952"/>
              <a:chOff x="8548193" y="1846891"/>
              <a:chExt cx="988030" cy="1523952"/>
            </a:xfrm>
          </p:grpSpPr>
          <p:grpSp>
            <p:nvGrpSpPr>
              <p:cNvPr id="28" name="グループ化 27"/>
              <p:cNvGrpSpPr/>
              <p:nvPr/>
            </p:nvGrpSpPr>
            <p:grpSpPr>
              <a:xfrm>
                <a:off x="8548193" y="1846891"/>
                <a:ext cx="988029" cy="1523952"/>
                <a:chOff x="8728364" y="2056409"/>
                <a:chExt cx="1521229" cy="1875511"/>
              </a:xfrm>
            </p:grpSpPr>
            <p:sp>
              <p:nvSpPr>
                <p:cNvPr id="26" name="楕円 25"/>
                <p:cNvSpPr/>
                <p:nvPr/>
              </p:nvSpPr>
              <p:spPr>
                <a:xfrm>
                  <a:off x="8728364" y="2056409"/>
                  <a:ext cx="1521229" cy="1875511"/>
                </a:xfrm>
                <a:prstGeom prst="ellips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" name="円 26"/>
                <p:cNvSpPr/>
                <p:nvPr/>
              </p:nvSpPr>
              <p:spPr>
                <a:xfrm flipH="1">
                  <a:off x="8728364" y="2056409"/>
                  <a:ext cx="1521229" cy="1875511"/>
                </a:xfrm>
                <a:prstGeom prst="pie">
                  <a:avLst>
                    <a:gd name="adj1" fmla="val 2"/>
                    <a:gd name="adj2" fmla="val 16200000"/>
                  </a:avLst>
                </a:prstGeom>
                <a:ln w="3810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30" name="直線コネクタ 29"/>
              <p:cNvCxnSpPr>
                <a:stCxn id="27" idx="0"/>
                <a:endCxn id="27" idx="2"/>
              </p:cNvCxnSpPr>
              <p:nvPr/>
            </p:nvCxnSpPr>
            <p:spPr>
              <a:xfrm>
                <a:off x="8548194" y="2608867"/>
                <a:ext cx="988029" cy="0"/>
              </a:xfrm>
              <a:prstGeom prst="line">
                <a:avLst/>
              </a:prstGeom>
              <a:ln w="3810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角丸四角形 30"/>
              <p:cNvSpPr/>
              <p:nvPr/>
            </p:nvSpPr>
            <p:spPr>
              <a:xfrm>
                <a:off x="8979151" y="1972323"/>
                <a:ext cx="118878" cy="501650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34" name="フリーフォーム 33"/>
            <p:cNvSpPr/>
            <p:nvPr/>
          </p:nvSpPr>
          <p:spPr>
            <a:xfrm>
              <a:off x="8751115" y="1607851"/>
              <a:ext cx="1003882" cy="525749"/>
            </a:xfrm>
            <a:custGeom>
              <a:avLst/>
              <a:gdLst>
                <a:gd name="connsiteX0" fmla="*/ 424416 w 1003882"/>
                <a:gd name="connsiteY0" fmla="*/ 441434 h 441434"/>
                <a:gd name="connsiteX1" fmla="*/ 14513 w 1003882"/>
                <a:gd name="connsiteY1" fmla="*/ 52551 h 441434"/>
                <a:gd name="connsiteX2" fmla="*/ 886871 w 1003882"/>
                <a:gd name="connsiteY2" fmla="*/ 147144 h 441434"/>
                <a:gd name="connsiteX3" fmla="*/ 970954 w 1003882"/>
                <a:gd name="connsiteY3" fmla="*/ 0 h 441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882" h="441434">
                  <a:moveTo>
                    <a:pt x="424416" y="441434"/>
                  </a:moveTo>
                  <a:cubicBezTo>
                    <a:pt x="180926" y="271516"/>
                    <a:pt x="-62563" y="101599"/>
                    <a:pt x="14513" y="52551"/>
                  </a:cubicBezTo>
                  <a:cubicBezTo>
                    <a:pt x="91589" y="3503"/>
                    <a:pt x="727464" y="155902"/>
                    <a:pt x="886871" y="147144"/>
                  </a:cubicBezTo>
                  <a:cubicBezTo>
                    <a:pt x="1046278" y="138386"/>
                    <a:pt x="1008616" y="69193"/>
                    <a:pt x="970954" y="0"/>
                  </a:cubicBezTo>
                </a:path>
              </a:pathLst>
            </a:cu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1877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700</TotalTime>
  <Words>103</Words>
  <Application>Microsoft Office PowerPoint</Application>
  <PresentationFormat>ワイド画面</PresentationFormat>
  <Paragraphs>38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GA2B</dc:creator>
  <cp:lastModifiedBy>GA2B</cp:lastModifiedBy>
  <cp:revision>48</cp:revision>
  <dcterms:created xsi:type="dcterms:W3CDTF">2024-12-10T07:21:46Z</dcterms:created>
  <dcterms:modified xsi:type="dcterms:W3CDTF">2024-12-16T00:29:56Z</dcterms:modified>
</cp:coreProperties>
</file>