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1"/>
  </p:notesMasterIdLst>
  <p:sldIdLst>
    <p:sldId id="303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304" r:id="rId10"/>
    <p:sldId id="276" r:id="rId11"/>
    <p:sldId id="277" r:id="rId12"/>
    <p:sldId id="278" r:id="rId13"/>
    <p:sldId id="279" r:id="rId14"/>
    <p:sldId id="281" r:id="rId15"/>
    <p:sldId id="283" r:id="rId16"/>
    <p:sldId id="284" r:id="rId17"/>
    <p:sldId id="287" r:id="rId18"/>
    <p:sldId id="289" r:id="rId19"/>
    <p:sldId id="290" r:id="rId20"/>
    <p:sldId id="291" r:id="rId21"/>
    <p:sldId id="293" r:id="rId22"/>
    <p:sldId id="307" r:id="rId23"/>
    <p:sldId id="305" r:id="rId24"/>
    <p:sldId id="306" r:id="rId25"/>
    <p:sldId id="310" r:id="rId26"/>
    <p:sldId id="312" r:id="rId27"/>
    <p:sldId id="311" r:id="rId28"/>
    <p:sldId id="308" r:id="rId29"/>
    <p:sldId id="309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2106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B1E9D-3062-4065-A677-64C7E9027EF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184ED-906D-4207-BBA5-C832E67E6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8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D397E-0249-394D-9ED1-E6E61CAB1629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9039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0593-FD77-A1B9-6681-1F3A5A2B2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C5393-1A9C-A5A3-2D7C-0BF59AC7D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0096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0FF3-834A-81B3-AD5C-88EEE9BD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43B46-F0BD-0E34-DE68-7AEFF000F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23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27B69-E896-D995-1309-4EA064E63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85AA3-419F-3503-BFAE-03AEC76AF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20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A8A3-3246-5210-E712-F07264DF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E33D-05A1-2FFD-728D-BC52811A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188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5899-FDC5-C4E2-FBC2-A70C407C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F317E-D05D-A765-80AC-5466F5042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48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AF6D-DA11-FFB6-F664-7ABB2066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0773-6FF8-3C21-0740-D724604DA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B0C1B-1EF8-8FE5-8A26-9E0DEF5CB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833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2DFF-850D-36D8-B160-19D83812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76900-CF79-08B1-5422-A4107D87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4015F-DA75-A0A8-B5CD-E27B8D1B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BB2EC-701E-5EC1-EA88-03EB0E2A1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8760C-FC65-D476-92AE-9651AD7D1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65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8016-F982-3776-FFB7-E8F56048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145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53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D565-2BED-1CC1-DA34-06BD1DE2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4024-22EB-51F4-A947-3E217189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4ABA-C472-A1A5-1B1F-3762FA48B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884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CF12-21BF-728F-B28F-FE87EAE5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8F4FE-5238-13E3-C407-4DD86829B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D0AC5-0B70-423B-5D95-675E1A1A7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719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75128-FE1C-9533-19AB-D6AB0545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5F13D-A1E4-1E56-EA30-58A8E1FA5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636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ihsan@saturn.yzu.edu.tw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685-6C62-584E-894D-3BBED803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566" y="3581400"/>
            <a:ext cx="6858000" cy="61885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2E41E-E411-A04F-A0F9-EB542DF49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5679906"/>
            <a:ext cx="722807" cy="718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4F4E2-B9D0-1E41-8D5A-D24A5400C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0566" y="5678780"/>
            <a:ext cx="3627492" cy="71882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AB185EE-DD2D-8F48-B90F-77B112EED6A8}"/>
              </a:ext>
            </a:extLst>
          </p:cNvPr>
          <p:cNvSpPr txBox="1">
            <a:spLocks/>
          </p:cNvSpPr>
          <p:nvPr/>
        </p:nvSpPr>
        <p:spPr>
          <a:xfrm>
            <a:off x="6172200" y="5867400"/>
            <a:ext cx="2785655" cy="61885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Ihsan Ullah</a:t>
            </a: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ihsan@saturn.yzu.edu.tw</a:t>
            </a:r>
            <a:endParaRPr lang="fi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Office: 60913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81AF6D-DB7C-3948-BA1C-E466E26B8D83}"/>
              </a:ext>
            </a:extLst>
          </p:cNvPr>
          <p:cNvSpPr txBox="1">
            <a:spLocks/>
          </p:cNvSpPr>
          <p:nvPr/>
        </p:nvSpPr>
        <p:spPr>
          <a:xfrm>
            <a:off x="1260566" y="4125557"/>
            <a:ext cx="6858000" cy="9036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Computer Programming C++ </a:t>
            </a:r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0F766E94-6A49-82F3-5657-911A73685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571" y="856215"/>
            <a:ext cx="2144858" cy="21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53911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The</a:t>
            </a:r>
            <a:r>
              <a:rPr sz="3800" b="1" spc="-3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boundary</a:t>
            </a:r>
            <a:r>
              <a:rPr sz="3800" b="1" spc="-3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of</a:t>
            </a:r>
            <a:r>
              <a:rPr sz="3800" b="1" spc="-1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an</a:t>
            </a:r>
            <a:r>
              <a:rPr sz="3800" b="1" spc="-1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array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22" y="1622509"/>
            <a:ext cx="4335145" cy="3622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6893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allowed</a:t>
            </a:r>
            <a:r>
              <a:rPr sz="20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“go </a:t>
            </a:r>
            <a:r>
              <a:rPr sz="2000" dirty="0">
                <a:latin typeface="Times New Roman"/>
                <a:cs typeface="Times New Roman"/>
              </a:rPr>
              <a:t>outside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array”.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compilation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error!</a:t>
            </a:r>
            <a:endParaRPr sz="20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May</a:t>
            </a:r>
            <a:r>
              <a:rPr sz="2000" b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or</a:t>
            </a:r>
            <a:r>
              <a:rPr sz="2000" b="1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may</a:t>
            </a:r>
            <a:r>
              <a:rPr sz="20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not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run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time</a:t>
            </a:r>
            <a:r>
              <a:rPr sz="2000" b="1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error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memory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allocated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another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operating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terminate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unpredictable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marR="9652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aware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array </a:t>
            </a:r>
            <a:r>
              <a:rPr sz="2000" dirty="0">
                <a:latin typeface="Times New Roman"/>
                <a:cs typeface="Times New Roman"/>
              </a:rPr>
              <a:t>bounds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herself/himself.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6215" y="1687067"/>
            <a:ext cx="4057015" cy="1740535"/>
          </a:xfrm>
          <a:custGeom>
            <a:avLst/>
            <a:gdLst/>
            <a:ahLst/>
            <a:cxnLst/>
            <a:rect l="l" t="t" r="r" b="b"/>
            <a:pathLst>
              <a:path w="4057015" h="1740535">
                <a:moveTo>
                  <a:pt x="4052316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1740408"/>
                </a:lnTo>
                <a:lnTo>
                  <a:pt x="24384" y="1740408"/>
                </a:lnTo>
                <a:lnTo>
                  <a:pt x="24384" y="24384"/>
                </a:lnTo>
                <a:lnTo>
                  <a:pt x="12192" y="24384"/>
                </a:lnTo>
                <a:lnTo>
                  <a:pt x="24384" y="12192"/>
                </a:lnTo>
                <a:lnTo>
                  <a:pt x="4056888" y="12192"/>
                </a:lnTo>
                <a:lnTo>
                  <a:pt x="4056888" y="4572"/>
                </a:lnTo>
                <a:lnTo>
                  <a:pt x="4052316" y="0"/>
                </a:lnTo>
                <a:close/>
              </a:path>
              <a:path w="4057015" h="1740535">
                <a:moveTo>
                  <a:pt x="4032504" y="12192"/>
                </a:moveTo>
                <a:lnTo>
                  <a:pt x="4032504" y="1740408"/>
                </a:lnTo>
                <a:lnTo>
                  <a:pt x="4056888" y="1740408"/>
                </a:lnTo>
                <a:lnTo>
                  <a:pt x="4056888" y="24384"/>
                </a:lnTo>
                <a:lnTo>
                  <a:pt x="4044695" y="24384"/>
                </a:lnTo>
                <a:lnTo>
                  <a:pt x="4032504" y="12192"/>
                </a:lnTo>
                <a:close/>
              </a:path>
              <a:path w="4057015" h="1740535">
                <a:moveTo>
                  <a:pt x="24384" y="12192"/>
                </a:moveTo>
                <a:lnTo>
                  <a:pt x="12192" y="24384"/>
                </a:lnTo>
                <a:lnTo>
                  <a:pt x="24384" y="24384"/>
                </a:lnTo>
                <a:lnTo>
                  <a:pt x="24384" y="12192"/>
                </a:lnTo>
                <a:close/>
              </a:path>
              <a:path w="4057015" h="1740535">
                <a:moveTo>
                  <a:pt x="4032504" y="12192"/>
                </a:moveTo>
                <a:lnTo>
                  <a:pt x="24384" y="12192"/>
                </a:lnTo>
                <a:lnTo>
                  <a:pt x="24384" y="24384"/>
                </a:lnTo>
                <a:lnTo>
                  <a:pt x="4032504" y="24384"/>
                </a:lnTo>
                <a:lnTo>
                  <a:pt x="4032504" y="12192"/>
                </a:lnTo>
                <a:close/>
              </a:path>
              <a:path w="4057015" h="1740535">
                <a:moveTo>
                  <a:pt x="4056888" y="12192"/>
                </a:moveTo>
                <a:lnTo>
                  <a:pt x="4032504" y="12192"/>
                </a:lnTo>
                <a:lnTo>
                  <a:pt x="4044695" y="24384"/>
                </a:lnTo>
                <a:lnTo>
                  <a:pt x="4056888" y="24384"/>
                </a:lnTo>
                <a:lnTo>
                  <a:pt x="4056888" y="12192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67236" y="1679010"/>
            <a:ext cx="2843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array[</a:t>
            </a:r>
            <a:r>
              <a:rPr sz="2000" b="1" spc="-140" dirty="0">
                <a:solidFill>
                  <a:srgbClr val="0070C0"/>
                </a:solidFill>
                <a:latin typeface="Courier New"/>
                <a:cs typeface="Courier New"/>
              </a:rPr>
              <a:t>100</a:t>
            </a:r>
            <a:r>
              <a:rPr sz="2000" b="1" spc="-140" dirty="0">
                <a:latin typeface="Courier New"/>
                <a:cs typeface="Courier New"/>
              </a:rPr>
              <a:t>]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90" dirty="0">
                <a:latin typeface="Courier New"/>
                <a:cs typeface="Courier New"/>
              </a:rPr>
              <a:t>{0};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76215" y="3427475"/>
            <a:ext cx="4057015" cy="593090"/>
          </a:xfrm>
          <a:custGeom>
            <a:avLst/>
            <a:gdLst/>
            <a:ahLst/>
            <a:cxnLst/>
            <a:rect l="l" t="t" r="r" b="b"/>
            <a:pathLst>
              <a:path w="4057015" h="593089">
                <a:moveTo>
                  <a:pt x="24384" y="0"/>
                </a:moveTo>
                <a:lnTo>
                  <a:pt x="0" y="0"/>
                </a:lnTo>
                <a:lnTo>
                  <a:pt x="0" y="586739"/>
                </a:lnTo>
                <a:lnTo>
                  <a:pt x="6096" y="592835"/>
                </a:lnTo>
                <a:lnTo>
                  <a:pt x="4052316" y="592835"/>
                </a:lnTo>
                <a:lnTo>
                  <a:pt x="4056888" y="586739"/>
                </a:lnTo>
                <a:lnTo>
                  <a:pt x="4056888" y="580644"/>
                </a:lnTo>
                <a:lnTo>
                  <a:pt x="24384" y="580644"/>
                </a:lnTo>
                <a:lnTo>
                  <a:pt x="12192" y="566927"/>
                </a:lnTo>
                <a:lnTo>
                  <a:pt x="24384" y="566927"/>
                </a:lnTo>
                <a:lnTo>
                  <a:pt x="24384" y="0"/>
                </a:lnTo>
                <a:close/>
              </a:path>
              <a:path w="4057015" h="593089">
                <a:moveTo>
                  <a:pt x="24384" y="566927"/>
                </a:moveTo>
                <a:lnTo>
                  <a:pt x="12192" y="566927"/>
                </a:lnTo>
                <a:lnTo>
                  <a:pt x="24384" y="580644"/>
                </a:lnTo>
                <a:lnTo>
                  <a:pt x="24384" y="566927"/>
                </a:lnTo>
                <a:close/>
              </a:path>
              <a:path w="4057015" h="593089">
                <a:moveTo>
                  <a:pt x="4032504" y="566927"/>
                </a:moveTo>
                <a:lnTo>
                  <a:pt x="24384" y="566927"/>
                </a:lnTo>
                <a:lnTo>
                  <a:pt x="24384" y="580644"/>
                </a:lnTo>
                <a:lnTo>
                  <a:pt x="4032504" y="580644"/>
                </a:lnTo>
                <a:lnTo>
                  <a:pt x="4032504" y="566927"/>
                </a:lnTo>
                <a:close/>
              </a:path>
              <a:path w="4057015" h="593089">
                <a:moveTo>
                  <a:pt x="4056888" y="0"/>
                </a:moveTo>
                <a:lnTo>
                  <a:pt x="4032504" y="0"/>
                </a:lnTo>
                <a:lnTo>
                  <a:pt x="4032504" y="580644"/>
                </a:lnTo>
                <a:lnTo>
                  <a:pt x="4044695" y="566927"/>
                </a:lnTo>
                <a:lnTo>
                  <a:pt x="4056888" y="566927"/>
                </a:lnTo>
                <a:lnTo>
                  <a:pt x="4056888" y="0"/>
                </a:lnTo>
                <a:close/>
              </a:path>
              <a:path w="4057015" h="593089">
                <a:moveTo>
                  <a:pt x="4056888" y="566927"/>
                </a:moveTo>
                <a:lnTo>
                  <a:pt x="4044695" y="566927"/>
                </a:lnTo>
                <a:lnTo>
                  <a:pt x="4032504" y="580644"/>
                </a:lnTo>
                <a:lnTo>
                  <a:pt x="4056888" y="580644"/>
                </a:lnTo>
                <a:lnTo>
                  <a:pt x="4056888" y="566927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67236" y="2227475"/>
            <a:ext cx="3909060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b="1" spc="-114" dirty="0">
                <a:latin typeface="Courier New"/>
                <a:cs typeface="Courier New"/>
              </a:rPr>
              <a:t>for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(int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125" dirty="0">
                <a:solidFill>
                  <a:srgbClr val="0070C0"/>
                </a:solidFill>
                <a:latin typeface="Courier New"/>
                <a:cs typeface="Courier New"/>
              </a:rPr>
              <a:t>500</a:t>
            </a:r>
            <a:r>
              <a:rPr sz="2000" b="1" spc="-125" dirty="0">
                <a:latin typeface="Courier New"/>
                <a:cs typeface="Courier New"/>
              </a:rPr>
              <a:t>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i++)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sz="2000" b="1" spc="-5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77495" marR="403860">
              <a:lnSpc>
                <a:spcPts val="2160"/>
              </a:lnSpc>
              <a:spcBef>
                <a:spcPts val="150"/>
              </a:spcBef>
            </a:pP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array[i]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45" dirty="0">
                <a:latin typeface="Courier New"/>
                <a:cs typeface="Courier New"/>
              </a:rPr>
              <a:t>"; </a:t>
            </a:r>
            <a:r>
              <a:rPr sz="2000" b="1" spc="-75" dirty="0">
                <a:latin typeface="Courier New"/>
                <a:cs typeface="Courier New"/>
              </a:rPr>
              <a:t>if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90" dirty="0">
                <a:latin typeface="Courier New"/>
                <a:cs typeface="Courier New"/>
              </a:rPr>
              <a:t>(i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%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10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==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9)</a:t>
            </a:r>
            <a:endParaRPr sz="2000">
              <a:latin typeface="Courier New"/>
              <a:cs typeface="Courier New"/>
            </a:endParaRPr>
          </a:p>
          <a:p>
            <a:pPr marL="544195">
              <a:lnSpc>
                <a:spcPts val="2010"/>
              </a:lnSpc>
            </a:pP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"\n";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b="1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61144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Memory</a:t>
            </a:r>
            <a:r>
              <a:rPr sz="3800" b="1" spc="-4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allocation</a:t>
            </a:r>
            <a:r>
              <a:rPr sz="3800" b="1" spc="-5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for</a:t>
            </a:r>
            <a:r>
              <a:rPr sz="3800" b="1" spc="-8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arrays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22" y="1622509"/>
            <a:ext cx="48463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happens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access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array?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array: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9111" y="2839211"/>
            <a:ext cx="1971039" cy="425450"/>
          </a:xfrm>
          <a:custGeom>
            <a:avLst/>
            <a:gdLst/>
            <a:ahLst/>
            <a:cxnLst/>
            <a:rect l="l" t="t" r="r" b="b"/>
            <a:pathLst>
              <a:path w="1971039" h="425450">
                <a:moveTo>
                  <a:pt x="1964436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419100"/>
                </a:lnTo>
                <a:lnTo>
                  <a:pt x="6095" y="425195"/>
                </a:lnTo>
                <a:lnTo>
                  <a:pt x="1964436" y="425195"/>
                </a:lnTo>
                <a:lnTo>
                  <a:pt x="1970532" y="419100"/>
                </a:lnTo>
                <a:lnTo>
                  <a:pt x="1970532" y="413003"/>
                </a:lnTo>
                <a:lnTo>
                  <a:pt x="25907" y="413003"/>
                </a:lnTo>
                <a:lnTo>
                  <a:pt x="12192" y="400812"/>
                </a:lnTo>
                <a:lnTo>
                  <a:pt x="25907" y="400812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1970532" y="12191"/>
                </a:lnTo>
                <a:lnTo>
                  <a:pt x="1970532" y="6095"/>
                </a:lnTo>
                <a:lnTo>
                  <a:pt x="1964436" y="0"/>
                </a:lnTo>
                <a:close/>
              </a:path>
              <a:path w="1971039" h="425450">
                <a:moveTo>
                  <a:pt x="25907" y="400812"/>
                </a:moveTo>
                <a:lnTo>
                  <a:pt x="12192" y="400812"/>
                </a:lnTo>
                <a:lnTo>
                  <a:pt x="25907" y="413003"/>
                </a:lnTo>
                <a:lnTo>
                  <a:pt x="25907" y="400812"/>
                </a:lnTo>
                <a:close/>
              </a:path>
              <a:path w="1971039" h="425450">
                <a:moveTo>
                  <a:pt x="1944624" y="400812"/>
                </a:moveTo>
                <a:lnTo>
                  <a:pt x="25907" y="400812"/>
                </a:lnTo>
                <a:lnTo>
                  <a:pt x="25907" y="413003"/>
                </a:lnTo>
                <a:lnTo>
                  <a:pt x="1944624" y="413003"/>
                </a:lnTo>
                <a:lnTo>
                  <a:pt x="1944624" y="400812"/>
                </a:lnTo>
                <a:close/>
              </a:path>
              <a:path w="1971039" h="425450">
                <a:moveTo>
                  <a:pt x="1944624" y="12191"/>
                </a:moveTo>
                <a:lnTo>
                  <a:pt x="1944624" y="413003"/>
                </a:lnTo>
                <a:lnTo>
                  <a:pt x="1956815" y="400812"/>
                </a:lnTo>
                <a:lnTo>
                  <a:pt x="1970532" y="400812"/>
                </a:lnTo>
                <a:lnTo>
                  <a:pt x="1970532" y="25907"/>
                </a:lnTo>
                <a:lnTo>
                  <a:pt x="1956815" y="25907"/>
                </a:lnTo>
                <a:lnTo>
                  <a:pt x="1944624" y="12191"/>
                </a:lnTo>
                <a:close/>
              </a:path>
              <a:path w="1971039" h="425450">
                <a:moveTo>
                  <a:pt x="1970532" y="400812"/>
                </a:moveTo>
                <a:lnTo>
                  <a:pt x="1956815" y="400812"/>
                </a:lnTo>
                <a:lnTo>
                  <a:pt x="1944624" y="413003"/>
                </a:lnTo>
                <a:lnTo>
                  <a:pt x="1970532" y="413003"/>
                </a:lnTo>
                <a:lnTo>
                  <a:pt x="1970532" y="400812"/>
                </a:lnTo>
                <a:close/>
              </a:path>
              <a:path w="1971039" h="425450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1971039" h="425450">
                <a:moveTo>
                  <a:pt x="1944624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1944624" y="25907"/>
                </a:lnTo>
                <a:lnTo>
                  <a:pt x="1944624" y="12191"/>
                </a:lnTo>
                <a:close/>
              </a:path>
              <a:path w="1971039" h="425450">
                <a:moveTo>
                  <a:pt x="1970532" y="12191"/>
                </a:moveTo>
                <a:lnTo>
                  <a:pt x="1944624" y="12191"/>
                </a:lnTo>
                <a:lnTo>
                  <a:pt x="1956815" y="25907"/>
                </a:lnTo>
                <a:lnTo>
                  <a:pt x="1970532" y="25907"/>
                </a:lnTo>
                <a:lnTo>
                  <a:pt x="1970532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47815" y="1851659"/>
          <a:ext cx="2763520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15" dirty="0">
                          <a:latin typeface="Courier New"/>
                          <a:cs typeface="Courier New"/>
                        </a:rPr>
                        <a:t>0x20c648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score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?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15" dirty="0">
                          <a:latin typeface="Courier New"/>
                          <a:cs typeface="Courier New"/>
                        </a:rPr>
                        <a:t>0x20c64c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?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15" dirty="0">
                          <a:latin typeface="Courier New"/>
                          <a:cs typeface="Courier New"/>
                        </a:rPr>
                        <a:t>0x20c650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?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15" dirty="0">
                          <a:latin typeface="Courier New"/>
                          <a:cs typeface="Courier New"/>
                        </a:rPr>
                        <a:t>0x20c654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?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15" dirty="0">
                          <a:latin typeface="Courier New"/>
                          <a:cs typeface="Courier New"/>
                        </a:rPr>
                        <a:t>0x20c658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?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311884" y="1578409"/>
            <a:ext cx="6115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Address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2726" y="1578409"/>
            <a:ext cx="6915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Identifier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2782" y="1578409"/>
            <a:ext cx="4324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imes New Roman"/>
                <a:cs typeface="Times New Roman"/>
              </a:rPr>
              <a:t>Value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5003" y="4855463"/>
            <a:ext cx="3770629" cy="425450"/>
          </a:xfrm>
          <a:custGeom>
            <a:avLst/>
            <a:gdLst/>
            <a:ahLst/>
            <a:cxnLst/>
            <a:rect l="l" t="t" r="r" b="b"/>
            <a:pathLst>
              <a:path w="3770629" h="425450">
                <a:moveTo>
                  <a:pt x="3765804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419099"/>
                </a:lnTo>
                <a:lnTo>
                  <a:pt x="6096" y="425195"/>
                </a:lnTo>
                <a:lnTo>
                  <a:pt x="3765804" y="425195"/>
                </a:lnTo>
                <a:lnTo>
                  <a:pt x="3770376" y="419099"/>
                </a:lnTo>
                <a:lnTo>
                  <a:pt x="3770376" y="413003"/>
                </a:lnTo>
                <a:lnTo>
                  <a:pt x="25908" y="413003"/>
                </a:lnTo>
                <a:lnTo>
                  <a:pt x="13715" y="399288"/>
                </a:lnTo>
                <a:lnTo>
                  <a:pt x="25908" y="399288"/>
                </a:lnTo>
                <a:lnTo>
                  <a:pt x="25908" y="25907"/>
                </a:lnTo>
                <a:lnTo>
                  <a:pt x="13715" y="25907"/>
                </a:lnTo>
                <a:lnTo>
                  <a:pt x="25908" y="12191"/>
                </a:lnTo>
                <a:lnTo>
                  <a:pt x="3770376" y="12191"/>
                </a:lnTo>
                <a:lnTo>
                  <a:pt x="3770376" y="6095"/>
                </a:lnTo>
                <a:lnTo>
                  <a:pt x="3765804" y="0"/>
                </a:lnTo>
                <a:close/>
              </a:path>
              <a:path w="3770629" h="425450">
                <a:moveTo>
                  <a:pt x="25908" y="399288"/>
                </a:moveTo>
                <a:lnTo>
                  <a:pt x="13715" y="399288"/>
                </a:lnTo>
                <a:lnTo>
                  <a:pt x="25908" y="413003"/>
                </a:lnTo>
                <a:lnTo>
                  <a:pt x="25908" y="399288"/>
                </a:lnTo>
                <a:close/>
              </a:path>
              <a:path w="3770629" h="425450">
                <a:moveTo>
                  <a:pt x="3745992" y="399288"/>
                </a:moveTo>
                <a:lnTo>
                  <a:pt x="25908" y="399288"/>
                </a:lnTo>
                <a:lnTo>
                  <a:pt x="25908" y="413003"/>
                </a:lnTo>
                <a:lnTo>
                  <a:pt x="3745992" y="413003"/>
                </a:lnTo>
                <a:lnTo>
                  <a:pt x="3745992" y="399288"/>
                </a:lnTo>
                <a:close/>
              </a:path>
              <a:path w="3770629" h="425450">
                <a:moveTo>
                  <a:pt x="3745992" y="12191"/>
                </a:moveTo>
                <a:lnTo>
                  <a:pt x="3745992" y="413003"/>
                </a:lnTo>
                <a:lnTo>
                  <a:pt x="3758184" y="399288"/>
                </a:lnTo>
                <a:lnTo>
                  <a:pt x="3770376" y="399288"/>
                </a:lnTo>
                <a:lnTo>
                  <a:pt x="3770376" y="25907"/>
                </a:lnTo>
                <a:lnTo>
                  <a:pt x="3758184" y="25907"/>
                </a:lnTo>
                <a:lnTo>
                  <a:pt x="3745992" y="12191"/>
                </a:lnTo>
                <a:close/>
              </a:path>
              <a:path w="3770629" h="425450">
                <a:moveTo>
                  <a:pt x="3770376" y="399288"/>
                </a:moveTo>
                <a:lnTo>
                  <a:pt x="3758184" y="399288"/>
                </a:lnTo>
                <a:lnTo>
                  <a:pt x="3745992" y="413003"/>
                </a:lnTo>
                <a:lnTo>
                  <a:pt x="3770376" y="413003"/>
                </a:lnTo>
                <a:lnTo>
                  <a:pt x="3770376" y="399288"/>
                </a:lnTo>
                <a:close/>
              </a:path>
              <a:path w="3770629" h="425450">
                <a:moveTo>
                  <a:pt x="25908" y="12191"/>
                </a:moveTo>
                <a:lnTo>
                  <a:pt x="13715" y="25907"/>
                </a:lnTo>
                <a:lnTo>
                  <a:pt x="25908" y="25907"/>
                </a:lnTo>
                <a:lnTo>
                  <a:pt x="25908" y="12191"/>
                </a:lnTo>
                <a:close/>
              </a:path>
              <a:path w="3770629" h="425450">
                <a:moveTo>
                  <a:pt x="3745992" y="12191"/>
                </a:moveTo>
                <a:lnTo>
                  <a:pt x="25908" y="12191"/>
                </a:lnTo>
                <a:lnTo>
                  <a:pt x="25908" y="25907"/>
                </a:lnTo>
                <a:lnTo>
                  <a:pt x="3745992" y="25907"/>
                </a:lnTo>
                <a:lnTo>
                  <a:pt x="3745992" y="12191"/>
                </a:lnTo>
                <a:close/>
              </a:path>
              <a:path w="3770629" h="425450">
                <a:moveTo>
                  <a:pt x="3770376" y="12191"/>
                </a:moveTo>
                <a:lnTo>
                  <a:pt x="3745992" y="12191"/>
                </a:lnTo>
                <a:lnTo>
                  <a:pt x="3758184" y="25907"/>
                </a:lnTo>
                <a:lnTo>
                  <a:pt x="3770376" y="25907"/>
                </a:lnTo>
                <a:lnTo>
                  <a:pt x="3770376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473" y="2854074"/>
            <a:ext cx="4058285" cy="2347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3860" algn="ctr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score[5];</a:t>
            </a:r>
            <a:endParaRPr sz="2000">
              <a:latin typeface="Courier New"/>
              <a:cs typeface="Courier New"/>
            </a:endParaRPr>
          </a:p>
          <a:p>
            <a:pPr marL="298450" marR="5080" indent="-286385">
              <a:lnSpc>
                <a:spcPct val="100000"/>
              </a:lnSpc>
              <a:spcBef>
                <a:spcPts val="1820"/>
              </a:spcBef>
              <a:buFont typeface="Arial"/>
              <a:buChar char="–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memory</a:t>
            </a:r>
            <a:r>
              <a:rPr sz="2000" spc="-10" dirty="0">
                <a:latin typeface="Times New Roman"/>
                <a:cs typeface="Times New Roman"/>
              </a:rPr>
              <a:t> spaces </a:t>
            </a:r>
            <a:r>
              <a:rPr sz="2000" dirty="0">
                <a:latin typeface="Times New Roman"/>
                <a:cs typeface="Times New Roman"/>
              </a:rPr>
              <a:t>according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length.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indicates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beginning</a:t>
            </a:r>
            <a:r>
              <a:rPr sz="2000" b="1" spc="-5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address</a:t>
            </a:r>
            <a:r>
              <a:rPr sz="2000" b="1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space.</a:t>
            </a:r>
            <a:endParaRPr sz="2000">
              <a:latin typeface="Times New Roman"/>
              <a:cs typeface="Times New Roman"/>
            </a:endParaRPr>
          </a:p>
          <a:p>
            <a:pPr marL="408305" algn="ctr">
              <a:lnSpc>
                <a:spcPct val="100000"/>
              </a:lnSpc>
              <a:spcBef>
                <a:spcPts val="1575"/>
              </a:spcBef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score;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7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00" b="1" spc="-2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00B050"/>
                </a:solidFill>
                <a:latin typeface="Courier New"/>
                <a:cs typeface="Courier New"/>
              </a:rPr>
              <a:t>0x20c648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20185" y="5240499"/>
            <a:ext cx="637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Memory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1884" y="1578409"/>
            <a:ext cx="6115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Address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92726" y="1578409"/>
            <a:ext cx="6915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Identifier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2782" y="1578409"/>
            <a:ext cx="4324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imes New Roman"/>
                <a:cs typeface="Times New Roman"/>
              </a:rPr>
              <a:t>Value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1747" y="3776471"/>
            <a:ext cx="4274820" cy="425450"/>
          </a:xfrm>
          <a:custGeom>
            <a:avLst/>
            <a:gdLst/>
            <a:ahLst/>
            <a:cxnLst/>
            <a:rect l="l" t="t" r="r" b="b"/>
            <a:pathLst>
              <a:path w="4274820" h="425450">
                <a:moveTo>
                  <a:pt x="4268724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419099"/>
                </a:lnTo>
                <a:lnTo>
                  <a:pt x="4571" y="425195"/>
                </a:lnTo>
                <a:lnTo>
                  <a:pt x="4268724" y="425195"/>
                </a:lnTo>
                <a:lnTo>
                  <a:pt x="4274820" y="419099"/>
                </a:lnTo>
                <a:lnTo>
                  <a:pt x="4274820" y="411479"/>
                </a:lnTo>
                <a:lnTo>
                  <a:pt x="24384" y="411479"/>
                </a:lnTo>
                <a:lnTo>
                  <a:pt x="12192" y="399287"/>
                </a:lnTo>
                <a:lnTo>
                  <a:pt x="24384" y="399287"/>
                </a:lnTo>
                <a:lnTo>
                  <a:pt x="24384" y="24383"/>
                </a:lnTo>
                <a:lnTo>
                  <a:pt x="12192" y="24383"/>
                </a:lnTo>
                <a:lnTo>
                  <a:pt x="24384" y="12191"/>
                </a:lnTo>
                <a:lnTo>
                  <a:pt x="4274820" y="12191"/>
                </a:lnTo>
                <a:lnTo>
                  <a:pt x="4274820" y="4571"/>
                </a:lnTo>
                <a:lnTo>
                  <a:pt x="4268724" y="0"/>
                </a:lnTo>
                <a:close/>
              </a:path>
              <a:path w="4274820" h="425450">
                <a:moveTo>
                  <a:pt x="24384" y="399287"/>
                </a:moveTo>
                <a:lnTo>
                  <a:pt x="12192" y="399287"/>
                </a:lnTo>
                <a:lnTo>
                  <a:pt x="24384" y="411479"/>
                </a:lnTo>
                <a:lnTo>
                  <a:pt x="24384" y="399287"/>
                </a:lnTo>
                <a:close/>
              </a:path>
              <a:path w="4274820" h="425450">
                <a:moveTo>
                  <a:pt x="4248912" y="399287"/>
                </a:moveTo>
                <a:lnTo>
                  <a:pt x="24384" y="399287"/>
                </a:lnTo>
                <a:lnTo>
                  <a:pt x="24384" y="411479"/>
                </a:lnTo>
                <a:lnTo>
                  <a:pt x="4248912" y="411479"/>
                </a:lnTo>
                <a:lnTo>
                  <a:pt x="4248912" y="399287"/>
                </a:lnTo>
                <a:close/>
              </a:path>
              <a:path w="4274820" h="425450">
                <a:moveTo>
                  <a:pt x="4248912" y="12191"/>
                </a:moveTo>
                <a:lnTo>
                  <a:pt x="4248912" y="411479"/>
                </a:lnTo>
                <a:lnTo>
                  <a:pt x="4261104" y="399287"/>
                </a:lnTo>
                <a:lnTo>
                  <a:pt x="4274820" y="399287"/>
                </a:lnTo>
                <a:lnTo>
                  <a:pt x="4274820" y="24383"/>
                </a:lnTo>
                <a:lnTo>
                  <a:pt x="4261104" y="24383"/>
                </a:lnTo>
                <a:lnTo>
                  <a:pt x="4248912" y="12191"/>
                </a:lnTo>
                <a:close/>
              </a:path>
              <a:path w="4274820" h="425450">
                <a:moveTo>
                  <a:pt x="4274820" y="399287"/>
                </a:moveTo>
                <a:lnTo>
                  <a:pt x="4261104" y="399287"/>
                </a:lnTo>
                <a:lnTo>
                  <a:pt x="4248912" y="411479"/>
                </a:lnTo>
                <a:lnTo>
                  <a:pt x="4274820" y="411479"/>
                </a:lnTo>
                <a:lnTo>
                  <a:pt x="4274820" y="399287"/>
                </a:lnTo>
                <a:close/>
              </a:path>
              <a:path w="4274820" h="425450">
                <a:moveTo>
                  <a:pt x="24384" y="12191"/>
                </a:moveTo>
                <a:lnTo>
                  <a:pt x="12192" y="24383"/>
                </a:lnTo>
                <a:lnTo>
                  <a:pt x="24384" y="24383"/>
                </a:lnTo>
                <a:lnTo>
                  <a:pt x="24384" y="12191"/>
                </a:lnTo>
                <a:close/>
              </a:path>
              <a:path w="4274820" h="425450">
                <a:moveTo>
                  <a:pt x="4248912" y="12191"/>
                </a:moveTo>
                <a:lnTo>
                  <a:pt x="24384" y="12191"/>
                </a:lnTo>
                <a:lnTo>
                  <a:pt x="24384" y="24383"/>
                </a:lnTo>
                <a:lnTo>
                  <a:pt x="4248912" y="24383"/>
                </a:lnTo>
                <a:lnTo>
                  <a:pt x="4248912" y="12191"/>
                </a:lnTo>
                <a:close/>
              </a:path>
              <a:path w="4274820" h="425450">
                <a:moveTo>
                  <a:pt x="4274820" y="12191"/>
                </a:moveTo>
                <a:lnTo>
                  <a:pt x="4248912" y="12191"/>
                </a:lnTo>
                <a:lnTo>
                  <a:pt x="4261104" y="24383"/>
                </a:lnTo>
                <a:lnTo>
                  <a:pt x="4274820" y="24383"/>
                </a:lnTo>
                <a:lnTo>
                  <a:pt x="4274820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0122" y="662271"/>
            <a:ext cx="5875655" cy="4705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Memory</a:t>
            </a:r>
            <a:r>
              <a:rPr sz="3800" b="1" spc="-3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indexing</a:t>
            </a:r>
            <a:r>
              <a:rPr sz="3800" b="1" spc="-4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for</a:t>
            </a:r>
            <a:r>
              <a:rPr sz="3800" b="1" spc="-8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arrays</a:t>
            </a: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element: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index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indicates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amount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469900" indent="285750">
              <a:lnSpc>
                <a:spcPct val="100000"/>
              </a:lnSpc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offset</a:t>
            </a:r>
            <a:r>
              <a:rPr sz="2000" b="1" spc="-6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memory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space.</a:t>
            </a:r>
            <a:endParaRPr sz="2000">
              <a:latin typeface="Times New Roman"/>
              <a:cs typeface="Times New Roman"/>
            </a:endParaRPr>
          </a:p>
          <a:p>
            <a:pPr marL="756285" marR="1009650" lvl="1" indent="-286385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spc="-140" dirty="0">
                <a:latin typeface="Courier New"/>
                <a:cs typeface="Courier New"/>
              </a:rPr>
              <a:t>score[i]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variable </a:t>
            </a:r>
            <a:r>
              <a:rPr sz="2000" dirty="0">
                <a:latin typeface="Times New Roman"/>
                <a:cs typeface="Times New Roman"/>
              </a:rPr>
              <a:t>stored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“starting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score</a:t>
            </a:r>
            <a:r>
              <a:rPr sz="2000" spc="-135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offset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by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869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units”.</a:t>
            </a:r>
            <a:endParaRPr sz="2000">
              <a:latin typeface="Times New Roman"/>
              <a:cs typeface="Times New Roman"/>
            </a:endParaRPr>
          </a:p>
          <a:p>
            <a:pPr marR="241935" algn="ctr">
              <a:lnSpc>
                <a:spcPct val="100000"/>
              </a:lnSpc>
              <a:spcBef>
                <a:spcPts val="1835"/>
              </a:spcBef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score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2;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7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00" b="1" spc="-2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00B050"/>
                </a:solidFill>
                <a:latin typeface="Courier New"/>
                <a:cs typeface="Courier New"/>
              </a:rPr>
              <a:t>0x20c650</a:t>
            </a:r>
            <a:endParaRPr sz="2000">
              <a:latin typeface="Courier New"/>
              <a:cs typeface="Courier New"/>
            </a:endParaRPr>
          </a:p>
          <a:p>
            <a:pPr marL="355600" marR="1386205" indent="-343535">
              <a:lnSpc>
                <a:spcPct val="100000"/>
              </a:lnSpc>
              <a:spcBef>
                <a:spcPts val="20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score[i]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always</a:t>
            </a:r>
            <a:r>
              <a:rPr sz="20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accepted</a:t>
            </a:r>
            <a:r>
              <a:rPr sz="20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compiler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Always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careful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arrays!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147815" y="1851659"/>
          <a:ext cx="2763520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15" dirty="0">
                          <a:latin typeface="Courier New"/>
                          <a:cs typeface="Courier New"/>
                        </a:rPr>
                        <a:t>0x20c648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score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?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15" dirty="0">
                          <a:latin typeface="Courier New"/>
                          <a:cs typeface="Courier New"/>
                        </a:rPr>
                        <a:t>0x20c64c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?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15" dirty="0">
                          <a:latin typeface="Courier New"/>
                          <a:cs typeface="Courier New"/>
                        </a:rPr>
                        <a:t>0x20c650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?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15" dirty="0">
                          <a:latin typeface="Courier New"/>
                          <a:cs typeface="Courier New"/>
                        </a:rPr>
                        <a:t>0x20c654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?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15" dirty="0">
                          <a:latin typeface="Courier New"/>
                          <a:cs typeface="Courier New"/>
                        </a:rPr>
                        <a:t>0x20c658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?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220185" y="5240499"/>
            <a:ext cx="637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Memory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3892" y="3230879"/>
            <a:ext cx="4706620" cy="425450"/>
          </a:xfrm>
          <a:custGeom>
            <a:avLst/>
            <a:gdLst/>
            <a:ahLst/>
            <a:cxnLst/>
            <a:rect l="l" t="t" r="r" b="b"/>
            <a:pathLst>
              <a:path w="4706620" h="425450">
                <a:moveTo>
                  <a:pt x="4706112" y="6096"/>
                </a:moveTo>
                <a:lnTo>
                  <a:pt x="4701540" y="0"/>
                </a:lnTo>
                <a:lnTo>
                  <a:pt x="4681728" y="0"/>
                </a:lnTo>
                <a:lnTo>
                  <a:pt x="4681728" y="25908"/>
                </a:lnTo>
                <a:lnTo>
                  <a:pt x="4681728" y="196596"/>
                </a:lnTo>
                <a:lnTo>
                  <a:pt x="4681728" y="400812"/>
                </a:lnTo>
                <a:lnTo>
                  <a:pt x="24384" y="400812"/>
                </a:lnTo>
                <a:lnTo>
                  <a:pt x="24384" y="196596"/>
                </a:lnTo>
                <a:lnTo>
                  <a:pt x="24384" y="25908"/>
                </a:lnTo>
                <a:lnTo>
                  <a:pt x="4681728" y="25908"/>
                </a:lnTo>
                <a:lnTo>
                  <a:pt x="4681728" y="0"/>
                </a:lnTo>
                <a:lnTo>
                  <a:pt x="4572" y="0"/>
                </a:lnTo>
                <a:lnTo>
                  <a:pt x="0" y="6096"/>
                </a:lnTo>
                <a:lnTo>
                  <a:pt x="0" y="196596"/>
                </a:lnTo>
                <a:lnTo>
                  <a:pt x="0" y="420624"/>
                </a:lnTo>
                <a:lnTo>
                  <a:pt x="4572" y="425196"/>
                </a:lnTo>
                <a:lnTo>
                  <a:pt x="4701540" y="425196"/>
                </a:lnTo>
                <a:lnTo>
                  <a:pt x="4706112" y="420624"/>
                </a:lnTo>
                <a:lnTo>
                  <a:pt x="4706112" y="413004"/>
                </a:lnTo>
                <a:lnTo>
                  <a:pt x="4706112" y="400812"/>
                </a:lnTo>
                <a:lnTo>
                  <a:pt x="4706112" y="196596"/>
                </a:lnTo>
                <a:lnTo>
                  <a:pt x="4706112" y="25908"/>
                </a:lnTo>
                <a:lnTo>
                  <a:pt x="4706112" y="13716"/>
                </a:lnTo>
                <a:lnTo>
                  <a:pt x="4706112" y="609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122" y="1578988"/>
            <a:ext cx="8227695" cy="29184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Sometimes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size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5" dirty="0">
                <a:latin typeface="Times New Roman"/>
                <a:cs typeface="Times New Roman"/>
              </a:rPr>
              <a:t> us.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 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array</a:t>
            </a:r>
            <a:r>
              <a:rPr sz="20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length</a:t>
            </a:r>
            <a:r>
              <a:rPr sz="2000" b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sizeof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total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bytes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array.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Suppose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score,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length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equals</a:t>
            </a:r>
            <a:endParaRPr sz="2000" dirty="0">
              <a:latin typeface="Times New Roman"/>
              <a:cs typeface="Times New Roman"/>
            </a:endParaRPr>
          </a:p>
          <a:p>
            <a:pPr marL="104139" algn="ctr">
              <a:lnSpc>
                <a:spcPct val="100000"/>
              </a:lnSpc>
              <a:spcBef>
                <a:spcPts val="1739"/>
              </a:spcBef>
            </a:pPr>
            <a:r>
              <a:rPr sz="2000" b="1" spc="-150" dirty="0">
                <a:latin typeface="Courier New"/>
                <a:cs typeface="Courier New"/>
              </a:rPr>
              <a:t>sizeof(score)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/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spc="-95" dirty="0">
                <a:latin typeface="Courier New"/>
                <a:cs typeface="Courier New"/>
              </a:rPr>
              <a:t>sizeof(score[0]);</a:t>
            </a:r>
            <a:endParaRPr sz="2000" dirty="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1970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spc="-155" dirty="0">
                <a:latin typeface="Courier New"/>
                <a:cs typeface="Courier New"/>
              </a:rPr>
              <a:t>sizeof(score)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total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bytes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array.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spc="-155" dirty="0">
                <a:latin typeface="Courier New"/>
                <a:cs typeface="Courier New"/>
              </a:rPr>
              <a:t>sizeof(score[0])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bytes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306" y="662271"/>
            <a:ext cx="50793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Finding</a:t>
            </a:r>
            <a:r>
              <a:rPr sz="3800" b="1" spc="-4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the</a:t>
            </a:r>
            <a:r>
              <a:rPr sz="3800" b="1" spc="-1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array</a:t>
            </a:r>
            <a:r>
              <a:rPr sz="3800" b="1" spc="-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length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6579234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Example:</a:t>
            </a:r>
            <a:r>
              <a:rPr sz="3800" b="1" spc="-6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finding</a:t>
            </a:r>
            <a:r>
              <a:rPr sz="3800" b="1" spc="-3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the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maximum</a:t>
            </a:r>
            <a:endParaRPr sz="3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198875"/>
            <a:ext cx="9144000" cy="3655060"/>
            <a:chOff x="0" y="3198875"/>
            <a:chExt cx="9144000" cy="3655060"/>
          </a:xfrm>
        </p:grpSpPr>
        <p:sp>
          <p:nvSpPr>
            <p:cNvPr id="4" name="object 4"/>
            <p:cNvSpPr/>
            <p:nvPr/>
          </p:nvSpPr>
          <p:spPr>
            <a:xfrm>
              <a:off x="2471927" y="3198875"/>
              <a:ext cx="4130040" cy="228600"/>
            </a:xfrm>
            <a:custGeom>
              <a:avLst/>
              <a:gdLst/>
              <a:ahLst/>
              <a:cxnLst/>
              <a:rect l="l" t="t" r="r" b="b"/>
              <a:pathLst>
                <a:path w="4130040" h="228600">
                  <a:moveTo>
                    <a:pt x="4123944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28600"/>
                  </a:lnTo>
                  <a:lnTo>
                    <a:pt x="25908" y="228600"/>
                  </a:lnTo>
                  <a:lnTo>
                    <a:pt x="25908" y="25907"/>
                  </a:lnTo>
                  <a:lnTo>
                    <a:pt x="13716" y="25907"/>
                  </a:lnTo>
                  <a:lnTo>
                    <a:pt x="25908" y="13715"/>
                  </a:lnTo>
                  <a:lnTo>
                    <a:pt x="4130040" y="13715"/>
                  </a:lnTo>
                  <a:lnTo>
                    <a:pt x="4130040" y="6095"/>
                  </a:lnTo>
                  <a:lnTo>
                    <a:pt x="4123944" y="0"/>
                  </a:lnTo>
                  <a:close/>
                </a:path>
                <a:path w="4130040" h="228600">
                  <a:moveTo>
                    <a:pt x="4104131" y="13715"/>
                  </a:moveTo>
                  <a:lnTo>
                    <a:pt x="4104131" y="228600"/>
                  </a:lnTo>
                  <a:lnTo>
                    <a:pt x="4130040" y="228600"/>
                  </a:lnTo>
                  <a:lnTo>
                    <a:pt x="4130040" y="25907"/>
                  </a:lnTo>
                  <a:lnTo>
                    <a:pt x="4116324" y="25907"/>
                  </a:lnTo>
                  <a:lnTo>
                    <a:pt x="4104131" y="13715"/>
                  </a:lnTo>
                  <a:close/>
                </a:path>
                <a:path w="4130040" h="228600">
                  <a:moveTo>
                    <a:pt x="25908" y="13715"/>
                  </a:moveTo>
                  <a:lnTo>
                    <a:pt x="13716" y="25907"/>
                  </a:lnTo>
                  <a:lnTo>
                    <a:pt x="25908" y="25907"/>
                  </a:lnTo>
                  <a:lnTo>
                    <a:pt x="25908" y="13715"/>
                  </a:lnTo>
                  <a:close/>
                </a:path>
                <a:path w="4130040" h="228600">
                  <a:moveTo>
                    <a:pt x="4104131" y="13715"/>
                  </a:moveTo>
                  <a:lnTo>
                    <a:pt x="25908" y="13715"/>
                  </a:lnTo>
                  <a:lnTo>
                    <a:pt x="25908" y="25907"/>
                  </a:lnTo>
                  <a:lnTo>
                    <a:pt x="4104131" y="25907"/>
                  </a:lnTo>
                  <a:lnTo>
                    <a:pt x="4104131" y="13715"/>
                  </a:lnTo>
                  <a:close/>
                </a:path>
                <a:path w="4130040" h="228600">
                  <a:moveTo>
                    <a:pt x="4130040" y="13715"/>
                  </a:moveTo>
                  <a:lnTo>
                    <a:pt x="4104131" y="13715"/>
                  </a:lnTo>
                  <a:lnTo>
                    <a:pt x="4116324" y="25907"/>
                  </a:lnTo>
                  <a:lnTo>
                    <a:pt x="4130040" y="25907"/>
                  </a:lnTo>
                  <a:lnTo>
                    <a:pt x="4130040" y="13715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427475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59">
                  <a:moveTo>
                    <a:pt x="9144000" y="0"/>
                  </a:moveTo>
                  <a:lnTo>
                    <a:pt x="0" y="0"/>
                  </a:lnTo>
                  <a:lnTo>
                    <a:pt x="0" y="3425952"/>
                  </a:lnTo>
                  <a:lnTo>
                    <a:pt x="9144000" y="3425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1927" y="3427475"/>
              <a:ext cx="4130040" cy="1275715"/>
            </a:xfrm>
            <a:custGeom>
              <a:avLst/>
              <a:gdLst/>
              <a:ahLst/>
              <a:cxnLst/>
              <a:rect l="l" t="t" r="r" b="b"/>
              <a:pathLst>
                <a:path w="4130040" h="1275714">
                  <a:moveTo>
                    <a:pt x="25908" y="0"/>
                  </a:moveTo>
                  <a:lnTo>
                    <a:pt x="0" y="0"/>
                  </a:lnTo>
                  <a:lnTo>
                    <a:pt x="0" y="1269491"/>
                  </a:lnTo>
                  <a:lnTo>
                    <a:pt x="6096" y="1275588"/>
                  </a:lnTo>
                  <a:lnTo>
                    <a:pt x="4123944" y="1275588"/>
                  </a:lnTo>
                  <a:lnTo>
                    <a:pt x="4130040" y="1269491"/>
                  </a:lnTo>
                  <a:lnTo>
                    <a:pt x="4130040" y="1263396"/>
                  </a:lnTo>
                  <a:lnTo>
                    <a:pt x="25908" y="1263395"/>
                  </a:lnTo>
                  <a:lnTo>
                    <a:pt x="13716" y="1249679"/>
                  </a:lnTo>
                  <a:lnTo>
                    <a:pt x="25908" y="1249679"/>
                  </a:lnTo>
                  <a:lnTo>
                    <a:pt x="25908" y="0"/>
                  </a:lnTo>
                  <a:close/>
                </a:path>
                <a:path w="4130040" h="1275714">
                  <a:moveTo>
                    <a:pt x="25908" y="1249679"/>
                  </a:moveTo>
                  <a:lnTo>
                    <a:pt x="13716" y="1249679"/>
                  </a:lnTo>
                  <a:lnTo>
                    <a:pt x="25908" y="1263395"/>
                  </a:lnTo>
                  <a:lnTo>
                    <a:pt x="25908" y="1249679"/>
                  </a:lnTo>
                  <a:close/>
                </a:path>
                <a:path w="4130040" h="1275714">
                  <a:moveTo>
                    <a:pt x="4104131" y="1249679"/>
                  </a:moveTo>
                  <a:lnTo>
                    <a:pt x="25908" y="1249679"/>
                  </a:lnTo>
                  <a:lnTo>
                    <a:pt x="25908" y="1263395"/>
                  </a:lnTo>
                  <a:lnTo>
                    <a:pt x="4104131" y="1263395"/>
                  </a:lnTo>
                  <a:lnTo>
                    <a:pt x="4104131" y="1249679"/>
                  </a:lnTo>
                  <a:close/>
                </a:path>
                <a:path w="4130040" h="1275714">
                  <a:moveTo>
                    <a:pt x="4130040" y="0"/>
                  </a:moveTo>
                  <a:lnTo>
                    <a:pt x="4104131" y="0"/>
                  </a:lnTo>
                  <a:lnTo>
                    <a:pt x="4104131" y="1263395"/>
                  </a:lnTo>
                  <a:lnTo>
                    <a:pt x="4116324" y="1249679"/>
                  </a:lnTo>
                  <a:lnTo>
                    <a:pt x="4130040" y="1249680"/>
                  </a:lnTo>
                  <a:lnTo>
                    <a:pt x="4130040" y="0"/>
                  </a:lnTo>
                  <a:close/>
                </a:path>
                <a:path w="4130040" h="1275714">
                  <a:moveTo>
                    <a:pt x="4130040" y="1249680"/>
                  </a:moveTo>
                  <a:lnTo>
                    <a:pt x="4116324" y="1249679"/>
                  </a:lnTo>
                  <a:lnTo>
                    <a:pt x="4104131" y="1263395"/>
                  </a:lnTo>
                  <a:lnTo>
                    <a:pt x="4130040" y="1263396"/>
                  </a:lnTo>
                  <a:lnTo>
                    <a:pt x="4130040" y="124968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0122" y="1562191"/>
            <a:ext cx="6130290" cy="30568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maximum</a:t>
            </a:r>
            <a:r>
              <a:rPr sz="2000" b="1" spc="-6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many</a:t>
            </a:r>
            <a:r>
              <a:rPr sz="2000" spc="-10" dirty="0">
                <a:latin typeface="Times New Roman"/>
                <a:cs typeface="Times New Roman"/>
              </a:rPr>
              <a:t> numbers?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Suppose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that: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Asks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numbers.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Once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maximum.</a:t>
            </a:r>
            <a:endParaRPr sz="2000">
              <a:latin typeface="Times New Roman"/>
              <a:cs typeface="Times New Roman"/>
            </a:endParaRPr>
          </a:p>
          <a:p>
            <a:pPr marL="2245360">
              <a:lnSpc>
                <a:spcPts val="2280"/>
              </a:lnSpc>
              <a:spcBef>
                <a:spcPts val="1305"/>
              </a:spcBef>
            </a:pPr>
            <a:r>
              <a:rPr sz="2000" b="1" spc="-135" dirty="0">
                <a:latin typeface="Courier New"/>
                <a:cs typeface="Courier New"/>
              </a:rPr>
              <a:t>float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value[10]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{0};</a:t>
            </a:r>
            <a:endParaRPr sz="2000">
              <a:latin typeface="Courier New"/>
              <a:cs typeface="Courier New"/>
            </a:endParaRPr>
          </a:p>
          <a:p>
            <a:pPr marL="2510155" marR="125730" indent="-265430">
              <a:lnSpc>
                <a:spcPts val="2160"/>
              </a:lnSpc>
              <a:spcBef>
                <a:spcPts val="155"/>
              </a:spcBef>
            </a:pPr>
            <a:r>
              <a:rPr sz="2000" b="1" spc="-114" dirty="0">
                <a:latin typeface="Courier New"/>
                <a:cs typeface="Courier New"/>
              </a:rPr>
              <a:t>for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(int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10;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05" dirty="0">
                <a:latin typeface="Courier New"/>
                <a:cs typeface="Courier New"/>
              </a:rPr>
              <a:t>i++) </a:t>
            </a:r>
            <a:r>
              <a:rPr sz="2000" b="1" spc="-110" dirty="0">
                <a:latin typeface="Courier New"/>
                <a:cs typeface="Courier New"/>
              </a:rPr>
              <a:t>cin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&gt;&gt;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value[i];</a:t>
            </a:r>
            <a:endParaRPr sz="2000">
              <a:latin typeface="Courier New"/>
              <a:cs typeface="Courier New"/>
            </a:endParaRPr>
          </a:p>
          <a:p>
            <a:pPr marL="2245360">
              <a:lnSpc>
                <a:spcPct val="100000"/>
              </a:lnSpc>
              <a:spcBef>
                <a:spcPts val="1885"/>
              </a:spcBef>
            </a:pPr>
            <a:r>
              <a:rPr sz="2000" b="1" spc="-8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00" b="1" spc="-2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110" dirty="0">
                <a:solidFill>
                  <a:srgbClr val="00B050"/>
                </a:solidFill>
                <a:latin typeface="Courier New"/>
                <a:cs typeface="Courier New"/>
              </a:rPr>
              <a:t>and</a:t>
            </a:r>
            <a:r>
              <a:rPr sz="2000" b="1" spc="-2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00B050"/>
                </a:solidFill>
                <a:latin typeface="Courier New"/>
                <a:cs typeface="Courier New"/>
              </a:rPr>
              <a:t>then?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22" y="662271"/>
            <a:ext cx="6579870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Example:</a:t>
            </a:r>
            <a:r>
              <a:rPr sz="3800" b="1" spc="-6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finding</a:t>
            </a:r>
            <a:r>
              <a:rPr sz="3800" b="1" spc="-3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the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maximum</a:t>
            </a:r>
            <a:endParaRPr sz="3800" dirty="0">
              <a:latin typeface="Times New Roman"/>
              <a:cs typeface="Times New Roman"/>
            </a:endParaRPr>
          </a:p>
          <a:p>
            <a:pPr marL="355600" marR="291465" indent="-343535">
              <a:lnSpc>
                <a:spcPct val="100000"/>
              </a:lnSpc>
              <a:spcBef>
                <a:spcPts val="3000"/>
              </a:spcBef>
              <a:buFont typeface="Arial"/>
              <a:buChar char="•"/>
              <a:tabLst>
                <a:tab pos="355600" algn="l"/>
                <a:tab pos="4259580" algn="l"/>
                <a:tab pos="4602480" algn="l"/>
              </a:tabLst>
            </a:pP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pseudocode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Arial"/>
                <a:cs typeface="Arial"/>
              </a:rPr>
              <a:t>•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Implementation: </a:t>
            </a:r>
            <a:r>
              <a:rPr sz="2000" dirty="0">
                <a:latin typeface="Times New Roman"/>
                <a:cs typeface="Times New Roman"/>
              </a:rPr>
              <a:t>maximum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25" dirty="0">
                <a:latin typeface="Times New Roman"/>
                <a:cs typeface="Times New Roman"/>
              </a:rPr>
              <a:t> is: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2420" y="2365247"/>
            <a:ext cx="8665845" cy="1062355"/>
            <a:chOff x="312420" y="2365247"/>
            <a:chExt cx="8665845" cy="1062355"/>
          </a:xfrm>
        </p:grpSpPr>
        <p:sp>
          <p:nvSpPr>
            <p:cNvPr id="4" name="object 4"/>
            <p:cNvSpPr/>
            <p:nvPr/>
          </p:nvSpPr>
          <p:spPr>
            <a:xfrm>
              <a:off x="312420" y="2371343"/>
              <a:ext cx="4128770" cy="1056640"/>
            </a:xfrm>
            <a:custGeom>
              <a:avLst/>
              <a:gdLst/>
              <a:ahLst/>
              <a:cxnLst/>
              <a:rect l="l" t="t" r="r" b="b"/>
              <a:pathLst>
                <a:path w="4128770" h="1056639">
                  <a:moveTo>
                    <a:pt x="4122419" y="0"/>
                  </a:moveTo>
                  <a:lnTo>
                    <a:pt x="4571" y="0"/>
                  </a:lnTo>
                  <a:lnTo>
                    <a:pt x="0" y="4572"/>
                  </a:lnTo>
                  <a:lnTo>
                    <a:pt x="0" y="1056132"/>
                  </a:lnTo>
                  <a:lnTo>
                    <a:pt x="24383" y="1056132"/>
                  </a:lnTo>
                  <a:lnTo>
                    <a:pt x="24383" y="24384"/>
                  </a:lnTo>
                  <a:lnTo>
                    <a:pt x="12191" y="24384"/>
                  </a:lnTo>
                  <a:lnTo>
                    <a:pt x="24383" y="12192"/>
                  </a:lnTo>
                  <a:lnTo>
                    <a:pt x="4128516" y="12192"/>
                  </a:lnTo>
                  <a:lnTo>
                    <a:pt x="4128516" y="4572"/>
                  </a:lnTo>
                  <a:lnTo>
                    <a:pt x="4122419" y="0"/>
                  </a:lnTo>
                  <a:close/>
                </a:path>
                <a:path w="4128770" h="1056639">
                  <a:moveTo>
                    <a:pt x="4102607" y="12192"/>
                  </a:moveTo>
                  <a:lnTo>
                    <a:pt x="4102607" y="1056132"/>
                  </a:lnTo>
                  <a:lnTo>
                    <a:pt x="4128516" y="1056132"/>
                  </a:lnTo>
                  <a:lnTo>
                    <a:pt x="4128516" y="24384"/>
                  </a:lnTo>
                  <a:lnTo>
                    <a:pt x="4116324" y="24384"/>
                  </a:lnTo>
                  <a:lnTo>
                    <a:pt x="4102607" y="12192"/>
                  </a:lnTo>
                  <a:close/>
                </a:path>
                <a:path w="4128770" h="1056639">
                  <a:moveTo>
                    <a:pt x="24383" y="12192"/>
                  </a:moveTo>
                  <a:lnTo>
                    <a:pt x="12191" y="24384"/>
                  </a:lnTo>
                  <a:lnTo>
                    <a:pt x="24383" y="24384"/>
                  </a:lnTo>
                  <a:lnTo>
                    <a:pt x="24383" y="12192"/>
                  </a:lnTo>
                  <a:close/>
                </a:path>
                <a:path w="4128770" h="1056639">
                  <a:moveTo>
                    <a:pt x="4102607" y="12192"/>
                  </a:moveTo>
                  <a:lnTo>
                    <a:pt x="24383" y="12192"/>
                  </a:lnTo>
                  <a:lnTo>
                    <a:pt x="24383" y="24384"/>
                  </a:lnTo>
                  <a:lnTo>
                    <a:pt x="4102607" y="24384"/>
                  </a:lnTo>
                  <a:lnTo>
                    <a:pt x="4102607" y="12192"/>
                  </a:lnTo>
                  <a:close/>
                </a:path>
                <a:path w="4128770" h="1056639">
                  <a:moveTo>
                    <a:pt x="4128516" y="12192"/>
                  </a:moveTo>
                  <a:lnTo>
                    <a:pt x="4102607" y="12192"/>
                  </a:lnTo>
                  <a:lnTo>
                    <a:pt x="4116324" y="24384"/>
                  </a:lnTo>
                  <a:lnTo>
                    <a:pt x="4128516" y="24384"/>
                  </a:lnTo>
                  <a:lnTo>
                    <a:pt x="4128516" y="12192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31435" y="2365247"/>
              <a:ext cx="4346575" cy="1062355"/>
            </a:xfrm>
            <a:custGeom>
              <a:avLst/>
              <a:gdLst/>
              <a:ahLst/>
              <a:cxnLst/>
              <a:rect l="l" t="t" r="r" b="b"/>
              <a:pathLst>
                <a:path w="4346575" h="1062354">
                  <a:moveTo>
                    <a:pt x="4340352" y="0"/>
                  </a:moveTo>
                  <a:lnTo>
                    <a:pt x="6096" y="0"/>
                  </a:lnTo>
                  <a:lnTo>
                    <a:pt x="0" y="4571"/>
                  </a:lnTo>
                  <a:lnTo>
                    <a:pt x="0" y="1062227"/>
                  </a:lnTo>
                  <a:lnTo>
                    <a:pt x="25908" y="1062227"/>
                  </a:lnTo>
                  <a:lnTo>
                    <a:pt x="25908" y="24383"/>
                  </a:lnTo>
                  <a:lnTo>
                    <a:pt x="12191" y="24383"/>
                  </a:lnTo>
                  <a:lnTo>
                    <a:pt x="25908" y="12191"/>
                  </a:lnTo>
                  <a:lnTo>
                    <a:pt x="4346447" y="12191"/>
                  </a:lnTo>
                  <a:lnTo>
                    <a:pt x="4346447" y="4571"/>
                  </a:lnTo>
                  <a:lnTo>
                    <a:pt x="4340352" y="0"/>
                  </a:lnTo>
                  <a:close/>
                </a:path>
                <a:path w="4346575" h="1062354">
                  <a:moveTo>
                    <a:pt x="4320540" y="12191"/>
                  </a:moveTo>
                  <a:lnTo>
                    <a:pt x="4320540" y="1062227"/>
                  </a:lnTo>
                  <a:lnTo>
                    <a:pt x="4346447" y="1062227"/>
                  </a:lnTo>
                  <a:lnTo>
                    <a:pt x="4346447" y="24383"/>
                  </a:lnTo>
                  <a:lnTo>
                    <a:pt x="4334256" y="24383"/>
                  </a:lnTo>
                  <a:lnTo>
                    <a:pt x="4320540" y="12191"/>
                  </a:lnTo>
                  <a:close/>
                </a:path>
                <a:path w="4346575" h="1062354">
                  <a:moveTo>
                    <a:pt x="25908" y="12191"/>
                  </a:moveTo>
                  <a:lnTo>
                    <a:pt x="12191" y="24383"/>
                  </a:lnTo>
                  <a:lnTo>
                    <a:pt x="25908" y="24383"/>
                  </a:lnTo>
                  <a:lnTo>
                    <a:pt x="25908" y="12191"/>
                  </a:lnTo>
                  <a:close/>
                </a:path>
                <a:path w="4346575" h="1062354">
                  <a:moveTo>
                    <a:pt x="4320540" y="12191"/>
                  </a:moveTo>
                  <a:lnTo>
                    <a:pt x="25908" y="12191"/>
                  </a:lnTo>
                  <a:lnTo>
                    <a:pt x="25908" y="24383"/>
                  </a:lnTo>
                  <a:lnTo>
                    <a:pt x="4320540" y="24383"/>
                  </a:lnTo>
                  <a:lnTo>
                    <a:pt x="4320540" y="12191"/>
                  </a:lnTo>
                  <a:close/>
                </a:path>
                <a:path w="4346575" h="1062354">
                  <a:moveTo>
                    <a:pt x="4346447" y="12191"/>
                  </a:moveTo>
                  <a:lnTo>
                    <a:pt x="4320540" y="12191"/>
                  </a:lnTo>
                  <a:lnTo>
                    <a:pt x="4334256" y="24383"/>
                  </a:lnTo>
                  <a:lnTo>
                    <a:pt x="4346447" y="24383"/>
                  </a:lnTo>
                  <a:lnTo>
                    <a:pt x="4346447" y="12191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2421" y="2355493"/>
            <a:ext cx="4175760" cy="11544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b="1" spc="-8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00" b="1" spc="-2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130" dirty="0">
                <a:solidFill>
                  <a:srgbClr val="00B050"/>
                </a:solidFill>
                <a:latin typeface="Courier New"/>
                <a:cs typeface="Courier New"/>
              </a:rPr>
              <a:t>value:</a:t>
            </a:r>
            <a:r>
              <a:rPr sz="2000" b="1" spc="-2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B050"/>
                </a:solidFill>
                <a:latin typeface="Courier New"/>
                <a:cs typeface="Courier New"/>
              </a:rPr>
              <a:t>a</a:t>
            </a:r>
            <a:r>
              <a:rPr sz="2000" b="1" spc="-2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165" dirty="0">
                <a:solidFill>
                  <a:srgbClr val="00B050"/>
                </a:solidFill>
                <a:latin typeface="Courier New"/>
                <a:cs typeface="Courier New"/>
              </a:rPr>
              <a:t>size-</a:t>
            </a:r>
            <a:r>
              <a:rPr sz="2000" b="1" spc="-75" dirty="0">
                <a:solidFill>
                  <a:srgbClr val="00B050"/>
                </a:solidFill>
                <a:latin typeface="Courier New"/>
                <a:cs typeface="Courier New"/>
              </a:rPr>
              <a:t>10</a:t>
            </a:r>
            <a:r>
              <a:rPr sz="2000" b="1" spc="-2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135" dirty="0">
                <a:solidFill>
                  <a:srgbClr val="00B050"/>
                </a:solidFill>
                <a:latin typeface="Courier New"/>
                <a:cs typeface="Courier New"/>
              </a:rPr>
              <a:t>float</a:t>
            </a:r>
            <a:r>
              <a:rPr sz="2000" b="1" spc="-2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114" dirty="0">
                <a:solidFill>
                  <a:srgbClr val="00B050"/>
                </a:solidFill>
                <a:latin typeface="Courier New"/>
                <a:cs typeface="Courier New"/>
              </a:rPr>
              <a:t>array </a:t>
            </a:r>
            <a:r>
              <a:rPr sz="2000" b="1" spc="-114" dirty="0">
                <a:latin typeface="Courier New"/>
                <a:cs typeface="Courier New"/>
              </a:rPr>
              <a:t>for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(int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9;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i++)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10"/>
              </a:lnSpc>
            </a:pPr>
            <a:r>
              <a:rPr sz="2000" b="1" spc="-5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77495">
              <a:lnSpc>
                <a:spcPts val="2280"/>
              </a:lnSpc>
            </a:pPr>
            <a:r>
              <a:rPr sz="2000" b="1" spc="-75" dirty="0">
                <a:latin typeface="Courier New"/>
                <a:cs typeface="Courier New"/>
              </a:rPr>
              <a:t>if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(value[i]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value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[i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55" dirty="0">
                <a:latin typeface="Courier New"/>
                <a:cs typeface="Courier New"/>
              </a:rPr>
              <a:t>1])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122" y="4487760"/>
            <a:ext cx="35636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 drawbacks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implementation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algorithm)?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2420" y="3427475"/>
            <a:ext cx="4128770" cy="445134"/>
          </a:xfrm>
          <a:custGeom>
            <a:avLst/>
            <a:gdLst/>
            <a:ahLst/>
            <a:cxnLst/>
            <a:rect l="l" t="t" r="r" b="b"/>
            <a:pathLst>
              <a:path w="4128770" h="445135">
                <a:moveTo>
                  <a:pt x="24383" y="0"/>
                </a:moveTo>
                <a:lnTo>
                  <a:pt x="0" y="0"/>
                </a:lnTo>
                <a:lnTo>
                  <a:pt x="0" y="438912"/>
                </a:lnTo>
                <a:lnTo>
                  <a:pt x="4571" y="445007"/>
                </a:lnTo>
                <a:lnTo>
                  <a:pt x="4122419" y="445007"/>
                </a:lnTo>
                <a:lnTo>
                  <a:pt x="4128516" y="438912"/>
                </a:lnTo>
                <a:lnTo>
                  <a:pt x="4128516" y="432815"/>
                </a:lnTo>
                <a:lnTo>
                  <a:pt x="24383" y="432815"/>
                </a:lnTo>
                <a:lnTo>
                  <a:pt x="12191" y="419100"/>
                </a:lnTo>
                <a:lnTo>
                  <a:pt x="24383" y="419100"/>
                </a:lnTo>
                <a:lnTo>
                  <a:pt x="24383" y="0"/>
                </a:lnTo>
                <a:close/>
              </a:path>
              <a:path w="4128770" h="445135">
                <a:moveTo>
                  <a:pt x="24383" y="419100"/>
                </a:moveTo>
                <a:lnTo>
                  <a:pt x="12191" y="419100"/>
                </a:lnTo>
                <a:lnTo>
                  <a:pt x="24383" y="432815"/>
                </a:lnTo>
                <a:lnTo>
                  <a:pt x="24383" y="419100"/>
                </a:lnTo>
                <a:close/>
              </a:path>
              <a:path w="4128770" h="445135">
                <a:moveTo>
                  <a:pt x="4102607" y="419100"/>
                </a:moveTo>
                <a:lnTo>
                  <a:pt x="24383" y="419100"/>
                </a:lnTo>
                <a:lnTo>
                  <a:pt x="24383" y="432815"/>
                </a:lnTo>
                <a:lnTo>
                  <a:pt x="4102607" y="432815"/>
                </a:lnTo>
                <a:lnTo>
                  <a:pt x="4102607" y="419100"/>
                </a:lnTo>
                <a:close/>
              </a:path>
              <a:path w="4128770" h="445135">
                <a:moveTo>
                  <a:pt x="4128516" y="0"/>
                </a:moveTo>
                <a:lnTo>
                  <a:pt x="4102607" y="0"/>
                </a:lnTo>
                <a:lnTo>
                  <a:pt x="4102607" y="432815"/>
                </a:lnTo>
                <a:lnTo>
                  <a:pt x="4116324" y="419100"/>
                </a:lnTo>
                <a:lnTo>
                  <a:pt x="4128516" y="419100"/>
                </a:lnTo>
                <a:lnTo>
                  <a:pt x="4128516" y="0"/>
                </a:lnTo>
                <a:close/>
              </a:path>
              <a:path w="4128770" h="445135">
                <a:moveTo>
                  <a:pt x="4128516" y="419100"/>
                </a:moveTo>
                <a:lnTo>
                  <a:pt x="4116324" y="419100"/>
                </a:lnTo>
                <a:lnTo>
                  <a:pt x="4102607" y="432815"/>
                </a:lnTo>
                <a:lnTo>
                  <a:pt x="4128516" y="432815"/>
                </a:lnTo>
                <a:lnTo>
                  <a:pt x="4128516" y="41910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8020" y="2376871"/>
            <a:ext cx="389826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vector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numbers: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160"/>
              </a:lnSpc>
            </a:pPr>
            <a:r>
              <a:rPr sz="2000" b="1" i="1" dirty="0">
                <a:latin typeface="Times New Roman"/>
                <a:cs typeface="Times New Roman"/>
              </a:rPr>
              <a:t>for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 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290830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1950" i="1" baseline="-21367" dirty="0">
                <a:latin typeface="Times New Roman"/>
                <a:cs typeface="Times New Roman"/>
              </a:rPr>
              <a:t>i</a:t>
            </a:r>
            <a:r>
              <a:rPr sz="1950" i="1" spc="254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1950" i="1" baseline="-21367" dirty="0">
                <a:latin typeface="Times New Roman"/>
                <a:cs typeface="Times New Roman"/>
              </a:rPr>
              <a:t>i</a:t>
            </a:r>
            <a:r>
              <a:rPr sz="1950" i="1" spc="30" baseline="-21367" dirty="0">
                <a:latin typeface="Times New Roman"/>
                <a:cs typeface="Times New Roman"/>
              </a:rPr>
              <a:t> </a:t>
            </a:r>
            <a:r>
              <a:rPr sz="1950" baseline="-21367" dirty="0">
                <a:latin typeface="Times New Roman"/>
                <a:cs typeface="Times New Roman"/>
              </a:rPr>
              <a:t>+ </a:t>
            </a:r>
            <a:r>
              <a:rPr sz="1950" spc="-75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  <a:p>
            <a:pPr marL="29083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put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1950" i="1" baseline="-21367" dirty="0">
                <a:latin typeface="Times New Roman"/>
                <a:cs typeface="Times New Roman"/>
              </a:rPr>
              <a:t>i</a:t>
            </a:r>
            <a:r>
              <a:rPr sz="1950" i="1" spc="7" baseline="-21367" dirty="0">
                <a:latin typeface="Times New Roman"/>
                <a:cs typeface="Times New Roman"/>
              </a:rPr>
              <a:t> </a:t>
            </a:r>
            <a:r>
              <a:rPr sz="1950" baseline="-21367" dirty="0">
                <a:latin typeface="Times New Roman"/>
                <a:cs typeface="Times New Roman"/>
              </a:rPr>
              <a:t>+</a:t>
            </a:r>
            <a:r>
              <a:rPr sz="1950" spc="22" baseline="-21367" dirty="0">
                <a:latin typeface="Times New Roman"/>
                <a:cs typeface="Times New Roman"/>
              </a:rPr>
              <a:t> </a:t>
            </a:r>
            <a:r>
              <a:rPr sz="1950" spc="-75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020" y="3474310"/>
            <a:ext cx="10267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output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spc="-35" dirty="0">
                <a:latin typeface="Times New Roman"/>
                <a:cs typeface="Times New Roman"/>
              </a:rPr>
              <a:t>A</a:t>
            </a:r>
            <a:r>
              <a:rPr sz="1950" i="1" spc="-52" baseline="-21367" dirty="0">
                <a:latin typeface="Times New Roman"/>
                <a:cs typeface="Times New Roman"/>
              </a:rPr>
              <a:t>n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31435" y="3427475"/>
            <a:ext cx="4346575" cy="2101850"/>
          </a:xfrm>
          <a:custGeom>
            <a:avLst/>
            <a:gdLst/>
            <a:ahLst/>
            <a:cxnLst/>
            <a:rect l="l" t="t" r="r" b="b"/>
            <a:pathLst>
              <a:path w="4346575" h="2101850">
                <a:moveTo>
                  <a:pt x="25908" y="0"/>
                </a:moveTo>
                <a:lnTo>
                  <a:pt x="0" y="0"/>
                </a:lnTo>
                <a:lnTo>
                  <a:pt x="0" y="2095500"/>
                </a:lnTo>
                <a:lnTo>
                  <a:pt x="6096" y="2101596"/>
                </a:lnTo>
                <a:lnTo>
                  <a:pt x="4340352" y="2101596"/>
                </a:lnTo>
                <a:lnTo>
                  <a:pt x="4346447" y="2095500"/>
                </a:lnTo>
                <a:lnTo>
                  <a:pt x="4346447" y="2087879"/>
                </a:lnTo>
                <a:lnTo>
                  <a:pt x="25908" y="2087879"/>
                </a:lnTo>
                <a:lnTo>
                  <a:pt x="12191" y="2075688"/>
                </a:lnTo>
                <a:lnTo>
                  <a:pt x="25908" y="2075688"/>
                </a:lnTo>
                <a:lnTo>
                  <a:pt x="25908" y="0"/>
                </a:lnTo>
                <a:close/>
              </a:path>
              <a:path w="4346575" h="2101850">
                <a:moveTo>
                  <a:pt x="25908" y="2075688"/>
                </a:moveTo>
                <a:lnTo>
                  <a:pt x="12191" y="2075688"/>
                </a:lnTo>
                <a:lnTo>
                  <a:pt x="25908" y="2087879"/>
                </a:lnTo>
                <a:lnTo>
                  <a:pt x="25908" y="2075688"/>
                </a:lnTo>
                <a:close/>
              </a:path>
              <a:path w="4346575" h="2101850">
                <a:moveTo>
                  <a:pt x="4320540" y="2075688"/>
                </a:moveTo>
                <a:lnTo>
                  <a:pt x="25908" y="2075688"/>
                </a:lnTo>
                <a:lnTo>
                  <a:pt x="25908" y="2087879"/>
                </a:lnTo>
                <a:lnTo>
                  <a:pt x="4320540" y="2087879"/>
                </a:lnTo>
                <a:lnTo>
                  <a:pt x="4320540" y="2075688"/>
                </a:lnTo>
                <a:close/>
              </a:path>
              <a:path w="4346575" h="2101850">
                <a:moveTo>
                  <a:pt x="4346447" y="0"/>
                </a:moveTo>
                <a:lnTo>
                  <a:pt x="4320540" y="0"/>
                </a:lnTo>
                <a:lnTo>
                  <a:pt x="4320540" y="2087879"/>
                </a:lnTo>
                <a:lnTo>
                  <a:pt x="4334256" y="2075688"/>
                </a:lnTo>
                <a:lnTo>
                  <a:pt x="4346447" y="2075688"/>
                </a:lnTo>
                <a:lnTo>
                  <a:pt x="4346447" y="0"/>
                </a:lnTo>
                <a:close/>
              </a:path>
              <a:path w="4346575" h="2101850">
                <a:moveTo>
                  <a:pt x="4346447" y="2075688"/>
                </a:moveTo>
                <a:lnTo>
                  <a:pt x="4334256" y="2075688"/>
                </a:lnTo>
                <a:lnTo>
                  <a:pt x="4320540" y="2087879"/>
                </a:lnTo>
                <a:lnTo>
                  <a:pt x="4346447" y="2087879"/>
                </a:lnTo>
                <a:lnTo>
                  <a:pt x="4346447" y="2075688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87618" y="3452931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54343" y="3727291"/>
            <a:ext cx="3511550" cy="8794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b="1" spc="-130" dirty="0">
                <a:latin typeface="Courier New"/>
                <a:cs typeface="Courier New"/>
              </a:rPr>
              <a:t>float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temp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value[i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90" dirty="0">
                <a:latin typeface="Courier New"/>
                <a:cs typeface="Courier New"/>
              </a:rPr>
              <a:t>1]; </a:t>
            </a:r>
            <a:r>
              <a:rPr sz="2000" b="1" spc="-140" dirty="0">
                <a:latin typeface="Courier New"/>
                <a:cs typeface="Courier New"/>
              </a:rPr>
              <a:t>value[i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1]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value[i]; </a:t>
            </a:r>
            <a:r>
              <a:rPr sz="2000" b="1" spc="-135" dirty="0">
                <a:latin typeface="Courier New"/>
                <a:cs typeface="Courier New"/>
              </a:rPr>
              <a:t>value[i]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temp;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7618" y="4550115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22421" y="4824475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22421" y="5098834"/>
            <a:ext cx="23107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value[9];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19883"/>
            <a:ext cx="9144000" cy="4734052"/>
            <a:chOff x="0" y="2119883"/>
            <a:chExt cx="9144000" cy="4734052"/>
          </a:xfrm>
        </p:grpSpPr>
        <p:sp>
          <p:nvSpPr>
            <p:cNvPr id="3" name="object 3"/>
            <p:cNvSpPr/>
            <p:nvPr/>
          </p:nvSpPr>
          <p:spPr>
            <a:xfrm>
              <a:off x="2759964" y="2119883"/>
              <a:ext cx="3983990" cy="1308100"/>
            </a:xfrm>
            <a:custGeom>
              <a:avLst/>
              <a:gdLst/>
              <a:ahLst/>
              <a:cxnLst/>
              <a:rect l="l" t="t" r="r" b="b"/>
              <a:pathLst>
                <a:path w="3983990" h="1308100">
                  <a:moveTo>
                    <a:pt x="3979164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307592"/>
                  </a:lnTo>
                  <a:lnTo>
                    <a:pt x="25908" y="1307592"/>
                  </a:lnTo>
                  <a:lnTo>
                    <a:pt x="25908" y="259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3983736" y="12192"/>
                  </a:lnTo>
                  <a:lnTo>
                    <a:pt x="3983736" y="6096"/>
                  </a:lnTo>
                  <a:lnTo>
                    <a:pt x="3979164" y="0"/>
                  </a:lnTo>
                  <a:close/>
                </a:path>
                <a:path w="3983990" h="1308100">
                  <a:moveTo>
                    <a:pt x="3959352" y="12192"/>
                  </a:moveTo>
                  <a:lnTo>
                    <a:pt x="3959352" y="1307592"/>
                  </a:lnTo>
                  <a:lnTo>
                    <a:pt x="3983736" y="1307592"/>
                  </a:lnTo>
                  <a:lnTo>
                    <a:pt x="3983736" y="25908"/>
                  </a:lnTo>
                  <a:lnTo>
                    <a:pt x="3971543" y="25908"/>
                  </a:lnTo>
                  <a:lnTo>
                    <a:pt x="3959352" y="12192"/>
                  </a:lnTo>
                  <a:close/>
                </a:path>
                <a:path w="3983990" h="1308100">
                  <a:moveTo>
                    <a:pt x="25908" y="12192"/>
                  </a:moveTo>
                  <a:lnTo>
                    <a:pt x="12192" y="25908"/>
                  </a:lnTo>
                  <a:lnTo>
                    <a:pt x="25908" y="25908"/>
                  </a:lnTo>
                  <a:lnTo>
                    <a:pt x="25908" y="12192"/>
                  </a:lnTo>
                  <a:close/>
                </a:path>
                <a:path w="3983990" h="1308100">
                  <a:moveTo>
                    <a:pt x="3959352" y="12192"/>
                  </a:moveTo>
                  <a:lnTo>
                    <a:pt x="25908" y="12192"/>
                  </a:lnTo>
                  <a:lnTo>
                    <a:pt x="25908" y="25908"/>
                  </a:lnTo>
                  <a:lnTo>
                    <a:pt x="3959352" y="25908"/>
                  </a:lnTo>
                  <a:lnTo>
                    <a:pt x="3959352" y="12192"/>
                  </a:lnTo>
                  <a:close/>
                </a:path>
                <a:path w="3983990" h="1308100">
                  <a:moveTo>
                    <a:pt x="3983736" y="12192"/>
                  </a:moveTo>
                  <a:lnTo>
                    <a:pt x="3959352" y="12192"/>
                  </a:lnTo>
                  <a:lnTo>
                    <a:pt x="3971543" y="25908"/>
                  </a:lnTo>
                  <a:lnTo>
                    <a:pt x="3983736" y="25908"/>
                  </a:lnTo>
                  <a:lnTo>
                    <a:pt x="3983736" y="12192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427475"/>
              <a:ext cx="9144000" cy="3426460"/>
            </a:xfrm>
            <a:custGeom>
              <a:avLst/>
              <a:gdLst/>
              <a:ahLst/>
              <a:cxnLst/>
              <a:rect l="l" t="t" r="r" b="b"/>
              <a:pathLst>
                <a:path w="9144000" h="3426459">
                  <a:moveTo>
                    <a:pt x="9144000" y="0"/>
                  </a:moveTo>
                  <a:lnTo>
                    <a:pt x="0" y="0"/>
                  </a:lnTo>
                  <a:lnTo>
                    <a:pt x="0" y="3425952"/>
                  </a:lnTo>
                  <a:lnTo>
                    <a:pt x="9144000" y="3425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9964" y="3427475"/>
              <a:ext cx="3983990" cy="1856739"/>
            </a:xfrm>
            <a:custGeom>
              <a:avLst/>
              <a:gdLst/>
              <a:ahLst/>
              <a:cxnLst/>
              <a:rect l="l" t="t" r="r" b="b"/>
              <a:pathLst>
                <a:path w="3983990" h="1856739">
                  <a:moveTo>
                    <a:pt x="25908" y="0"/>
                  </a:moveTo>
                  <a:lnTo>
                    <a:pt x="0" y="0"/>
                  </a:lnTo>
                  <a:lnTo>
                    <a:pt x="0" y="1850136"/>
                  </a:lnTo>
                  <a:lnTo>
                    <a:pt x="6096" y="1856231"/>
                  </a:lnTo>
                  <a:lnTo>
                    <a:pt x="3979164" y="1856231"/>
                  </a:lnTo>
                  <a:lnTo>
                    <a:pt x="3983736" y="1850136"/>
                  </a:lnTo>
                  <a:lnTo>
                    <a:pt x="3983736" y="1844039"/>
                  </a:lnTo>
                  <a:lnTo>
                    <a:pt x="25908" y="1844039"/>
                  </a:lnTo>
                  <a:lnTo>
                    <a:pt x="12192" y="1831848"/>
                  </a:lnTo>
                  <a:lnTo>
                    <a:pt x="25908" y="1831848"/>
                  </a:lnTo>
                  <a:lnTo>
                    <a:pt x="25908" y="0"/>
                  </a:lnTo>
                  <a:close/>
                </a:path>
                <a:path w="3983990" h="1856739">
                  <a:moveTo>
                    <a:pt x="25908" y="1831848"/>
                  </a:moveTo>
                  <a:lnTo>
                    <a:pt x="12192" y="1831848"/>
                  </a:lnTo>
                  <a:lnTo>
                    <a:pt x="25908" y="1844039"/>
                  </a:lnTo>
                  <a:lnTo>
                    <a:pt x="25908" y="1831848"/>
                  </a:lnTo>
                  <a:close/>
                </a:path>
                <a:path w="3983990" h="1856739">
                  <a:moveTo>
                    <a:pt x="3959352" y="1831848"/>
                  </a:moveTo>
                  <a:lnTo>
                    <a:pt x="25908" y="1831848"/>
                  </a:lnTo>
                  <a:lnTo>
                    <a:pt x="25908" y="1844039"/>
                  </a:lnTo>
                  <a:lnTo>
                    <a:pt x="3959352" y="1844039"/>
                  </a:lnTo>
                  <a:lnTo>
                    <a:pt x="3959352" y="1831848"/>
                  </a:lnTo>
                  <a:close/>
                </a:path>
                <a:path w="3983990" h="1856739">
                  <a:moveTo>
                    <a:pt x="3983736" y="0"/>
                  </a:moveTo>
                  <a:lnTo>
                    <a:pt x="3959352" y="0"/>
                  </a:lnTo>
                  <a:lnTo>
                    <a:pt x="3959352" y="1844039"/>
                  </a:lnTo>
                  <a:lnTo>
                    <a:pt x="3971543" y="1831848"/>
                  </a:lnTo>
                  <a:lnTo>
                    <a:pt x="3983736" y="1831848"/>
                  </a:lnTo>
                  <a:lnTo>
                    <a:pt x="3983736" y="0"/>
                  </a:lnTo>
                  <a:close/>
                </a:path>
                <a:path w="3983990" h="1856739">
                  <a:moveTo>
                    <a:pt x="3983736" y="1831848"/>
                  </a:moveTo>
                  <a:lnTo>
                    <a:pt x="3971543" y="1831848"/>
                  </a:lnTo>
                  <a:lnTo>
                    <a:pt x="3959352" y="1844039"/>
                  </a:lnTo>
                  <a:lnTo>
                    <a:pt x="3983736" y="1844039"/>
                  </a:lnTo>
                  <a:lnTo>
                    <a:pt x="3983736" y="1831848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0122" y="662271"/>
            <a:ext cx="6579870" cy="4523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Example:</a:t>
            </a:r>
            <a:r>
              <a:rPr sz="3800" b="1" spc="-6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finding</a:t>
            </a:r>
            <a:r>
              <a:rPr sz="3800" b="1" spc="-3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the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maximum</a:t>
            </a: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Let’s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maximum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place:</a:t>
            </a:r>
            <a:endParaRPr sz="2000">
              <a:latin typeface="Times New Roman"/>
              <a:cs typeface="Times New Roman"/>
            </a:endParaRPr>
          </a:p>
          <a:p>
            <a:pPr marL="2533015">
              <a:lnSpc>
                <a:spcPts val="2280"/>
              </a:lnSpc>
              <a:spcBef>
                <a:spcPts val="1450"/>
              </a:spcBef>
            </a:pPr>
            <a:r>
              <a:rPr sz="2000" b="1" spc="-135" dirty="0">
                <a:latin typeface="Courier New"/>
                <a:cs typeface="Courier New"/>
              </a:rPr>
              <a:t>float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value[10]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{0};</a:t>
            </a:r>
            <a:endParaRPr sz="2000">
              <a:latin typeface="Courier New"/>
              <a:cs typeface="Courier New"/>
            </a:endParaRPr>
          </a:p>
          <a:p>
            <a:pPr marL="2798445" marR="287020" indent="-265430">
              <a:lnSpc>
                <a:spcPts val="2160"/>
              </a:lnSpc>
              <a:spcBef>
                <a:spcPts val="150"/>
              </a:spcBef>
            </a:pPr>
            <a:r>
              <a:rPr sz="2000" b="1" spc="-114" dirty="0">
                <a:latin typeface="Courier New"/>
                <a:cs typeface="Courier New"/>
              </a:rPr>
              <a:t>for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(int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10;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105" dirty="0">
                <a:latin typeface="Courier New"/>
                <a:cs typeface="Courier New"/>
              </a:rPr>
              <a:t>i++) </a:t>
            </a:r>
            <a:r>
              <a:rPr sz="2000" b="1" spc="-110" dirty="0">
                <a:latin typeface="Courier New"/>
                <a:cs typeface="Courier New"/>
              </a:rPr>
              <a:t>cin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&gt;&gt;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value[i];</a:t>
            </a:r>
            <a:endParaRPr sz="2000">
              <a:latin typeface="Courier New"/>
              <a:cs typeface="Courier New"/>
            </a:endParaRPr>
          </a:p>
          <a:p>
            <a:pPr marL="2533015">
              <a:lnSpc>
                <a:spcPts val="2280"/>
              </a:lnSpc>
              <a:spcBef>
                <a:spcPts val="1889"/>
              </a:spcBef>
            </a:pPr>
            <a:r>
              <a:rPr sz="2000" b="1" spc="-135" dirty="0">
                <a:latin typeface="Courier New"/>
                <a:cs typeface="Courier New"/>
              </a:rPr>
              <a:t>float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max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value[0];</a:t>
            </a:r>
            <a:endParaRPr sz="2000">
              <a:latin typeface="Courier New"/>
              <a:cs typeface="Courier New"/>
            </a:endParaRPr>
          </a:p>
          <a:p>
            <a:pPr marL="2533015">
              <a:lnSpc>
                <a:spcPts val="2160"/>
              </a:lnSpc>
            </a:pPr>
            <a:r>
              <a:rPr sz="2000" b="1" spc="-114" dirty="0">
                <a:latin typeface="Courier New"/>
                <a:cs typeface="Courier New"/>
              </a:rPr>
              <a:t>for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(int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1;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10;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i++)</a:t>
            </a:r>
            <a:endParaRPr sz="2000">
              <a:latin typeface="Courier New"/>
              <a:cs typeface="Courier New"/>
            </a:endParaRPr>
          </a:p>
          <a:p>
            <a:pPr marL="2533015">
              <a:lnSpc>
                <a:spcPts val="2160"/>
              </a:lnSpc>
            </a:pPr>
            <a:r>
              <a:rPr sz="2000" b="1" spc="-5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065145" marR="1219835" indent="-267335">
              <a:lnSpc>
                <a:spcPts val="2160"/>
              </a:lnSpc>
              <a:spcBef>
                <a:spcPts val="155"/>
              </a:spcBef>
            </a:pPr>
            <a:r>
              <a:rPr sz="2000" b="1" spc="-75" dirty="0">
                <a:latin typeface="Courier New"/>
                <a:cs typeface="Courier New"/>
              </a:rPr>
              <a:t>if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(value[i]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max) max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value[i];</a:t>
            </a:r>
            <a:endParaRPr sz="2000">
              <a:latin typeface="Courier New"/>
              <a:cs typeface="Courier New"/>
            </a:endParaRPr>
          </a:p>
          <a:p>
            <a:pPr marL="2533015">
              <a:lnSpc>
                <a:spcPts val="2010"/>
              </a:lnSpc>
            </a:pPr>
            <a:r>
              <a:rPr sz="2000" b="1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2533015">
              <a:lnSpc>
                <a:spcPts val="2280"/>
              </a:lnSpc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max;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705929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Things</a:t>
            </a:r>
            <a:r>
              <a:rPr sz="3800" b="1" spc="-4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you</a:t>
            </a:r>
            <a:r>
              <a:rPr sz="3800" b="1" spc="-3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cannot</a:t>
            </a:r>
            <a:r>
              <a:rPr sz="3800" b="1" spc="-3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(should</a:t>
            </a:r>
            <a:r>
              <a:rPr sz="3800" b="1" spc="-4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not)</a:t>
            </a:r>
            <a:r>
              <a:rPr sz="3800" b="1" spc="-3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25" dirty="0">
                <a:solidFill>
                  <a:srgbClr val="4F81BD"/>
                </a:solidFill>
                <a:latin typeface="Times New Roman"/>
                <a:cs typeface="Times New Roman"/>
              </a:rPr>
              <a:t>do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22" y="1622509"/>
            <a:ext cx="542925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1623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Although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Dev-C++,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 should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declare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array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length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nonconstant</a:t>
            </a:r>
            <a:r>
              <a:rPr sz="2000" b="1" spc="-5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variable.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syntax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compilers.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4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ANSI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length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be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fixed</a:t>
            </a:r>
            <a:r>
              <a:rPr sz="2000" b="1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declared.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spc="-5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dynamically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determine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length: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4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index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array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integer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56285" marR="55943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compiler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fractional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index </a:t>
            </a:r>
            <a:r>
              <a:rPr sz="2000" dirty="0">
                <a:latin typeface="Times New Roman"/>
                <a:cs typeface="Times New Roman"/>
              </a:rPr>
              <a:t>(casting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done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automatically).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6396" y="1615439"/>
            <a:ext cx="2688590" cy="1447800"/>
          </a:xfrm>
          <a:custGeom>
            <a:avLst/>
            <a:gdLst/>
            <a:ahLst/>
            <a:cxnLst/>
            <a:rect l="l" t="t" r="r" b="b"/>
            <a:pathLst>
              <a:path w="2688590" h="1447800">
                <a:moveTo>
                  <a:pt x="2682239" y="0"/>
                </a:moveTo>
                <a:lnTo>
                  <a:pt x="4571" y="0"/>
                </a:lnTo>
                <a:lnTo>
                  <a:pt x="0" y="6096"/>
                </a:lnTo>
                <a:lnTo>
                  <a:pt x="0" y="1441703"/>
                </a:lnTo>
                <a:lnTo>
                  <a:pt x="4571" y="1447800"/>
                </a:lnTo>
                <a:lnTo>
                  <a:pt x="2682239" y="1447800"/>
                </a:lnTo>
                <a:lnTo>
                  <a:pt x="2688335" y="1441703"/>
                </a:lnTo>
                <a:lnTo>
                  <a:pt x="2688335" y="1435608"/>
                </a:lnTo>
                <a:lnTo>
                  <a:pt x="24383" y="1435608"/>
                </a:lnTo>
                <a:lnTo>
                  <a:pt x="12191" y="1421891"/>
                </a:lnTo>
                <a:lnTo>
                  <a:pt x="24383" y="1421891"/>
                </a:lnTo>
                <a:lnTo>
                  <a:pt x="24383" y="25908"/>
                </a:lnTo>
                <a:lnTo>
                  <a:pt x="12191" y="25908"/>
                </a:lnTo>
                <a:lnTo>
                  <a:pt x="24383" y="12191"/>
                </a:lnTo>
                <a:lnTo>
                  <a:pt x="2688335" y="12191"/>
                </a:lnTo>
                <a:lnTo>
                  <a:pt x="2688335" y="6096"/>
                </a:lnTo>
                <a:lnTo>
                  <a:pt x="2682239" y="0"/>
                </a:lnTo>
                <a:close/>
              </a:path>
              <a:path w="2688590" h="1447800">
                <a:moveTo>
                  <a:pt x="24383" y="1421891"/>
                </a:moveTo>
                <a:lnTo>
                  <a:pt x="12191" y="1421891"/>
                </a:lnTo>
                <a:lnTo>
                  <a:pt x="24383" y="1435608"/>
                </a:lnTo>
                <a:lnTo>
                  <a:pt x="24383" y="1421891"/>
                </a:lnTo>
                <a:close/>
              </a:path>
              <a:path w="2688590" h="1447800">
                <a:moveTo>
                  <a:pt x="2663952" y="1421891"/>
                </a:moveTo>
                <a:lnTo>
                  <a:pt x="24383" y="1421891"/>
                </a:lnTo>
                <a:lnTo>
                  <a:pt x="24383" y="1435608"/>
                </a:lnTo>
                <a:lnTo>
                  <a:pt x="2663952" y="1435608"/>
                </a:lnTo>
                <a:lnTo>
                  <a:pt x="2663952" y="1421891"/>
                </a:lnTo>
                <a:close/>
              </a:path>
              <a:path w="2688590" h="1447800">
                <a:moveTo>
                  <a:pt x="2663952" y="12191"/>
                </a:moveTo>
                <a:lnTo>
                  <a:pt x="2663952" y="1435608"/>
                </a:lnTo>
                <a:lnTo>
                  <a:pt x="2676144" y="1421891"/>
                </a:lnTo>
                <a:lnTo>
                  <a:pt x="2688335" y="1421891"/>
                </a:lnTo>
                <a:lnTo>
                  <a:pt x="2688335" y="25908"/>
                </a:lnTo>
                <a:lnTo>
                  <a:pt x="2676144" y="25908"/>
                </a:lnTo>
                <a:lnTo>
                  <a:pt x="2663952" y="12191"/>
                </a:lnTo>
                <a:close/>
              </a:path>
              <a:path w="2688590" h="1447800">
                <a:moveTo>
                  <a:pt x="2688335" y="1421891"/>
                </a:moveTo>
                <a:lnTo>
                  <a:pt x="2676144" y="1421891"/>
                </a:lnTo>
                <a:lnTo>
                  <a:pt x="2663952" y="1435608"/>
                </a:lnTo>
                <a:lnTo>
                  <a:pt x="2688335" y="1435608"/>
                </a:lnTo>
                <a:lnTo>
                  <a:pt x="2688335" y="1421891"/>
                </a:lnTo>
                <a:close/>
              </a:path>
              <a:path w="2688590" h="1447800">
                <a:moveTo>
                  <a:pt x="24383" y="12191"/>
                </a:moveTo>
                <a:lnTo>
                  <a:pt x="12191" y="25908"/>
                </a:lnTo>
                <a:lnTo>
                  <a:pt x="24383" y="25908"/>
                </a:lnTo>
                <a:lnTo>
                  <a:pt x="24383" y="12191"/>
                </a:lnTo>
                <a:close/>
              </a:path>
              <a:path w="2688590" h="1447800">
                <a:moveTo>
                  <a:pt x="2663952" y="12191"/>
                </a:moveTo>
                <a:lnTo>
                  <a:pt x="24383" y="12191"/>
                </a:lnTo>
                <a:lnTo>
                  <a:pt x="24383" y="25908"/>
                </a:lnTo>
                <a:lnTo>
                  <a:pt x="2663952" y="25908"/>
                </a:lnTo>
                <a:lnTo>
                  <a:pt x="2663952" y="12191"/>
                </a:lnTo>
                <a:close/>
              </a:path>
              <a:path w="2688590" h="1447800">
                <a:moveTo>
                  <a:pt x="2688335" y="12191"/>
                </a:moveTo>
                <a:lnTo>
                  <a:pt x="2663952" y="12191"/>
                </a:lnTo>
                <a:lnTo>
                  <a:pt x="2676144" y="25908"/>
                </a:lnTo>
                <a:lnTo>
                  <a:pt x="2688335" y="25908"/>
                </a:lnTo>
                <a:lnTo>
                  <a:pt x="2688335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5817" y="1619549"/>
            <a:ext cx="2212340" cy="13658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417830">
              <a:lnSpc>
                <a:spcPts val="1730"/>
              </a:lnSpc>
              <a:spcBef>
                <a:spcPts val="310"/>
              </a:spcBef>
            </a:pPr>
            <a:r>
              <a:rPr sz="1600" b="1" spc="-9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2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B050"/>
                </a:solidFill>
                <a:latin typeface="Courier New"/>
                <a:cs typeface="Courier New"/>
              </a:rPr>
              <a:t>DO</a:t>
            </a:r>
            <a:r>
              <a:rPr sz="1600" b="1" spc="-2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14" dirty="0">
                <a:solidFill>
                  <a:srgbClr val="00B050"/>
                </a:solidFill>
                <a:latin typeface="Courier New"/>
                <a:cs typeface="Courier New"/>
              </a:rPr>
              <a:t>NOT</a:t>
            </a:r>
            <a:r>
              <a:rPr sz="1600" b="1" spc="-2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95" dirty="0">
                <a:solidFill>
                  <a:srgbClr val="00B050"/>
                </a:solidFill>
                <a:latin typeface="Courier New"/>
                <a:cs typeface="Courier New"/>
              </a:rPr>
              <a:t>do</a:t>
            </a:r>
            <a:r>
              <a:rPr sz="1600" b="1" spc="-2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14" dirty="0">
                <a:solidFill>
                  <a:srgbClr val="00B050"/>
                </a:solidFill>
                <a:latin typeface="Courier New"/>
                <a:cs typeface="Courier New"/>
              </a:rPr>
              <a:t>this </a:t>
            </a: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8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x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605"/>
              </a:lnSpc>
            </a:pPr>
            <a:r>
              <a:rPr sz="1600" b="1" spc="-114" dirty="0">
                <a:latin typeface="Courier New"/>
                <a:cs typeface="Courier New"/>
              </a:rPr>
              <a:t>cin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95" dirty="0">
                <a:latin typeface="Courier New"/>
                <a:cs typeface="Courier New"/>
              </a:rPr>
              <a:t>&gt;&gt;</a:t>
            </a:r>
            <a:r>
              <a:rPr sz="1600" b="1" spc="-270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x;</a:t>
            </a:r>
            <a:endParaRPr sz="1600" dirty="0">
              <a:latin typeface="Courier New"/>
              <a:cs typeface="Courier New"/>
            </a:endParaRPr>
          </a:p>
          <a:p>
            <a:pPr marL="12700" marR="830580">
              <a:lnSpc>
                <a:spcPts val="1730"/>
              </a:lnSpc>
              <a:spcBef>
                <a:spcPts val="120"/>
              </a:spcBef>
            </a:pPr>
            <a:r>
              <a:rPr sz="1600" b="1" spc="-9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2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30" dirty="0">
                <a:solidFill>
                  <a:srgbClr val="00B050"/>
                </a:solidFill>
                <a:latin typeface="Courier New"/>
                <a:cs typeface="Courier New"/>
              </a:rPr>
              <a:t>very</a:t>
            </a:r>
            <a:r>
              <a:rPr sz="1600" b="1" spc="-2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0B050"/>
                </a:solidFill>
                <a:latin typeface="Courier New"/>
                <a:cs typeface="Courier New"/>
              </a:rPr>
              <a:t>bad! </a:t>
            </a:r>
            <a:r>
              <a:rPr sz="1600" b="1" spc="-114" dirty="0">
                <a:latin typeface="Courier New"/>
                <a:cs typeface="Courier New"/>
              </a:rPr>
              <a:t>int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145" dirty="0">
                <a:latin typeface="Courier New"/>
                <a:cs typeface="Courier New"/>
              </a:rPr>
              <a:t>array[x];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00"/>
              </a:lnSpc>
            </a:pPr>
            <a:r>
              <a:rPr sz="1600" b="1" spc="-145" dirty="0">
                <a:latin typeface="Courier New"/>
                <a:cs typeface="Courier New"/>
              </a:rPr>
              <a:t>array[2]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280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3;</a:t>
            </a:r>
            <a:r>
              <a:rPr sz="1600" b="1" spc="-265" dirty="0">
                <a:latin typeface="Courier New"/>
                <a:cs typeface="Courier New"/>
              </a:rPr>
              <a:t> </a:t>
            </a:r>
            <a:r>
              <a:rPr sz="1600" b="1" spc="-9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27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etc.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16396" y="3631691"/>
            <a:ext cx="2688590" cy="1447800"/>
          </a:xfrm>
          <a:custGeom>
            <a:avLst/>
            <a:gdLst/>
            <a:ahLst/>
            <a:cxnLst/>
            <a:rect l="l" t="t" r="r" b="b"/>
            <a:pathLst>
              <a:path w="2688590" h="1447800">
                <a:moveTo>
                  <a:pt x="2682239" y="0"/>
                </a:moveTo>
                <a:lnTo>
                  <a:pt x="4571" y="0"/>
                </a:lnTo>
                <a:lnTo>
                  <a:pt x="0" y="6096"/>
                </a:lnTo>
                <a:lnTo>
                  <a:pt x="0" y="1441704"/>
                </a:lnTo>
                <a:lnTo>
                  <a:pt x="4571" y="1447800"/>
                </a:lnTo>
                <a:lnTo>
                  <a:pt x="2682239" y="1447800"/>
                </a:lnTo>
                <a:lnTo>
                  <a:pt x="2688335" y="1441704"/>
                </a:lnTo>
                <a:lnTo>
                  <a:pt x="2688335" y="1434084"/>
                </a:lnTo>
                <a:lnTo>
                  <a:pt x="24383" y="1434084"/>
                </a:lnTo>
                <a:lnTo>
                  <a:pt x="12191" y="1421892"/>
                </a:lnTo>
                <a:lnTo>
                  <a:pt x="24383" y="1421892"/>
                </a:lnTo>
                <a:lnTo>
                  <a:pt x="24383" y="24384"/>
                </a:lnTo>
                <a:lnTo>
                  <a:pt x="12191" y="24384"/>
                </a:lnTo>
                <a:lnTo>
                  <a:pt x="24383" y="12192"/>
                </a:lnTo>
                <a:lnTo>
                  <a:pt x="2688335" y="12192"/>
                </a:lnTo>
                <a:lnTo>
                  <a:pt x="2688335" y="6096"/>
                </a:lnTo>
                <a:lnTo>
                  <a:pt x="2682239" y="0"/>
                </a:lnTo>
                <a:close/>
              </a:path>
              <a:path w="2688590" h="1447800">
                <a:moveTo>
                  <a:pt x="24383" y="1421892"/>
                </a:moveTo>
                <a:lnTo>
                  <a:pt x="12191" y="1421892"/>
                </a:lnTo>
                <a:lnTo>
                  <a:pt x="24383" y="1434084"/>
                </a:lnTo>
                <a:lnTo>
                  <a:pt x="24383" y="1421892"/>
                </a:lnTo>
                <a:close/>
              </a:path>
              <a:path w="2688590" h="1447800">
                <a:moveTo>
                  <a:pt x="2663952" y="1421892"/>
                </a:moveTo>
                <a:lnTo>
                  <a:pt x="24383" y="1421892"/>
                </a:lnTo>
                <a:lnTo>
                  <a:pt x="24383" y="1434084"/>
                </a:lnTo>
                <a:lnTo>
                  <a:pt x="2663952" y="1434084"/>
                </a:lnTo>
                <a:lnTo>
                  <a:pt x="2663952" y="1421892"/>
                </a:lnTo>
                <a:close/>
              </a:path>
              <a:path w="2688590" h="1447800">
                <a:moveTo>
                  <a:pt x="2663952" y="12192"/>
                </a:moveTo>
                <a:lnTo>
                  <a:pt x="2663952" y="1434084"/>
                </a:lnTo>
                <a:lnTo>
                  <a:pt x="2676144" y="1421892"/>
                </a:lnTo>
                <a:lnTo>
                  <a:pt x="2688335" y="1421892"/>
                </a:lnTo>
                <a:lnTo>
                  <a:pt x="2688335" y="24384"/>
                </a:lnTo>
                <a:lnTo>
                  <a:pt x="2676144" y="24384"/>
                </a:lnTo>
                <a:lnTo>
                  <a:pt x="2663952" y="12192"/>
                </a:lnTo>
                <a:close/>
              </a:path>
              <a:path w="2688590" h="1447800">
                <a:moveTo>
                  <a:pt x="2688335" y="1421892"/>
                </a:moveTo>
                <a:lnTo>
                  <a:pt x="2676144" y="1421892"/>
                </a:lnTo>
                <a:lnTo>
                  <a:pt x="2663952" y="1434084"/>
                </a:lnTo>
                <a:lnTo>
                  <a:pt x="2688335" y="1434084"/>
                </a:lnTo>
                <a:lnTo>
                  <a:pt x="2688335" y="1421892"/>
                </a:lnTo>
                <a:close/>
              </a:path>
              <a:path w="2688590" h="1447800">
                <a:moveTo>
                  <a:pt x="24383" y="12192"/>
                </a:moveTo>
                <a:lnTo>
                  <a:pt x="12191" y="24384"/>
                </a:lnTo>
                <a:lnTo>
                  <a:pt x="24383" y="24384"/>
                </a:lnTo>
                <a:lnTo>
                  <a:pt x="24383" y="12192"/>
                </a:lnTo>
                <a:close/>
              </a:path>
              <a:path w="2688590" h="1447800">
                <a:moveTo>
                  <a:pt x="2663952" y="12192"/>
                </a:moveTo>
                <a:lnTo>
                  <a:pt x="24383" y="12192"/>
                </a:lnTo>
                <a:lnTo>
                  <a:pt x="24383" y="24384"/>
                </a:lnTo>
                <a:lnTo>
                  <a:pt x="2663952" y="24384"/>
                </a:lnTo>
                <a:lnTo>
                  <a:pt x="2663952" y="12192"/>
                </a:lnTo>
                <a:close/>
              </a:path>
              <a:path w="2688590" h="1447800">
                <a:moveTo>
                  <a:pt x="2688335" y="12192"/>
                </a:moveTo>
                <a:lnTo>
                  <a:pt x="2663952" y="12192"/>
                </a:lnTo>
                <a:lnTo>
                  <a:pt x="2676144" y="24384"/>
                </a:lnTo>
                <a:lnTo>
                  <a:pt x="2688335" y="24384"/>
                </a:lnTo>
                <a:lnTo>
                  <a:pt x="2688335" y="1219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05817" y="3635726"/>
            <a:ext cx="2521585" cy="13665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1449705" algn="just">
              <a:lnSpc>
                <a:spcPts val="1730"/>
              </a:lnSpc>
              <a:spcBef>
                <a:spcPts val="310"/>
              </a:spcBef>
            </a:pPr>
            <a:r>
              <a:rPr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2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Do</a:t>
            </a:r>
            <a:r>
              <a:rPr sz="1600" b="1" spc="-3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B050"/>
                </a:solidFill>
                <a:latin typeface="Courier New"/>
                <a:cs typeface="Courier New"/>
              </a:rPr>
              <a:t>this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int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x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0;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cin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&gt;&gt;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90" dirty="0">
                <a:latin typeface="Courier New"/>
                <a:cs typeface="Courier New"/>
              </a:rPr>
              <a:t>x;</a:t>
            </a:r>
            <a:endParaRPr sz="1600" dirty="0">
              <a:latin typeface="Courier New"/>
              <a:cs typeface="Courier New"/>
            </a:endParaRPr>
          </a:p>
          <a:p>
            <a:pPr marL="12700" algn="just">
              <a:lnSpc>
                <a:spcPts val="1600"/>
              </a:lnSpc>
            </a:pPr>
            <a:r>
              <a:rPr sz="1600" b="1" spc="-9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2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good!</a:t>
            </a:r>
            <a:endParaRPr sz="160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1730"/>
              </a:lnSpc>
              <a:spcBef>
                <a:spcPts val="120"/>
              </a:spcBef>
            </a:pPr>
            <a:r>
              <a:rPr sz="1600" b="1" spc="-120" dirty="0">
                <a:latin typeface="Courier New"/>
                <a:cs typeface="Courier New"/>
              </a:rPr>
              <a:t>int*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array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new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40" dirty="0">
                <a:latin typeface="Courier New"/>
                <a:cs typeface="Courier New"/>
              </a:rPr>
              <a:t>int[x];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140" dirty="0">
                <a:latin typeface="Courier New"/>
                <a:cs typeface="Courier New"/>
              </a:rPr>
              <a:t>array[2]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3;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9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2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B050"/>
                </a:solidFill>
                <a:latin typeface="Courier New"/>
                <a:cs typeface="Courier New"/>
              </a:rPr>
              <a:t>etc.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50158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95" dirty="0">
                <a:solidFill>
                  <a:srgbClr val="4F81BD"/>
                </a:solidFill>
                <a:latin typeface="Times New Roman"/>
                <a:cs typeface="Times New Roman"/>
              </a:rPr>
              <a:t>Two-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dimensional</a:t>
            </a:r>
            <a:r>
              <a:rPr sz="3800" b="1" spc="-8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arrays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9111" y="3486911"/>
            <a:ext cx="5139055" cy="403860"/>
          </a:xfrm>
          <a:custGeom>
            <a:avLst/>
            <a:gdLst/>
            <a:ahLst/>
            <a:cxnLst/>
            <a:rect l="l" t="t" r="r" b="b"/>
            <a:pathLst>
              <a:path w="5139055" h="403860">
                <a:moveTo>
                  <a:pt x="5132832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397763"/>
                </a:lnTo>
                <a:lnTo>
                  <a:pt x="6095" y="403859"/>
                </a:lnTo>
                <a:lnTo>
                  <a:pt x="5132832" y="403859"/>
                </a:lnTo>
                <a:lnTo>
                  <a:pt x="5138928" y="397763"/>
                </a:lnTo>
                <a:lnTo>
                  <a:pt x="5138928" y="390143"/>
                </a:lnTo>
                <a:lnTo>
                  <a:pt x="25907" y="390143"/>
                </a:lnTo>
                <a:lnTo>
                  <a:pt x="12192" y="377951"/>
                </a:lnTo>
                <a:lnTo>
                  <a:pt x="25907" y="377951"/>
                </a:lnTo>
                <a:lnTo>
                  <a:pt x="25907" y="25907"/>
                </a:lnTo>
                <a:lnTo>
                  <a:pt x="12192" y="25907"/>
                </a:lnTo>
                <a:lnTo>
                  <a:pt x="25907" y="12191"/>
                </a:lnTo>
                <a:lnTo>
                  <a:pt x="5138928" y="12191"/>
                </a:lnTo>
                <a:lnTo>
                  <a:pt x="5138928" y="6095"/>
                </a:lnTo>
                <a:lnTo>
                  <a:pt x="5132832" y="0"/>
                </a:lnTo>
                <a:close/>
              </a:path>
              <a:path w="5139055" h="403860">
                <a:moveTo>
                  <a:pt x="25907" y="377951"/>
                </a:moveTo>
                <a:lnTo>
                  <a:pt x="12192" y="377951"/>
                </a:lnTo>
                <a:lnTo>
                  <a:pt x="25907" y="390143"/>
                </a:lnTo>
                <a:lnTo>
                  <a:pt x="25907" y="377951"/>
                </a:lnTo>
                <a:close/>
              </a:path>
              <a:path w="5139055" h="403860">
                <a:moveTo>
                  <a:pt x="5113020" y="377951"/>
                </a:moveTo>
                <a:lnTo>
                  <a:pt x="25907" y="377951"/>
                </a:lnTo>
                <a:lnTo>
                  <a:pt x="25907" y="390143"/>
                </a:lnTo>
                <a:lnTo>
                  <a:pt x="5113020" y="390143"/>
                </a:lnTo>
                <a:lnTo>
                  <a:pt x="5113020" y="377951"/>
                </a:lnTo>
                <a:close/>
              </a:path>
              <a:path w="5139055" h="403860">
                <a:moveTo>
                  <a:pt x="5113020" y="12191"/>
                </a:moveTo>
                <a:lnTo>
                  <a:pt x="5113020" y="390143"/>
                </a:lnTo>
                <a:lnTo>
                  <a:pt x="5126736" y="377951"/>
                </a:lnTo>
                <a:lnTo>
                  <a:pt x="5138928" y="377951"/>
                </a:lnTo>
                <a:lnTo>
                  <a:pt x="5138928" y="25907"/>
                </a:lnTo>
                <a:lnTo>
                  <a:pt x="5126736" y="25907"/>
                </a:lnTo>
                <a:lnTo>
                  <a:pt x="5113020" y="12191"/>
                </a:lnTo>
                <a:close/>
              </a:path>
              <a:path w="5139055" h="403860">
                <a:moveTo>
                  <a:pt x="5138928" y="377951"/>
                </a:moveTo>
                <a:lnTo>
                  <a:pt x="5126736" y="377951"/>
                </a:lnTo>
                <a:lnTo>
                  <a:pt x="5113020" y="390143"/>
                </a:lnTo>
                <a:lnTo>
                  <a:pt x="5138928" y="390143"/>
                </a:lnTo>
                <a:lnTo>
                  <a:pt x="5138928" y="377951"/>
                </a:lnTo>
                <a:close/>
              </a:path>
              <a:path w="5139055" h="403860">
                <a:moveTo>
                  <a:pt x="25907" y="12191"/>
                </a:moveTo>
                <a:lnTo>
                  <a:pt x="12192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5139055" h="403860">
                <a:moveTo>
                  <a:pt x="5113020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5113020" y="25907"/>
                </a:lnTo>
                <a:lnTo>
                  <a:pt x="5113020" y="12191"/>
                </a:lnTo>
                <a:close/>
              </a:path>
              <a:path w="5139055" h="403860">
                <a:moveTo>
                  <a:pt x="5138928" y="12191"/>
                </a:moveTo>
                <a:lnTo>
                  <a:pt x="5113020" y="12191"/>
                </a:lnTo>
                <a:lnTo>
                  <a:pt x="5126736" y="25907"/>
                </a:lnTo>
                <a:lnTo>
                  <a:pt x="5138928" y="25907"/>
                </a:lnTo>
                <a:lnTo>
                  <a:pt x="5138928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6035" y="4567427"/>
            <a:ext cx="2833370" cy="403860"/>
          </a:xfrm>
          <a:custGeom>
            <a:avLst/>
            <a:gdLst/>
            <a:ahLst/>
            <a:cxnLst/>
            <a:rect l="l" t="t" r="r" b="b"/>
            <a:pathLst>
              <a:path w="2833370" h="403860">
                <a:moveTo>
                  <a:pt x="2828543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397763"/>
                </a:lnTo>
                <a:lnTo>
                  <a:pt x="6096" y="403860"/>
                </a:lnTo>
                <a:lnTo>
                  <a:pt x="2828543" y="403860"/>
                </a:lnTo>
                <a:lnTo>
                  <a:pt x="2833116" y="397763"/>
                </a:lnTo>
                <a:lnTo>
                  <a:pt x="2833116" y="391668"/>
                </a:lnTo>
                <a:lnTo>
                  <a:pt x="25908" y="391668"/>
                </a:lnTo>
                <a:lnTo>
                  <a:pt x="12191" y="377951"/>
                </a:lnTo>
                <a:lnTo>
                  <a:pt x="25908" y="377951"/>
                </a:lnTo>
                <a:lnTo>
                  <a:pt x="25908" y="25907"/>
                </a:lnTo>
                <a:lnTo>
                  <a:pt x="12191" y="25907"/>
                </a:lnTo>
                <a:lnTo>
                  <a:pt x="25908" y="13715"/>
                </a:lnTo>
                <a:lnTo>
                  <a:pt x="2833116" y="13715"/>
                </a:lnTo>
                <a:lnTo>
                  <a:pt x="2833116" y="6095"/>
                </a:lnTo>
                <a:lnTo>
                  <a:pt x="2828543" y="0"/>
                </a:lnTo>
                <a:close/>
              </a:path>
              <a:path w="2833370" h="403860">
                <a:moveTo>
                  <a:pt x="25908" y="377951"/>
                </a:moveTo>
                <a:lnTo>
                  <a:pt x="12191" y="377951"/>
                </a:lnTo>
                <a:lnTo>
                  <a:pt x="25908" y="391668"/>
                </a:lnTo>
                <a:lnTo>
                  <a:pt x="25908" y="377951"/>
                </a:lnTo>
                <a:close/>
              </a:path>
              <a:path w="2833370" h="403860">
                <a:moveTo>
                  <a:pt x="2808731" y="377951"/>
                </a:moveTo>
                <a:lnTo>
                  <a:pt x="25908" y="377951"/>
                </a:lnTo>
                <a:lnTo>
                  <a:pt x="25908" y="391668"/>
                </a:lnTo>
                <a:lnTo>
                  <a:pt x="2808731" y="391668"/>
                </a:lnTo>
                <a:lnTo>
                  <a:pt x="2808731" y="377951"/>
                </a:lnTo>
                <a:close/>
              </a:path>
              <a:path w="2833370" h="403860">
                <a:moveTo>
                  <a:pt x="2808731" y="13715"/>
                </a:moveTo>
                <a:lnTo>
                  <a:pt x="2808731" y="391668"/>
                </a:lnTo>
                <a:lnTo>
                  <a:pt x="2820924" y="377951"/>
                </a:lnTo>
                <a:lnTo>
                  <a:pt x="2833116" y="377951"/>
                </a:lnTo>
                <a:lnTo>
                  <a:pt x="2833116" y="25907"/>
                </a:lnTo>
                <a:lnTo>
                  <a:pt x="2820924" y="25907"/>
                </a:lnTo>
                <a:lnTo>
                  <a:pt x="2808731" y="13715"/>
                </a:lnTo>
                <a:close/>
              </a:path>
              <a:path w="2833370" h="403860">
                <a:moveTo>
                  <a:pt x="2833116" y="377951"/>
                </a:moveTo>
                <a:lnTo>
                  <a:pt x="2820924" y="377951"/>
                </a:lnTo>
                <a:lnTo>
                  <a:pt x="2808731" y="391668"/>
                </a:lnTo>
                <a:lnTo>
                  <a:pt x="2833116" y="391668"/>
                </a:lnTo>
                <a:lnTo>
                  <a:pt x="2833116" y="377951"/>
                </a:lnTo>
                <a:close/>
              </a:path>
              <a:path w="2833370" h="403860">
                <a:moveTo>
                  <a:pt x="25908" y="13715"/>
                </a:moveTo>
                <a:lnTo>
                  <a:pt x="12191" y="25907"/>
                </a:lnTo>
                <a:lnTo>
                  <a:pt x="25908" y="25907"/>
                </a:lnTo>
                <a:lnTo>
                  <a:pt x="25908" y="13715"/>
                </a:lnTo>
                <a:close/>
              </a:path>
              <a:path w="2833370" h="403860">
                <a:moveTo>
                  <a:pt x="2808731" y="13715"/>
                </a:moveTo>
                <a:lnTo>
                  <a:pt x="25908" y="13715"/>
                </a:lnTo>
                <a:lnTo>
                  <a:pt x="25908" y="25907"/>
                </a:lnTo>
                <a:lnTo>
                  <a:pt x="2808731" y="25907"/>
                </a:lnTo>
                <a:lnTo>
                  <a:pt x="2808731" y="13715"/>
                </a:lnTo>
                <a:close/>
              </a:path>
              <a:path w="2833370" h="403860">
                <a:moveTo>
                  <a:pt x="2833116" y="13715"/>
                </a:moveTo>
                <a:lnTo>
                  <a:pt x="2808731" y="13715"/>
                </a:lnTo>
                <a:lnTo>
                  <a:pt x="2820924" y="25907"/>
                </a:lnTo>
                <a:lnTo>
                  <a:pt x="2833116" y="25907"/>
                </a:lnTo>
                <a:lnTo>
                  <a:pt x="2833116" y="1371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0122" y="1622509"/>
            <a:ext cx="8531225" cy="326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one-dimensional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vector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two-dimensional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matrix</a:t>
            </a:r>
            <a:r>
              <a:rPr sz="2000" b="1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table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Intuitively,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two-dimensional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composed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rows</a:t>
            </a:r>
            <a:r>
              <a:rPr sz="20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columns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marR="93980" indent="-28638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two-dimensional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array,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rows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columns.</a:t>
            </a:r>
            <a:endParaRPr sz="2000" dirty="0">
              <a:latin typeface="Times New Roman"/>
              <a:cs typeface="Times New Roman"/>
            </a:endParaRPr>
          </a:p>
          <a:p>
            <a:pPr marR="81280" algn="ctr">
              <a:lnSpc>
                <a:spcPct val="100000"/>
              </a:lnSpc>
              <a:spcBef>
                <a:spcPts val="1655"/>
              </a:spcBef>
            </a:pPr>
            <a:r>
              <a:rPr sz="2000" b="1" i="1" u="sng" spc="-1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data</a:t>
            </a:r>
            <a:r>
              <a:rPr sz="2000" b="1" i="1" u="sng" spc="-28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i="1" u="sng" spc="-1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type</a:t>
            </a:r>
            <a:r>
              <a:rPr sz="2000" b="1" i="1" spc="-275" dirty="0">
                <a:latin typeface="Courier New"/>
                <a:cs typeface="Courier New"/>
              </a:rPr>
              <a:t> </a:t>
            </a:r>
            <a:r>
              <a:rPr sz="2000" b="1" i="1" u="sng" spc="-1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array</a:t>
            </a:r>
            <a:r>
              <a:rPr sz="2000" b="1" i="1" u="sng" spc="-27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i="1" u="sng" spc="-10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name</a:t>
            </a:r>
            <a:r>
              <a:rPr sz="2000" b="1" spc="-105" dirty="0">
                <a:latin typeface="Courier New"/>
                <a:cs typeface="Courier New"/>
              </a:rPr>
              <a:t>[</a:t>
            </a:r>
            <a:r>
              <a:rPr sz="2000" b="1" i="1" u="sng" spc="-10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rows</a:t>
            </a:r>
            <a:r>
              <a:rPr sz="2000" b="1" spc="-105" dirty="0">
                <a:latin typeface="Courier New"/>
                <a:cs typeface="Courier New"/>
              </a:rPr>
              <a:t>][</a:t>
            </a:r>
            <a:r>
              <a:rPr sz="2000" b="1" i="1" u="sng" spc="-10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columns</a:t>
            </a:r>
            <a:r>
              <a:rPr sz="2000" b="1" spc="-105" dirty="0">
                <a:latin typeface="Courier New"/>
                <a:cs typeface="Courier New"/>
              </a:rPr>
              <a:t>];</a:t>
            </a:r>
            <a:endParaRPr sz="20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let’s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rows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3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columns.</a:t>
            </a:r>
            <a:endParaRPr sz="2000" dirty="0">
              <a:latin typeface="Times New Roman"/>
              <a:cs typeface="Times New Roman"/>
            </a:endParaRPr>
          </a:p>
          <a:p>
            <a:pPr marL="239395" algn="ctr">
              <a:lnSpc>
                <a:spcPct val="100000"/>
              </a:lnSpc>
              <a:spcBef>
                <a:spcPts val="1520"/>
              </a:spcBef>
            </a:pPr>
            <a:r>
              <a:rPr sz="2000" b="1" spc="-130" dirty="0">
                <a:latin typeface="Courier New"/>
                <a:cs typeface="Courier New"/>
              </a:rPr>
              <a:t>double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65" dirty="0">
                <a:latin typeface="Courier New"/>
                <a:cs typeface="Courier New"/>
              </a:rPr>
              <a:t>score[3][</a:t>
            </a:r>
            <a:r>
              <a:rPr lang="en-US" sz="2000" b="1" spc="-65" dirty="0">
                <a:latin typeface="Courier New"/>
                <a:cs typeface="Courier New"/>
              </a:rPr>
              <a:t>3</a:t>
            </a:r>
            <a:r>
              <a:rPr sz="2000" b="1" spc="-65" dirty="0">
                <a:latin typeface="Courier New"/>
                <a:cs typeface="Courier New"/>
              </a:rPr>
              <a:t>];</a:t>
            </a:r>
            <a:endParaRPr sz="2000" dirty="0">
              <a:latin typeface="Courier New"/>
              <a:cs typeface="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5EF79-9A32-9B22-72B8-83D87C59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5181600"/>
            <a:ext cx="2778125" cy="141462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22" y="662271"/>
            <a:ext cx="5016500" cy="127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95" dirty="0">
                <a:solidFill>
                  <a:srgbClr val="4F81BD"/>
                </a:solidFill>
                <a:latin typeface="Times New Roman"/>
                <a:cs typeface="Times New Roman"/>
              </a:rPr>
              <a:t>Two-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dimensional</a:t>
            </a:r>
            <a:r>
              <a:rPr sz="3800" b="1" spc="-8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arrays</a:t>
            </a: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30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spc="-130" dirty="0">
                <a:latin typeface="Courier New"/>
                <a:cs typeface="Courier New"/>
              </a:rPr>
              <a:t>double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65" dirty="0">
                <a:latin typeface="Courier New"/>
                <a:cs typeface="Courier New"/>
              </a:rPr>
              <a:t>score[3][7];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4659" y="2155958"/>
            <a:ext cx="2660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48994" algn="l"/>
                <a:tab pos="1685925" algn="l"/>
                <a:tab pos="2519680" algn="l"/>
              </a:tabLst>
            </a:pPr>
            <a:r>
              <a:rPr sz="2000" spc="-5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1587" y="2155958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4125" y="2155958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7501" y="2155958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122" y="2461367"/>
            <a:ext cx="8517890" cy="29870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391285">
              <a:lnSpc>
                <a:spcPct val="100000"/>
              </a:lnSpc>
              <a:spcBef>
                <a:spcPts val="820"/>
              </a:spcBef>
            </a:pPr>
            <a:r>
              <a:rPr sz="2000" spc="-50" dirty="0"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  <a:p>
            <a:pPr marL="1391285">
              <a:lnSpc>
                <a:spcPct val="100000"/>
              </a:lnSpc>
              <a:spcBef>
                <a:spcPts val="720"/>
              </a:spcBef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1391285">
              <a:lnSpc>
                <a:spcPct val="100000"/>
              </a:lnSpc>
              <a:spcBef>
                <a:spcPts val="720"/>
              </a:spcBef>
            </a:pP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spc="-155" dirty="0">
                <a:latin typeface="Courier New"/>
                <a:cs typeface="Courier New"/>
              </a:rPr>
              <a:t>score[0][0]</a:t>
            </a:r>
            <a:r>
              <a:rPr sz="2000" b="1" spc="-80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Courier New"/>
                <a:cs typeface="Courier New"/>
              </a:rPr>
              <a:t>score[0][1]</a:t>
            </a:r>
            <a:r>
              <a:rPr sz="2000" b="1" spc="-80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2nd.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y</a:t>
            </a:r>
            <a:r>
              <a:rPr sz="2000" spc="-25" dirty="0"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55" dirty="0">
                <a:latin typeface="Times New Roman"/>
                <a:cs typeface="Times New Roman"/>
              </a:rPr>
              <a:t>We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initialize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two-dimensional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follows: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50" dirty="0">
                <a:latin typeface="Courier New"/>
                <a:cs typeface="Courier New"/>
              </a:rPr>
              <a:t>score[2][3]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{{4,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5,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6},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{7,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8,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9}};</a:t>
            </a:r>
            <a:endParaRPr sz="20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50" dirty="0">
                <a:latin typeface="Courier New"/>
                <a:cs typeface="Courier New"/>
              </a:rPr>
              <a:t>score[2][3]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{4,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5,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6,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7,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8,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9};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00" b="1" spc="-2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B050"/>
                </a:solidFill>
                <a:latin typeface="Courier New"/>
                <a:cs typeface="Courier New"/>
              </a:rPr>
              <a:t>2</a:t>
            </a:r>
            <a:r>
              <a:rPr sz="2000" b="1" spc="-2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110" dirty="0">
                <a:solidFill>
                  <a:srgbClr val="00B050"/>
                </a:solidFill>
                <a:latin typeface="Courier New"/>
                <a:cs typeface="Courier New"/>
              </a:rPr>
              <a:t>can</a:t>
            </a:r>
            <a:r>
              <a:rPr sz="2000" b="1" spc="-2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80" dirty="0">
                <a:solidFill>
                  <a:srgbClr val="00B050"/>
                </a:solidFill>
                <a:latin typeface="Courier New"/>
                <a:cs typeface="Courier New"/>
              </a:rPr>
              <a:t>be</a:t>
            </a:r>
            <a:r>
              <a:rPr sz="2000" b="1" spc="-2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110" dirty="0">
                <a:solidFill>
                  <a:srgbClr val="00B050"/>
                </a:solidFill>
                <a:latin typeface="Courier New"/>
                <a:cs typeface="Courier New"/>
              </a:rPr>
              <a:t>omitted.</a:t>
            </a:r>
            <a:endParaRPr sz="2000" dirty="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17776" y="2522219"/>
          <a:ext cx="5715634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[0][0]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[0][1]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[0][2]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[1][0]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][</a:t>
                      </a:r>
                      <a:r>
                        <a:rPr sz="2000" i="1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[2][0]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474726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Set</a:t>
            </a:r>
            <a:r>
              <a:rPr sz="3800" b="1" spc="-3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of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similar</a:t>
            </a:r>
            <a:r>
              <a:rPr sz="3800" b="1" spc="-10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variables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1927" y="3560063"/>
            <a:ext cx="4201795" cy="1655445"/>
          </a:xfrm>
          <a:custGeom>
            <a:avLst/>
            <a:gdLst/>
            <a:ahLst/>
            <a:cxnLst/>
            <a:rect l="l" t="t" r="r" b="b"/>
            <a:pathLst>
              <a:path w="4201795" h="1655445">
                <a:moveTo>
                  <a:pt x="419557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650491"/>
                </a:lnTo>
                <a:lnTo>
                  <a:pt x="6096" y="1655064"/>
                </a:lnTo>
                <a:lnTo>
                  <a:pt x="4195572" y="1655064"/>
                </a:lnTo>
                <a:lnTo>
                  <a:pt x="4201668" y="1650491"/>
                </a:lnTo>
                <a:lnTo>
                  <a:pt x="4201668" y="1642871"/>
                </a:lnTo>
                <a:lnTo>
                  <a:pt x="25908" y="1642871"/>
                </a:lnTo>
                <a:lnTo>
                  <a:pt x="13716" y="1630679"/>
                </a:lnTo>
                <a:lnTo>
                  <a:pt x="25908" y="1630679"/>
                </a:lnTo>
                <a:lnTo>
                  <a:pt x="25908" y="25907"/>
                </a:lnTo>
                <a:lnTo>
                  <a:pt x="13716" y="25907"/>
                </a:lnTo>
                <a:lnTo>
                  <a:pt x="25908" y="12191"/>
                </a:lnTo>
                <a:lnTo>
                  <a:pt x="4201668" y="12191"/>
                </a:lnTo>
                <a:lnTo>
                  <a:pt x="4201668" y="6096"/>
                </a:lnTo>
                <a:lnTo>
                  <a:pt x="4195572" y="0"/>
                </a:lnTo>
                <a:close/>
              </a:path>
              <a:path w="4201795" h="1655445">
                <a:moveTo>
                  <a:pt x="25908" y="1630679"/>
                </a:moveTo>
                <a:lnTo>
                  <a:pt x="13716" y="1630679"/>
                </a:lnTo>
                <a:lnTo>
                  <a:pt x="25908" y="1642871"/>
                </a:lnTo>
                <a:lnTo>
                  <a:pt x="25908" y="1630679"/>
                </a:lnTo>
                <a:close/>
              </a:path>
              <a:path w="4201795" h="1655445">
                <a:moveTo>
                  <a:pt x="4175760" y="1630679"/>
                </a:moveTo>
                <a:lnTo>
                  <a:pt x="25908" y="1630679"/>
                </a:lnTo>
                <a:lnTo>
                  <a:pt x="25908" y="1642871"/>
                </a:lnTo>
                <a:lnTo>
                  <a:pt x="4175760" y="1642871"/>
                </a:lnTo>
                <a:lnTo>
                  <a:pt x="4175760" y="1630679"/>
                </a:lnTo>
                <a:close/>
              </a:path>
              <a:path w="4201795" h="1655445">
                <a:moveTo>
                  <a:pt x="4175760" y="12191"/>
                </a:moveTo>
                <a:lnTo>
                  <a:pt x="4175760" y="1642871"/>
                </a:lnTo>
                <a:lnTo>
                  <a:pt x="4187952" y="1630679"/>
                </a:lnTo>
                <a:lnTo>
                  <a:pt x="4201668" y="1630679"/>
                </a:lnTo>
                <a:lnTo>
                  <a:pt x="4201668" y="25907"/>
                </a:lnTo>
                <a:lnTo>
                  <a:pt x="4187952" y="25907"/>
                </a:lnTo>
                <a:lnTo>
                  <a:pt x="4175760" y="12191"/>
                </a:lnTo>
                <a:close/>
              </a:path>
              <a:path w="4201795" h="1655445">
                <a:moveTo>
                  <a:pt x="4201668" y="1630679"/>
                </a:moveTo>
                <a:lnTo>
                  <a:pt x="4187952" y="1630679"/>
                </a:lnTo>
                <a:lnTo>
                  <a:pt x="4175760" y="1642871"/>
                </a:lnTo>
                <a:lnTo>
                  <a:pt x="4201668" y="1642871"/>
                </a:lnTo>
                <a:lnTo>
                  <a:pt x="4201668" y="1630679"/>
                </a:lnTo>
                <a:close/>
              </a:path>
              <a:path w="4201795" h="1655445">
                <a:moveTo>
                  <a:pt x="25908" y="12191"/>
                </a:moveTo>
                <a:lnTo>
                  <a:pt x="13716" y="25907"/>
                </a:lnTo>
                <a:lnTo>
                  <a:pt x="25908" y="25907"/>
                </a:lnTo>
                <a:lnTo>
                  <a:pt x="25908" y="12191"/>
                </a:lnTo>
                <a:close/>
              </a:path>
              <a:path w="4201795" h="1655445">
                <a:moveTo>
                  <a:pt x="4175760" y="12191"/>
                </a:moveTo>
                <a:lnTo>
                  <a:pt x="25908" y="12191"/>
                </a:lnTo>
                <a:lnTo>
                  <a:pt x="25908" y="25907"/>
                </a:lnTo>
                <a:lnTo>
                  <a:pt x="4175760" y="25907"/>
                </a:lnTo>
                <a:lnTo>
                  <a:pt x="4175760" y="12191"/>
                </a:lnTo>
                <a:close/>
              </a:path>
              <a:path w="4201795" h="1655445">
                <a:moveTo>
                  <a:pt x="4201668" y="12191"/>
                </a:moveTo>
                <a:lnTo>
                  <a:pt x="4175760" y="12191"/>
                </a:lnTo>
                <a:lnTo>
                  <a:pt x="4187952" y="25907"/>
                </a:lnTo>
                <a:lnTo>
                  <a:pt x="4201668" y="25907"/>
                </a:lnTo>
                <a:lnTo>
                  <a:pt x="4201668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0122" y="1562191"/>
            <a:ext cx="7503795" cy="356298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Suppose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students’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scores.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55" dirty="0">
                <a:latin typeface="Times New Roman"/>
                <a:cs typeface="Times New Roman"/>
              </a:rPr>
              <a:t>We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-10" dirty="0">
                <a:latin typeface="Times New Roman"/>
                <a:cs typeface="Times New Roman"/>
              </a:rPr>
              <a:t> variables.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75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score1,</a:t>
            </a:r>
            <a:r>
              <a:rPr sz="2000" b="1" spc="-260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score2,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score3,</a:t>
            </a:r>
            <a:r>
              <a:rPr sz="2000" b="1" spc="-260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score4,</a:t>
            </a:r>
            <a:r>
              <a:rPr sz="2000" b="1" spc="-26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score5;</a:t>
            </a:r>
            <a:endParaRPr sz="20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500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students?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500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variables?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Even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 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them.</a:t>
            </a:r>
            <a:endParaRPr sz="2000" dirty="0">
              <a:latin typeface="Times New Roman"/>
              <a:cs typeface="Times New Roman"/>
            </a:endParaRPr>
          </a:p>
          <a:p>
            <a:pPr marL="2245360">
              <a:lnSpc>
                <a:spcPts val="2400"/>
              </a:lnSpc>
              <a:spcBef>
                <a:spcPts val="1450"/>
              </a:spcBef>
            </a:pPr>
            <a:r>
              <a:rPr sz="2000" b="1" spc="-114" dirty="0">
                <a:latin typeface="Courier New"/>
                <a:cs typeface="Courier New"/>
              </a:rPr>
              <a:t>for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(int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5;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i++)</a:t>
            </a:r>
            <a:endParaRPr sz="2000" dirty="0">
              <a:latin typeface="Courier New"/>
              <a:cs typeface="Courier New"/>
            </a:endParaRPr>
          </a:p>
          <a:p>
            <a:pPr marL="2245360">
              <a:lnSpc>
                <a:spcPct val="100000"/>
              </a:lnSpc>
            </a:pPr>
            <a:r>
              <a:rPr sz="2000" b="1" spc="-50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2510155" marR="1231900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score1;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00" b="1" spc="-2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110" dirty="0">
                <a:solidFill>
                  <a:srgbClr val="00B050"/>
                </a:solidFill>
                <a:latin typeface="Courier New"/>
                <a:cs typeface="Courier New"/>
              </a:rPr>
              <a:t>and</a:t>
            </a:r>
            <a:r>
              <a:rPr sz="2000" b="1" spc="-2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114" dirty="0">
                <a:solidFill>
                  <a:srgbClr val="00B050"/>
                </a:solidFill>
                <a:latin typeface="Courier New"/>
                <a:cs typeface="Courier New"/>
              </a:rPr>
              <a:t>then? </a:t>
            </a: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scorei;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00" b="1" spc="-2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00B050"/>
                </a:solidFill>
                <a:latin typeface="Courier New"/>
                <a:cs typeface="Courier New"/>
              </a:rPr>
              <a:t>error!</a:t>
            </a:r>
            <a:endParaRPr sz="2000" dirty="0">
              <a:latin typeface="Courier New"/>
              <a:cs typeface="Courier New"/>
            </a:endParaRPr>
          </a:p>
          <a:p>
            <a:pPr marL="2245360">
              <a:lnSpc>
                <a:spcPct val="100000"/>
              </a:lnSpc>
            </a:pPr>
            <a:r>
              <a:rPr sz="2000" b="1" spc="-50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2264" y="2119883"/>
            <a:ext cx="5154295" cy="2887980"/>
          </a:xfrm>
          <a:custGeom>
            <a:avLst/>
            <a:gdLst/>
            <a:ahLst/>
            <a:cxnLst/>
            <a:rect l="l" t="t" r="r" b="b"/>
            <a:pathLst>
              <a:path w="5154295" h="2887979">
                <a:moveTo>
                  <a:pt x="5154168" y="6096"/>
                </a:moveTo>
                <a:lnTo>
                  <a:pt x="5148072" y="0"/>
                </a:lnTo>
                <a:lnTo>
                  <a:pt x="5129784" y="0"/>
                </a:lnTo>
                <a:lnTo>
                  <a:pt x="5129784" y="25908"/>
                </a:lnTo>
                <a:lnTo>
                  <a:pt x="5129784" y="1307592"/>
                </a:lnTo>
                <a:lnTo>
                  <a:pt x="5129784" y="2862072"/>
                </a:lnTo>
                <a:lnTo>
                  <a:pt x="25908" y="2862072"/>
                </a:lnTo>
                <a:lnTo>
                  <a:pt x="25908" y="1307592"/>
                </a:lnTo>
                <a:lnTo>
                  <a:pt x="25908" y="25908"/>
                </a:lnTo>
                <a:lnTo>
                  <a:pt x="5129784" y="25908"/>
                </a:lnTo>
                <a:lnTo>
                  <a:pt x="5129784" y="0"/>
                </a:lnTo>
                <a:lnTo>
                  <a:pt x="6096" y="0"/>
                </a:lnTo>
                <a:lnTo>
                  <a:pt x="0" y="6096"/>
                </a:lnTo>
                <a:lnTo>
                  <a:pt x="0" y="1307592"/>
                </a:lnTo>
                <a:lnTo>
                  <a:pt x="0" y="2881884"/>
                </a:lnTo>
                <a:lnTo>
                  <a:pt x="6096" y="2887980"/>
                </a:lnTo>
                <a:lnTo>
                  <a:pt x="5148072" y="2887980"/>
                </a:lnTo>
                <a:lnTo>
                  <a:pt x="5154168" y="2881884"/>
                </a:lnTo>
                <a:lnTo>
                  <a:pt x="5154168" y="2875788"/>
                </a:lnTo>
                <a:lnTo>
                  <a:pt x="5154168" y="2862072"/>
                </a:lnTo>
                <a:lnTo>
                  <a:pt x="5154168" y="1307592"/>
                </a:lnTo>
                <a:lnTo>
                  <a:pt x="5154168" y="25908"/>
                </a:lnTo>
                <a:lnTo>
                  <a:pt x="5154168" y="12192"/>
                </a:lnTo>
                <a:lnTo>
                  <a:pt x="5154168" y="6096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122" y="662271"/>
            <a:ext cx="6849109" cy="4244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Example:</a:t>
            </a:r>
            <a:r>
              <a:rPr sz="3800" b="1" spc="-5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matrix</a:t>
            </a:r>
            <a:r>
              <a:rPr sz="3800" b="1" spc="-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addition</a:t>
            </a:r>
            <a:endParaRPr sz="3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Let’s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matrix</a:t>
            </a:r>
            <a:r>
              <a:rPr sz="2000" spc="-10" dirty="0">
                <a:latin typeface="Times New Roman"/>
                <a:cs typeface="Times New Roman"/>
              </a:rPr>
              <a:t> addition.</a:t>
            </a:r>
            <a:endParaRPr sz="2000" dirty="0">
              <a:latin typeface="Times New Roman"/>
              <a:cs typeface="Times New Roman"/>
            </a:endParaRPr>
          </a:p>
          <a:p>
            <a:pPr marL="1885314">
              <a:lnSpc>
                <a:spcPct val="100000"/>
              </a:lnSpc>
              <a:spcBef>
                <a:spcPts val="1630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a[2][3]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{{1,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2,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3},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{1,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2,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3}};</a:t>
            </a:r>
            <a:endParaRPr sz="2000" dirty="0">
              <a:latin typeface="Courier New"/>
              <a:cs typeface="Courier New"/>
            </a:endParaRPr>
          </a:p>
          <a:p>
            <a:pPr marL="1885314" marR="5080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b[2][3]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{{4,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5,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6},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{7,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8,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00" dirty="0">
                <a:latin typeface="Courier New"/>
                <a:cs typeface="Courier New"/>
              </a:rPr>
              <a:t>9}}; </a:t>
            </a: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c[2][3]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{0};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 dirty="0">
              <a:latin typeface="Courier New"/>
              <a:cs typeface="Courier New"/>
            </a:endParaRPr>
          </a:p>
          <a:p>
            <a:pPr marL="1885314">
              <a:lnSpc>
                <a:spcPts val="2400"/>
              </a:lnSpc>
            </a:pPr>
            <a:r>
              <a:rPr sz="2000" b="1" spc="-114" dirty="0">
                <a:latin typeface="Courier New"/>
                <a:cs typeface="Courier New"/>
              </a:rPr>
              <a:t>for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(int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2;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i++)</a:t>
            </a:r>
            <a:endParaRPr sz="2000" dirty="0">
              <a:latin typeface="Courier New"/>
              <a:cs typeface="Courier New"/>
            </a:endParaRPr>
          </a:p>
          <a:p>
            <a:pPr marL="1885314">
              <a:lnSpc>
                <a:spcPct val="100000"/>
              </a:lnSpc>
            </a:pPr>
            <a:r>
              <a:rPr sz="2000" b="1" spc="-50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2417445" marR="670560" indent="-266700">
              <a:lnSpc>
                <a:spcPct val="100000"/>
              </a:lnSpc>
            </a:pPr>
            <a:r>
              <a:rPr sz="2000" b="1" spc="-110" dirty="0">
                <a:latin typeface="Courier New"/>
                <a:cs typeface="Courier New"/>
              </a:rPr>
              <a:t>for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(int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j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0;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j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3;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j++) </a:t>
            </a:r>
            <a:r>
              <a:rPr sz="2000" b="1" spc="-140" dirty="0">
                <a:latin typeface="Courier New"/>
                <a:cs typeface="Courier New"/>
              </a:rPr>
              <a:t>c[i][j]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a[i][j]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b[i][j];</a:t>
            </a:r>
            <a:endParaRPr sz="2000" dirty="0">
              <a:latin typeface="Courier New"/>
              <a:cs typeface="Courier New"/>
            </a:endParaRPr>
          </a:p>
          <a:p>
            <a:pPr marL="1885314">
              <a:lnSpc>
                <a:spcPct val="100000"/>
              </a:lnSpc>
              <a:spcBef>
                <a:spcPts val="25"/>
              </a:spcBef>
            </a:pPr>
            <a:r>
              <a:rPr sz="2000" b="1" spc="-50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72091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Embedded</a:t>
            </a:r>
            <a:r>
              <a:rPr sz="3800" b="1" spc="-7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one-dimensional</a:t>
            </a:r>
            <a:r>
              <a:rPr sz="3800" b="1" spc="-9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arrays</a:t>
            </a:r>
            <a:endParaRPr sz="3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63139" y="2738627"/>
          <a:ext cx="5717538" cy="39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[0][0]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[0][1]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[0][2]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63139" y="3422903"/>
          <a:ext cx="571753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[1][0]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30122" y="4548588"/>
            <a:ext cx="1226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Try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this: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63139" y="4032503"/>
          <a:ext cx="5717538" cy="39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[2][0]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30122" y="1562191"/>
            <a:ext cx="7334250" cy="28143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50" dirty="0">
                <a:latin typeface="Times New Roman"/>
                <a:cs typeface="Times New Roman"/>
              </a:rPr>
              <a:t>Two-</a:t>
            </a:r>
            <a:r>
              <a:rPr sz="2000" dirty="0">
                <a:latin typeface="Times New Roman"/>
                <a:cs typeface="Times New Roman"/>
              </a:rPr>
              <a:t>dimensional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actually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rows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columns.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two-dimensional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actually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several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one-dimensional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arrays.</a:t>
            </a:r>
            <a:endParaRPr sz="2000">
              <a:latin typeface="Times New Roman"/>
              <a:cs typeface="Times New Roman"/>
            </a:endParaRPr>
          </a:p>
          <a:p>
            <a:pPr marL="2292350">
              <a:lnSpc>
                <a:spcPct val="100000"/>
              </a:lnSpc>
              <a:spcBef>
                <a:spcPts val="625"/>
              </a:spcBef>
              <a:tabLst>
                <a:tab pos="3129280" algn="l"/>
                <a:tab pos="3965575" algn="l"/>
                <a:tab pos="4799330" algn="l"/>
                <a:tab pos="5610225" algn="l"/>
                <a:tab pos="6400800" algn="l"/>
                <a:tab pos="7193280" algn="l"/>
              </a:tabLst>
            </a:pPr>
            <a:r>
              <a:rPr sz="2000" spc="-5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  <a:p>
            <a:pPr marL="977265">
              <a:lnSpc>
                <a:spcPct val="100000"/>
              </a:lnSpc>
              <a:spcBef>
                <a:spcPts val="685"/>
              </a:spcBef>
            </a:pPr>
            <a:r>
              <a:rPr sz="2000" spc="-10" dirty="0">
                <a:latin typeface="Times New Roman"/>
                <a:cs typeface="Times New Roman"/>
              </a:rPr>
              <a:t>score[0]</a:t>
            </a:r>
            <a:endParaRPr sz="2000">
              <a:latin typeface="Times New Roman"/>
              <a:cs typeface="Times New Roman"/>
            </a:endParaRPr>
          </a:p>
          <a:p>
            <a:pPr marL="977265" marR="5512435">
              <a:lnSpc>
                <a:spcPct val="199500"/>
              </a:lnSpc>
              <a:spcBef>
                <a:spcPts val="515"/>
              </a:spcBef>
            </a:pPr>
            <a:r>
              <a:rPr sz="2000" spc="-10" dirty="0">
                <a:latin typeface="Times New Roman"/>
                <a:cs typeface="Times New Roman"/>
              </a:rPr>
              <a:t>score[1] score[2]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80972" y="4639055"/>
            <a:ext cx="6576059" cy="734695"/>
          </a:xfrm>
          <a:custGeom>
            <a:avLst/>
            <a:gdLst/>
            <a:ahLst/>
            <a:cxnLst/>
            <a:rect l="l" t="t" r="r" b="b"/>
            <a:pathLst>
              <a:path w="6576059" h="734695">
                <a:moveTo>
                  <a:pt x="6569963" y="0"/>
                </a:moveTo>
                <a:lnTo>
                  <a:pt x="4571" y="0"/>
                </a:lnTo>
                <a:lnTo>
                  <a:pt x="0" y="6096"/>
                </a:lnTo>
                <a:lnTo>
                  <a:pt x="0" y="728472"/>
                </a:lnTo>
                <a:lnTo>
                  <a:pt x="4571" y="734568"/>
                </a:lnTo>
                <a:lnTo>
                  <a:pt x="6569963" y="734568"/>
                </a:lnTo>
                <a:lnTo>
                  <a:pt x="6576059" y="728472"/>
                </a:lnTo>
                <a:lnTo>
                  <a:pt x="6576059" y="720852"/>
                </a:lnTo>
                <a:lnTo>
                  <a:pt x="24383" y="720852"/>
                </a:lnTo>
                <a:lnTo>
                  <a:pt x="12191" y="708660"/>
                </a:lnTo>
                <a:lnTo>
                  <a:pt x="24383" y="708660"/>
                </a:lnTo>
                <a:lnTo>
                  <a:pt x="24383" y="25908"/>
                </a:lnTo>
                <a:lnTo>
                  <a:pt x="12191" y="25908"/>
                </a:lnTo>
                <a:lnTo>
                  <a:pt x="24383" y="13716"/>
                </a:lnTo>
                <a:lnTo>
                  <a:pt x="6576059" y="13716"/>
                </a:lnTo>
                <a:lnTo>
                  <a:pt x="6576059" y="6096"/>
                </a:lnTo>
                <a:lnTo>
                  <a:pt x="6569963" y="0"/>
                </a:lnTo>
                <a:close/>
              </a:path>
              <a:path w="6576059" h="734695">
                <a:moveTo>
                  <a:pt x="24383" y="708660"/>
                </a:moveTo>
                <a:lnTo>
                  <a:pt x="12191" y="708660"/>
                </a:lnTo>
                <a:lnTo>
                  <a:pt x="24383" y="720852"/>
                </a:lnTo>
                <a:lnTo>
                  <a:pt x="24383" y="708660"/>
                </a:lnTo>
                <a:close/>
              </a:path>
              <a:path w="6576059" h="734695">
                <a:moveTo>
                  <a:pt x="6551676" y="708660"/>
                </a:moveTo>
                <a:lnTo>
                  <a:pt x="24383" y="708660"/>
                </a:lnTo>
                <a:lnTo>
                  <a:pt x="24383" y="720852"/>
                </a:lnTo>
                <a:lnTo>
                  <a:pt x="6551676" y="720852"/>
                </a:lnTo>
                <a:lnTo>
                  <a:pt x="6551676" y="708660"/>
                </a:lnTo>
                <a:close/>
              </a:path>
              <a:path w="6576059" h="734695">
                <a:moveTo>
                  <a:pt x="6551676" y="13716"/>
                </a:moveTo>
                <a:lnTo>
                  <a:pt x="6551676" y="720852"/>
                </a:lnTo>
                <a:lnTo>
                  <a:pt x="6563868" y="708660"/>
                </a:lnTo>
                <a:lnTo>
                  <a:pt x="6576059" y="708660"/>
                </a:lnTo>
                <a:lnTo>
                  <a:pt x="6576059" y="25908"/>
                </a:lnTo>
                <a:lnTo>
                  <a:pt x="6563868" y="25908"/>
                </a:lnTo>
                <a:lnTo>
                  <a:pt x="6551676" y="13716"/>
                </a:lnTo>
                <a:close/>
              </a:path>
              <a:path w="6576059" h="734695">
                <a:moveTo>
                  <a:pt x="6576059" y="708660"/>
                </a:moveTo>
                <a:lnTo>
                  <a:pt x="6563868" y="708660"/>
                </a:lnTo>
                <a:lnTo>
                  <a:pt x="6551676" y="720852"/>
                </a:lnTo>
                <a:lnTo>
                  <a:pt x="6576059" y="720852"/>
                </a:lnTo>
                <a:lnTo>
                  <a:pt x="6576059" y="708660"/>
                </a:lnTo>
                <a:close/>
              </a:path>
              <a:path w="6576059" h="734695">
                <a:moveTo>
                  <a:pt x="24383" y="13716"/>
                </a:moveTo>
                <a:lnTo>
                  <a:pt x="12191" y="25908"/>
                </a:lnTo>
                <a:lnTo>
                  <a:pt x="24383" y="25908"/>
                </a:lnTo>
                <a:lnTo>
                  <a:pt x="24383" y="13716"/>
                </a:lnTo>
                <a:close/>
              </a:path>
              <a:path w="6576059" h="734695">
                <a:moveTo>
                  <a:pt x="6551676" y="13716"/>
                </a:moveTo>
                <a:lnTo>
                  <a:pt x="24383" y="13716"/>
                </a:lnTo>
                <a:lnTo>
                  <a:pt x="24383" y="25908"/>
                </a:lnTo>
                <a:lnTo>
                  <a:pt x="6551676" y="25908"/>
                </a:lnTo>
                <a:lnTo>
                  <a:pt x="6551676" y="13716"/>
                </a:lnTo>
                <a:close/>
              </a:path>
              <a:path w="6576059" h="734695">
                <a:moveTo>
                  <a:pt x="6576059" y="13716"/>
                </a:moveTo>
                <a:lnTo>
                  <a:pt x="6551676" y="13716"/>
                </a:lnTo>
                <a:lnTo>
                  <a:pt x="6563868" y="25908"/>
                </a:lnTo>
                <a:lnTo>
                  <a:pt x="6576059" y="25908"/>
                </a:lnTo>
                <a:lnTo>
                  <a:pt x="6576059" y="13716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70383" y="4653700"/>
            <a:ext cx="6442075" cy="63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a[2][3];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&lt;&lt;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&lt;&lt;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a[0]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&lt;&lt;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a[1]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90" dirty="0">
                <a:latin typeface="Courier New"/>
                <a:cs typeface="Courier New"/>
              </a:rPr>
              <a:t>endl;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22" y="152400"/>
            <a:ext cx="72091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Soring Array: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122" y="1562191"/>
            <a:ext cx="7334250" cy="3815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D631B-71FF-E199-FC65-4256AB018D96}"/>
              </a:ext>
            </a:extLst>
          </p:cNvPr>
          <p:cNvSpPr txBox="1"/>
          <p:nvPr/>
        </p:nvSpPr>
        <p:spPr>
          <a:xfrm>
            <a:off x="330122" y="990600"/>
            <a:ext cx="82804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What is Sorting?</a:t>
            </a:r>
            <a:br>
              <a:rPr lang="en-US" dirty="0"/>
            </a:br>
            <a:r>
              <a:rPr lang="en-US" dirty="0"/>
              <a:t>Sorting is the process of arranging elements in a particular order (ascending or descending).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Sorting an Array Using Bubble Sort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322863-BEBB-673C-FDDC-FAC64C3C9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90800"/>
            <a:ext cx="6592220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65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720915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Two Dimensional of string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1E4E1-16E0-BFFF-D6FE-4877F456CB01}"/>
              </a:ext>
            </a:extLst>
          </p:cNvPr>
          <p:cNvSpPr txBox="1"/>
          <p:nvPr/>
        </p:nvSpPr>
        <p:spPr>
          <a:xfrm>
            <a:off x="330307" y="1600200"/>
            <a:ext cx="4546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letters[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spc="-10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974E3-1962-5CA5-6919-F0FA450BFCDF}"/>
              </a:ext>
            </a:extLst>
          </p:cNvPr>
          <p:cNvSpPr txBox="1"/>
          <p:nvPr/>
        </p:nvSpPr>
        <p:spPr>
          <a:xfrm>
            <a:off x="5334000" y="1437892"/>
            <a:ext cx="327877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Söhne Mono"/>
              </a:rPr>
              <a:t>#include &lt;iostream&gt;</a:t>
            </a:r>
          </a:p>
          <a:p>
            <a:r>
              <a:rPr lang="en-US" sz="1600" b="0" i="0" dirty="0">
                <a:effectLst/>
                <a:latin typeface="Söhne Mono"/>
              </a:rPr>
              <a:t>#include &lt;string&gt;</a:t>
            </a:r>
          </a:p>
          <a:p>
            <a:endParaRPr lang="en-US" sz="1600" b="0" i="0" dirty="0">
              <a:effectLst/>
              <a:latin typeface="Söhne Mono"/>
            </a:endParaRPr>
          </a:p>
          <a:p>
            <a:r>
              <a:rPr lang="en-US" sz="1600" b="0" i="0" dirty="0">
                <a:effectLst/>
                <a:latin typeface="Söhne Mono"/>
              </a:rPr>
              <a:t>using namespace std;</a:t>
            </a:r>
          </a:p>
          <a:p>
            <a:endParaRPr lang="en-US" sz="1600" b="0" i="0" dirty="0">
              <a:effectLst/>
              <a:latin typeface="Söhne Mono"/>
            </a:endParaRPr>
          </a:p>
          <a:p>
            <a:r>
              <a:rPr lang="en-US" sz="1600" b="0" i="0" dirty="0">
                <a:effectLst/>
                <a:latin typeface="Söhne Mono"/>
              </a:rPr>
              <a:t>int main() {</a:t>
            </a:r>
          </a:p>
          <a:p>
            <a:r>
              <a:rPr lang="en-US" sz="1600" b="0" i="0" dirty="0">
                <a:effectLst/>
                <a:latin typeface="Söhne Mono"/>
              </a:rPr>
              <a:t>    string letters[2][4] = {</a:t>
            </a:r>
          </a:p>
          <a:p>
            <a:r>
              <a:rPr lang="en-US" sz="1600" b="0" i="0" dirty="0">
                <a:effectLst/>
                <a:latin typeface="Söhne Mono"/>
              </a:rPr>
              <a:t>        { "A", "B", "C", "D" },</a:t>
            </a:r>
          </a:p>
          <a:p>
            <a:r>
              <a:rPr lang="en-US" sz="1600" b="0" i="0" dirty="0">
                <a:effectLst/>
                <a:latin typeface="Söhne Mono"/>
              </a:rPr>
              <a:t>        { "E", "F", "G", "H" }</a:t>
            </a:r>
          </a:p>
          <a:p>
            <a:r>
              <a:rPr lang="en-US" sz="1600" b="0" i="0" dirty="0">
                <a:effectLst/>
                <a:latin typeface="Söhne Mono"/>
              </a:rPr>
              <a:t>    };</a:t>
            </a:r>
          </a:p>
          <a:p>
            <a:endParaRPr lang="en-US" sz="1600" b="0" i="0" dirty="0">
              <a:effectLst/>
              <a:latin typeface="Söhne Mono"/>
            </a:endParaRPr>
          </a:p>
          <a:p>
            <a:r>
              <a:rPr lang="en-US" sz="1600" b="0" i="0" dirty="0">
                <a:effectLst/>
                <a:latin typeface="Söhne Mono"/>
              </a:rPr>
              <a:t>for (int </a:t>
            </a:r>
            <a:r>
              <a:rPr lang="en-US" sz="1600" b="0" i="0" dirty="0" err="1">
                <a:effectLst/>
                <a:latin typeface="Söhne Mono"/>
              </a:rPr>
              <a:t>i</a:t>
            </a:r>
            <a:r>
              <a:rPr lang="en-US" sz="1600" b="0" i="0" dirty="0">
                <a:effectLst/>
                <a:latin typeface="Söhne Mono"/>
              </a:rPr>
              <a:t> = 0; </a:t>
            </a:r>
            <a:r>
              <a:rPr lang="en-US" sz="1600" b="0" i="0" dirty="0" err="1">
                <a:effectLst/>
                <a:latin typeface="Söhne Mono"/>
              </a:rPr>
              <a:t>i</a:t>
            </a:r>
            <a:r>
              <a:rPr lang="en-US" sz="1600" b="0" i="0" dirty="0">
                <a:effectLst/>
                <a:latin typeface="Söhne Mono"/>
              </a:rPr>
              <a:t> &lt; 2; </a:t>
            </a:r>
            <a:r>
              <a:rPr lang="en-US" sz="1600" b="0" i="0" dirty="0" err="1">
                <a:effectLst/>
                <a:latin typeface="Söhne Mono"/>
              </a:rPr>
              <a:t>i</a:t>
            </a:r>
            <a:r>
              <a:rPr lang="en-US" sz="1600" b="0" i="0" dirty="0">
                <a:effectLst/>
                <a:latin typeface="Söhne Mono"/>
              </a:rPr>
              <a:t>++) {</a:t>
            </a:r>
          </a:p>
          <a:p>
            <a:r>
              <a:rPr lang="en-US" sz="1600" b="0" i="0" dirty="0">
                <a:effectLst/>
                <a:latin typeface="Söhne Mono"/>
              </a:rPr>
              <a:t>        for (int j = 0; j &lt; 4; </a:t>
            </a:r>
            <a:r>
              <a:rPr lang="en-US" sz="1600" b="0" i="0" dirty="0" err="1">
                <a:effectLst/>
                <a:latin typeface="Söhne Mono"/>
              </a:rPr>
              <a:t>j++</a:t>
            </a:r>
            <a:r>
              <a:rPr lang="en-US" sz="1600" b="0" i="0" dirty="0">
                <a:effectLst/>
                <a:latin typeface="Söhne Mono"/>
              </a:rPr>
              <a:t>) {</a:t>
            </a:r>
          </a:p>
          <a:p>
            <a:r>
              <a:rPr lang="en-US" sz="1600" b="0" i="0" dirty="0">
                <a:effectLst/>
                <a:latin typeface="Söhne Mono"/>
              </a:rPr>
              <a:t>            </a:t>
            </a:r>
            <a:r>
              <a:rPr lang="en-US" sz="1600" b="0" i="0" dirty="0" err="1">
                <a:effectLst/>
                <a:latin typeface="Söhne Mono"/>
              </a:rPr>
              <a:t>cout</a:t>
            </a:r>
            <a:r>
              <a:rPr lang="en-US" sz="1600" b="0" i="0" dirty="0">
                <a:effectLst/>
                <a:latin typeface="Söhne Mono"/>
              </a:rPr>
              <a:t> &lt;&lt; letters[</a:t>
            </a:r>
            <a:r>
              <a:rPr lang="en-US" sz="1600" b="0" i="0" dirty="0" err="1">
                <a:effectLst/>
                <a:latin typeface="Söhne Mono"/>
              </a:rPr>
              <a:t>i</a:t>
            </a:r>
            <a:r>
              <a:rPr lang="en-US" sz="1600" b="0" i="0" dirty="0">
                <a:effectLst/>
                <a:latin typeface="Söhne Mono"/>
              </a:rPr>
              <a:t>][j] &lt;&lt; " ";</a:t>
            </a:r>
          </a:p>
          <a:p>
            <a:r>
              <a:rPr lang="en-US" sz="1600" b="0" i="0" dirty="0">
                <a:effectLst/>
                <a:latin typeface="Söhne Mono"/>
              </a:rPr>
              <a:t>        }</a:t>
            </a:r>
          </a:p>
          <a:p>
            <a:r>
              <a:rPr lang="en-US" sz="1600" b="0" i="0" dirty="0">
                <a:effectLst/>
                <a:latin typeface="Söhne Mono"/>
              </a:rPr>
              <a:t>        </a:t>
            </a:r>
            <a:r>
              <a:rPr lang="en-US" sz="1600" b="0" i="0" dirty="0" err="1">
                <a:effectLst/>
                <a:latin typeface="Söhne Mono"/>
              </a:rPr>
              <a:t>cout</a:t>
            </a:r>
            <a:r>
              <a:rPr lang="en-US" sz="1600" b="0" i="0" dirty="0">
                <a:effectLst/>
                <a:latin typeface="Söhne Mono"/>
              </a:rPr>
              <a:t> &lt;&lt; </a:t>
            </a:r>
            <a:r>
              <a:rPr lang="en-US" sz="1600" b="0" i="0" dirty="0" err="1">
                <a:effectLst/>
                <a:latin typeface="Söhne Mono"/>
              </a:rPr>
              <a:t>endl</a:t>
            </a:r>
            <a:r>
              <a:rPr lang="en-US" sz="1600" b="0" i="0" dirty="0">
                <a:effectLst/>
                <a:latin typeface="Söhne Mono"/>
              </a:rPr>
              <a:t>;}</a:t>
            </a:r>
          </a:p>
          <a:p>
            <a:endParaRPr lang="en-US" sz="1600" b="0" i="0" dirty="0">
              <a:effectLst/>
              <a:latin typeface="Söhne Mono"/>
            </a:endParaRPr>
          </a:p>
          <a:p>
            <a:r>
              <a:rPr lang="en-US" sz="1600" b="0" i="0" dirty="0">
                <a:effectLst/>
                <a:latin typeface="Söhne Mono"/>
              </a:rPr>
              <a:t>    return 0;</a:t>
            </a:r>
          </a:p>
          <a:p>
            <a:r>
              <a:rPr lang="en-US" sz="1600" b="0" i="0" dirty="0">
                <a:effectLst/>
                <a:latin typeface="Söhne Mon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7188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81000"/>
            <a:ext cx="8127894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Access the elements of 2-D Array 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2039B-EF14-616F-B44A-525825894408}"/>
              </a:ext>
            </a:extLst>
          </p:cNvPr>
          <p:cNvSpPr txBox="1"/>
          <p:nvPr/>
        </p:nvSpPr>
        <p:spPr>
          <a:xfrm>
            <a:off x="533400" y="2133600"/>
            <a:ext cx="38035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string letters[2][4] = {</a:t>
            </a:r>
          </a:p>
          <a:p>
            <a:r>
              <a:rPr lang="en-US" dirty="0"/>
              <a:t>  { "A", "B", "C", "D" },</a:t>
            </a:r>
          </a:p>
          <a:p>
            <a:r>
              <a:rPr lang="en-US" dirty="0"/>
              <a:t>  { "E", "F", "G", "H"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letters[0][2]; </a:t>
            </a:r>
          </a:p>
          <a:p>
            <a:endParaRPr lang="en-US" dirty="0"/>
          </a:p>
          <a:p>
            <a:r>
              <a:rPr lang="en-US" dirty="0"/>
              <a:t> // Outputs "C"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31B62-B337-685E-F2D7-88EC803102AE}"/>
              </a:ext>
            </a:extLst>
          </p:cNvPr>
          <p:cNvSpPr txBox="1"/>
          <p:nvPr/>
        </p:nvSpPr>
        <p:spPr>
          <a:xfrm>
            <a:off x="4336997" y="2057400"/>
            <a:ext cx="42736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string letters[2][4] = {</a:t>
            </a:r>
          </a:p>
          <a:p>
            <a:r>
              <a:rPr lang="en-US" dirty="0"/>
              <a:t>  { "A", "B", "C", "D" },</a:t>
            </a:r>
          </a:p>
          <a:p>
            <a:r>
              <a:rPr lang="en-US" dirty="0"/>
              <a:t>  { "E", "F", "G", "H"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letters[0][0] = "Z";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letters[0][0];  // Now outputs "Z" instead of "A"</a:t>
            </a:r>
          </a:p>
        </p:txBody>
      </p:sp>
    </p:spTree>
    <p:extLst>
      <p:ext uri="{BB962C8B-B14F-4D97-AF65-F5344CB8AC3E}">
        <p14:creationId xmlns:p14="http://schemas.microsoft.com/office/powerpoint/2010/main" val="2522500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81000"/>
            <a:ext cx="8127894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Access the elements of 2-D Array </a:t>
            </a:r>
            <a:endParaRPr sz="38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14502-F0D5-5773-CA0B-5D8351C8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524000"/>
            <a:ext cx="618676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7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81000"/>
            <a:ext cx="8127894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Access the elements of 2-D Array </a:t>
            </a:r>
            <a:endParaRPr sz="38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576C7-C4A0-420D-263B-5FD7A2D4F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5815472" cy="49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22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81000"/>
            <a:ext cx="8127894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Access the elements of 2-D Array </a:t>
            </a:r>
            <a:endParaRPr sz="38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807E6-A896-723F-1F89-AB662FBD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5" y="1295400"/>
            <a:ext cx="7796790" cy="45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0"/>
            <a:ext cx="8127894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Assignment: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E4302-AA4B-7DF3-170D-95E991E59889}"/>
              </a:ext>
            </a:extLst>
          </p:cNvPr>
          <p:cNvSpPr txBox="1"/>
          <p:nvPr/>
        </p:nvSpPr>
        <p:spPr>
          <a:xfrm>
            <a:off x="304800" y="685800"/>
            <a:ext cx="77724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Assignment 1</a:t>
            </a:r>
            <a:r>
              <a:rPr lang="en-US" sz="1400" dirty="0"/>
              <a:t>: Implement a Simple ATM System</a:t>
            </a:r>
          </a:p>
          <a:p>
            <a:endParaRPr lang="en-US" sz="1400" dirty="0"/>
          </a:p>
          <a:p>
            <a:r>
              <a:rPr lang="en-US" sz="1400" b="1" dirty="0"/>
              <a:t>Requirements:</a:t>
            </a:r>
            <a:endParaRPr lang="en-US" sz="1400" dirty="0"/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/>
              <a:t>The user starts with an initial balance of $1000.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/>
              <a:t>Display a menu of options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/>
              <a:t>Check Balance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/>
              <a:t>Deposit Money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/>
              <a:t>Withdraw Money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/>
              <a:t>Exit</a:t>
            </a:r>
          </a:p>
          <a:p>
            <a:endParaRPr lang="en-US" sz="1400" dirty="0"/>
          </a:p>
          <a:p>
            <a:r>
              <a:rPr lang="en-US" sz="1400" b="1" dirty="0"/>
              <a:t>Assignment 2</a:t>
            </a:r>
            <a:r>
              <a:rPr lang="en-US" sz="1400" dirty="0"/>
              <a:t>: Sorting an Array of Integers: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Requirements:</a:t>
            </a:r>
            <a:endParaRPr lang="en-US" sz="1400" dirty="0"/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/>
              <a:t>Define an array of 10 integers.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/>
              <a:t>Use a for-loop to take input from the user.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/>
              <a:t>Implement the </a:t>
            </a:r>
            <a:r>
              <a:rPr lang="en-US" sz="1400" b="1" dirty="0"/>
              <a:t>Bubble Sort</a:t>
            </a:r>
            <a:r>
              <a:rPr lang="en-US" sz="1400" dirty="0"/>
              <a:t> algorithm to sort the array.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/>
              <a:t>Display the sorted array after sorting.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en-US" sz="1400" dirty="0"/>
          </a:p>
          <a:p>
            <a:r>
              <a:rPr lang="en-US" sz="1400" b="1" dirty="0"/>
              <a:t>Assignment 3: </a:t>
            </a:r>
            <a:r>
              <a:rPr lang="en-US" sz="1400" dirty="0"/>
              <a:t>Matrix Operations</a:t>
            </a:r>
            <a:endParaRPr lang="en-US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Requirements: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/>
              <a:t>Input two matrices (2D arrays) of size N x M.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/>
              <a:t>Perform the following matrix operations: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400" dirty="0"/>
              <a:t>Addition of the two matrices.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en-US" sz="1400" dirty="0"/>
              <a:t>Subtraction of the two matrices.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en-US" sz="1400" dirty="0"/>
              <a:t>Multiplication of the two matrices.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en-US" sz="1400" dirty="0"/>
              <a:t>Transpose of a matrix.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en-US" sz="1400" dirty="0"/>
              <a:t>Display the result of each operation.</a:t>
            </a:r>
          </a:p>
        </p:txBody>
      </p:sp>
    </p:spTree>
    <p:extLst>
      <p:ext uri="{BB962C8B-B14F-4D97-AF65-F5344CB8AC3E}">
        <p14:creationId xmlns:p14="http://schemas.microsoft.com/office/powerpoint/2010/main" val="718067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8368"/>
            <a:ext cx="8127894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Assignment: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A58A1-71FD-2D6D-7CE2-AA659FE5B6F3}"/>
              </a:ext>
            </a:extLst>
          </p:cNvPr>
          <p:cNvSpPr txBox="1"/>
          <p:nvPr/>
        </p:nvSpPr>
        <p:spPr>
          <a:xfrm>
            <a:off x="533400" y="1143000"/>
            <a:ext cx="2667000" cy="51706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/>
              <a:t>Welcome to the ATM System!</a:t>
            </a:r>
          </a:p>
          <a:p>
            <a:endParaRPr lang="en-US" sz="1500" dirty="0"/>
          </a:p>
          <a:p>
            <a:r>
              <a:rPr lang="en-US" sz="1500" dirty="0"/>
              <a:t>1. Check Balance</a:t>
            </a:r>
          </a:p>
          <a:p>
            <a:r>
              <a:rPr lang="en-US" sz="1500" dirty="0"/>
              <a:t>2. Deposit Money</a:t>
            </a:r>
          </a:p>
          <a:p>
            <a:r>
              <a:rPr lang="en-US" sz="1500" dirty="0"/>
              <a:t>3. Withdraw Money</a:t>
            </a:r>
          </a:p>
          <a:p>
            <a:r>
              <a:rPr lang="en-US" sz="1500" dirty="0"/>
              <a:t>4. Exit</a:t>
            </a:r>
          </a:p>
          <a:p>
            <a:endParaRPr lang="en-US" sz="1500" dirty="0"/>
          </a:p>
          <a:p>
            <a:r>
              <a:rPr lang="en-US" sz="1500" dirty="0"/>
              <a:t>Enter your choice: 1</a:t>
            </a:r>
          </a:p>
          <a:p>
            <a:r>
              <a:rPr lang="en-US" sz="1500" dirty="0"/>
              <a:t>Your balance is: $1000</a:t>
            </a:r>
          </a:p>
          <a:p>
            <a:endParaRPr lang="en-US" sz="1500" dirty="0"/>
          </a:p>
          <a:p>
            <a:r>
              <a:rPr lang="en-US" sz="1500" dirty="0"/>
              <a:t>Enter your choice: 2</a:t>
            </a:r>
          </a:p>
          <a:p>
            <a:r>
              <a:rPr lang="en-US" sz="1500" dirty="0"/>
              <a:t>Enter the amount to deposit: 500</a:t>
            </a:r>
          </a:p>
          <a:p>
            <a:r>
              <a:rPr lang="en-US" sz="1500" dirty="0"/>
              <a:t>Your new balance is: $1500</a:t>
            </a:r>
          </a:p>
          <a:p>
            <a:endParaRPr lang="en-US" sz="1500" dirty="0"/>
          </a:p>
          <a:p>
            <a:r>
              <a:rPr lang="en-US" sz="1500" dirty="0"/>
              <a:t>Enter your choice: 3</a:t>
            </a:r>
          </a:p>
          <a:p>
            <a:r>
              <a:rPr lang="en-US" sz="1500" dirty="0"/>
              <a:t>Enter the amount to withdraw: 200</a:t>
            </a:r>
          </a:p>
          <a:p>
            <a:r>
              <a:rPr lang="en-US" sz="1500" dirty="0"/>
              <a:t>Your new balance is: $1300</a:t>
            </a:r>
          </a:p>
          <a:p>
            <a:endParaRPr lang="en-US" sz="1500" dirty="0"/>
          </a:p>
          <a:p>
            <a:r>
              <a:rPr lang="en-US" sz="1500" dirty="0"/>
              <a:t>Enter your choice: 4</a:t>
            </a:r>
          </a:p>
          <a:p>
            <a:r>
              <a:rPr lang="en-US" sz="1500" dirty="0"/>
              <a:t>Exiting the system...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3B7D9-150D-AC12-9E7B-B824523A3D61}"/>
              </a:ext>
            </a:extLst>
          </p:cNvPr>
          <p:cNvSpPr txBox="1"/>
          <p:nvPr/>
        </p:nvSpPr>
        <p:spPr>
          <a:xfrm>
            <a:off x="3989963" y="833582"/>
            <a:ext cx="4572000" cy="124649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/>
              <a:t>Enter 10 integers: </a:t>
            </a:r>
          </a:p>
          <a:p>
            <a:r>
              <a:rPr lang="en-US" sz="1500" dirty="0"/>
              <a:t>34 12 5 67 89 23 56 78 45 9</a:t>
            </a:r>
            <a:endParaRPr lang="en-US" sz="1500" i="1" dirty="0"/>
          </a:p>
          <a:p>
            <a:endParaRPr lang="en-US" sz="1500" dirty="0"/>
          </a:p>
          <a:p>
            <a:r>
              <a:rPr lang="en-US" sz="1500" dirty="0"/>
              <a:t>Array after sorting: </a:t>
            </a:r>
          </a:p>
          <a:p>
            <a:r>
              <a:rPr lang="en-US" sz="1500" dirty="0"/>
              <a:t>5 9 12 23 34 45 56 67 78 89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4E6BE-953E-340F-C34E-4E0924D4439A}"/>
              </a:ext>
            </a:extLst>
          </p:cNvPr>
          <p:cNvSpPr txBox="1"/>
          <p:nvPr/>
        </p:nvSpPr>
        <p:spPr>
          <a:xfrm>
            <a:off x="457200" y="80633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Assignment 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EBEFA-5158-B5D0-CD98-B03EF3785BEA}"/>
              </a:ext>
            </a:extLst>
          </p:cNvPr>
          <p:cNvSpPr txBox="1"/>
          <p:nvPr/>
        </p:nvSpPr>
        <p:spPr>
          <a:xfrm>
            <a:off x="3959159" y="464250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Assignment 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1F058-3E5D-7B18-A8F5-111AE0E63014}"/>
              </a:ext>
            </a:extLst>
          </p:cNvPr>
          <p:cNvSpPr txBox="1"/>
          <p:nvPr/>
        </p:nvSpPr>
        <p:spPr>
          <a:xfrm>
            <a:off x="3947810" y="22270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Assignment 3</a:t>
            </a:r>
          </a:p>
        </p:txBody>
      </p:sp>
    </p:spTree>
    <p:extLst>
      <p:ext uri="{BB962C8B-B14F-4D97-AF65-F5344CB8AC3E}">
        <p14:creationId xmlns:p14="http://schemas.microsoft.com/office/powerpoint/2010/main" val="176204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272288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Why</a:t>
            </a:r>
            <a:r>
              <a:rPr sz="3800" b="1" spc="-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arrays?</a:t>
            </a:r>
            <a:endParaRPr sz="3800">
              <a:latin typeface="Times New Roman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066974-8B4F-030C-045C-543691CE9451}"/>
              </a:ext>
            </a:extLst>
          </p:cNvPr>
          <p:cNvGrpSpPr/>
          <p:nvPr/>
        </p:nvGrpSpPr>
        <p:grpSpPr>
          <a:xfrm>
            <a:off x="990600" y="3581400"/>
            <a:ext cx="7461884" cy="2854614"/>
            <a:chOff x="330122" y="1562191"/>
            <a:chExt cx="7461884" cy="2854614"/>
          </a:xfrm>
        </p:grpSpPr>
        <p:sp>
          <p:nvSpPr>
            <p:cNvPr id="3" name="object 3"/>
            <p:cNvSpPr/>
            <p:nvPr/>
          </p:nvSpPr>
          <p:spPr>
            <a:xfrm>
              <a:off x="3767328" y="2479547"/>
              <a:ext cx="1969135" cy="425450"/>
            </a:xfrm>
            <a:custGeom>
              <a:avLst/>
              <a:gdLst/>
              <a:ahLst/>
              <a:cxnLst/>
              <a:rect l="l" t="t" r="r" b="b"/>
              <a:pathLst>
                <a:path w="1969135" h="425450">
                  <a:moveTo>
                    <a:pt x="1962912" y="0"/>
                  </a:moveTo>
                  <a:lnTo>
                    <a:pt x="6096" y="0"/>
                  </a:lnTo>
                  <a:lnTo>
                    <a:pt x="0" y="4571"/>
                  </a:lnTo>
                  <a:lnTo>
                    <a:pt x="0" y="419100"/>
                  </a:lnTo>
                  <a:lnTo>
                    <a:pt x="6096" y="425195"/>
                  </a:lnTo>
                  <a:lnTo>
                    <a:pt x="1962912" y="425195"/>
                  </a:lnTo>
                  <a:lnTo>
                    <a:pt x="1969008" y="419100"/>
                  </a:lnTo>
                  <a:lnTo>
                    <a:pt x="1969008" y="411479"/>
                  </a:lnTo>
                  <a:lnTo>
                    <a:pt x="25908" y="411479"/>
                  </a:lnTo>
                  <a:lnTo>
                    <a:pt x="13716" y="399288"/>
                  </a:lnTo>
                  <a:lnTo>
                    <a:pt x="25908" y="399288"/>
                  </a:lnTo>
                  <a:lnTo>
                    <a:pt x="25908" y="24383"/>
                  </a:lnTo>
                  <a:lnTo>
                    <a:pt x="13716" y="24383"/>
                  </a:lnTo>
                  <a:lnTo>
                    <a:pt x="25908" y="12191"/>
                  </a:lnTo>
                  <a:lnTo>
                    <a:pt x="1969008" y="12191"/>
                  </a:lnTo>
                  <a:lnTo>
                    <a:pt x="1969008" y="4571"/>
                  </a:lnTo>
                  <a:lnTo>
                    <a:pt x="1962912" y="0"/>
                  </a:lnTo>
                  <a:close/>
                </a:path>
                <a:path w="1969135" h="425450">
                  <a:moveTo>
                    <a:pt x="25908" y="399288"/>
                  </a:moveTo>
                  <a:lnTo>
                    <a:pt x="13716" y="399288"/>
                  </a:lnTo>
                  <a:lnTo>
                    <a:pt x="25908" y="411479"/>
                  </a:lnTo>
                  <a:lnTo>
                    <a:pt x="25908" y="399288"/>
                  </a:lnTo>
                  <a:close/>
                </a:path>
                <a:path w="1969135" h="425450">
                  <a:moveTo>
                    <a:pt x="1943100" y="399288"/>
                  </a:moveTo>
                  <a:lnTo>
                    <a:pt x="25908" y="399288"/>
                  </a:lnTo>
                  <a:lnTo>
                    <a:pt x="25908" y="411479"/>
                  </a:lnTo>
                  <a:lnTo>
                    <a:pt x="1943100" y="411479"/>
                  </a:lnTo>
                  <a:lnTo>
                    <a:pt x="1943100" y="399288"/>
                  </a:lnTo>
                  <a:close/>
                </a:path>
                <a:path w="1969135" h="425450">
                  <a:moveTo>
                    <a:pt x="1943100" y="12191"/>
                  </a:moveTo>
                  <a:lnTo>
                    <a:pt x="1943100" y="411479"/>
                  </a:lnTo>
                  <a:lnTo>
                    <a:pt x="1956816" y="399288"/>
                  </a:lnTo>
                  <a:lnTo>
                    <a:pt x="1969008" y="399288"/>
                  </a:lnTo>
                  <a:lnTo>
                    <a:pt x="1969008" y="24383"/>
                  </a:lnTo>
                  <a:lnTo>
                    <a:pt x="1956816" y="24383"/>
                  </a:lnTo>
                  <a:lnTo>
                    <a:pt x="1943100" y="12191"/>
                  </a:lnTo>
                  <a:close/>
                </a:path>
                <a:path w="1969135" h="425450">
                  <a:moveTo>
                    <a:pt x="1969008" y="399288"/>
                  </a:moveTo>
                  <a:lnTo>
                    <a:pt x="1956816" y="399288"/>
                  </a:lnTo>
                  <a:lnTo>
                    <a:pt x="1943100" y="411479"/>
                  </a:lnTo>
                  <a:lnTo>
                    <a:pt x="1969008" y="411479"/>
                  </a:lnTo>
                  <a:lnTo>
                    <a:pt x="1969008" y="399288"/>
                  </a:lnTo>
                  <a:close/>
                </a:path>
                <a:path w="1969135" h="425450">
                  <a:moveTo>
                    <a:pt x="25908" y="12191"/>
                  </a:moveTo>
                  <a:lnTo>
                    <a:pt x="13716" y="24383"/>
                  </a:lnTo>
                  <a:lnTo>
                    <a:pt x="25908" y="24383"/>
                  </a:lnTo>
                  <a:lnTo>
                    <a:pt x="25908" y="12191"/>
                  </a:lnTo>
                  <a:close/>
                </a:path>
                <a:path w="1969135" h="425450">
                  <a:moveTo>
                    <a:pt x="1943100" y="12191"/>
                  </a:moveTo>
                  <a:lnTo>
                    <a:pt x="25908" y="12191"/>
                  </a:lnTo>
                  <a:lnTo>
                    <a:pt x="25908" y="24383"/>
                  </a:lnTo>
                  <a:lnTo>
                    <a:pt x="1943100" y="24383"/>
                  </a:lnTo>
                  <a:lnTo>
                    <a:pt x="1943100" y="12191"/>
                  </a:lnTo>
                  <a:close/>
                </a:path>
                <a:path w="1969135" h="425450">
                  <a:moveTo>
                    <a:pt x="1969008" y="12191"/>
                  </a:moveTo>
                  <a:lnTo>
                    <a:pt x="1943100" y="12191"/>
                  </a:lnTo>
                  <a:lnTo>
                    <a:pt x="1956816" y="24383"/>
                  </a:lnTo>
                  <a:lnTo>
                    <a:pt x="1969008" y="24383"/>
                  </a:lnTo>
                  <a:lnTo>
                    <a:pt x="1969008" y="1219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80815" y="3991355"/>
              <a:ext cx="2473960" cy="425450"/>
            </a:xfrm>
            <a:custGeom>
              <a:avLst/>
              <a:gdLst/>
              <a:ahLst/>
              <a:cxnLst/>
              <a:rect l="l" t="t" r="r" b="b"/>
              <a:pathLst>
                <a:path w="2473960" h="425450">
                  <a:moveTo>
                    <a:pt x="2467356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420624"/>
                  </a:lnTo>
                  <a:lnTo>
                    <a:pt x="6096" y="425196"/>
                  </a:lnTo>
                  <a:lnTo>
                    <a:pt x="2467356" y="425196"/>
                  </a:lnTo>
                  <a:lnTo>
                    <a:pt x="2473452" y="420624"/>
                  </a:lnTo>
                  <a:lnTo>
                    <a:pt x="2473452" y="413004"/>
                  </a:lnTo>
                  <a:lnTo>
                    <a:pt x="24384" y="413004"/>
                  </a:lnTo>
                  <a:lnTo>
                    <a:pt x="12192" y="400812"/>
                  </a:lnTo>
                  <a:lnTo>
                    <a:pt x="24384" y="400812"/>
                  </a:lnTo>
                  <a:lnTo>
                    <a:pt x="24384" y="25908"/>
                  </a:lnTo>
                  <a:lnTo>
                    <a:pt x="12192" y="25908"/>
                  </a:lnTo>
                  <a:lnTo>
                    <a:pt x="24384" y="13716"/>
                  </a:lnTo>
                  <a:lnTo>
                    <a:pt x="2473452" y="13716"/>
                  </a:lnTo>
                  <a:lnTo>
                    <a:pt x="2473452" y="6096"/>
                  </a:lnTo>
                  <a:lnTo>
                    <a:pt x="2467356" y="0"/>
                  </a:lnTo>
                  <a:close/>
                </a:path>
                <a:path w="2473960" h="425450">
                  <a:moveTo>
                    <a:pt x="24384" y="400812"/>
                  </a:moveTo>
                  <a:lnTo>
                    <a:pt x="12192" y="400812"/>
                  </a:lnTo>
                  <a:lnTo>
                    <a:pt x="24384" y="413004"/>
                  </a:lnTo>
                  <a:lnTo>
                    <a:pt x="24384" y="400812"/>
                  </a:lnTo>
                  <a:close/>
                </a:path>
                <a:path w="2473960" h="425450">
                  <a:moveTo>
                    <a:pt x="2447544" y="400812"/>
                  </a:moveTo>
                  <a:lnTo>
                    <a:pt x="24384" y="400812"/>
                  </a:lnTo>
                  <a:lnTo>
                    <a:pt x="24384" y="413004"/>
                  </a:lnTo>
                  <a:lnTo>
                    <a:pt x="2447544" y="413004"/>
                  </a:lnTo>
                  <a:lnTo>
                    <a:pt x="2447544" y="400812"/>
                  </a:lnTo>
                  <a:close/>
                </a:path>
                <a:path w="2473960" h="425450">
                  <a:moveTo>
                    <a:pt x="2447544" y="13716"/>
                  </a:moveTo>
                  <a:lnTo>
                    <a:pt x="2447544" y="413004"/>
                  </a:lnTo>
                  <a:lnTo>
                    <a:pt x="2459736" y="400812"/>
                  </a:lnTo>
                  <a:lnTo>
                    <a:pt x="2473452" y="400812"/>
                  </a:lnTo>
                  <a:lnTo>
                    <a:pt x="2473452" y="25908"/>
                  </a:lnTo>
                  <a:lnTo>
                    <a:pt x="2459736" y="25908"/>
                  </a:lnTo>
                  <a:lnTo>
                    <a:pt x="2447544" y="13716"/>
                  </a:lnTo>
                  <a:close/>
                </a:path>
                <a:path w="2473960" h="425450">
                  <a:moveTo>
                    <a:pt x="2473452" y="400812"/>
                  </a:moveTo>
                  <a:lnTo>
                    <a:pt x="2459736" y="400812"/>
                  </a:lnTo>
                  <a:lnTo>
                    <a:pt x="2447544" y="413004"/>
                  </a:lnTo>
                  <a:lnTo>
                    <a:pt x="2473452" y="413004"/>
                  </a:lnTo>
                  <a:lnTo>
                    <a:pt x="2473452" y="400812"/>
                  </a:lnTo>
                  <a:close/>
                </a:path>
                <a:path w="2473960" h="425450">
                  <a:moveTo>
                    <a:pt x="24384" y="13716"/>
                  </a:moveTo>
                  <a:lnTo>
                    <a:pt x="12192" y="25908"/>
                  </a:lnTo>
                  <a:lnTo>
                    <a:pt x="24384" y="25908"/>
                  </a:lnTo>
                  <a:lnTo>
                    <a:pt x="24384" y="13716"/>
                  </a:lnTo>
                  <a:close/>
                </a:path>
                <a:path w="2473960" h="425450">
                  <a:moveTo>
                    <a:pt x="2447544" y="13716"/>
                  </a:moveTo>
                  <a:lnTo>
                    <a:pt x="24384" y="13716"/>
                  </a:lnTo>
                  <a:lnTo>
                    <a:pt x="24384" y="25908"/>
                  </a:lnTo>
                  <a:lnTo>
                    <a:pt x="2447544" y="25908"/>
                  </a:lnTo>
                  <a:lnTo>
                    <a:pt x="2447544" y="13716"/>
                  </a:lnTo>
                  <a:close/>
                </a:path>
                <a:path w="2473960" h="425450">
                  <a:moveTo>
                    <a:pt x="2473452" y="13716"/>
                  </a:moveTo>
                  <a:lnTo>
                    <a:pt x="2447544" y="13716"/>
                  </a:lnTo>
                  <a:lnTo>
                    <a:pt x="2459736" y="25908"/>
                  </a:lnTo>
                  <a:lnTo>
                    <a:pt x="2473452" y="25908"/>
                  </a:lnTo>
                  <a:lnTo>
                    <a:pt x="2473452" y="13716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30122" y="1562191"/>
              <a:ext cx="7461884" cy="2774950"/>
            </a:xfrm>
            <a:prstGeom prst="rect">
              <a:avLst/>
            </a:prstGeom>
          </p:spPr>
          <p:txBody>
            <a:bodyPr vert="horz" wrap="square" lIns="0" tIns="73025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575"/>
                </a:spcBef>
                <a:buFont typeface="Arial"/>
                <a:buChar char="•"/>
                <a:tabLst>
                  <a:tab pos="355600" algn="l"/>
                </a:tabLst>
              </a:pPr>
              <a:r>
                <a:rPr sz="2000" dirty="0">
                  <a:latin typeface="Times New Roman"/>
                  <a:cs typeface="Times New Roman"/>
                </a:rPr>
                <a:t>An</a:t>
              </a:r>
              <a:r>
                <a:rPr sz="2000" spc="-15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array</a:t>
              </a:r>
              <a:r>
                <a:rPr sz="2000" spc="-35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is</a:t>
              </a:r>
              <a:r>
                <a:rPr sz="2000" spc="-20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a</a:t>
              </a:r>
              <a:r>
                <a:rPr sz="2000" spc="-5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collection</a:t>
              </a:r>
              <a:r>
                <a:rPr sz="2000" spc="-35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of</a:t>
              </a:r>
              <a:r>
                <a:rPr sz="2000" spc="-25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variables</a:t>
              </a:r>
              <a:r>
                <a:rPr sz="2000" spc="-40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with</a:t>
              </a:r>
              <a:r>
                <a:rPr sz="2000" spc="-25" dirty="0">
                  <a:latin typeface="Times New Roman"/>
                  <a:cs typeface="Times New Roman"/>
                </a:rPr>
                <a:t> </a:t>
              </a:r>
              <a:r>
                <a:rPr sz="2000" b="1" dirty="0">
                  <a:solidFill>
                    <a:srgbClr val="0070C0"/>
                  </a:solidFill>
                  <a:latin typeface="Times New Roman"/>
                  <a:cs typeface="Times New Roman"/>
                </a:rPr>
                <a:t>the</a:t>
              </a:r>
              <a:r>
                <a:rPr sz="2000" b="1" spc="-15" dirty="0">
                  <a:solidFill>
                    <a:srgbClr val="0070C0"/>
                  </a:solidFill>
                  <a:latin typeface="Times New Roman"/>
                  <a:cs typeface="Times New Roman"/>
                </a:rPr>
                <a:t> </a:t>
              </a:r>
              <a:r>
                <a:rPr sz="2000" b="1" dirty="0">
                  <a:solidFill>
                    <a:srgbClr val="0070C0"/>
                  </a:solidFill>
                  <a:latin typeface="Times New Roman"/>
                  <a:cs typeface="Times New Roman"/>
                </a:rPr>
                <a:t>same</a:t>
              </a:r>
              <a:r>
                <a:rPr sz="2000" b="1" spc="-25" dirty="0">
                  <a:solidFill>
                    <a:srgbClr val="0070C0"/>
                  </a:solidFill>
                  <a:latin typeface="Times New Roman"/>
                  <a:cs typeface="Times New Roman"/>
                </a:rPr>
                <a:t> </a:t>
              </a:r>
              <a:r>
                <a:rPr sz="2000" b="1" spc="-1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type</a:t>
              </a:r>
              <a:r>
                <a:rPr sz="2000" spc="-10" dirty="0">
                  <a:latin typeface="Times New Roman"/>
                  <a:cs typeface="Times New Roman"/>
                </a:rPr>
                <a:t>.</a:t>
              </a:r>
              <a:endParaRPr sz="2000" dirty="0">
                <a:latin typeface="Times New Roman"/>
                <a:cs typeface="Times New Roman"/>
              </a:endParaRPr>
            </a:p>
            <a:p>
              <a:pPr marL="355600" indent="-342900">
                <a:lnSpc>
                  <a:spcPct val="100000"/>
                </a:lnSpc>
                <a:spcBef>
                  <a:spcPts val="480"/>
                </a:spcBef>
                <a:buFont typeface="Arial"/>
                <a:buChar char="•"/>
                <a:tabLst>
                  <a:tab pos="355600" algn="l"/>
                </a:tabLst>
              </a:pPr>
              <a:r>
                <a:rPr sz="2000" spc="-50" dirty="0">
                  <a:latin typeface="Times New Roman"/>
                  <a:cs typeface="Times New Roman"/>
                </a:rPr>
                <a:t>To</a:t>
              </a:r>
              <a:r>
                <a:rPr sz="2000" spc="-30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declare</a:t>
              </a:r>
              <a:r>
                <a:rPr sz="2000" spc="-40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five</a:t>
              </a:r>
              <a:r>
                <a:rPr sz="2000" spc="-30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integer</a:t>
              </a:r>
              <a:r>
                <a:rPr sz="2000" spc="-45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variables</a:t>
              </a:r>
              <a:r>
                <a:rPr sz="2000" spc="-45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for</a:t>
              </a:r>
              <a:r>
                <a:rPr sz="2000" spc="-35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scores,</a:t>
              </a:r>
              <a:r>
                <a:rPr sz="2000" spc="-45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we</a:t>
              </a:r>
              <a:r>
                <a:rPr sz="2000" spc="-15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may</a:t>
              </a:r>
              <a:r>
                <a:rPr sz="2000" spc="-10" dirty="0">
                  <a:latin typeface="Times New Roman"/>
                  <a:cs typeface="Times New Roman"/>
                </a:rPr>
                <a:t> write:</a:t>
              </a:r>
              <a:endParaRPr sz="2000" dirty="0">
                <a:latin typeface="Times New Roman"/>
                <a:cs typeface="Times New Roman"/>
              </a:endParaRPr>
            </a:p>
            <a:p>
              <a:pPr marL="1370965" algn="ctr">
                <a:lnSpc>
                  <a:spcPct val="100000"/>
                </a:lnSpc>
                <a:spcBef>
                  <a:spcPts val="1575"/>
                </a:spcBef>
              </a:pPr>
              <a:r>
                <a:rPr sz="2000" b="1" spc="-114" dirty="0">
                  <a:latin typeface="Courier New"/>
                  <a:cs typeface="Courier New"/>
                </a:rPr>
                <a:t>int</a:t>
              </a:r>
              <a:r>
                <a:rPr sz="2000" b="1" spc="-280" dirty="0">
                  <a:latin typeface="Courier New"/>
                  <a:cs typeface="Courier New"/>
                </a:rPr>
                <a:t> </a:t>
              </a:r>
              <a:r>
                <a:rPr sz="2000" b="1" spc="-35" dirty="0">
                  <a:latin typeface="Courier New"/>
                  <a:cs typeface="Courier New"/>
                </a:rPr>
                <a:t>[</a:t>
              </a:r>
              <a:r>
                <a:rPr lang="en-US" sz="2000" b="1" spc="-35" dirty="0">
                  <a:latin typeface="Courier New"/>
                  <a:cs typeface="Courier New"/>
                </a:rPr>
                <a:t>5</a:t>
              </a:r>
              <a:r>
                <a:rPr sz="2000" b="1" spc="-35" dirty="0">
                  <a:latin typeface="Courier New"/>
                  <a:cs typeface="Courier New"/>
                </a:rPr>
                <a:t>];</a:t>
              </a:r>
              <a:endParaRPr sz="2000" dirty="0">
                <a:latin typeface="Courier New"/>
                <a:cs typeface="Courier New"/>
              </a:endParaRPr>
            </a:p>
            <a:p>
              <a:pPr marL="756285" lvl="1" indent="-286385">
                <a:lnSpc>
                  <a:spcPct val="100000"/>
                </a:lnSpc>
                <a:spcBef>
                  <a:spcPts val="2135"/>
                </a:spcBef>
                <a:buFont typeface="Arial"/>
                <a:buChar char="–"/>
                <a:tabLst>
                  <a:tab pos="756285" algn="l"/>
                </a:tabLst>
              </a:pPr>
              <a:r>
                <a:rPr sz="2000" dirty="0">
                  <a:latin typeface="Times New Roman"/>
                  <a:cs typeface="Times New Roman"/>
                </a:rPr>
                <a:t>These</a:t>
              </a:r>
              <a:r>
                <a:rPr sz="2000" spc="-20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variables</a:t>
              </a:r>
              <a:r>
                <a:rPr sz="2000" spc="-45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are</a:t>
              </a:r>
              <a:r>
                <a:rPr sz="2000" spc="-10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declared</a:t>
              </a:r>
              <a:r>
                <a:rPr sz="2000" spc="-30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with</a:t>
              </a:r>
              <a:r>
                <a:rPr sz="2000" spc="-10" dirty="0">
                  <a:latin typeface="Times New Roman"/>
                  <a:cs typeface="Times New Roman"/>
                </a:rPr>
                <a:t> </a:t>
              </a:r>
              <a:r>
                <a:rPr sz="2000" b="1" dirty="0">
                  <a:solidFill>
                    <a:srgbClr val="0070C0"/>
                  </a:solidFill>
                  <a:latin typeface="Times New Roman"/>
                  <a:cs typeface="Times New Roman"/>
                </a:rPr>
                <a:t>the</a:t>
              </a:r>
              <a:r>
                <a:rPr sz="2000" b="1" spc="-25" dirty="0">
                  <a:solidFill>
                    <a:srgbClr val="0070C0"/>
                  </a:solidFill>
                  <a:latin typeface="Times New Roman"/>
                  <a:cs typeface="Times New Roman"/>
                </a:rPr>
                <a:t> </a:t>
              </a:r>
              <a:r>
                <a:rPr sz="2000" b="1" dirty="0">
                  <a:solidFill>
                    <a:srgbClr val="0070C0"/>
                  </a:solidFill>
                  <a:latin typeface="Times New Roman"/>
                  <a:cs typeface="Times New Roman"/>
                </a:rPr>
                <a:t>same</a:t>
              </a:r>
              <a:r>
                <a:rPr sz="2000" b="1" spc="-25" dirty="0">
                  <a:solidFill>
                    <a:srgbClr val="0070C0"/>
                  </a:solidFill>
                  <a:latin typeface="Times New Roman"/>
                  <a:cs typeface="Times New Roman"/>
                </a:rPr>
                <a:t> </a:t>
              </a:r>
              <a:r>
                <a:rPr sz="2000" b="1" dirty="0">
                  <a:solidFill>
                    <a:srgbClr val="0070C0"/>
                  </a:solidFill>
                  <a:latin typeface="Times New Roman"/>
                  <a:cs typeface="Times New Roman"/>
                </a:rPr>
                <a:t>array</a:t>
              </a:r>
              <a:r>
                <a:rPr sz="2000" b="1" spc="-15" dirty="0">
                  <a:solidFill>
                    <a:srgbClr val="0070C0"/>
                  </a:solidFill>
                  <a:latin typeface="Times New Roman"/>
                  <a:cs typeface="Times New Roman"/>
                </a:rPr>
                <a:t> </a:t>
              </a:r>
              <a:r>
                <a:rPr sz="2000" b="1" dirty="0">
                  <a:solidFill>
                    <a:srgbClr val="0070C0"/>
                  </a:solidFill>
                  <a:latin typeface="Times New Roman"/>
                  <a:cs typeface="Times New Roman"/>
                </a:rPr>
                <a:t>name</a:t>
              </a:r>
              <a:r>
                <a:rPr sz="2000" b="1" spc="-2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 </a:t>
              </a:r>
              <a:r>
                <a:rPr sz="2000" spc="-75" dirty="0">
                  <a:latin typeface="Times New Roman"/>
                  <a:cs typeface="Times New Roman"/>
                </a:rPr>
                <a:t>(</a:t>
              </a:r>
              <a:r>
                <a:rPr lang="en-US" sz="2000" b="1" spc="-75" dirty="0">
                  <a:latin typeface="Courier New"/>
                  <a:cs typeface="Courier New"/>
                </a:rPr>
                <a:t>score</a:t>
              </a:r>
              <a:r>
                <a:rPr sz="2000" spc="-75" dirty="0">
                  <a:latin typeface="Times New Roman"/>
                  <a:cs typeface="Times New Roman"/>
                </a:rPr>
                <a:t>).</a:t>
              </a:r>
              <a:endParaRPr sz="2000" dirty="0">
                <a:latin typeface="Times New Roman"/>
                <a:cs typeface="Times New Roman"/>
              </a:endParaRPr>
            </a:p>
            <a:p>
              <a:pPr marL="756285" lvl="1" indent="-286385">
                <a:lnSpc>
                  <a:spcPct val="100000"/>
                </a:lnSpc>
                <a:spcBef>
                  <a:spcPts val="615"/>
                </a:spcBef>
                <a:buFont typeface="Arial"/>
                <a:buChar char="–"/>
                <a:tabLst>
                  <a:tab pos="756285" algn="l"/>
                </a:tabLst>
              </a:pPr>
              <a:r>
                <a:rPr sz="2000" dirty="0">
                  <a:latin typeface="Times New Roman"/>
                  <a:cs typeface="Times New Roman"/>
                </a:rPr>
                <a:t>They</a:t>
              </a:r>
              <a:r>
                <a:rPr sz="2000" spc="-40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are</a:t>
              </a:r>
              <a:r>
                <a:rPr sz="2000" spc="-10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distinguished</a:t>
              </a:r>
              <a:r>
                <a:rPr sz="2000" spc="-55" dirty="0">
                  <a:latin typeface="Times New Roman"/>
                  <a:cs typeface="Times New Roman"/>
                </a:rPr>
                <a:t> </a:t>
              </a:r>
              <a:r>
                <a:rPr sz="2000" dirty="0">
                  <a:latin typeface="Times New Roman"/>
                  <a:cs typeface="Times New Roman"/>
                </a:rPr>
                <a:t>by their</a:t>
              </a:r>
              <a:r>
                <a:rPr sz="2000" spc="-35" dirty="0">
                  <a:latin typeface="Times New Roman"/>
                  <a:cs typeface="Times New Roman"/>
                </a:rPr>
                <a:t> </a:t>
              </a:r>
              <a:r>
                <a:rPr sz="2000" b="1" spc="-1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indices</a:t>
              </a:r>
              <a:r>
                <a:rPr sz="2000" spc="-10" dirty="0">
                  <a:latin typeface="Times New Roman"/>
                  <a:cs typeface="Times New Roman"/>
                </a:rPr>
                <a:t>.</a:t>
              </a:r>
              <a:endParaRPr sz="2000" dirty="0">
                <a:latin typeface="Times New Roman"/>
                <a:cs typeface="Times New Roman"/>
              </a:endParaRPr>
            </a:p>
            <a:p>
              <a:pPr marL="1331595" algn="ctr">
                <a:lnSpc>
                  <a:spcPct val="100000"/>
                </a:lnSpc>
                <a:spcBef>
                  <a:spcPts val="1964"/>
                </a:spcBef>
              </a:pPr>
              <a:r>
                <a:rPr sz="2000" b="1" spc="-125" dirty="0">
                  <a:latin typeface="Courier New"/>
                  <a:cs typeface="Courier New"/>
                </a:rPr>
                <a:t>cout</a:t>
              </a:r>
              <a:r>
                <a:rPr sz="2000" b="1" spc="-290" dirty="0">
                  <a:latin typeface="Courier New"/>
                  <a:cs typeface="Courier New"/>
                </a:rPr>
                <a:t> </a:t>
              </a:r>
              <a:r>
                <a:rPr sz="2000" b="1" spc="-80" dirty="0">
                  <a:latin typeface="Courier New"/>
                  <a:cs typeface="Courier New"/>
                </a:rPr>
                <a:t>&lt;&lt;</a:t>
              </a:r>
              <a:r>
                <a:rPr sz="2000" b="1" spc="-290" dirty="0">
                  <a:latin typeface="Courier New"/>
                  <a:cs typeface="Courier New"/>
                </a:rPr>
                <a:t> </a:t>
              </a:r>
              <a:r>
                <a:rPr lang="en-US" sz="2000" b="1" spc="-35" dirty="0">
                  <a:latin typeface="Courier New"/>
                  <a:cs typeface="Courier New"/>
                </a:rPr>
                <a:t>score</a:t>
              </a:r>
              <a:r>
                <a:rPr sz="2000" b="1" spc="-35" dirty="0">
                  <a:latin typeface="Courier New"/>
                  <a:cs typeface="Courier New"/>
                </a:rPr>
                <a:t>[2];</a:t>
              </a:r>
              <a:endParaRPr sz="2000" dirty="0">
                <a:latin typeface="Courier New"/>
                <a:cs typeface="Courier New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B3DD5C9-648A-38F5-7842-D1C02A7D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2735"/>
            <a:ext cx="6248400" cy="12199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22" y="662271"/>
            <a:ext cx="4389755" cy="1962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An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array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is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</a:t>
            </a:r>
            <a:r>
              <a:rPr sz="3800" b="1" spc="1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20" dirty="0">
                <a:solidFill>
                  <a:srgbClr val="4F81BD"/>
                </a:solidFill>
                <a:latin typeface="Times New Roman"/>
                <a:cs typeface="Times New Roman"/>
              </a:rPr>
              <a:t>type</a:t>
            </a: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Arrays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loops.</a:t>
            </a:r>
            <a:endParaRPr sz="2000">
              <a:latin typeface="Times New Roman"/>
              <a:cs typeface="Times New Roman"/>
            </a:endParaRPr>
          </a:p>
          <a:p>
            <a:pPr marL="756285" marR="5080" indent="-28638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Quite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used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index.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91100" y="1687067"/>
            <a:ext cx="3770629" cy="1656714"/>
          </a:xfrm>
          <a:custGeom>
            <a:avLst/>
            <a:gdLst/>
            <a:ahLst/>
            <a:cxnLst/>
            <a:rect l="l" t="t" r="r" b="b"/>
            <a:pathLst>
              <a:path w="3770629" h="1656714">
                <a:moveTo>
                  <a:pt x="3765804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1652015"/>
                </a:lnTo>
                <a:lnTo>
                  <a:pt x="6096" y="1656588"/>
                </a:lnTo>
                <a:lnTo>
                  <a:pt x="3765804" y="1656588"/>
                </a:lnTo>
                <a:lnTo>
                  <a:pt x="3770376" y="1652015"/>
                </a:lnTo>
                <a:lnTo>
                  <a:pt x="3770376" y="1644396"/>
                </a:lnTo>
                <a:lnTo>
                  <a:pt x="25908" y="1644396"/>
                </a:lnTo>
                <a:lnTo>
                  <a:pt x="13715" y="1632203"/>
                </a:lnTo>
                <a:lnTo>
                  <a:pt x="25908" y="1632203"/>
                </a:lnTo>
                <a:lnTo>
                  <a:pt x="25908" y="24384"/>
                </a:lnTo>
                <a:lnTo>
                  <a:pt x="13715" y="24384"/>
                </a:lnTo>
                <a:lnTo>
                  <a:pt x="25908" y="12192"/>
                </a:lnTo>
                <a:lnTo>
                  <a:pt x="3770376" y="12192"/>
                </a:lnTo>
                <a:lnTo>
                  <a:pt x="3770376" y="4572"/>
                </a:lnTo>
                <a:lnTo>
                  <a:pt x="3765804" y="0"/>
                </a:lnTo>
                <a:close/>
              </a:path>
              <a:path w="3770629" h="1656714">
                <a:moveTo>
                  <a:pt x="25908" y="1632203"/>
                </a:moveTo>
                <a:lnTo>
                  <a:pt x="13715" y="1632203"/>
                </a:lnTo>
                <a:lnTo>
                  <a:pt x="25908" y="1644396"/>
                </a:lnTo>
                <a:lnTo>
                  <a:pt x="25908" y="1632203"/>
                </a:lnTo>
                <a:close/>
              </a:path>
              <a:path w="3770629" h="1656714">
                <a:moveTo>
                  <a:pt x="3745992" y="1632203"/>
                </a:moveTo>
                <a:lnTo>
                  <a:pt x="25908" y="1632203"/>
                </a:lnTo>
                <a:lnTo>
                  <a:pt x="25908" y="1644396"/>
                </a:lnTo>
                <a:lnTo>
                  <a:pt x="3745992" y="1644396"/>
                </a:lnTo>
                <a:lnTo>
                  <a:pt x="3745992" y="1632203"/>
                </a:lnTo>
                <a:close/>
              </a:path>
              <a:path w="3770629" h="1656714">
                <a:moveTo>
                  <a:pt x="3745992" y="12192"/>
                </a:moveTo>
                <a:lnTo>
                  <a:pt x="3745992" y="1644396"/>
                </a:lnTo>
                <a:lnTo>
                  <a:pt x="3758183" y="1632203"/>
                </a:lnTo>
                <a:lnTo>
                  <a:pt x="3770376" y="1632203"/>
                </a:lnTo>
                <a:lnTo>
                  <a:pt x="3770376" y="24384"/>
                </a:lnTo>
                <a:lnTo>
                  <a:pt x="3758183" y="24384"/>
                </a:lnTo>
                <a:lnTo>
                  <a:pt x="3745992" y="12192"/>
                </a:lnTo>
                <a:close/>
              </a:path>
              <a:path w="3770629" h="1656714">
                <a:moveTo>
                  <a:pt x="3770376" y="1632203"/>
                </a:moveTo>
                <a:lnTo>
                  <a:pt x="3758183" y="1632203"/>
                </a:lnTo>
                <a:lnTo>
                  <a:pt x="3745992" y="1644396"/>
                </a:lnTo>
                <a:lnTo>
                  <a:pt x="3770376" y="1644396"/>
                </a:lnTo>
                <a:lnTo>
                  <a:pt x="3770376" y="1632203"/>
                </a:lnTo>
                <a:close/>
              </a:path>
              <a:path w="3770629" h="1656714">
                <a:moveTo>
                  <a:pt x="25908" y="12192"/>
                </a:moveTo>
                <a:lnTo>
                  <a:pt x="13715" y="24384"/>
                </a:lnTo>
                <a:lnTo>
                  <a:pt x="25908" y="24384"/>
                </a:lnTo>
                <a:lnTo>
                  <a:pt x="25908" y="12192"/>
                </a:lnTo>
                <a:close/>
              </a:path>
              <a:path w="3770629" h="1656714">
                <a:moveTo>
                  <a:pt x="3745992" y="12192"/>
                </a:moveTo>
                <a:lnTo>
                  <a:pt x="25908" y="12192"/>
                </a:lnTo>
                <a:lnTo>
                  <a:pt x="25908" y="24384"/>
                </a:lnTo>
                <a:lnTo>
                  <a:pt x="3745992" y="24384"/>
                </a:lnTo>
                <a:lnTo>
                  <a:pt x="3745992" y="12192"/>
                </a:lnTo>
                <a:close/>
              </a:path>
              <a:path w="3770629" h="1656714">
                <a:moveTo>
                  <a:pt x="3770376" y="12192"/>
                </a:moveTo>
                <a:lnTo>
                  <a:pt x="3745992" y="12192"/>
                </a:lnTo>
                <a:lnTo>
                  <a:pt x="3758183" y="24384"/>
                </a:lnTo>
                <a:lnTo>
                  <a:pt x="3770376" y="24384"/>
                </a:lnTo>
                <a:lnTo>
                  <a:pt x="3770376" y="12192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2040" y="1701916"/>
            <a:ext cx="3642360" cy="1550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5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score[5];</a:t>
            </a:r>
            <a:endParaRPr sz="2000" dirty="0">
              <a:latin typeface="Courier New"/>
              <a:cs typeface="Courier New"/>
            </a:endParaRPr>
          </a:p>
          <a:p>
            <a:pPr marL="277495" marR="5080" indent="-265430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for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(int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5;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i++) cin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&gt;&gt;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score[i];</a:t>
            </a:r>
            <a:endParaRPr sz="2000" dirty="0">
              <a:latin typeface="Courier New"/>
              <a:cs typeface="Courier New"/>
            </a:endParaRPr>
          </a:p>
          <a:p>
            <a:pPr marL="277495" marR="5080" indent="-265430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for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(int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5;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i++) </a:t>
            </a: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score[i]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";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122" y="3346547"/>
            <a:ext cx="4086860" cy="14109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(nonbasic)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type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5500"/>
              </a:lnSpc>
              <a:spcBef>
                <a:spcPts val="22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score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“integer </a:t>
            </a:r>
            <a:r>
              <a:rPr sz="2000" dirty="0">
                <a:latin typeface="Times New Roman"/>
                <a:cs typeface="Times New Roman"/>
              </a:rPr>
              <a:t>array”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length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5).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this?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122" y="4732088"/>
            <a:ext cx="6263640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55" dirty="0">
                <a:latin typeface="Times New Roman"/>
                <a:cs typeface="Times New Roman"/>
              </a:rPr>
              <a:t>We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introduce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pointers.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now,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variables.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91100" y="4352543"/>
            <a:ext cx="2106295" cy="425450"/>
          </a:xfrm>
          <a:custGeom>
            <a:avLst/>
            <a:gdLst/>
            <a:ahLst/>
            <a:cxnLst/>
            <a:rect l="l" t="t" r="r" b="b"/>
            <a:pathLst>
              <a:path w="2106295" h="425450">
                <a:moveTo>
                  <a:pt x="2100072" y="0"/>
                </a:moveTo>
                <a:lnTo>
                  <a:pt x="6096" y="0"/>
                </a:lnTo>
                <a:lnTo>
                  <a:pt x="0" y="4572"/>
                </a:lnTo>
                <a:lnTo>
                  <a:pt x="0" y="419100"/>
                </a:lnTo>
                <a:lnTo>
                  <a:pt x="6096" y="425196"/>
                </a:lnTo>
                <a:lnTo>
                  <a:pt x="2100072" y="425196"/>
                </a:lnTo>
                <a:lnTo>
                  <a:pt x="2106168" y="419100"/>
                </a:lnTo>
                <a:lnTo>
                  <a:pt x="2106168" y="413004"/>
                </a:lnTo>
                <a:lnTo>
                  <a:pt x="25908" y="413004"/>
                </a:lnTo>
                <a:lnTo>
                  <a:pt x="13715" y="399288"/>
                </a:lnTo>
                <a:lnTo>
                  <a:pt x="25908" y="399288"/>
                </a:lnTo>
                <a:lnTo>
                  <a:pt x="25908" y="24384"/>
                </a:lnTo>
                <a:lnTo>
                  <a:pt x="13715" y="24384"/>
                </a:lnTo>
                <a:lnTo>
                  <a:pt x="25908" y="12192"/>
                </a:lnTo>
                <a:lnTo>
                  <a:pt x="2106168" y="12192"/>
                </a:lnTo>
                <a:lnTo>
                  <a:pt x="2106168" y="4572"/>
                </a:lnTo>
                <a:lnTo>
                  <a:pt x="2100072" y="0"/>
                </a:lnTo>
                <a:close/>
              </a:path>
              <a:path w="2106295" h="425450">
                <a:moveTo>
                  <a:pt x="25908" y="399288"/>
                </a:moveTo>
                <a:lnTo>
                  <a:pt x="13715" y="399288"/>
                </a:lnTo>
                <a:lnTo>
                  <a:pt x="25908" y="413004"/>
                </a:lnTo>
                <a:lnTo>
                  <a:pt x="25908" y="399288"/>
                </a:lnTo>
                <a:close/>
              </a:path>
              <a:path w="2106295" h="425450">
                <a:moveTo>
                  <a:pt x="2080259" y="399288"/>
                </a:moveTo>
                <a:lnTo>
                  <a:pt x="25908" y="399288"/>
                </a:lnTo>
                <a:lnTo>
                  <a:pt x="25908" y="413004"/>
                </a:lnTo>
                <a:lnTo>
                  <a:pt x="2080259" y="413004"/>
                </a:lnTo>
                <a:lnTo>
                  <a:pt x="2080259" y="399288"/>
                </a:lnTo>
                <a:close/>
              </a:path>
              <a:path w="2106295" h="425450">
                <a:moveTo>
                  <a:pt x="2080259" y="12192"/>
                </a:moveTo>
                <a:lnTo>
                  <a:pt x="2080259" y="413004"/>
                </a:lnTo>
                <a:lnTo>
                  <a:pt x="2092452" y="399288"/>
                </a:lnTo>
                <a:lnTo>
                  <a:pt x="2106168" y="399288"/>
                </a:lnTo>
                <a:lnTo>
                  <a:pt x="2106168" y="24384"/>
                </a:lnTo>
                <a:lnTo>
                  <a:pt x="2092452" y="24384"/>
                </a:lnTo>
                <a:lnTo>
                  <a:pt x="2080259" y="12192"/>
                </a:lnTo>
                <a:close/>
              </a:path>
              <a:path w="2106295" h="425450">
                <a:moveTo>
                  <a:pt x="2106168" y="399288"/>
                </a:moveTo>
                <a:lnTo>
                  <a:pt x="2092452" y="399288"/>
                </a:lnTo>
                <a:lnTo>
                  <a:pt x="2080259" y="413004"/>
                </a:lnTo>
                <a:lnTo>
                  <a:pt x="2106168" y="413004"/>
                </a:lnTo>
                <a:lnTo>
                  <a:pt x="2106168" y="399288"/>
                </a:lnTo>
                <a:close/>
              </a:path>
              <a:path w="2106295" h="425450">
                <a:moveTo>
                  <a:pt x="25908" y="12192"/>
                </a:moveTo>
                <a:lnTo>
                  <a:pt x="13715" y="24384"/>
                </a:lnTo>
                <a:lnTo>
                  <a:pt x="25908" y="24384"/>
                </a:lnTo>
                <a:lnTo>
                  <a:pt x="25908" y="12192"/>
                </a:lnTo>
                <a:close/>
              </a:path>
              <a:path w="2106295" h="425450">
                <a:moveTo>
                  <a:pt x="2080259" y="12192"/>
                </a:moveTo>
                <a:lnTo>
                  <a:pt x="25908" y="12192"/>
                </a:lnTo>
                <a:lnTo>
                  <a:pt x="25908" y="24384"/>
                </a:lnTo>
                <a:lnTo>
                  <a:pt x="2080259" y="24384"/>
                </a:lnTo>
                <a:lnTo>
                  <a:pt x="2080259" y="12192"/>
                </a:lnTo>
                <a:close/>
              </a:path>
              <a:path w="2106295" h="425450">
                <a:moveTo>
                  <a:pt x="2106168" y="12192"/>
                </a:moveTo>
                <a:lnTo>
                  <a:pt x="2080259" y="12192"/>
                </a:lnTo>
                <a:lnTo>
                  <a:pt x="2092452" y="24384"/>
                </a:lnTo>
                <a:lnTo>
                  <a:pt x="2106168" y="24384"/>
                </a:lnTo>
                <a:lnTo>
                  <a:pt x="2106168" y="12192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82040" y="4367378"/>
            <a:ext cx="1910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lang="en-US" sz="2000" b="1" spc="-120" dirty="0">
                <a:latin typeface="Courier New"/>
                <a:cs typeface="Courier New"/>
              </a:rPr>
              <a:t>score</a:t>
            </a:r>
            <a:r>
              <a:rPr sz="2000" b="1" spc="-120" dirty="0"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22" y="662271"/>
            <a:ext cx="4226560" cy="1291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Array</a:t>
            </a:r>
            <a:r>
              <a:rPr sz="3800" b="1" spc="-9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declaration</a:t>
            </a: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grammar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22" y="2626035"/>
            <a:ext cx="5499100" cy="284670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120" dirty="0">
                <a:latin typeface="Times New Roman"/>
                <a:cs typeface="Times New Roman"/>
              </a:rPr>
              <a:t>E.g.,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40" dirty="0">
                <a:latin typeface="Courier New"/>
                <a:cs typeface="Courier New"/>
              </a:rPr>
              <a:t>score[5];</a:t>
            </a:r>
            <a:endParaRPr sz="2000">
              <a:latin typeface="Courier New"/>
              <a:cs typeface="Courier New"/>
            </a:endParaRPr>
          </a:p>
          <a:p>
            <a:pPr marL="756285" lvl="1" indent="-286385">
              <a:lnSpc>
                <a:spcPts val="2400"/>
              </a:lnSpc>
              <a:spcBef>
                <a:spcPts val="61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(the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array</a:t>
            </a:r>
            <a:r>
              <a:rPr sz="20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length/size</a:t>
            </a:r>
            <a:r>
              <a:rPr sz="2000" b="1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5).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array</a:t>
            </a:r>
            <a:r>
              <a:rPr sz="20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element</a:t>
            </a:r>
            <a:r>
              <a:rPr sz="2000" b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itself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variable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56285" marR="424815" lvl="1" indent="-28638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index</a:t>
            </a:r>
            <a:r>
              <a:rPr sz="20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!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score[0]</a:t>
            </a:r>
            <a:r>
              <a:rPr sz="2000" spc="-130" dirty="0">
                <a:latin typeface="Times New Roman"/>
                <a:cs typeface="Times New Roman"/>
              </a:rPr>
              <a:t>, </a:t>
            </a:r>
            <a:r>
              <a:rPr sz="2000" b="1" spc="-145" dirty="0">
                <a:latin typeface="Courier New"/>
                <a:cs typeface="Courier New"/>
              </a:rPr>
              <a:t>score[1]</a:t>
            </a:r>
            <a:r>
              <a:rPr sz="2000" spc="-145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Courier New"/>
                <a:cs typeface="Courier New"/>
              </a:rPr>
              <a:t>score[4]</a:t>
            </a:r>
            <a:r>
              <a:rPr sz="2000" spc="-4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occupies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 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continuous</a:t>
            </a:r>
            <a:r>
              <a:rPr sz="2000" b="1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bytes.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Try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cout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85" dirty="0">
                <a:latin typeface="Courier New"/>
                <a:cs typeface="Courier New"/>
              </a:rPr>
              <a:t>sizeof(score);</a:t>
            </a:r>
            <a:r>
              <a:rPr sz="2000" spc="-85" dirty="0"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5003" y="2191511"/>
            <a:ext cx="4418330" cy="364490"/>
          </a:xfrm>
          <a:custGeom>
            <a:avLst/>
            <a:gdLst/>
            <a:ahLst/>
            <a:cxnLst/>
            <a:rect l="l" t="t" r="r" b="b"/>
            <a:pathLst>
              <a:path w="4418330" h="364489">
                <a:moveTo>
                  <a:pt x="4413504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358139"/>
                </a:lnTo>
                <a:lnTo>
                  <a:pt x="6096" y="364236"/>
                </a:lnTo>
                <a:lnTo>
                  <a:pt x="4413504" y="364236"/>
                </a:lnTo>
                <a:lnTo>
                  <a:pt x="4418076" y="358139"/>
                </a:lnTo>
                <a:lnTo>
                  <a:pt x="4418076" y="350519"/>
                </a:lnTo>
                <a:lnTo>
                  <a:pt x="25908" y="350519"/>
                </a:lnTo>
                <a:lnTo>
                  <a:pt x="13715" y="338327"/>
                </a:lnTo>
                <a:lnTo>
                  <a:pt x="25908" y="338327"/>
                </a:lnTo>
                <a:lnTo>
                  <a:pt x="25908" y="25907"/>
                </a:lnTo>
                <a:lnTo>
                  <a:pt x="13715" y="25907"/>
                </a:lnTo>
                <a:lnTo>
                  <a:pt x="25908" y="12191"/>
                </a:lnTo>
                <a:lnTo>
                  <a:pt x="4418076" y="12191"/>
                </a:lnTo>
                <a:lnTo>
                  <a:pt x="4418076" y="6095"/>
                </a:lnTo>
                <a:lnTo>
                  <a:pt x="4413504" y="0"/>
                </a:lnTo>
                <a:close/>
              </a:path>
              <a:path w="4418330" h="364489">
                <a:moveTo>
                  <a:pt x="25908" y="338327"/>
                </a:moveTo>
                <a:lnTo>
                  <a:pt x="13715" y="338327"/>
                </a:lnTo>
                <a:lnTo>
                  <a:pt x="25908" y="350519"/>
                </a:lnTo>
                <a:lnTo>
                  <a:pt x="25908" y="338327"/>
                </a:lnTo>
                <a:close/>
              </a:path>
              <a:path w="4418330" h="364489">
                <a:moveTo>
                  <a:pt x="4393692" y="338327"/>
                </a:moveTo>
                <a:lnTo>
                  <a:pt x="25908" y="338327"/>
                </a:lnTo>
                <a:lnTo>
                  <a:pt x="25908" y="350519"/>
                </a:lnTo>
                <a:lnTo>
                  <a:pt x="4393692" y="350519"/>
                </a:lnTo>
                <a:lnTo>
                  <a:pt x="4393692" y="338327"/>
                </a:lnTo>
                <a:close/>
              </a:path>
              <a:path w="4418330" h="364489">
                <a:moveTo>
                  <a:pt x="4393692" y="12191"/>
                </a:moveTo>
                <a:lnTo>
                  <a:pt x="4393692" y="350519"/>
                </a:lnTo>
                <a:lnTo>
                  <a:pt x="4405884" y="338327"/>
                </a:lnTo>
                <a:lnTo>
                  <a:pt x="4418076" y="338327"/>
                </a:lnTo>
                <a:lnTo>
                  <a:pt x="4418076" y="25907"/>
                </a:lnTo>
                <a:lnTo>
                  <a:pt x="4405884" y="25907"/>
                </a:lnTo>
                <a:lnTo>
                  <a:pt x="4393692" y="12191"/>
                </a:lnTo>
                <a:close/>
              </a:path>
              <a:path w="4418330" h="364489">
                <a:moveTo>
                  <a:pt x="4418076" y="338327"/>
                </a:moveTo>
                <a:lnTo>
                  <a:pt x="4405884" y="338327"/>
                </a:lnTo>
                <a:lnTo>
                  <a:pt x="4393692" y="350519"/>
                </a:lnTo>
                <a:lnTo>
                  <a:pt x="4418076" y="350519"/>
                </a:lnTo>
                <a:lnTo>
                  <a:pt x="4418076" y="338327"/>
                </a:lnTo>
                <a:close/>
              </a:path>
              <a:path w="4418330" h="364489">
                <a:moveTo>
                  <a:pt x="25908" y="12191"/>
                </a:moveTo>
                <a:lnTo>
                  <a:pt x="13715" y="25907"/>
                </a:lnTo>
                <a:lnTo>
                  <a:pt x="25908" y="25907"/>
                </a:lnTo>
                <a:lnTo>
                  <a:pt x="25908" y="12191"/>
                </a:lnTo>
                <a:close/>
              </a:path>
              <a:path w="4418330" h="364489">
                <a:moveTo>
                  <a:pt x="4393692" y="12191"/>
                </a:moveTo>
                <a:lnTo>
                  <a:pt x="25908" y="12191"/>
                </a:lnTo>
                <a:lnTo>
                  <a:pt x="25908" y="25907"/>
                </a:lnTo>
                <a:lnTo>
                  <a:pt x="4393692" y="25907"/>
                </a:lnTo>
                <a:lnTo>
                  <a:pt x="4393692" y="12191"/>
                </a:lnTo>
                <a:close/>
              </a:path>
              <a:path w="4418330" h="364489">
                <a:moveTo>
                  <a:pt x="4418076" y="12191"/>
                </a:moveTo>
                <a:lnTo>
                  <a:pt x="4393692" y="12191"/>
                </a:lnTo>
                <a:lnTo>
                  <a:pt x="4405884" y="25907"/>
                </a:lnTo>
                <a:lnTo>
                  <a:pt x="4418076" y="25907"/>
                </a:lnTo>
                <a:lnTo>
                  <a:pt x="4418076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5881" y="2213841"/>
            <a:ext cx="4277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u="sng" spc="-1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data</a:t>
            </a:r>
            <a:r>
              <a:rPr sz="1600" b="1" i="1" u="sng" spc="-26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i="1" u="sng" spc="-1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type</a:t>
            </a:r>
            <a:r>
              <a:rPr sz="1600" b="1" i="1" spc="-254" dirty="0">
                <a:latin typeface="Courier New"/>
                <a:cs typeface="Courier New"/>
              </a:rPr>
              <a:t> </a:t>
            </a:r>
            <a:r>
              <a:rPr sz="1600" b="1" i="1" u="sng" spc="-1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array</a:t>
            </a:r>
            <a:r>
              <a:rPr sz="1600" b="1" i="1" u="sng" spc="-26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i="1" u="sng" spc="-15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name</a:t>
            </a:r>
            <a:r>
              <a:rPr sz="1600" b="1" spc="-150" dirty="0">
                <a:latin typeface="Courier New"/>
                <a:cs typeface="Courier New"/>
              </a:rPr>
              <a:t>[</a:t>
            </a:r>
            <a:r>
              <a:rPr sz="1600" b="1" i="1" u="sng" spc="-15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number</a:t>
            </a:r>
            <a:r>
              <a:rPr sz="1600" b="1" i="1" u="sng" spc="-254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i="1" u="sng" spc="-9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of</a:t>
            </a:r>
            <a:r>
              <a:rPr sz="1600" b="1" i="1" u="sng" spc="-26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i="1" u="sng" spc="-1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elements</a:t>
            </a:r>
            <a:r>
              <a:rPr sz="1600" b="1" spc="-120" dirty="0">
                <a:latin typeface="Courier New"/>
                <a:cs typeface="Courier New"/>
              </a:rPr>
              <a:t>];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47815" y="1851659"/>
          <a:ext cx="2763520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15" dirty="0">
                          <a:latin typeface="Courier New"/>
                          <a:cs typeface="Courier New"/>
                        </a:rPr>
                        <a:t>0x20c648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35" dirty="0">
                          <a:latin typeface="Courier New"/>
                          <a:cs typeface="Courier New"/>
                        </a:rPr>
                        <a:t>score[0]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?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15" dirty="0">
                          <a:latin typeface="Courier New"/>
                          <a:cs typeface="Courier New"/>
                        </a:rPr>
                        <a:t>0x20c64c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35" dirty="0">
                          <a:latin typeface="Courier New"/>
                          <a:cs typeface="Courier New"/>
                        </a:rPr>
                        <a:t>score[1]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?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15" dirty="0">
                          <a:latin typeface="Courier New"/>
                          <a:cs typeface="Courier New"/>
                        </a:rPr>
                        <a:t>0x20c650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35" dirty="0">
                          <a:latin typeface="Courier New"/>
                          <a:cs typeface="Courier New"/>
                        </a:rPr>
                        <a:t>score[2]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?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15" dirty="0">
                          <a:latin typeface="Courier New"/>
                          <a:cs typeface="Courier New"/>
                        </a:rPr>
                        <a:t>0x20c654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b="1" spc="-35" dirty="0">
                          <a:latin typeface="Courier New"/>
                          <a:cs typeface="Courier New"/>
                        </a:rPr>
                        <a:t>score[3]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?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15" dirty="0">
                          <a:latin typeface="Courier New"/>
                          <a:cs typeface="Courier New"/>
                        </a:rPr>
                        <a:t>0x20c658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35" dirty="0">
                          <a:latin typeface="Courier New"/>
                          <a:cs typeface="Courier New"/>
                        </a:rPr>
                        <a:t>score[4]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50" dirty="0">
                          <a:latin typeface="Courier New"/>
                          <a:cs typeface="Courier New"/>
                        </a:rPr>
                        <a:t>?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28575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D"/>
                      </a:solidFill>
                      <a:prstDash val="solid"/>
                    </a:lnL>
                    <a:lnR w="19050">
                      <a:solidFill>
                        <a:srgbClr val="4F81BD"/>
                      </a:solidFill>
                      <a:prstDash val="solid"/>
                    </a:lnR>
                    <a:lnT w="28575">
                      <a:solidFill>
                        <a:srgbClr val="4F81BD"/>
                      </a:solidFill>
                      <a:prstDash val="solid"/>
                    </a:lnT>
                    <a:lnB w="2857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311884" y="1578409"/>
            <a:ext cx="6115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Address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2726" y="1578409"/>
            <a:ext cx="6915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Identifier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2782" y="1578409"/>
            <a:ext cx="4324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imes New Roman"/>
                <a:cs typeface="Times New Roman"/>
              </a:rPr>
              <a:t>Value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20185" y="5240499"/>
            <a:ext cx="637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Memory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22" y="662271"/>
            <a:ext cx="4443095" cy="1291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An</a:t>
            </a:r>
            <a:r>
              <a:rPr sz="3800" b="1" spc="-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example</a:t>
            </a: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55" dirty="0">
                <a:latin typeface="Times New Roman"/>
                <a:cs typeface="Times New Roman"/>
              </a:rPr>
              <a:t>We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written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 </a:t>
            </a:r>
            <a:r>
              <a:rPr sz="2000" spc="-10" dirty="0">
                <a:latin typeface="Times New Roman"/>
                <a:cs typeface="Times New Roman"/>
              </a:rPr>
              <a:t>scores: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91100" y="1615439"/>
            <a:ext cx="3987165" cy="1656714"/>
          </a:xfrm>
          <a:custGeom>
            <a:avLst/>
            <a:gdLst/>
            <a:ahLst/>
            <a:cxnLst/>
            <a:rect l="l" t="t" r="r" b="b"/>
            <a:pathLst>
              <a:path w="3987165" h="1656714">
                <a:moveTo>
                  <a:pt x="3980688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652015"/>
                </a:lnTo>
                <a:lnTo>
                  <a:pt x="6096" y="1656588"/>
                </a:lnTo>
                <a:lnTo>
                  <a:pt x="3980688" y="1656588"/>
                </a:lnTo>
                <a:lnTo>
                  <a:pt x="3986783" y="1652015"/>
                </a:lnTo>
                <a:lnTo>
                  <a:pt x="3986783" y="1644396"/>
                </a:lnTo>
                <a:lnTo>
                  <a:pt x="25908" y="1644396"/>
                </a:lnTo>
                <a:lnTo>
                  <a:pt x="13715" y="1632203"/>
                </a:lnTo>
                <a:lnTo>
                  <a:pt x="25908" y="1632203"/>
                </a:lnTo>
                <a:lnTo>
                  <a:pt x="25908" y="25908"/>
                </a:lnTo>
                <a:lnTo>
                  <a:pt x="13715" y="25908"/>
                </a:lnTo>
                <a:lnTo>
                  <a:pt x="25908" y="12191"/>
                </a:lnTo>
                <a:lnTo>
                  <a:pt x="3986783" y="12191"/>
                </a:lnTo>
                <a:lnTo>
                  <a:pt x="3986783" y="6096"/>
                </a:lnTo>
                <a:lnTo>
                  <a:pt x="3980688" y="0"/>
                </a:lnTo>
                <a:close/>
              </a:path>
              <a:path w="3987165" h="1656714">
                <a:moveTo>
                  <a:pt x="25908" y="1632203"/>
                </a:moveTo>
                <a:lnTo>
                  <a:pt x="13715" y="1632203"/>
                </a:lnTo>
                <a:lnTo>
                  <a:pt x="25908" y="1644396"/>
                </a:lnTo>
                <a:lnTo>
                  <a:pt x="25908" y="1632203"/>
                </a:lnTo>
                <a:close/>
              </a:path>
              <a:path w="3987165" h="1656714">
                <a:moveTo>
                  <a:pt x="3960876" y="1632203"/>
                </a:moveTo>
                <a:lnTo>
                  <a:pt x="25908" y="1632203"/>
                </a:lnTo>
                <a:lnTo>
                  <a:pt x="25908" y="1644396"/>
                </a:lnTo>
                <a:lnTo>
                  <a:pt x="3960876" y="1644396"/>
                </a:lnTo>
                <a:lnTo>
                  <a:pt x="3960876" y="1632203"/>
                </a:lnTo>
                <a:close/>
              </a:path>
              <a:path w="3987165" h="1656714">
                <a:moveTo>
                  <a:pt x="3960876" y="12191"/>
                </a:moveTo>
                <a:lnTo>
                  <a:pt x="3960876" y="1644396"/>
                </a:lnTo>
                <a:lnTo>
                  <a:pt x="3974592" y="1632203"/>
                </a:lnTo>
                <a:lnTo>
                  <a:pt x="3986783" y="1632203"/>
                </a:lnTo>
                <a:lnTo>
                  <a:pt x="3986783" y="25908"/>
                </a:lnTo>
                <a:lnTo>
                  <a:pt x="3974592" y="25908"/>
                </a:lnTo>
                <a:lnTo>
                  <a:pt x="3960876" y="12191"/>
                </a:lnTo>
                <a:close/>
              </a:path>
              <a:path w="3987165" h="1656714">
                <a:moveTo>
                  <a:pt x="3986783" y="1632203"/>
                </a:moveTo>
                <a:lnTo>
                  <a:pt x="3974592" y="1632203"/>
                </a:lnTo>
                <a:lnTo>
                  <a:pt x="3960876" y="1644396"/>
                </a:lnTo>
                <a:lnTo>
                  <a:pt x="3986783" y="1644396"/>
                </a:lnTo>
                <a:lnTo>
                  <a:pt x="3986783" y="1632203"/>
                </a:lnTo>
                <a:close/>
              </a:path>
              <a:path w="3987165" h="1656714">
                <a:moveTo>
                  <a:pt x="25908" y="12191"/>
                </a:moveTo>
                <a:lnTo>
                  <a:pt x="13715" y="25908"/>
                </a:lnTo>
                <a:lnTo>
                  <a:pt x="25908" y="25908"/>
                </a:lnTo>
                <a:lnTo>
                  <a:pt x="25908" y="12191"/>
                </a:lnTo>
                <a:close/>
              </a:path>
              <a:path w="3987165" h="1656714">
                <a:moveTo>
                  <a:pt x="3960876" y="12191"/>
                </a:moveTo>
                <a:lnTo>
                  <a:pt x="25908" y="12191"/>
                </a:lnTo>
                <a:lnTo>
                  <a:pt x="25908" y="25908"/>
                </a:lnTo>
                <a:lnTo>
                  <a:pt x="3960876" y="25908"/>
                </a:lnTo>
                <a:lnTo>
                  <a:pt x="3960876" y="12191"/>
                </a:lnTo>
                <a:close/>
              </a:path>
              <a:path w="3987165" h="1656714">
                <a:moveTo>
                  <a:pt x="3986783" y="12191"/>
                </a:moveTo>
                <a:lnTo>
                  <a:pt x="3960876" y="12191"/>
                </a:lnTo>
                <a:lnTo>
                  <a:pt x="3974592" y="25908"/>
                </a:lnTo>
                <a:lnTo>
                  <a:pt x="3986783" y="25908"/>
                </a:lnTo>
                <a:lnTo>
                  <a:pt x="3986783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2040" y="1630145"/>
            <a:ext cx="364236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score[5];</a:t>
            </a:r>
            <a:endParaRPr sz="2000">
              <a:latin typeface="Courier New"/>
              <a:cs typeface="Courier New"/>
            </a:endParaRPr>
          </a:p>
          <a:p>
            <a:pPr marL="277495" marR="5080" indent="-265430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for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(int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5;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i++) cin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&gt;&gt;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score[i];</a:t>
            </a:r>
            <a:endParaRPr sz="2000">
              <a:latin typeface="Courier New"/>
              <a:cs typeface="Courier New"/>
            </a:endParaRPr>
          </a:p>
          <a:p>
            <a:pPr marL="277495" marR="5080" indent="-265430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for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(int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5;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i++) </a:t>
            </a: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score[i]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";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122" y="3451404"/>
            <a:ext cx="2852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500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students: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91100" y="3486911"/>
            <a:ext cx="3987165" cy="1658620"/>
          </a:xfrm>
          <a:custGeom>
            <a:avLst/>
            <a:gdLst/>
            <a:ahLst/>
            <a:cxnLst/>
            <a:rect l="l" t="t" r="r" b="b"/>
            <a:pathLst>
              <a:path w="3987165" h="1658620">
                <a:moveTo>
                  <a:pt x="3980688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652015"/>
                </a:lnTo>
                <a:lnTo>
                  <a:pt x="6096" y="1658111"/>
                </a:lnTo>
                <a:lnTo>
                  <a:pt x="3980688" y="1658111"/>
                </a:lnTo>
                <a:lnTo>
                  <a:pt x="3986783" y="1652015"/>
                </a:lnTo>
                <a:lnTo>
                  <a:pt x="3986783" y="1644395"/>
                </a:lnTo>
                <a:lnTo>
                  <a:pt x="25908" y="1644395"/>
                </a:lnTo>
                <a:lnTo>
                  <a:pt x="13715" y="1632203"/>
                </a:lnTo>
                <a:lnTo>
                  <a:pt x="25908" y="1632203"/>
                </a:lnTo>
                <a:lnTo>
                  <a:pt x="25908" y="25907"/>
                </a:lnTo>
                <a:lnTo>
                  <a:pt x="13715" y="25907"/>
                </a:lnTo>
                <a:lnTo>
                  <a:pt x="25908" y="12191"/>
                </a:lnTo>
                <a:lnTo>
                  <a:pt x="3986783" y="12191"/>
                </a:lnTo>
                <a:lnTo>
                  <a:pt x="3986783" y="6095"/>
                </a:lnTo>
                <a:lnTo>
                  <a:pt x="3980688" y="0"/>
                </a:lnTo>
                <a:close/>
              </a:path>
              <a:path w="3987165" h="1658620">
                <a:moveTo>
                  <a:pt x="25908" y="1632203"/>
                </a:moveTo>
                <a:lnTo>
                  <a:pt x="13715" y="1632203"/>
                </a:lnTo>
                <a:lnTo>
                  <a:pt x="25908" y="1644395"/>
                </a:lnTo>
                <a:lnTo>
                  <a:pt x="25908" y="1632203"/>
                </a:lnTo>
                <a:close/>
              </a:path>
              <a:path w="3987165" h="1658620">
                <a:moveTo>
                  <a:pt x="3960876" y="1632203"/>
                </a:moveTo>
                <a:lnTo>
                  <a:pt x="25908" y="1632203"/>
                </a:lnTo>
                <a:lnTo>
                  <a:pt x="25908" y="1644395"/>
                </a:lnTo>
                <a:lnTo>
                  <a:pt x="3960876" y="1644395"/>
                </a:lnTo>
                <a:lnTo>
                  <a:pt x="3960876" y="1632203"/>
                </a:lnTo>
                <a:close/>
              </a:path>
              <a:path w="3987165" h="1658620">
                <a:moveTo>
                  <a:pt x="3960876" y="12191"/>
                </a:moveTo>
                <a:lnTo>
                  <a:pt x="3960876" y="1644395"/>
                </a:lnTo>
                <a:lnTo>
                  <a:pt x="3974592" y="1632203"/>
                </a:lnTo>
                <a:lnTo>
                  <a:pt x="3986783" y="1632203"/>
                </a:lnTo>
                <a:lnTo>
                  <a:pt x="3986783" y="25907"/>
                </a:lnTo>
                <a:lnTo>
                  <a:pt x="3974592" y="25907"/>
                </a:lnTo>
                <a:lnTo>
                  <a:pt x="3960876" y="12191"/>
                </a:lnTo>
                <a:close/>
              </a:path>
              <a:path w="3987165" h="1658620">
                <a:moveTo>
                  <a:pt x="3986783" y="1632203"/>
                </a:moveTo>
                <a:lnTo>
                  <a:pt x="3974592" y="1632203"/>
                </a:lnTo>
                <a:lnTo>
                  <a:pt x="3960876" y="1644395"/>
                </a:lnTo>
                <a:lnTo>
                  <a:pt x="3986783" y="1644395"/>
                </a:lnTo>
                <a:lnTo>
                  <a:pt x="3986783" y="1632203"/>
                </a:lnTo>
                <a:close/>
              </a:path>
              <a:path w="3987165" h="1658620">
                <a:moveTo>
                  <a:pt x="25908" y="12191"/>
                </a:moveTo>
                <a:lnTo>
                  <a:pt x="13715" y="25907"/>
                </a:lnTo>
                <a:lnTo>
                  <a:pt x="25908" y="25907"/>
                </a:lnTo>
                <a:lnTo>
                  <a:pt x="25908" y="12191"/>
                </a:lnTo>
                <a:close/>
              </a:path>
              <a:path w="3987165" h="1658620">
                <a:moveTo>
                  <a:pt x="3960876" y="12191"/>
                </a:moveTo>
                <a:lnTo>
                  <a:pt x="25908" y="12191"/>
                </a:lnTo>
                <a:lnTo>
                  <a:pt x="25908" y="25907"/>
                </a:lnTo>
                <a:lnTo>
                  <a:pt x="3960876" y="25907"/>
                </a:lnTo>
                <a:lnTo>
                  <a:pt x="3960876" y="12191"/>
                </a:lnTo>
                <a:close/>
              </a:path>
              <a:path w="3987165" h="1658620">
                <a:moveTo>
                  <a:pt x="3986783" y="12191"/>
                </a:moveTo>
                <a:lnTo>
                  <a:pt x="3960876" y="12191"/>
                </a:lnTo>
                <a:lnTo>
                  <a:pt x="3974592" y="25907"/>
                </a:lnTo>
                <a:lnTo>
                  <a:pt x="3986783" y="25907"/>
                </a:lnTo>
                <a:lnTo>
                  <a:pt x="3986783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82040" y="3501542"/>
            <a:ext cx="390906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60" dirty="0">
                <a:latin typeface="Courier New"/>
                <a:cs typeface="Courier New"/>
              </a:rPr>
              <a:t>score[500];</a:t>
            </a:r>
            <a:endParaRPr sz="2000">
              <a:latin typeface="Courier New"/>
              <a:cs typeface="Courier New"/>
            </a:endParaRPr>
          </a:p>
          <a:p>
            <a:pPr marL="277495" marR="5080" indent="-265430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for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(int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500;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i++) cin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&gt;&gt;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ourier New"/>
                <a:cs typeface="Courier New"/>
              </a:rPr>
              <a:t>score[i];</a:t>
            </a:r>
            <a:endParaRPr sz="2000">
              <a:latin typeface="Courier New"/>
              <a:cs typeface="Courier New"/>
            </a:endParaRPr>
          </a:p>
          <a:p>
            <a:pPr marL="277495" marR="5080" indent="-265430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for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(int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500;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i++) </a:t>
            </a: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score[i]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";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9964" y="2046731"/>
            <a:ext cx="4057015" cy="2580640"/>
          </a:xfrm>
          <a:custGeom>
            <a:avLst/>
            <a:gdLst/>
            <a:ahLst/>
            <a:cxnLst/>
            <a:rect l="l" t="t" r="r" b="b"/>
            <a:pathLst>
              <a:path w="4057015" h="2580640">
                <a:moveTo>
                  <a:pt x="4056888" y="6096"/>
                </a:moveTo>
                <a:lnTo>
                  <a:pt x="4052316" y="0"/>
                </a:lnTo>
                <a:lnTo>
                  <a:pt x="4032504" y="0"/>
                </a:lnTo>
                <a:lnTo>
                  <a:pt x="4032504" y="25908"/>
                </a:lnTo>
                <a:lnTo>
                  <a:pt x="4032504" y="1380744"/>
                </a:lnTo>
                <a:lnTo>
                  <a:pt x="4032504" y="2554224"/>
                </a:lnTo>
                <a:lnTo>
                  <a:pt x="25908" y="2554224"/>
                </a:lnTo>
                <a:lnTo>
                  <a:pt x="25908" y="1380744"/>
                </a:lnTo>
                <a:lnTo>
                  <a:pt x="25908" y="25908"/>
                </a:lnTo>
                <a:lnTo>
                  <a:pt x="4032504" y="25908"/>
                </a:lnTo>
                <a:lnTo>
                  <a:pt x="4032504" y="0"/>
                </a:lnTo>
                <a:lnTo>
                  <a:pt x="6096" y="0"/>
                </a:lnTo>
                <a:lnTo>
                  <a:pt x="0" y="6096"/>
                </a:lnTo>
                <a:lnTo>
                  <a:pt x="0" y="1380744"/>
                </a:lnTo>
                <a:lnTo>
                  <a:pt x="0" y="2574036"/>
                </a:lnTo>
                <a:lnTo>
                  <a:pt x="6096" y="2580132"/>
                </a:lnTo>
                <a:lnTo>
                  <a:pt x="4052316" y="2580132"/>
                </a:lnTo>
                <a:lnTo>
                  <a:pt x="4056888" y="2574036"/>
                </a:lnTo>
                <a:lnTo>
                  <a:pt x="4056888" y="2567940"/>
                </a:lnTo>
                <a:lnTo>
                  <a:pt x="4056888" y="2554224"/>
                </a:lnTo>
                <a:lnTo>
                  <a:pt x="4056888" y="1380744"/>
                </a:lnTo>
                <a:lnTo>
                  <a:pt x="4056888" y="25908"/>
                </a:lnTo>
                <a:lnTo>
                  <a:pt x="4056888" y="13716"/>
                </a:lnTo>
                <a:lnTo>
                  <a:pt x="4056888" y="6096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122" y="662271"/>
            <a:ext cx="6430010" cy="3863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Array</a:t>
            </a:r>
            <a:r>
              <a:rPr sz="3800" b="1" spc="-9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initialization</a:t>
            </a:r>
            <a:endParaRPr sz="3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Arrays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initialized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automatically.</a:t>
            </a:r>
            <a:endParaRPr sz="2000" dirty="0">
              <a:latin typeface="Times New Roman"/>
              <a:cs typeface="Times New Roman"/>
            </a:endParaRPr>
          </a:p>
          <a:p>
            <a:pPr marL="2533015">
              <a:lnSpc>
                <a:spcPct val="100000"/>
              </a:lnSpc>
              <a:spcBef>
                <a:spcPts val="1055"/>
              </a:spcBef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60" dirty="0">
                <a:latin typeface="Courier New"/>
                <a:cs typeface="Courier New"/>
              </a:rPr>
              <a:t>array[100];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 dirty="0">
              <a:latin typeface="Courier New"/>
              <a:cs typeface="Courier New"/>
            </a:endParaRPr>
          </a:p>
          <a:p>
            <a:pPr marL="2533015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for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(int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100;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5" dirty="0">
                <a:latin typeface="Courier New"/>
                <a:cs typeface="Courier New"/>
              </a:rPr>
              <a:t>i++)</a:t>
            </a:r>
            <a:endParaRPr sz="2000" dirty="0">
              <a:latin typeface="Courier New"/>
              <a:cs typeface="Courier New"/>
            </a:endParaRPr>
          </a:p>
          <a:p>
            <a:pPr marL="2533015">
              <a:lnSpc>
                <a:spcPts val="2400"/>
              </a:lnSpc>
            </a:pPr>
            <a:r>
              <a:rPr sz="2000" b="1" spc="-50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2798445" marR="403860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array[i]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45" dirty="0">
                <a:latin typeface="Courier New"/>
                <a:cs typeface="Courier New"/>
              </a:rPr>
              <a:t>"; </a:t>
            </a:r>
            <a:r>
              <a:rPr sz="2000" b="1" spc="-75" dirty="0">
                <a:latin typeface="Courier New"/>
                <a:cs typeface="Courier New"/>
              </a:rPr>
              <a:t>if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(i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%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10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==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9)</a:t>
            </a:r>
            <a:endParaRPr sz="2000" dirty="0">
              <a:latin typeface="Courier New"/>
              <a:cs typeface="Courier New"/>
            </a:endParaRPr>
          </a:p>
          <a:p>
            <a:pPr marL="3065145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cout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&lt;&lt;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"\n";</a:t>
            </a:r>
            <a:endParaRPr sz="2000" dirty="0">
              <a:latin typeface="Courier New"/>
              <a:cs typeface="Courier New"/>
            </a:endParaRPr>
          </a:p>
          <a:p>
            <a:pPr marL="2533015">
              <a:lnSpc>
                <a:spcPct val="100000"/>
              </a:lnSpc>
            </a:pPr>
            <a:r>
              <a:rPr sz="2000" b="1" spc="-50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40074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Array</a:t>
            </a:r>
            <a:r>
              <a:rPr sz="3800" b="1" spc="-9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initialization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22" y="1583570"/>
            <a:ext cx="8651875" cy="3540712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30" dirty="0">
                <a:latin typeface="Times New Roman"/>
                <a:cs typeface="Times New Roman"/>
              </a:rPr>
              <a:t>Various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initializing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array: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50" dirty="0">
                <a:latin typeface="Courier New"/>
                <a:cs typeface="Courier New"/>
              </a:rPr>
              <a:t>dayInMonth[12]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{31,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28,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31,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30,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31,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30,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31,</a:t>
            </a:r>
            <a:r>
              <a:rPr sz="2000" b="1" spc="-275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31,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30,</a:t>
            </a:r>
            <a:endParaRPr sz="2000" dirty="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</a:pPr>
            <a:r>
              <a:rPr sz="2000" b="1" spc="-114" dirty="0">
                <a:latin typeface="Courier New"/>
                <a:cs typeface="Courier New"/>
              </a:rPr>
              <a:t>31,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30,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31};</a:t>
            </a:r>
            <a:endParaRPr sz="20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50" dirty="0">
                <a:latin typeface="Courier New"/>
                <a:cs typeface="Courier New"/>
              </a:rPr>
              <a:t>dayInMonth[]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{31,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28,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31,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30,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31,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30,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31,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31,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30,</a:t>
            </a:r>
            <a:r>
              <a:rPr sz="2000" b="1" spc="-28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31,</a:t>
            </a:r>
            <a:endParaRPr sz="2000" dirty="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  <a:spcBef>
                <a:spcPts val="40"/>
              </a:spcBef>
            </a:pPr>
            <a:r>
              <a:rPr sz="2000" b="1" spc="-114" dirty="0">
                <a:latin typeface="Courier New"/>
                <a:cs typeface="Courier New"/>
              </a:rPr>
              <a:t>30,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31};</a:t>
            </a:r>
            <a:r>
              <a:rPr sz="2000" b="1" spc="-26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(size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Courier New"/>
                <a:cs typeface="Courier New"/>
              </a:rPr>
              <a:t>dayInMonth</a:t>
            </a:r>
            <a:r>
              <a:rPr sz="2000" b="1" spc="-80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12)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50" dirty="0">
                <a:latin typeface="Courier New"/>
                <a:cs typeface="Courier New"/>
              </a:rPr>
              <a:t>dayInMonth[12]</a:t>
            </a:r>
            <a:r>
              <a:rPr sz="2000" b="1" spc="-2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{31,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28,</a:t>
            </a:r>
            <a:r>
              <a:rPr sz="2000" b="1" spc="-275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31};</a:t>
            </a:r>
            <a:r>
              <a:rPr sz="2000" b="1" spc="-26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nine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0s)</a:t>
            </a:r>
            <a:endParaRPr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50" dirty="0">
                <a:latin typeface="Courier New"/>
                <a:cs typeface="Courier New"/>
              </a:rPr>
              <a:t>dayInMonth[3]</a:t>
            </a:r>
            <a:r>
              <a:rPr sz="2000" b="1" spc="-25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{1,</a:t>
            </a:r>
            <a:r>
              <a:rPr sz="2000" b="1" spc="-275" dirty="0">
                <a:latin typeface="Courier New"/>
                <a:cs typeface="Courier New"/>
              </a:rPr>
              <a:t> </a:t>
            </a:r>
            <a:r>
              <a:rPr sz="2000" b="1" spc="-85" dirty="0">
                <a:latin typeface="Courier New"/>
                <a:cs typeface="Courier New"/>
              </a:rPr>
              <a:t>2,</a:t>
            </a:r>
            <a:r>
              <a:rPr sz="2000" b="1" spc="-275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3,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4};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(error!)</a:t>
            </a:r>
            <a:endParaRPr lang="en-US" sz="2000" spc="-1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2000" b="1" spc="-150" dirty="0">
                <a:latin typeface="Courier New"/>
                <a:cs typeface="Courier New"/>
              </a:rPr>
              <a:t>string cars[4]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{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5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initialize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0: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45" dirty="0">
                <a:latin typeface="Courier New"/>
                <a:cs typeface="Courier New"/>
              </a:rPr>
              <a:t>score[500]</a:t>
            </a:r>
            <a:r>
              <a:rPr sz="2000" b="1" spc="-2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{0};</a:t>
            </a:r>
            <a:r>
              <a:rPr sz="2000" b="1" spc="-275" dirty="0">
                <a:latin typeface="Courier New"/>
                <a:cs typeface="Courier New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(500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0s)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06" y="662271"/>
            <a:ext cx="40074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Array</a:t>
            </a:r>
            <a:r>
              <a:rPr sz="3800" b="1" spc="-9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initialization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53" y="1447800"/>
            <a:ext cx="8651875" cy="550278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756285" lvl="1" indent="-286385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2000" b="1" spc="-150" dirty="0">
                <a:latin typeface="Courier New"/>
                <a:cs typeface="Courier New"/>
              </a:rPr>
              <a:t>string cars[4]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{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</a:tabLs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cars[] = {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Times New Roman"/>
            </a:endParaRPr>
          </a:p>
          <a:p>
            <a:pPr marL="469900" lvl="1">
              <a:lnSpc>
                <a:spcPct val="100000"/>
              </a:lnSpc>
              <a:spcBef>
                <a:spcPts val="475"/>
              </a:spcBef>
              <a:tabLst>
                <a:tab pos="756285" algn="l"/>
              </a:tabLst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Times New Roman"/>
            </a:endParaRPr>
          </a:p>
          <a:p>
            <a:pPr marL="469900" lvl="1">
              <a:lnSpc>
                <a:spcPct val="100000"/>
              </a:lnSpc>
              <a:spcBef>
                <a:spcPts val="475"/>
              </a:spcBef>
              <a:tabLst>
                <a:tab pos="756285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/>
              </a:rPr>
              <a:t>Print array element:</a:t>
            </a:r>
          </a:p>
          <a:p>
            <a:pPr marL="469900" lvl="1">
              <a:lnSpc>
                <a:spcPct val="100000"/>
              </a:lnSpc>
              <a:spcBef>
                <a:spcPts val="475"/>
              </a:spcBef>
              <a:tabLst>
                <a:tab pos="756285" algn="l"/>
              </a:tabLst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cars[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469900" lvl="1">
              <a:lnSpc>
                <a:spcPct val="100000"/>
              </a:lnSpc>
              <a:spcBef>
                <a:spcPts val="475"/>
              </a:spcBef>
              <a:tabLst>
                <a:tab pos="756285" algn="l"/>
              </a:tabLst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69900" lvl="1">
              <a:spcBef>
                <a:spcPts val="475"/>
              </a:spcBef>
              <a:tabLst>
                <a:tab pos="756285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/>
              </a:rPr>
              <a:t>Change the array element:</a:t>
            </a:r>
          </a:p>
          <a:p>
            <a:pPr marL="469900" lvl="1">
              <a:lnSpc>
                <a:spcPct val="100000"/>
              </a:lnSpc>
              <a:spcBef>
                <a:spcPts val="475"/>
              </a:spcBef>
              <a:tabLst>
                <a:tab pos="756285" algn="l"/>
              </a:tabLs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"Opel"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cars[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</a:tabLst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</a:tabLst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</a:tabLst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</a:tabLst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</a:tabLst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6285" algn="l"/>
              </a:tabLst>
            </a:pPr>
            <a:endParaRPr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94C47-197C-3CE3-8C04-28F9C93DEBE8}"/>
              </a:ext>
            </a:extLst>
          </p:cNvPr>
          <p:cNvSpPr txBox="1"/>
          <p:nvPr/>
        </p:nvSpPr>
        <p:spPr>
          <a:xfrm>
            <a:off x="4267200" y="2362200"/>
            <a:ext cx="4876800" cy="30469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#include &lt;iostream&gt;</a:t>
            </a:r>
          </a:p>
          <a:p>
            <a:r>
              <a:rPr lang="en-US" sz="1600" dirty="0"/>
              <a:t>#include &lt;string&gt;</a:t>
            </a:r>
          </a:p>
          <a:p>
            <a:endParaRPr lang="en-US" sz="1600" dirty="0"/>
          </a:p>
          <a:p>
            <a:r>
              <a:rPr lang="en-US" sz="1600" dirty="0"/>
              <a:t>using namespace std;</a:t>
            </a:r>
          </a:p>
          <a:p>
            <a:endParaRPr lang="en-US" sz="1600" dirty="0"/>
          </a:p>
          <a:p>
            <a:r>
              <a:rPr lang="en-US" sz="1600" dirty="0"/>
              <a:t>int main() {</a:t>
            </a:r>
          </a:p>
          <a:p>
            <a:r>
              <a:rPr lang="en-US" sz="1600" dirty="0"/>
              <a:t>    string cars[4] = {"Volvo", "BMW", "Ford", "Mazda" };</a:t>
            </a:r>
          </a:p>
          <a:p>
            <a:r>
              <a:rPr lang="en-US" sz="1600" dirty="0"/>
              <a:t>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4;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cars[</a:t>
            </a:r>
            <a:r>
              <a:rPr lang="en-US" sz="1600" dirty="0" err="1"/>
              <a:t>i</a:t>
            </a:r>
            <a:r>
              <a:rPr lang="en-US" sz="1600" dirty="0"/>
              <a:t>] &lt;&lt; "\n";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57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2740</Words>
  <Application>Microsoft Office PowerPoint</Application>
  <PresentationFormat>On-screen Show (4:3)</PresentationFormat>
  <Paragraphs>387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Söhne Mono</vt:lpstr>
      <vt:lpstr>Aptos</vt:lpstr>
      <vt:lpstr>Aptos Display</vt:lpstr>
      <vt:lpstr>Arial</vt:lpstr>
      <vt:lpstr>Consolas</vt:lpstr>
      <vt:lpstr>Courier New</vt:lpstr>
      <vt:lpstr>Times New Roman</vt:lpstr>
      <vt:lpstr>Wingdings</vt:lpstr>
      <vt:lpstr>Office Theme</vt:lpstr>
      <vt:lpstr>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cp:lastModifiedBy>Ihsan Ullah</cp:lastModifiedBy>
  <cp:revision>25</cp:revision>
  <dcterms:created xsi:type="dcterms:W3CDTF">2024-03-05T00:18:15Z</dcterms:created>
  <dcterms:modified xsi:type="dcterms:W3CDTF">2024-10-01T01:59:44Z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2015-03-16T00:00:00Z</vt:filetime>
  </property>
  <property fmtid="{D5CDD505-2E9C-101B-9397-08002B2CF9AE}" pid="3" name="LastSaved">
    <vt:filetime>2024-03-05T00:00:00Z</vt:filetime>
  </property>
  <property fmtid="{D5CDD505-2E9C-101B-9397-08002B2CF9AE}" pid="4" name="Producer">
    <vt:lpwstr>Foxit Reader PDF Printer Version 7.0.1.831</vt:lpwstr>
  </property>
</Properties>
</file>