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0"/>
  </p:notesMasterIdLst>
  <p:sldIdLst>
    <p:sldId id="303" r:id="rId2"/>
    <p:sldId id="257" r:id="rId3"/>
    <p:sldId id="258" r:id="rId4"/>
    <p:sldId id="259" r:id="rId5"/>
    <p:sldId id="317" r:id="rId6"/>
    <p:sldId id="260" r:id="rId7"/>
    <p:sldId id="263" r:id="rId8"/>
    <p:sldId id="262" r:id="rId9"/>
    <p:sldId id="311" r:id="rId10"/>
    <p:sldId id="318" r:id="rId11"/>
    <p:sldId id="312" r:id="rId12"/>
    <p:sldId id="270" r:id="rId13"/>
    <p:sldId id="319" r:id="rId14"/>
    <p:sldId id="316" r:id="rId15"/>
    <p:sldId id="308" r:id="rId16"/>
    <p:sldId id="321" r:id="rId17"/>
    <p:sldId id="322" r:id="rId18"/>
    <p:sldId id="323" r:id="rId19"/>
    <p:sldId id="324" r:id="rId20"/>
    <p:sldId id="320" r:id="rId21"/>
    <p:sldId id="272" r:id="rId22"/>
    <p:sldId id="306" r:id="rId23"/>
    <p:sldId id="309" r:id="rId24"/>
    <p:sldId id="307" r:id="rId25"/>
    <p:sldId id="310" r:id="rId26"/>
    <p:sldId id="313" r:id="rId27"/>
    <p:sldId id="315" r:id="rId28"/>
    <p:sldId id="314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3" autoAdjust="0"/>
  </p:normalViewPr>
  <p:slideViewPr>
    <p:cSldViewPr>
      <p:cViewPr varScale="1">
        <p:scale>
          <a:sx n="142" d="100"/>
          <a:sy n="142" d="100"/>
        </p:scale>
        <p:origin x="12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0" d="100"/>
          <a:sy n="160" d="100"/>
        </p:scale>
        <p:origin x="304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E6AF-A58B-4C55-89FF-11D3A9BABBB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0FA4-CBD5-4BE3-91C7-BC633CF4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7060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306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6529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7554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r>
              <a:rPr lang="en-US" spc="-5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857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90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567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915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472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13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929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966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14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B96EF80-3DD2-34E2-6276-E53CC4F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34AB5-B944-CAE1-65ED-3E23410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B505C-745B-AD61-ADF7-C30557CE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6854ABB-634E-0FF5-6BE9-945AB7A40585}"/>
              </a:ext>
            </a:extLst>
          </p:cNvPr>
          <p:cNvSpPr txBox="1"/>
          <p:nvPr/>
        </p:nvSpPr>
        <p:spPr>
          <a:xfrm>
            <a:off x="287020" y="151764"/>
            <a:ext cx="4315460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spc="-40" dirty="0">
                <a:solidFill>
                  <a:srgbClr val="4F81BD"/>
                </a:solidFill>
                <a:latin typeface="Times New Roman"/>
                <a:cs typeface="Times New Roman"/>
              </a:rPr>
              <a:t>Variables</a:t>
            </a:r>
            <a:r>
              <a:rPr sz="3800" b="1" spc="-8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in</a:t>
            </a:r>
            <a:r>
              <a:rPr sz="3800" b="1" spc="-10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memory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5C3E317-58EC-7666-73E3-EE3C9113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FC869AD-C0AA-6575-7286-0672F4DF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10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0C54D-2E6D-1DF4-F129-C19F41A0A7C4}"/>
              </a:ext>
            </a:extLst>
          </p:cNvPr>
          <p:cNvSpPr txBox="1"/>
          <p:nvPr/>
        </p:nvSpPr>
        <p:spPr>
          <a:xfrm>
            <a:off x="1577340" y="1066800"/>
            <a:ext cx="5943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 = 10;</a:t>
            </a:r>
          </a:p>
          <a:p>
            <a:r>
              <a:rPr lang="en-US" dirty="0"/>
              <a:t>    int* p1 = &amp;a;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of a = " &lt;&lt; a &lt;&lt; </a:t>
            </a:r>
            <a:r>
              <a:rPr lang="en-US" dirty="0" err="1"/>
              <a:t>endl</a:t>
            </a:r>
            <a:r>
              <a:rPr lang="en-US" dirty="0"/>
              <a:t>; // value of a = 10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of p1 = " &lt;&lt; p1 &lt;&lt; </a:t>
            </a:r>
            <a:r>
              <a:rPr lang="en-US" dirty="0" err="1"/>
              <a:t>endl</a:t>
            </a:r>
            <a:r>
              <a:rPr lang="en-US" dirty="0"/>
              <a:t>; // value of p1 = &lt;address of a&gt;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of a = " &lt;&lt; &amp;a &lt;&lt; </a:t>
            </a:r>
            <a:r>
              <a:rPr lang="en-US" dirty="0" err="1"/>
              <a:t>endl</a:t>
            </a:r>
            <a:r>
              <a:rPr lang="en-US" dirty="0"/>
              <a:t>; // address of a = &lt;address of a&gt;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"address of p1 = " &lt;&lt; &amp;p1 &lt;&lt; </a:t>
            </a:r>
            <a:r>
              <a:rPr lang="en-US" dirty="0" err="1"/>
              <a:t>endl</a:t>
            </a:r>
            <a:r>
              <a:rPr lang="en-US" dirty="0"/>
              <a:t>; // address of p1 = &lt;address of p1&gt;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of the variable pointed by p1 = " &lt;&lt; *p1 &lt;&lt; </a:t>
            </a:r>
            <a:r>
              <a:rPr lang="en-US" dirty="0" err="1"/>
              <a:t>endl</a:t>
            </a:r>
            <a:r>
              <a:rPr lang="en-US" dirty="0"/>
              <a:t>; // value of the variable pointed by p1 = 10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37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8575" y="663946"/>
            <a:ext cx="7656830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NULL Pointer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1676400"/>
            <a:ext cx="5953125" cy="4429418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datatype *</a:t>
            </a:r>
            <a:r>
              <a:rPr lang="en-US" sz="2000" dirty="0" err="1">
                <a:latin typeface="Times New Roman"/>
                <a:cs typeface="Times New Roman"/>
              </a:rPr>
              <a:t>variable_name</a:t>
            </a:r>
            <a:r>
              <a:rPr lang="en-US" sz="2000" dirty="0">
                <a:latin typeface="Times New Roman"/>
                <a:cs typeface="Times New Roman"/>
              </a:rPr>
              <a:t> = NULL;  //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(“null” is wrong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#include &lt;iostream&gt;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using namespace std;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int main() {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int  *</a:t>
            </a:r>
            <a:r>
              <a:rPr lang="en-US" sz="2000" dirty="0" err="1">
                <a:latin typeface="Times New Roman"/>
                <a:cs typeface="Times New Roman"/>
              </a:rPr>
              <a:t>ip</a:t>
            </a:r>
            <a:r>
              <a:rPr lang="en-US" sz="2000" dirty="0">
                <a:latin typeface="Times New Roman"/>
                <a:cs typeface="Times New Roman"/>
              </a:rPr>
              <a:t> = NULL;  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int  *</a:t>
            </a:r>
            <a:r>
              <a:rPr lang="en-US" sz="2000" dirty="0" err="1">
                <a:latin typeface="Times New Roman"/>
                <a:cs typeface="Times New Roman"/>
              </a:rPr>
              <a:t>ip</a:t>
            </a:r>
            <a:r>
              <a:rPr lang="en-US" sz="2000" dirty="0">
                <a:latin typeface="Times New Roman"/>
                <a:cs typeface="Times New Roman"/>
              </a:rPr>
              <a:t> = 0;  			</a:t>
            </a:r>
            <a:r>
              <a:rPr lang="en-US" sz="2000" dirty="0">
                <a:solidFill>
                  <a:schemeClr val="accent6"/>
                </a:solidFill>
                <a:latin typeface="Times New Roman"/>
                <a:cs typeface="Times New Roman"/>
              </a:rPr>
              <a:t>// also correct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</a:t>
            </a:r>
            <a:r>
              <a:rPr lang="en-US" sz="2000" dirty="0" err="1">
                <a:latin typeface="Times New Roman"/>
                <a:cs typeface="Times New Roman"/>
              </a:rPr>
              <a:t>cout</a:t>
            </a:r>
            <a:r>
              <a:rPr lang="en-US" sz="2000" dirty="0">
                <a:latin typeface="Times New Roman"/>
                <a:cs typeface="Times New Roman"/>
              </a:rPr>
              <a:t> &lt;&lt; "Value of </a:t>
            </a:r>
            <a:r>
              <a:rPr lang="en-US" sz="2000" dirty="0" err="1">
                <a:latin typeface="Times New Roman"/>
                <a:cs typeface="Times New Roman"/>
              </a:rPr>
              <a:t>ip</a:t>
            </a:r>
            <a:r>
              <a:rPr lang="en-US" sz="2000" dirty="0">
                <a:latin typeface="Times New Roman"/>
                <a:cs typeface="Times New Roman"/>
              </a:rPr>
              <a:t> is: " &lt;&lt; </a:t>
            </a:r>
            <a:r>
              <a:rPr lang="en-US" sz="2000" dirty="0" err="1">
                <a:latin typeface="Times New Roman"/>
                <a:cs typeface="Times New Roman"/>
              </a:rPr>
              <a:t>ip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return 0;</a:t>
            </a:r>
          </a:p>
          <a:p>
            <a:pPr>
              <a:lnSpc>
                <a:spcPct val="100000"/>
              </a:lnSpc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}</a:t>
            </a:r>
          </a:p>
          <a:p>
            <a:pPr marL="356870" indent="-34417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35687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356870" algn="l"/>
              </a:tabLst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611595A-AE48-C838-DDC4-6AFE0D0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F431C1C-6CB7-9523-FB35-3D9B29D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11</a:t>
            </a:fld>
            <a:r>
              <a:rPr lang="en-US" spc="-2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5736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62329F9-DA6F-A331-6297-7DD44BDD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B76B00C-C75B-E97D-9D72-B4FA4789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12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36D9A-3365-AC41-242F-D60FC2F09BD1}"/>
              </a:ext>
            </a:extLst>
          </p:cNvPr>
          <p:cNvSpPr txBox="1"/>
          <p:nvPr/>
        </p:nvSpPr>
        <p:spPr>
          <a:xfrm>
            <a:off x="305715" y="98013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Pointers and Arrays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60B24-8050-B743-CDB1-98AC92177470}"/>
              </a:ext>
            </a:extLst>
          </p:cNvPr>
          <p:cNvSpPr txBox="1"/>
          <p:nvPr/>
        </p:nvSpPr>
        <p:spPr>
          <a:xfrm>
            <a:off x="400050" y="1305341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[] = {10, 20, 30};</a:t>
            </a:r>
          </a:p>
          <a:p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Output the first element of the array using array notation and pointer dereferencing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&lt;&lt; "\n"; // Outputs 10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ptr</a:t>
            </a:r>
            <a:r>
              <a:rPr lang="en-US" dirty="0"/>
              <a:t> + 0) &lt;&lt; "\n"; // Outputs 10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A5042-242A-4186-235E-EB3707219AFE}"/>
              </a:ext>
            </a:extLst>
          </p:cNvPr>
          <p:cNvSpPr txBox="1"/>
          <p:nvPr/>
        </p:nvSpPr>
        <p:spPr>
          <a:xfrm>
            <a:off x="5029200" y="1981200"/>
            <a:ext cx="37147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[3] = {10, 20, 30};</a:t>
            </a:r>
          </a:p>
          <a:p>
            <a:r>
              <a:rPr lang="en-US" dirty="0"/>
              <a:t>int*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   </a:t>
            </a:r>
          </a:p>
          <a:p>
            <a:endParaRPr lang="en-US" dirty="0"/>
          </a:p>
          <a:p>
            <a:pPr lvl="1"/>
            <a:r>
              <a:rPr lang="en-US" dirty="0"/>
              <a:t> for (int i = 0; i &lt; 3; i++)  </a:t>
            </a:r>
          </a:p>
          <a:p>
            <a:pPr lvl="1"/>
            <a:r>
              <a:rPr lang="en-US" dirty="0"/>
              <a:t>   {        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</a:t>
            </a:r>
            <a:r>
              <a:rPr lang="en-US" dirty="0" err="1"/>
              <a:t>ptr</a:t>
            </a:r>
            <a:r>
              <a:rPr lang="en-US" dirty="0"/>
              <a:t> + i)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   } 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AFB8-E2B9-B979-F31D-0CD133D9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643138D-0443-A1BA-0694-3EFA0492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828C7C3-6A4F-7CB0-52C8-D2E2F94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13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786F5-5DC5-E629-4539-F9F8A7B0A542}"/>
              </a:ext>
            </a:extLst>
          </p:cNvPr>
          <p:cNvSpPr txBox="1"/>
          <p:nvPr/>
        </p:nvSpPr>
        <p:spPr>
          <a:xfrm>
            <a:off x="305714" y="98013"/>
            <a:ext cx="67046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90"/>
              </a:spcBef>
            </a:pPr>
            <a:r>
              <a:rPr lang="en-US"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Pointers with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E93FE-A0FA-F8D3-AB9B-936A5E52E1A2}"/>
              </a:ext>
            </a:extLst>
          </p:cNvPr>
          <p:cNvSpPr txBox="1"/>
          <p:nvPr/>
        </p:nvSpPr>
        <p:spPr>
          <a:xfrm>
            <a:off x="990600" y="1026579"/>
            <a:ext cx="5715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increment(int* p)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(*p)++;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val</a:t>
            </a:r>
            <a:r>
              <a:rPr lang="en-US" dirty="0"/>
              <a:t> = 5;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"Initial value of </a:t>
            </a:r>
            <a:r>
              <a:rPr lang="en-US" dirty="0" err="1"/>
              <a:t>val</a:t>
            </a:r>
            <a:r>
              <a:rPr lang="en-US" dirty="0"/>
              <a:t>: " &lt;&lt; </a:t>
            </a:r>
            <a:r>
              <a:rPr lang="en-US" dirty="0" err="1"/>
              <a:t>val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increment(&amp;</a:t>
            </a:r>
            <a:r>
              <a:rPr lang="en-US" dirty="0" err="1"/>
              <a:t>val</a:t>
            </a:r>
            <a:r>
              <a:rPr lang="en-US" dirty="0"/>
              <a:t>);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of </a:t>
            </a:r>
            <a:r>
              <a:rPr lang="en-US" dirty="0" err="1"/>
              <a:t>val</a:t>
            </a:r>
            <a:r>
              <a:rPr lang="en-US" dirty="0"/>
              <a:t> after increment: " &lt;&lt; </a:t>
            </a:r>
            <a:r>
              <a:rPr lang="en-US" dirty="0" err="1"/>
              <a:t>val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5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94C8-C76A-2472-2F9B-84876D2C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39082E8-806D-F126-CCC6-4391AC42109D}"/>
              </a:ext>
            </a:extLst>
          </p:cNvPr>
          <p:cNvSpPr txBox="1"/>
          <p:nvPr/>
        </p:nvSpPr>
        <p:spPr>
          <a:xfrm>
            <a:off x="313335" y="935564"/>
            <a:ext cx="7962265" cy="1897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b="1" spc="-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</a:t>
            </a:r>
            <a:r>
              <a:rPr sz="20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sz="2000" b="1" spc="-7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756285" algn="l"/>
              </a:tabLst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8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“integer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pointer”.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int*</a:t>
            </a:r>
            <a:r>
              <a:rPr lang="en-US" sz="20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sz="20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6C7D2-55E9-9BD8-A7BE-8849A0E56618}"/>
              </a:ext>
            </a:extLst>
          </p:cNvPr>
          <p:cNvGrpSpPr/>
          <p:nvPr/>
        </p:nvGrpSpPr>
        <p:grpSpPr>
          <a:xfrm>
            <a:off x="2286000" y="3124200"/>
            <a:ext cx="4272535" cy="1298872"/>
            <a:chOff x="2185416" y="3532631"/>
            <a:chExt cx="4272535" cy="1298872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28F3A7-9D07-9A6B-C364-91A8B0B898A2}"/>
                </a:ext>
              </a:extLst>
            </p:cNvPr>
            <p:cNvSpPr/>
            <p:nvPr/>
          </p:nvSpPr>
          <p:spPr>
            <a:xfrm>
              <a:off x="2185416" y="3532631"/>
              <a:ext cx="4139184" cy="1115569"/>
            </a:xfrm>
            <a:custGeom>
              <a:avLst/>
              <a:gdLst/>
              <a:ahLst/>
              <a:cxnLst/>
              <a:rect l="l" t="t" r="r" b="b"/>
              <a:pathLst>
                <a:path w="4922520" h="1347470">
                  <a:moveTo>
                    <a:pt x="4916424" y="0"/>
                  </a:moveTo>
                  <a:lnTo>
                    <a:pt x="3047" y="0"/>
                  </a:lnTo>
                  <a:lnTo>
                    <a:pt x="0" y="6096"/>
                  </a:lnTo>
                  <a:lnTo>
                    <a:pt x="0" y="1341120"/>
                  </a:lnTo>
                  <a:lnTo>
                    <a:pt x="3047" y="1347216"/>
                  </a:lnTo>
                  <a:lnTo>
                    <a:pt x="4916424" y="1347216"/>
                  </a:lnTo>
                  <a:lnTo>
                    <a:pt x="4922519" y="1341120"/>
                  </a:lnTo>
                  <a:lnTo>
                    <a:pt x="4922519" y="1335024"/>
                  </a:lnTo>
                  <a:lnTo>
                    <a:pt x="24383" y="1335024"/>
                  </a:lnTo>
                  <a:lnTo>
                    <a:pt x="12191" y="1322832"/>
                  </a:lnTo>
                  <a:lnTo>
                    <a:pt x="24383" y="1322832"/>
                  </a:lnTo>
                  <a:lnTo>
                    <a:pt x="24383" y="24384"/>
                  </a:lnTo>
                  <a:lnTo>
                    <a:pt x="12191" y="24384"/>
                  </a:lnTo>
                  <a:lnTo>
                    <a:pt x="24383" y="12192"/>
                  </a:lnTo>
                  <a:lnTo>
                    <a:pt x="4922519" y="12192"/>
                  </a:lnTo>
                  <a:lnTo>
                    <a:pt x="4922519" y="6096"/>
                  </a:lnTo>
                  <a:lnTo>
                    <a:pt x="4916424" y="0"/>
                  </a:lnTo>
                  <a:close/>
                </a:path>
                <a:path w="4922520" h="1347470">
                  <a:moveTo>
                    <a:pt x="24383" y="1322832"/>
                  </a:moveTo>
                  <a:lnTo>
                    <a:pt x="12191" y="1322832"/>
                  </a:lnTo>
                  <a:lnTo>
                    <a:pt x="24383" y="1335024"/>
                  </a:lnTo>
                  <a:lnTo>
                    <a:pt x="24383" y="1322832"/>
                  </a:lnTo>
                  <a:close/>
                </a:path>
                <a:path w="4922520" h="1347470">
                  <a:moveTo>
                    <a:pt x="4895087" y="1322832"/>
                  </a:moveTo>
                  <a:lnTo>
                    <a:pt x="24383" y="1322832"/>
                  </a:lnTo>
                  <a:lnTo>
                    <a:pt x="24383" y="1335024"/>
                  </a:lnTo>
                  <a:lnTo>
                    <a:pt x="4895087" y="1335024"/>
                  </a:lnTo>
                  <a:lnTo>
                    <a:pt x="4895087" y="1322832"/>
                  </a:lnTo>
                  <a:close/>
                </a:path>
                <a:path w="4922520" h="1347470">
                  <a:moveTo>
                    <a:pt x="4895087" y="12192"/>
                  </a:moveTo>
                  <a:lnTo>
                    <a:pt x="4895087" y="1335024"/>
                  </a:lnTo>
                  <a:lnTo>
                    <a:pt x="4910328" y="1322832"/>
                  </a:lnTo>
                  <a:lnTo>
                    <a:pt x="4922519" y="1322832"/>
                  </a:lnTo>
                  <a:lnTo>
                    <a:pt x="4922519" y="24384"/>
                  </a:lnTo>
                  <a:lnTo>
                    <a:pt x="4910328" y="24384"/>
                  </a:lnTo>
                  <a:lnTo>
                    <a:pt x="4895087" y="12192"/>
                  </a:lnTo>
                  <a:close/>
                </a:path>
                <a:path w="4922520" h="1347470">
                  <a:moveTo>
                    <a:pt x="4922519" y="1322832"/>
                  </a:moveTo>
                  <a:lnTo>
                    <a:pt x="4910328" y="1322832"/>
                  </a:lnTo>
                  <a:lnTo>
                    <a:pt x="4895087" y="1335024"/>
                  </a:lnTo>
                  <a:lnTo>
                    <a:pt x="4922519" y="1335024"/>
                  </a:lnTo>
                  <a:lnTo>
                    <a:pt x="4922519" y="1322832"/>
                  </a:lnTo>
                  <a:close/>
                </a:path>
                <a:path w="4922520" h="1347470">
                  <a:moveTo>
                    <a:pt x="24383" y="12192"/>
                  </a:moveTo>
                  <a:lnTo>
                    <a:pt x="12191" y="24384"/>
                  </a:lnTo>
                  <a:lnTo>
                    <a:pt x="24383" y="24384"/>
                  </a:lnTo>
                  <a:lnTo>
                    <a:pt x="24383" y="12192"/>
                  </a:lnTo>
                  <a:close/>
                </a:path>
                <a:path w="4922520" h="1347470">
                  <a:moveTo>
                    <a:pt x="4895087" y="12192"/>
                  </a:moveTo>
                  <a:lnTo>
                    <a:pt x="24383" y="12192"/>
                  </a:lnTo>
                  <a:lnTo>
                    <a:pt x="24383" y="24384"/>
                  </a:lnTo>
                  <a:lnTo>
                    <a:pt x="4895087" y="24384"/>
                  </a:lnTo>
                  <a:lnTo>
                    <a:pt x="4895087" y="12192"/>
                  </a:lnTo>
                  <a:close/>
                </a:path>
                <a:path w="4922520" h="1347470">
                  <a:moveTo>
                    <a:pt x="4922519" y="12192"/>
                  </a:moveTo>
                  <a:lnTo>
                    <a:pt x="4895087" y="12192"/>
                  </a:lnTo>
                  <a:lnTo>
                    <a:pt x="4910328" y="24384"/>
                  </a:lnTo>
                  <a:lnTo>
                    <a:pt x="4922519" y="24384"/>
                  </a:lnTo>
                  <a:lnTo>
                    <a:pt x="4922519" y="1219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D442A9-C1CF-9867-D18C-B896D3AD849A}"/>
                </a:ext>
              </a:extLst>
            </p:cNvPr>
            <p:cNvSpPr txBox="1"/>
            <p:nvPr/>
          </p:nvSpPr>
          <p:spPr>
            <a:xfrm>
              <a:off x="2273263" y="3550383"/>
              <a:ext cx="4184688" cy="128112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marR="5080">
                <a:spcBef>
                  <a:spcPts val="90"/>
                </a:spcBef>
              </a:pPr>
              <a:r>
                <a:rPr sz="2000" b="1" spc="-110" dirty="0">
                  <a:latin typeface="Courier New"/>
                  <a:cs typeface="Courier New"/>
                </a:rPr>
                <a:t>int</a:t>
              </a:r>
              <a:r>
                <a:rPr sz="2000" b="1" spc="-280" dirty="0">
                  <a:latin typeface="Courier New"/>
                  <a:cs typeface="Courier New"/>
                </a:rPr>
                <a:t> </a:t>
              </a:r>
              <a:r>
                <a:rPr sz="2000" b="1" spc="-114" dirty="0">
                  <a:latin typeface="Courier New"/>
                  <a:cs typeface="Courier New"/>
                </a:rPr>
                <a:t>*p,</a:t>
              </a:r>
              <a:r>
                <a:rPr sz="2000" b="1" spc="-275" dirty="0">
                  <a:latin typeface="Courier New"/>
                  <a:cs typeface="Courier New"/>
                </a:rPr>
                <a:t> </a:t>
              </a:r>
              <a:r>
                <a:rPr sz="2000" b="1" spc="-110" dirty="0">
                  <a:latin typeface="Courier New"/>
                  <a:cs typeface="Courier New"/>
                </a:rPr>
                <a:t>*q; </a:t>
              </a:r>
              <a:r>
                <a:rPr lang="en-US" sz="2000" b="1" spc="-9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lang="en-US" sz="2000" b="1" spc="-28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114" dirty="0">
                  <a:solidFill>
                    <a:srgbClr val="00B050"/>
                  </a:solidFill>
                  <a:latin typeface="Courier New"/>
                  <a:cs typeface="Courier New"/>
                </a:rPr>
                <a:t>two</a:t>
              </a:r>
              <a:r>
                <a:rPr lang="en-US" sz="2000" b="1" spc="-28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10" dirty="0">
                  <a:solidFill>
                    <a:srgbClr val="00B050"/>
                  </a:solidFill>
                  <a:latin typeface="Courier New"/>
                  <a:cs typeface="Courier New"/>
                </a:rPr>
                <a:t>pointers</a:t>
              </a:r>
              <a:endParaRPr lang="en-US" sz="2000" b="1" spc="-110" dirty="0">
                <a:latin typeface="Courier New"/>
                <a:cs typeface="Courier New"/>
              </a:endParaRPr>
            </a:p>
            <a:p>
              <a:pPr marL="12700" marR="5080">
                <a:spcBef>
                  <a:spcPts val="90"/>
                </a:spcBef>
              </a:pPr>
              <a:r>
                <a:rPr sz="2000" b="1" spc="-120" dirty="0">
                  <a:latin typeface="Courier New"/>
                  <a:cs typeface="Courier New"/>
                </a:rPr>
                <a:t>int*</a:t>
              </a:r>
              <a:r>
                <a:rPr sz="2000" b="1" spc="-280" dirty="0">
                  <a:latin typeface="Courier New"/>
                  <a:cs typeface="Courier New"/>
                </a:rPr>
                <a:t> </a:t>
              </a:r>
              <a:r>
                <a:rPr sz="2000" b="1" spc="-95" dirty="0">
                  <a:latin typeface="Courier New"/>
                  <a:cs typeface="Courier New"/>
                </a:rPr>
                <a:t>p,</a:t>
              </a:r>
              <a:r>
                <a:rPr sz="2000" b="1" spc="-280" dirty="0">
                  <a:latin typeface="Courier New"/>
                  <a:cs typeface="Courier New"/>
                </a:rPr>
                <a:t> </a:t>
              </a:r>
              <a:r>
                <a:rPr sz="2000" b="1" spc="-110" dirty="0">
                  <a:latin typeface="Courier New"/>
                  <a:cs typeface="Courier New"/>
                </a:rPr>
                <a:t>*q;</a:t>
              </a:r>
              <a:r>
                <a:rPr lang="en-US" sz="2000" b="1" spc="-110" dirty="0">
                  <a:latin typeface="Courier New"/>
                  <a:cs typeface="Courier New"/>
                </a:rPr>
                <a:t> </a:t>
              </a:r>
              <a:r>
                <a:rPr lang="en-US" sz="2000" b="1" spc="-9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lang="en-US" sz="2000" b="1" spc="-28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114" dirty="0">
                  <a:solidFill>
                    <a:srgbClr val="00B050"/>
                  </a:solidFill>
                  <a:latin typeface="Courier New"/>
                  <a:cs typeface="Courier New"/>
                </a:rPr>
                <a:t>two</a:t>
              </a:r>
              <a:r>
                <a:rPr lang="en-US" sz="2000" b="1" spc="-28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10" dirty="0">
                  <a:solidFill>
                    <a:srgbClr val="00B050"/>
                  </a:solidFill>
                  <a:latin typeface="Courier New"/>
                  <a:cs typeface="Courier New"/>
                </a:rPr>
                <a:t>pointers</a:t>
              </a:r>
              <a:endParaRPr lang="en-US" sz="2000" b="1" spc="-110" dirty="0">
                <a:latin typeface="Courier New"/>
                <a:cs typeface="Courier New"/>
              </a:endParaRPr>
            </a:p>
            <a:p>
              <a:pPr marL="12700" marR="5080">
                <a:spcBef>
                  <a:spcPts val="90"/>
                </a:spcBef>
              </a:pPr>
              <a:r>
                <a:rPr lang="en-US" sz="2000" b="1" spc="-120" dirty="0">
                  <a:latin typeface="Courier New"/>
                  <a:cs typeface="Courier New"/>
                </a:rPr>
                <a:t>int*</a:t>
              </a:r>
              <a:r>
                <a:rPr lang="en-US" sz="2000" b="1" spc="-280" dirty="0">
                  <a:latin typeface="Courier New"/>
                  <a:cs typeface="Courier New"/>
                </a:rPr>
                <a:t> </a:t>
              </a:r>
              <a:r>
                <a:rPr lang="en-US" sz="2000" b="1" spc="-95" dirty="0">
                  <a:latin typeface="Courier New"/>
                  <a:cs typeface="Courier New"/>
                </a:rPr>
                <a:t>p,</a:t>
              </a:r>
              <a:r>
                <a:rPr lang="en-US" sz="2000" b="1" spc="-280" dirty="0">
                  <a:latin typeface="Courier New"/>
                  <a:cs typeface="Courier New"/>
                </a:rPr>
                <a:t> </a:t>
              </a:r>
              <a:r>
                <a:rPr lang="en-US" sz="2000" b="1" spc="-20" dirty="0">
                  <a:latin typeface="Courier New"/>
                  <a:cs typeface="Courier New"/>
                </a:rPr>
                <a:t>*</a:t>
              </a:r>
              <a:r>
                <a:rPr lang="en-US" sz="2000" b="1" spc="-300" dirty="0">
                  <a:latin typeface="Courier New"/>
                  <a:cs typeface="Courier New"/>
                </a:rPr>
                <a:t> </a:t>
              </a:r>
              <a:r>
                <a:rPr lang="en-US" sz="2000" b="1" spc="-90" dirty="0">
                  <a:latin typeface="Courier New"/>
                  <a:cs typeface="Courier New"/>
                </a:rPr>
                <a:t>q;</a:t>
              </a:r>
              <a:r>
                <a:rPr lang="en-US" sz="2000" b="1" spc="-280" dirty="0">
                  <a:latin typeface="Courier New"/>
                  <a:cs typeface="Courier New"/>
                </a:rPr>
                <a:t> </a:t>
              </a:r>
              <a:r>
                <a:rPr lang="en-US" sz="2000" b="1" spc="-95" dirty="0">
                  <a:solidFill>
                    <a:srgbClr val="00B050"/>
                  </a:solidFill>
                  <a:latin typeface="Courier New"/>
                  <a:cs typeface="Courier New"/>
                </a:rPr>
                <a:t>//</a:t>
              </a:r>
              <a:r>
                <a:rPr lang="en-US" sz="2000" b="1" spc="-275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114" dirty="0">
                  <a:solidFill>
                    <a:srgbClr val="00B050"/>
                  </a:solidFill>
                  <a:latin typeface="Courier New"/>
                  <a:cs typeface="Courier New"/>
                </a:rPr>
                <a:t>two</a:t>
              </a:r>
              <a:r>
                <a:rPr lang="en-US" sz="2000" b="1" spc="-280" dirty="0">
                  <a:solidFill>
                    <a:srgbClr val="00B05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spc="-45" dirty="0">
                  <a:solidFill>
                    <a:srgbClr val="00B050"/>
                  </a:solidFill>
                  <a:latin typeface="Courier New"/>
                  <a:cs typeface="Courier New"/>
                </a:rPr>
                <a:t>pointers</a:t>
              </a:r>
              <a:endParaRPr lang="en-US" sz="2000" dirty="0">
                <a:latin typeface="Courier New"/>
                <a:cs typeface="Courier New"/>
              </a:endParaRPr>
            </a:p>
            <a:p>
              <a:pPr marL="12700" marR="5080">
                <a:lnSpc>
                  <a:spcPct val="100000"/>
                </a:lnSpc>
                <a:spcBef>
                  <a:spcPts val="90"/>
                </a:spcBef>
              </a:pPr>
              <a:endParaRPr sz="2000" dirty="0">
                <a:latin typeface="Courier New"/>
                <a:cs typeface="Courier New"/>
              </a:endParaRP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22198F1-69A6-2E26-B1CA-E352520E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DB80CC3-1668-2B8E-08A0-DD088DB5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14</a:t>
            </a:fld>
            <a:r>
              <a:rPr lang="en-US" spc="-2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6605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 by values and References</a:t>
            </a:r>
            <a:r>
              <a:rPr lang="en-US" sz="20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15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5B9EA-67C2-82AA-E0B7-24074BE10AF7}"/>
              </a:ext>
            </a:extLst>
          </p:cNvPr>
          <p:cNvSpPr txBox="1"/>
          <p:nvPr/>
        </p:nvSpPr>
        <p:spPr>
          <a:xfrm>
            <a:off x="428625" y="1782747"/>
            <a:ext cx="82581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Understand how arguments are passed to functions in C++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Call by Value: A copy of the actual parameter is passed.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Call by Reference: The actual parameter itself is passed, allowing modifications.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08F44-6BEB-3EF0-DCE9-D7A7C9A784A2}"/>
              </a:ext>
            </a:extLst>
          </p:cNvPr>
          <p:cNvGrpSpPr/>
          <p:nvPr/>
        </p:nvGrpSpPr>
        <p:grpSpPr>
          <a:xfrm>
            <a:off x="3429000" y="3811260"/>
            <a:ext cx="1619250" cy="1387807"/>
            <a:chOff x="6856095" y="648619"/>
            <a:chExt cx="1619250" cy="13878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26897-6075-33E9-4662-A4761A5ABF71}"/>
                </a:ext>
              </a:extLst>
            </p:cNvPr>
            <p:cNvSpPr/>
            <p:nvPr/>
          </p:nvSpPr>
          <p:spPr>
            <a:xfrm>
              <a:off x="7023735" y="1026419"/>
              <a:ext cx="708660" cy="596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55167A-5E00-AE5C-8613-17A68E56A7B3}"/>
                </a:ext>
              </a:extLst>
            </p:cNvPr>
            <p:cNvSpPr txBox="1"/>
            <p:nvPr/>
          </p:nvSpPr>
          <p:spPr>
            <a:xfrm>
              <a:off x="6856095" y="1697872"/>
              <a:ext cx="1619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0x7fff5fbff8ac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BC450-4D4A-00C6-0449-C466EF7F9947}"/>
                </a:ext>
              </a:extLst>
            </p:cNvPr>
            <p:cNvSpPr txBox="1"/>
            <p:nvPr/>
          </p:nvSpPr>
          <p:spPr>
            <a:xfrm>
              <a:off x="7038975" y="648619"/>
              <a:ext cx="769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var1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78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E4C05-E33F-3430-456D-68870BC2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82A45A-6DAD-6753-4004-A97B23B573E6}"/>
              </a:ext>
            </a:extLst>
          </p:cNvPr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Call by Value Overview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33AE3CD-AE59-0B2F-0BFF-0C7ABBB5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B28599-341E-F95E-F9E4-9A97A18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16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756D7056-6055-8070-B57B-86762CF6B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3C34A-A9C2-D2F4-287A-987ABAD2193A}"/>
              </a:ext>
            </a:extLst>
          </p:cNvPr>
          <p:cNvSpPr txBox="1"/>
          <p:nvPr/>
        </p:nvSpPr>
        <p:spPr>
          <a:xfrm>
            <a:off x="416783" y="1295400"/>
            <a:ext cx="8258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Passing a copy of the value to the function. Changes made in the function do not affect the original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6403-7A0E-ECE9-DF91-F11430F05A23}"/>
              </a:ext>
            </a:extLst>
          </p:cNvPr>
          <p:cNvSpPr txBox="1"/>
          <p:nvPr/>
        </p:nvSpPr>
        <p:spPr>
          <a:xfrm>
            <a:off x="838200" y="2286000"/>
            <a:ext cx="723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modifyValue</a:t>
            </a:r>
            <a:r>
              <a:rPr lang="en-US" dirty="0"/>
              <a:t>(int x)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after call by value: " &lt;&lt; x &lt;&lt; </a:t>
            </a:r>
            <a:r>
              <a:rPr lang="en-US" dirty="0" err="1"/>
              <a:t>endl</a:t>
            </a:r>
            <a:r>
              <a:rPr lang="en-US" dirty="0"/>
              <a:t>; //</a:t>
            </a:r>
          </a:p>
          <a:p>
            <a:r>
              <a:rPr lang="en-US" dirty="0"/>
              <a:t>    x = 20; // Only modifies the local copy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</a:t>
            </a:r>
          </a:p>
          <a:p>
            <a:r>
              <a:rPr lang="en-US" dirty="0"/>
              <a:t>    </a:t>
            </a:r>
            <a:r>
              <a:rPr lang="en-US" dirty="0" err="1"/>
              <a:t>modifyValue</a:t>
            </a:r>
            <a:r>
              <a:rPr lang="en-US" dirty="0"/>
              <a:t>(num);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after call by value: " &lt;&lt; num &lt;&lt; </a:t>
            </a:r>
            <a:r>
              <a:rPr lang="en-US" dirty="0" err="1"/>
              <a:t>endl</a:t>
            </a:r>
            <a:r>
              <a:rPr lang="en-US" dirty="0"/>
              <a:t>; // Outputs 10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97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133F-093C-3656-C380-27B05ADE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E15FA7-D023-D04F-CBD5-143161273CBD}"/>
              </a:ext>
            </a:extLst>
          </p:cNvPr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Call by Reference Overview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E37E863-BC7A-F2EC-38BD-BE6E8182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B4AB170-BDFE-AF25-ED87-410C8926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17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79436179-52FA-F09E-2CA6-03DDA4A14A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519C1-EFC6-E4DE-BEC0-FFAA32F253C8}"/>
              </a:ext>
            </a:extLst>
          </p:cNvPr>
          <p:cNvSpPr txBox="1"/>
          <p:nvPr/>
        </p:nvSpPr>
        <p:spPr>
          <a:xfrm>
            <a:off x="416783" y="1295400"/>
            <a:ext cx="8258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Passing the actual variable (memory reference) to the function. Changes made in the function affect the original 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7B17C-7BD5-7F02-F2AD-0DED4551E716}"/>
              </a:ext>
            </a:extLst>
          </p:cNvPr>
          <p:cNvSpPr txBox="1"/>
          <p:nvPr/>
        </p:nvSpPr>
        <p:spPr>
          <a:xfrm>
            <a:off x="800100" y="2367347"/>
            <a:ext cx="7239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modifyValue</a:t>
            </a:r>
            <a:r>
              <a:rPr lang="en-US" dirty="0"/>
              <a:t>(int &amp;x) {</a:t>
            </a:r>
          </a:p>
          <a:p>
            <a:r>
              <a:rPr lang="en-US" dirty="0"/>
              <a:t>    x = 20; // Modifies the original variable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</a:t>
            </a:r>
          </a:p>
          <a:p>
            <a:r>
              <a:rPr lang="en-US" dirty="0"/>
              <a:t>    </a:t>
            </a:r>
            <a:r>
              <a:rPr lang="en-US" dirty="0" err="1"/>
              <a:t>modifyValue</a:t>
            </a:r>
            <a:r>
              <a:rPr lang="en-US" dirty="0"/>
              <a:t>(num);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after call by reference: " &lt;&lt; num &lt;&lt; </a:t>
            </a:r>
            <a:r>
              <a:rPr lang="en-US" dirty="0" err="1"/>
              <a:t>endl</a:t>
            </a:r>
            <a:r>
              <a:rPr lang="en-US" dirty="0"/>
              <a:t>; // Outputs 20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39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96AD-B96A-0D96-AB6B-547A1A23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6FCD87-F5A1-6409-054C-E29A1B9FAA7F}"/>
              </a:ext>
            </a:extLst>
          </p:cNvPr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Using Pointers in Call by Reference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9B3B59A-5B3B-AC7F-1990-CA301782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BEA3CF7-4976-87B8-DDDA-421FD06F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18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BA98A505-A342-46FB-AC22-61B2D5AB2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1EC28-859C-FA54-F9DC-8A1FB92A1856}"/>
              </a:ext>
            </a:extLst>
          </p:cNvPr>
          <p:cNvSpPr txBox="1"/>
          <p:nvPr/>
        </p:nvSpPr>
        <p:spPr>
          <a:xfrm>
            <a:off x="416783" y="1148332"/>
            <a:ext cx="8258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Achieving call by reference by passing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a pointer to the function and dereference it to modify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7F3F5-E355-07BE-129C-ABF17510E82F}"/>
              </a:ext>
            </a:extLst>
          </p:cNvPr>
          <p:cNvSpPr txBox="1"/>
          <p:nvPr/>
        </p:nvSpPr>
        <p:spPr>
          <a:xfrm>
            <a:off x="800100" y="2367347"/>
            <a:ext cx="723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modifyValue</a:t>
            </a:r>
            <a:r>
              <a:rPr lang="en-US" dirty="0"/>
              <a:t>(int*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30; // Modifies the original variable through pointer dereferencing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</a:t>
            </a:r>
          </a:p>
          <a:p>
            <a:r>
              <a:rPr lang="en-US" dirty="0"/>
              <a:t>    </a:t>
            </a:r>
            <a:r>
              <a:rPr lang="en-US" dirty="0" err="1"/>
              <a:t>modifyValue</a:t>
            </a:r>
            <a:r>
              <a:rPr lang="en-US" dirty="0"/>
              <a:t>(&amp;num); // Pass the address of num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after call by reference (pointer): " &lt;&lt; num &lt;&lt; </a:t>
            </a:r>
            <a:r>
              <a:rPr lang="en-US" dirty="0" err="1"/>
              <a:t>endl</a:t>
            </a:r>
            <a:r>
              <a:rPr lang="en-US" dirty="0"/>
              <a:t>; // Outputs 30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6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1D72-2B24-C768-12D6-E2AE84CAF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83D148-62B0-F827-B7B8-6A596CC5248A}"/>
              </a:ext>
            </a:extLst>
          </p:cNvPr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Using Pointers in Call by Reference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0207970-BCAF-EB73-EEE6-D369766A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81AE34-EEDF-C3B0-FCA4-D9BC9AD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19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F3C3B34C-E752-D02A-75FF-C16EF202E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6E354-6739-4871-7890-B87B6A57E8B6}"/>
              </a:ext>
            </a:extLst>
          </p:cNvPr>
          <p:cNvSpPr txBox="1"/>
          <p:nvPr/>
        </p:nvSpPr>
        <p:spPr>
          <a:xfrm>
            <a:off x="416783" y="1148332"/>
            <a:ext cx="8258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Achieving call by reference by passing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a pointer to the function and dereference it to modify the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CE4BF-183D-E08F-68DC-9C7AE7FA0118}"/>
              </a:ext>
            </a:extLst>
          </p:cNvPr>
          <p:cNvSpPr txBox="1"/>
          <p:nvPr/>
        </p:nvSpPr>
        <p:spPr>
          <a:xfrm>
            <a:off x="800100" y="2367347"/>
            <a:ext cx="7239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modifyValue</a:t>
            </a:r>
            <a:r>
              <a:rPr lang="en-US" dirty="0"/>
              <a:t>(int* </a:t>
            </a:r>
            <a:r>
              <a:rPr lang="en-US" dirty="0" err="1"/>
              <a:t>ptr</a:t>
            </a:r>
            <a:r>
              <a:rPr lang="en-US" dirty="0"/>
              <a:t>) {</a:t>
            </a:r>
          </a:p>
          <a:p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30; // Modifies the original variable through pointer dereferencing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10;</a:t>
            </a:r>
          </a:p>
          <a:p>
            <a:r>
              <a:rPr lang="en-US" dirty="0"/>
              <a:t>    </a:t>
            </a:r>
            <a:r>
              <a:rPr lang="en-US" dirty="0" err="1"/>
              <a:t>modifyValue</a:t>
            </a:r>
            <a:r>
              <a:rPr lang="en-US" dirty="0"/>
              <a:t>(&amp;num); // Pass the address of num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"Value after call by reference (pointer): " &lt;&lt; num &lt;&lt; </a:t>
            </a:r>
            <a:r>
              <a:rPr lang="en-US" dirty="0" err="1"/>
              <a:t>endl</a:t>
            </a:r>
            <a:r>
              <a:rPr lang="en-US" dirty="0"/>
              <a:t>; // Outputs 30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05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5DA265DD-BCF6-F1A9-1CB4-9440EEEFC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49288"/>
          </a:xfrm>
        </p:spPr>
        <p:txBody>
          <a:bodyPr>
            <a:noAutofit/>
          </a:bodyPr>
          <a:lstStyle/>
          <a:p>
            <a:pPr marL="12700" defTabSz="457200">
              <a:lnSpc>
                <a:spcPct val="100000"/>
              </a:lnSpc>
              <a:spcBef>
                <a:spcPts val="90"/>
              </a:spcBef>
            </a:pPr>
            <a:r>
              <a:rPr lang="en-US" altLang="en-US" sz="3800" b="1" spc="-10" dirty="0">
                <a:solidFill>
                  <a:srgbClr val="4F81BD"/>
                </a:solidFill>
                <a:latin typeface="Times New Roman"/>
                <a:ea typeface="+mn-ea"/>
                <a:cs typeface="Times New Roman"/>
              </a:rPr>
              <a:t>Overview of Pointers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4DF5136-E7C3-0284-DB20-EF74752C8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513" cy="4205288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in C++ is variable whose value is a memory address.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pointers many memory locations can be referenced.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data structures use pointers (e.g. linked list, tree).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*  and   &amp; operators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&amp; operator is the address operator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* operator is the dereferencing operator. It is used in</a:t>
            </a:r>
          </a:p>
          <a:p>
            <a:pPr algn="l" rtl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pointers declaration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1D7B2105-1E71-B15B-FDD7-06B99B41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4B672-9A10-4AC2-AAC0-2C83B687C5CD}" type="slidenum">
              <a:rPr lang="ar-SA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" name="Date Placeholder 20">
            <a:extLst>
              <a:ext uri="{FF2B5EF4-FFF2-40B4-BE49-F238E27FC236}">
                <a16:creationId xmlns:a16="http://schemas.microsoft.com/office/drawing/2014/main" id="{C2B73022-0D18-1C9E-4FAE-775A930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Pointers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9DF9F-B153-4E7D-7046-924DF6EC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76800"/>
            <a:ext cx="3677163" cy="4858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782CF-CF0E-8A04-84BE-D85CCF714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7207E6-BDC4-D0F8-BB0D-3FA28757ED1C}"/>
              </a:ext>
            </a:extLst>
          </p:cNvPr>
          <p:cNvSpPr txBox="1"/>
          <p:nvPr/>
        </p:nvSpPr>
        <p:spPr>
          <a:xfrm>
            <a:off x="328743" y="663946"/>
            <a:ext cx="84342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Difference Between Call by Value and Call by Reference in C++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20272837-B56D-5F50-3942-9CD8C232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E419DE7-6ECE-4E76-DFFA-5976981F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20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9EAA33C3-4A7C-66A4-56B6-864E0211D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57E4-A1DE-5C5B-9F7B-BAA798CE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8" y="1581388"/>
            <a:ext cx="8087312" cy="36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6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7519857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 by values and R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eferences</a:t>
            </a:r>
            <a:r>
              <a:rPr sz="3800" b="1" spc="-11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6146" name="Picture 2" descr="Passing value vs. passing reference as function argument in C++">
            <a:extLst>
              <a:ext uri="{FF2B5EF4-FFF2-40B4-BE49-F238E27FC236}">
                <a16:creationId xmlns:a16="http://schemas.microsoft.com/office/drawing/2014/main" id="{38BFA572-AD2D-8E19-7511-A477E8BB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872734"/>
            <a:ext cx="376766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82CC0-D7E4-7FB3-52DC-6C87796DE5F7}"/>
              </a:ext>
            </a:extLst>
          </p:cNvPr>
          <p:cNvSpPr txBox="1"/>
          <p:nvPr/>
        </p:nvSpPr>
        <p:spPr>
          <a:xfrm>
            <a:off x="628650" y="18727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244BA-2414-746A-5C4C-FB27B17EA0FA}"/>
              </a:ext>
            </a:extLst>
          </p:cNvPr>
          <p:cNvSpPr/>
          <p:nvPr/>
        </p:nvSpPr>
        <p:spPr>
          <a:xfrm>
            <a:off x="5200650" y="2209800"/>
            <a:ext cx="81915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E90323-9165-FF2C-9FBD-5F7CD982B6D3}"/>
              </a:ext>
            </a:extLst>
          </p:cNvPr>
          <p:cNvSpPr/>
          <p:nvPr/>
        </p:nvSpPr>
        <p:spPr>
          <a:xfrm>
            <a:off x="5177790" y="4000500"/>
            <a:ext cx="819150" cy="1295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971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Pass-By-Value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22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D82CF-B683-2DD0-3538-792ED844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48" y="1136995"/>
            <a:ext cx="4971415" cy="2084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235A5-119E-E1ED-C3C6-CFA9D8C68D67}"/>
              </a:ext>
            </a:extLst>
          </p:cNvPr>
          <p:cNvSpPr txBox="1"/>
          <p:nvPr/>
        </p:nvSpPr>
        <p:spPr>
          <a:xfrm>
            <a:off x="576972" y="1792849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namespace std;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swapByValue</a:t>
            </a:r>
            <a:r>
              <a:rPr lang="en-US" sz="1400" dirty="0"/>
              <a:t>(int a, int b) {</a:t>
            </a:r>
          </a:p>
          <a:p>
            <a:r>
              <a:rPr lang="en-US" sz="1400" dirty="0"/>
              <a:t>    int temp = a;</a:t>
            </a:r>
          </a:p>
          <a:p>
            <a:r>
              <a:rPr lang="en-US" sz="1400" dirty="0"/>
              <a:t>    a = b;</a:t>
            </a:r>
          </a:p>
          <a:p>
            <a:r>
              <a:rPr lang="en-US" sz="1400" dirty="0"/>
              <a:t>    b = temp;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"Inside </a:t>
            </a:r>
            <a:r>
              <a:rPr lang="en-US" sz="1400" dirty="0" err="1"/>
              <a:t>swapByValue</a:t>
            </a:r>
            <a:r>
              <a:rPr lang="en-US" sz="1400" dirty="0"/>
              <a:t>: a = " &lt;&lt; a &lt;&lt; ", b = " &lt;&lt; b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int a = 5, b = 15;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"Before </a:t>
            </a:r>
            <a:r>
              <a:rPr lang="en-US" sz="1400" dirty="0" err="1"/>
              <a:t>swapByValue</a:t>
            </a:r>
            <a:r>
              <a:rPr lang="en-US" sz="1400" dirty="0"/>
              <a:t>: a = " &lt;&lt; a &lt;&lt; ", b = " &lt;&lt; b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swapByValue</a:t>
            </a:r>
            <a:r>
              <a:rPr lang="en-US" sz="1400" dirty="0"/>
              <a:t>(a, b);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"After </a:t>
            </a:r>
            <a:r>
              <a:rPr lang="en-US" sz="1400" dirty="0" err="1"/>
              <a:t>swapByValue</a:t>
            </a:r>
            <a:r>
              <a:rPr lang="en-US" sz="1400" dirty="0"/>
              <a:t>: a = " &lt;&lt; a &lt;&lt; ", b = " &lt;&lt; b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68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971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Pass-By-Value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23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870C-86AE-CF07-2BDD-C2AB0E3295C8}"/>
              </a:ext>
            </a:extLst>
          </p:cNvPr>
          <p:cNvSpPr txBox="1"/>
          <p:nvPr/>
        </p:nvSpPr>
        <p:spPr>
          <a:xfrm>
            <a:off x="895350" y="1582340"/>
            <a:ext cx="5562600" cy="36933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 </a:t>
            </a:r>
          </a:p>
          <a:p>
            <a:endParaRPr lang="en-US" dirty="0"/>
          </a:p>
          <a:p>
            <a:r>
              <a:rPr lang="en-US" dirty="0"/>
              <a:t>void increment(int x) {</a:t>
            </a:r>
          </a:p>
          <a:p>
            <a:r>
              <a:rPr lang="en-US" dirty="0"/>
              <a:t>    x++; // Increment the copy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"Inside function: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5;</a:t>
            </a:r>
          </a:p>
          <a:p>
            <a:r>
              <a:rPr lang="en-US" dirty="0"/>
              <a:t>    increment(num);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"Outside function: " &lt;&lt; num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DD369-ACBA-BFA8-1EEA-3EE5FAAE7441}"/>
              </a:ext>
            </a:extLst>
          </p:cNvPr>
          <p:cNvSpPr txBox="1"/>
          <p:nvPr/>
        </p:nvSpPr>
        <p:spPr>
          <a:xfrm>
            <a:off x="1600200" y="5541373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Inside function: 6</a:t>
            </a:r>
          </a:p>
          <a:p>
            <a:r>
              <a:rPr lang="en-US" dirty="0"/>
              <a:t>Outside function: 5</a:t>
            </a:r>
          </a:p>
        </p:txBody>
      </p:sp>
    </p:spTree>
    <p:extLst>
      <p:ext uri="{BB962C8B-B14F-4D97-AF65-F5344CB8AC3E}">
        <p14:creationId xmlns:p14="http://schemas.microsoft.com/office/powerpoint/2010/main" val="44976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342" y="457200"/>
            <a:ext cx="4971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Pass-By-Reference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24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01D10-4FDB-A345-423D-B75BD254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95" y="900573"/>
            <a:ext cx="4717863" cy="2228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28E74-4005-855F-31E3-AE98CE1AAD8E}"/>
              </a:ext>
            </a:extLst>
          </p:cNvPr>
          <p:cNvSpPr txBox="1"/>
          <p:nvPr/>
        </p:nvSpPr>
        <p:spPr>
          <a:xfrm>
            <a:off x="685800" y="1600200"/>
            <a:ext cx="46123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endParaRPr lang="en-US" sz="1600" dirty="0"/>
          </a:p>
          <a:p>
            <a:r>
              <a:rPr lang="en-US" sz="1600" dirty="0"/>
              <a:t>void swap(int &amp;a, int &amp;b) {</a:t>
            </a:r>
          </a:p>
          <a:p>
            <a:r>
              <a:rPr lang="en-US" sz="1600" dirty="0"/>
              <a:t>    int temp = a;</a:t>
            </a:r>
          </a:p>
          <a:p>
            <a:r>
              <a:rPr lang="en-US" sz="1600" dirty="0"/>
              <a:t>    a = b;</a:t>
            </a:r>
          </a:p>
          <a:p>
            <a:r>
              <a:rPr lang="en-US" sz="1600" dirty="0"/>
              <a:t>    b = temp;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int a = 5, b = 15;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"Before swap: a = " &lt;&lt; a &lt;&lt; ", b = " &lt;&lt; b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swap(a, b);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"After swap: a = " &lt;&lt; a &lt;&lt; ", b = " &lt;&lt; b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511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49714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Pass-By-Reference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7063240-97F0-6B2F-3E73-F4A2E3E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25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90AAA-E5C1-0E2F-313A-010B7FD81E7E}"/>
              </a:ext>
            </a:extLst>
          </p:cNvPr>
          <p:cNvSpPr txBox="1"/>
          <p:nvPr/>
        </p:nvSpPr>
        <p:spPr>
          <a:xfrm>
            <a:off x="990600" y="1680812"/>
            <a:ext cx="7010400" cy="42473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void increment(int &amp;x) {</a:t>
            </a:r>
          </a:p>
          <a:p>
            <a:r>
              <a:rPr lang="en-US" dirty="0"/>
              <a:t>    x++; // Increment the original value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"Inside function: "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5;</a:t>
            </a:r>
          </a:p>
          <a:p>
            <a:r>
              <a:rPr lang="en-US" dirty="0"/>
              <a:t>    increment(num);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"Outside function: " &lt;&lt; num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B3818-BEE1-A23C-6013-78B5C5DD3C73}"/>
              </a:ext>
            </a:extLst>
          </p:cNvPr>
          <p:cNvSpPr txBox="1"/>
          <p:nvPr/>
        </p:nvSpPr>
        <p:spPr>
          <a:xfrm>
            <a:off x="1390650" y="5928129"/>
            <a:ext cx="259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Inside function: 6</a:t>
            </a:r>
          </a:p>
          <a:p>
            <a:r>
              <a:rPr lang="en-US" dirty="0"/>
              <a:t>Outside function: 6</a:t>
            </a:r>
          </a:p>
        </p:txBody>
      </p:sp>
    </p:spTree>
    <p:extLst>
      <p:ext uri="{BB962C8B-B14F-4D97-AF65-F5344CB8AC3E}">
        <p14:creationId xmlns:p14="http://schemas.microsoft.com/office/powerpoint/2010/main" val="275473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41590"/>
            <a:ext cx="7367457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Pointer to object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26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90AAA-E5C1-0E2F-313A-010B7FD81E7E}"/>
              </a:ext>
            </a:extLst>
          </p:cNvPr>
          <p:cNvSpPr txBox="1"/>
          <p:nvPr/>
        </p:nvSpPr>
        <p:spPr>
          <a:xfrm>
            <a:off x="990600" y="1909326"/>
            <a:ext cx="5105400" cy="46166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</a:rPr>
              <a:t>#include &lt;iostream&gt;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using namespace std;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class </a:t>
            </a:r>
            <a:r>
              <a:rPr lang="en-US" sz="1400" dirty="0" err="1">
                <a:latin typeface="Cascadia Mono" panose="020B0609020000020004" pitchFamily="49" charset="0"/>
              </a:rPr>
              <a:t>MyClass</a:t>
            </a:r>
            <a:r>
              <a:rPr lang="en-US" sz="1400" dirty="0"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public: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void display() 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</a:rPr>
              <a:t>cout</a:t>
            </a:r>
            <a:r>
              <a:rPr lang="en-US" sz="1400" dirty="0">
                <a:latin typeface="Cascadia Mono" panose="020B0609020000020004" pitchFamily="49" charset="0"/>
              </a:rPr>
              <a:t> &lt;&lt; "Hello from </a:t>
            </a:r>
            <a:r>
              <a:rPr lang="en-US" sz="1400" dirty="0" err="1">
                <a:latin typeface="Cascadia Mono" panose="020B0609020000020004" pitchFamily="49" charset="0"/>
              </a:rPr>
              <a:t>MyClass</a:t>
            </a:r>
            <a:r>
              <a:rPr lang="en-US" sz="1400" dirty="0">
                <a:latin typeface="Cascadia Mono" panose="020B0609020000020004" pitchFamily="49" charset="0"/>
              </a:rPr>
              <a:t>!" &lt;&lt; </a:t>
            </a:r>
            <a:r>
              <a:rPr lang="en-US" sz="1400" dirty="0" err="1">
                <a:latin typeface="Cascadia Mono" panose="020B0609020000020004" pitchFamily="49" charset="0"/>
              </a:rPr>
              <a:t>endl</a:t>
            </a:r>
            <a:r>
              <a:rPr lang="en-US" sz="1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};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int main()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latin typeface="Cascadia Mono" panose="020B0609020000020004" pitchFamily="49" charset="0"/>
              </a:rPr>
              <a:t>MyClass</a:t>
            </a:r>
            <a:r>
              <a:rPr lang="en-US" sz="1400" dirty="0">
                <a:latin typeface="Cascadia Mono" panose="020B0609020000020004" pitchFamily="49" charset="0"/>
              </a:rPr>
              <a:t> obj;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latin typeface="Cascadia Mono" panose="020B0609020000020004" pitchFamily="49" charset="0"/>
              </a:rPr>
              <a:t>MyClass</a:t>
            </a:r>
            <a:r>
              <a:rPr lang="en-US" sz="1400" dirty="0">
                <a:latin typeface="Cascadia Mono" panose="020B0609020000020004" pitchFamily="49" charset="0"/>
              </a:rPr>
              <a:t> *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 = &amp;obj;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-&gt;display();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(&amp;obj)-&gt;display(); //same 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(*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).display(); //same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    return 0;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C4932-06AE-E20B-3EE4-2E7AD7D6ABD7}"/>
              </a:ext>
            </a:extLst>
          </p:cNvPr>
          <p:cNvSpPr txBox="1"/>
          <p:nvPr/>
        </p:nvSpPr>
        <p:spPr>
          <a:xfrm>
            <a:off x="457200" y="1037887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an object refers to a memory address of object in memory.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0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778" y="-45331"/>
            <a:ext cx="7367457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Pointer to class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27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90AAA-E5C1-0E2F-313A-010B7FD81E7E}"/>
              </a:ext>
            </a:extLst>
          </p:cNvPr>
          <p:cNvSpPr txBox="1"/>
          <p:nvPr/>
        </p:nvSpPr>
        <p:spPr>
          <a:xfrm>
            <a:off x="1295400" y="781388"/>
            <a:ext cx="5943600" cy="61247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</a:rPr>
              <a:t>#include &lt;iostream&gt;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using namespace std;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class Base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public: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virtual void display()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</a:rPr>
              <a:t>cout</a:t>
            </a:r>
            <a:r>
              <a:rPr lang="en-US" sz="1400" dirty="0">
                <a:latin typeface="Cascadia Mono" panose="020B0609020000020004" pitchFamily="49" charset="0"/>
              </a:rPr>
              <a:t> &lt;&lt; "Hello from Base class!" &lt;&lt; </a:t>
            </a:r>
            <a:r>
              <a:rPr lang="en-US" sz="1400" dirty="0" err="1">
                <a:latin typeface="Cascadia Mono" panose="020B0609020000020004" pitchFamily="49" charset="0"/>
              </a:rPr>
              <a:t>endl</a:t>
            </a:r>
            <a:r>
              <a:rPr lang="en-US" sz="1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class Derived : public Base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public: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void display() override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latin typeface="Cascadia Mono" panose="020B0609020000020004" pitchFamily="49" charset="0"/>
              </a:rPr>
              <a:t>cout</a:t>
            </a:r>
            <a:r>
              <a:rPr lang="en-US" sz="1400" dirty="0">
                <a:latin typeface="Cascadia Mono" panose="020B0609020000020004" pitchFamily="49" charset="0"/>
              </a:rPr>
              <a:t> &lt;&lt; "Hello from Derived class!" &lt;&lt; </a:t>
            </a:r>
            <a:r>
              <a:rPr lang="en-US" sz="1400" dirty="0" err="1">
                <a:latin typeface="Cascadia Mono" panose="020B0609020000020004" pitchFamily="49" charset="0"/>
              </a:rPr>
              <a:t>endl</a:t>
            </a:r>
            <a:r>
              <a:rPr lang="en-US" sz="1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};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int main() {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Base* 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Derived obj;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 = &amp;obj;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-&gt;display();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(&amp;obj)-&gt;display(); 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    (*</a:t>
            </a:r>
            <a:r>
              <a:rPr lang="en-US" sz="1400" dirty="0" err="1">
                <a:latin typeface="Cascadia Mono" panose="020B0609020000020004" pitchFamily="49" charset="0"/>
              </a:rPr>
              <a:t>ptr</a:t>
            </a:r>
            <a:r>
              <a:rPr lang="en-US" sz="1400" dirty="0">
                <a:latin typeface="Cascadia Mono" panose="020B0609020000020004" pitchFamily="49" charset="0"/>
              </a:rPr>
              <a:t>).display();</a:t>
            </a:r>
          </a:p>
          <a:p>
            <a:endParaRPr lang="en-US" sz="1400" dirty="0">
              <a:latin typeface="Cascadia Mono" panose="020B0609020000020004" pitchFamily="49" charset="0"/>
            </a:endParaRPr>
          </a:p>
          <a:p>
            <a:r>
              <a:rPr lang="en-US" sz="1400" dirty="0">
                <a:latin typeface="Cascadia Mono" panose="020B0609020000020004" pitchFamily="49" charset="0"/>
              </a:rPr>
              <a:t>    return 0;</a:t>
            </a:r>
          </a:p>
          <a:p>
            <a:r>
              <a:rPr lang="en-US" sz="1400" dirty="0"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6D26C-47DC-0CFC-44EF-F3668BCC422F}"/>
              </a:ext>
            </a:extLst>
          </p:cNvPr>
          <p:cNvSpPr txBox="1"/>
          <p:nvPr/>
        </p:nvSpPr>
        <p:spPr>
          <a:xfrm>
            <a:off x="400778" y="412056"/>
            <a:ext cx="69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an object refers to a memory address of class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3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41590"/>
            <a:ext cx="7367457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Pointer to function 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48D033-C684-03BA-B298-506BE3B5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28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8" name="AutoShape 4" descr="Difference Between Call by Value and Call by Reference in C++ - Scaler  Topics">
            <a:extLst>
              <a:ext uri="{FF2B5EF4-FFF2-40B4-BE49-F238E27FC236}">
                <a16:creationId xmlns:a16="http://schemas.microsoft.com/office/drawing/2014/main" id="{31A224AE-A9F8-BC7F-3B08-514D1F268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90AAA-E5C1-0E2F-313A-010B7FD81E7E}"/>
              </a:ext>
            </a:extLst>
          </p:cNvPr>
          <p:cNvSpPr txBox="1"/>
          <p:nvPr/>
        </p:nvSpPr>
        <p:spPr>
          <a:xfrm>
            <a:off x="1004756" y="1458497"/>
            <a:ext cx="6119943" cy="50167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</a:rPr>
              <a:t>#include &lt;iostream&gt;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using namespace std;</a:t>
            </a:r>
          </a:p>
          <a:p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int add(int a, int b) {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return a + b;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}</a:t>
            </a:r>
          </a:p>
          <a:p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int subtract(int a, int b) {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return a - b;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}</a:t>
            </a:r>
          </a:p>
          <a:p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int main() {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int (*</a:t>
            </a:r>
            <a:r>
              <a:rPr lang="en-US" sz="1600" dirty="0" err="1">
                <a:latin typeface="Cascadia Mono" panose="020B0609020000020004" pitchFamily="49" charset="0"/>
              </a:rPr>
              <a:t>ptr</a:t>
            </a:r>
            <a:r>
              <a:rPr lang="en-US" sz="1600" dirty="0">
                <a:latin typeface="Cascadia Mono" panose="020B0609020000020004" pitchFamily="49" charset="0"/>
              </a:rPr>
              <a:t>)(int, int);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</a:rPr>
              <a:t>ptr</a:t>
            </a:r>
            <a:r>
              <a:rPr lang="en-US" sz="1600" dirty="0">
                <a:latin typeface="Cascadia Mono" panose="020B0609020000020004" pitchFamily="49" charset="0"/>
              </a:rPr>
              <a:t> = &amp;add;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</a:rPr>
              <a:t>cout</a:t>
            </a:r>
            <a:r>
              <a:rPr lang="en-US" sz="1600" dirty="0">
                <a:latin typeface="Cascadia Mono" panose="020B0609020000020004" pitchFamily="49" charset="0"/>
              </a:rPr>
              <a:t> &lt;&lt; "Addition: " &lt;&lt; </a:t>
            </a:r>
            <a:r>
              <a:rPr lang="en-US" sz="1600" dirty="0" err="1">
                <a:latin typeface="Cascadia Mono" panose="020B0609020000020004" pitchFamily="49" charset="0"/>
              </a:rPr>
              <a:t>ptr</a:t>
            </a:r>
            <a:r>
              <a:rPr lang="en-US" sz="1600" dirty="0">
                <a:latin typeface="Cascadia Mono" panose="020B0609020000020004" pitchFamily="49" charset="0"/>
              </a:rPr>
              <a:t>(5, 3) &lt;&lt; </a:t>
            </a:r>
            <a:r>
              <a:rPr lang="en-US" sz="1600" dirty="0" err="1">
                <a:latin typeface="Cascadia Mono" panose="020B0609020000020004" pitchFamily="49" charset="0"/>
              </a:rPr>
              <a:t>endl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</a:rPr>
              <a:t>ptr</a:t>
            </a:r>
            <a:r>
              <a:rPr lang="en-US" sz="1600" dirty="0">
                <a:latin typeface="Cascadia Mono" panose="020B0609020000020004" pitchFamily="49" charset="0"/>
              </a:rPr>
              <a:t> = &amp;subtract;</a:t>
            </a:r>
          </a:p>
          <a:p>
            <a:r>
              <a:rPr lang="fr-FR" sz="1600" dirty="0">
                <a:latin typeface="Cascadia Mono" panose="020B0609020000020004" pitchFamily="49" charset="0"/>
              </a:rPr>
              <a:t>    cout &lt;&lt; "</a:t>
            </a:r>
            <a:r>
              <a:rPr lang="fr-FR" sz="1600" dirty="0" err="1">
                <a:latin typeface="Cascadia Mono" panose="020B0609020000020004" pitchFamily="49" charset="0"/>
              </a:rPr>
              <a:t>Subtraction</a:t>
            </a:r>
            <a:r>
              <a:rPr lang="fr-FR" sz="1600" dirty="0">
                <a:latin typeface="Cascadia Mono" panose="020B0609020000020004" pitchFamily="49" charset="0"/>
              </a:rPr>
              <a:t>: " &lt;&lt; </a:t>
            </a:r>
            <a:r>
              <a:rPr lang="fr-FR" sz="1600" dirty="0" err="1">
                <a:latin typeface="Cascadia Mono" panose="020B0609020000020004" pitchFamily="49" charset="0"/>
              </a:rPr>
              <a:t>ptr</a:t>
            </a:r>
            <a:r>
              <a:rPr lang="fr-FR" sz="1600" dirty="0">
                <a:latin typeface="Cascadia Mono" panose="020B0609020000020004" pitchFamily="49" charset="0"/>
              </a:rPr>
              <a:t>(5, 3) &lt;&lt; </a:t>
            </a:r>
            <a:r>
              <a:rPr lang="fr-FR" sz="1600" dirty="0" err="1">
                <a:latin typeface="Cascadia Mono" panose="020B0609020000020004" pitchFamily="49" charset="0"/>
              </a:rPr>
              <a:t>endl</a:t>
            </a:r>
            <a:r>
              <a:rPr lang="fr-FR" sz="1600" dirty="0">
                <a:latin typeface="Cascadia Mono" panose="020B0609020000020004" pitchFamily="49" charset="0"/>
              </a:rPr>
              <a:t>;</a:t>
            </a:r>
          </a:p>
          <a:p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return 0;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11EDF-4D65-D7D3-8E6B-7D572AC2DEF7}"/>
              </a:ext>
            </a:extLst>
          </p:cNvPr>
          <p:cNvSpPr txBox="1"/>
          <p:nvPr/>
        </p:nvSpPr>
        <p:spPr>
          <a:xfrm>
            <a:off x="342900" y="778870"/>
            <a:ext cx="69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pointer to an object refers to a memory address of function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6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4" y="304800"/>
            <a:ext cx="7823835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Why use pointers?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4F9D04B0-2D40-2AA0-D283-D79936D5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 dirty="0"/>
              <a:t>Pointers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2ADF349-42D0-EA21-653D-8296D4F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3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4E79491-9B2E-43A7-7D49-7492D26C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" y="1295400"/>
            <a:ext cx="78238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memory management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Passing arguments by reference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memory allocation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 and manipulating arrays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400" y="683465"/>
            <a:ext cx="7693659" cy="285719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4970" indent="-3441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size.</a:t>
            </a:r>
            <a:endParaRPr sz="2000" dirty="0">
              <a:latin typeface="Times New Roman"/>
              <a:cs typeface="Times New Roman"/>
            </a:endParaRPr>
          </a:p>
          <a:p>
            <a:pPr marL="794385" lvl="1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32-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bytes.</a:t>
            </a:r>
            <a:endParaRPr sz="2000" dirty="0">
              <a:latin typeface="Times New Roman"/>
              <a:cs typeface="Times New Roman"/>
            </a:endParaRPr>
          </a:p>
          <a:p>
            <a:pPr marL="7943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64-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allocated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bytes.</a:t>
            </a:r>
            <a:endParaRPr sz="2000" dirty="0">
              <a:latin typeface="Times New Roman"/>
              <a:cs typeface="Times New Roman"/>
            </a:endParaRPr>
          </a:p>
          <a:p>
            <a:pPr marL="2357755">
              <a:lnSpc>
                <a:spcPts val="2280"/>
              </a:lnSpc>
              <a:spcBef>
                <a:spcPts val="819"/>
              </a:spcBef>
            </a:pPr>
            <a:r>
              <a:rPr sz="2000" b="1" spc="-120" dirty="0">
                <a:solidFill>
                  <a:srgbClr val="0070C0"/>
                </a:solidFill>
                <a:latin typeface="Courier New"/>
                <a:cs typeface="Courier New"/>
              </a:rPr>
              <a:t>int*</a:t>
            </a:r>
            <a:r>
              <a:rPr sz="20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95" dirty="0">
                <a:solidFill>
                  <a:srgbClr val="0070C0"/>
                </a:solidFill>
                <a:latin typeface="Courier New"/>
                <a:cs typeface="Courier New"/>
              </a:rPr>
              <a:t>p1</a:t>
            </a:r>
            <a:r>
              <a:rPr sz="2000" b="1" spc="-28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=</a:t>
            </a:r>
            <a:r>
              <a:rPr sz="2000" b="1" spc="-305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2357755" marR="1038860">
              <a:lnSpc>
                <a:spcPts val="2160"/>
              </a:lnSpc>
              <a:spcBef>
                <a:spcPts val="150"/>
              </a:spcBef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95" dirty="0">
                <a:latin typeface="Courier New"/>
                <a:cs typeface="Courier New"/>
              </a:rPr>
              <a:t>&lt;&lt;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sizeof(p1)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endl;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9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00B050"/>
                </a:solidFill>
                <a:latin typeface="Courier New"/>
                <a:cs typeface="Courier New"/>
              </a:rPr>
              <a:t>8 </a:t>
            </a:r>
            <a:r>
              <a:rPr sz="2000" b="1" spc="-140" dirty="0">
                <a:solidFill>
                  <a:srgbClr val="0070C0"/>
                </a:solidFill>
                <a:latin typeface="Courier New"/>
                <a:cs typeface="Courier New"/>
              </a:rPr>
              <a:t>double*</a:t>
            </a:r>
            <a:r>
              <a:rPr sz="2000" b="1" spc="-27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spc="-90" dirty="0">
                <a:solidFill>
                  <a:srgbClr val="0070C0"/>
                </a:solidFill>
                <a:latin typeface="Courier New"/>
                <a:cs typeface="Courier New"/>
              </a:rPr>
              <a:t>p2</a:t>
            </a:r>
            <a:r>
              <a:rPr sz="2000" b="1" spc="-30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7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0;</a:t>
            </a:r>
            <a:endParaRPr sz="2000" dirty="0">
              <a:latin typeface="Courier New"/>
              <a:cs typeface="Courier New"/>
            </a:endParaRPr>
          </a:p>
          <a:p>
            <a:pPr marL="2357755">
              <a:lnSpc>
                <a:spcPts val="2130"/>
              </a:lnSpc>
            </a:pPr>
            <a:r>
              <a:rPr sz="2000" b="1" spc="-120" dirty="0">
                <a:latin typeface="Courier New"/>
                <a:cs typeface="Courier New"/>
              </a:rPr>
              <a:t>cout</a:t>
            </a:r>
            <a:r>
              <a:rPr sz="2000" b="1" spc="-275" dirty="0">
                <a:latin typeface="Courier New"/>
                <a:cs typeface="Courier New"/>
              </a:rPr>
              <a:t> </a:t>
            </a:r>
            <a:r>
              <a:rPr sz="2000" b="1" spc="-95" dirty="0">
                <a:latin typeface="Courier New"/>
                <a:cs typeface="Courier New"/>
              </a:rPr>
              <a:t>&lt;&lt;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150" dirty="0">
                <a:latin typeface="Courier New"/>
                <a:cs typeface="Courier New"/>
              </a:rPr>
              <a:t>sizeof(p2)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90" dirty="0">
                <a:latin typeface="Courier New"/>
                <a:cs typeface="Courier New"/>
              </a:rPr>
              <a:t>&lt;&lt;</a:t>
            </a:r>
            <a:r>
              <a:rPr sz="2000" b="1" spc="-290" dirty="0">
                <a:latin typeface="Courier New"/>
                <a:cs typeface="Courier New"/>
              </a:rPr>
              <a:t> </a:t>
            </a:r>
            <a:r>
              <a:rPr sz="2000" b="1" spc="-135" dirty="0">
                <a:latin typeface="Courier New"/>
                <a:cs typeface="Courier New"/>
              </a:rPr>
              <a:t>endl;</a:t>
            </a:r>
            <a:r>
              <a:rPr sz="2000" b="1" spc="-265" dirty="0">
                <a:latin typeface="Courier New"/>
                <a:cs typeface="Courier New"/>
              </a:rPr>
              <a:t> </a:t>
            </a:r>
            <a:r>
              <a:rPr sz="2000" b="1" spc="-9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00" b="1" spc="-2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00B050"/>
                </a:solidFill>
                <a:latin typeface="Courier New"/>
                <a:cs typeface="Courier New"/>
              </a:rPr>
              <a:t>8</a:t>
            </a:r>
            <a:endParaRPr sz="2000" dirty="0">
              <a:latin typeface="Courier New"/>
              <a:cs typeface="Courier New"/>
            </a:endParaRPr>
          </a:p>
          <a:p>
            <a:pPr marL="394970" indent="-34417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decides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maximum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0475" y="79580"/>
            <a:ext cx="33712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Sizes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of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pointers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1905000"/>
            <a:ext cx="4526280" cy="1225550"/>
          </a:xfrm>
          <a:custGeom>
            <a:avLst/>
            <a:gdLst/>
            <a:ahLst/>
            <a:cxnLst/>
            <a:rect l="l" t="t" r="r" b="b"/>
            <a:pathLst>
              <a:path w="4526280" h="1225550">
                <a:moveTo>
                  <a:pt x="4520184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219200"/>
                </a:lnTo>
                <a:lnTo>
                  <a:pt x="6095" y="1225296"/>
                </a:lnTo>
                <a:lnTo>
                  <a:pt x="4520184" y="1225296"/>
                </a:lnTo>
                <a:lnTo>
                  <a:pt x="4526280" y="1219200"/>
                </a:lnTo>
                <a:lnTo>
                  <a:pt x="4526280" y="1213104"/>
                </a:lnTo>
                <a:lnTo>
                  <a:pt x="24383" y="1213104"/>
                </a:lnTo>
                <a:lnTo>
                  <a:pt x="12192" y="1200912"/>
                </a:lnTo>
                <a:lnTo>
                  <a:pt x="24383" y="1200912"/>
                </a:lnTo>
                <a:lnTo>
                  <a:pt x="24383" y="24384"/>
                </a:lnTo>
                <a:lnTo>
                  <a:pt x="12192" y="24384"/>
                </a:lnTo>
                <a:lnTo>
                  <a:pt x="24383" y="12192"/>
                </a:lnTo>
                <a:lnTo>
                  <a:pt x="4526280" y="12192"/>
                </a:lnTo>
                <a:lnTo>
                  <a:pt x="4526280" y="6096"/>
                </a:lnTo>
                <a:lnTo>
                  <a:pt x="4520184" y="0"/>
                </a:lnTo>
                <a:close/>
              </a:path>
              <a:path w="4526280" h="1225550">
                <a:moveTo>
                  <a:pt x="24383" y="1200912"/>
                </a:moveTo>
                <a:lnTo>
                  <a:pt x="12192" y="1200912"/>
                </a:lnTo>
                <a:lnTo>
                  <a:pt x="24383" y="1213104"/>
                </a:lnTo>
                <a:lnTo>
                  <a:pt x="24383" y="1200912"/>
                </a:lnTo>
                <a:close/>
              </a:path>
              <a:path w="4526280" h="1225550">
                <a:moveTo>
                  <a:pt x="4498848" y="1200912"/>
                </a:moveTo>
                <a:lnTo>
                  <a:pt x="24383" y="1200912"/>
                </a:lnTo>
                <a:lnTo>
                  <a:pt x="24383" y="1213104"/>
                </a:lnTo>
                <a:lnTo>
                  <a:pt x="4498848" y="1213104"/>
                </a:lnTo>
                <a:lnTo>
                  <a:pt x="4498848" y="1200912"/>
                </a:lnTo>
                <a:close/>
              </a:path>
              <a:path w="4526280" h="1225550">
                <a:moveTo>
                  <a:pt x="4498848" y="12192"/>
                </a:moveTo>
                <a:lnTo>
                  <a:pt x="4498848" y="1213104"/>
                </a:lnTo>
                <a:lnTo>
                  <a:pt x="4514088" y="1200912"/>
                </a:lnTo>
                <a:lnTo>
                  <a:pt x="4526280" y="1200912"/>
                </a:lnTo>
                <a:lnTo>
                  <a:pt x="4526280" y="24384"/>
                </a:lnTo>
                <a:lnTo>
                  <a:pt x="4514088" y="24384"/>
                </a:lnTo>
                <a:lnTo>
                  <a:pt x="4498848" y="12192"/>
                </a:lnTo>
                <a:close/>
              </a:path>
              <a:path w="4526280" h="1225550">
                <a:moveTo>
                  <a:pt x="4526280" y="1200912"/>
                </a:moveTo>
                <a:lnTo>
                  <a:pt x="4514088" y="1200912"/>
                </a:lnTo>
                <a:lnTo>
                  <a:pt x="4498848" y="1213104"/>
                </a:lnTo>
                <a:lnTo>
                  <a:pt x="4526280" y="1213104"/>
                </a:lnTo>
                <a:lnTo>
                  <a:pt x="4526280" y="1200912"/>
                </a:lnTo>
                <a:close/>
              </a:path>
              <a:path w="4526280" h="1225550">
                <a:moveTo>
                  <a:pt x="24383" y="12192"/>
                </a:moveTo>
                <a:lnTo>
                  <a:pt x="12192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4526280" h="1225550">
                <a:moveTo>
                  <a:pt x="4498848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4498848" y="24384"/>
                </a:lnTo>
                <a:lnTo>
                  <a:pt x="4498848" y="12192"/>
                </a:lnTo>
                <a:close/>
              </a:path>
              <a:path w="4526280" h="1225550">
                <a:moveTo>
                  <a:pt x="4526280" y="12192"/>
                </a:moveTo>
                <a:lnTo>
                  <a:pt x="4498848" y="12192"/>
                </a:lnTo>
                <a:lnTo>
                  <a:pt x="4514088" y="24384"/>
                </a:lnTo>
                <a:lnTo>
                  <a:pt x="4526280" y="24384"/>
                </a:lnTo>
                <a:lnTo>
                  <a:pt x="4526280" y="12192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DCFE55-8AA1-B227-58DB-1D2C2D09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099806-B75A-9BA2-CFC6-136F4F51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4</a:t>
            </a:fld>
            <a:r>
              <a:rPr lang="en-US" spc="-20"/>
              <a:t> </a:t>
            </a:r>
            <a:endParaRPr lang="en-US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F3B7-F02D-4490-A1D7-6456D718A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78EA43-7452-D1A1-5C8C-E298212F87B9}"/>
              </a:ext>
            </a:extLst>
          </p:cNvPr>
          <p:cNvSpPr txBox="1"/>
          <p:nvPr/>
        </p:nvSpPr>
        <p:spPr>
          <a:xfrm>
            <a:off x="290475" y="79580"/>
            <a:ext cx="33712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Sizes</a:t>
            </a:r>
            <a:r>
              <a:rPr sz="3800" b="1" spc="-8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of</a:t>
            </a:r>
            <a:r>
              <a:rPr sz="3800" b="1" spc="-6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pointers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C4C325-5AAE-213E-AD55-541765E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3F84BF9-9FFB-E84B-44E5-8F3AFE3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5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1F093-6E28-71AA-0809-1339E5AD254F}"/>
              </a:ext>
            </a:extLst>
          </p:cNvPr>
          <p:cNvSpPr txBox="1"/>
          <p:nvPr/>
        </p:nvSpPr>
        <p:spPr>
          <a:xfrm>
            <a:off x="1143000" y="9906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int* p1 = 0;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"Size of p1: " &lt;&lt; </a:t>
            </a:r>
            <a:r>
              <a:rPr lang="en-US" dirty="0" err="1"/>
              <a:t>sizeof</a:t>
            </a:r>
            <a:r>
              <a:rPr lang="en-US" dirty="0"/>
              <a:t>(p1) &lt;&lt; " bytes" &lt;&lt; </a:t>
            </a:r>
            <a:r>
              <a:rPr lang="en-US" dirty="0" err="1"/>
              <a:t>endl</a:t>
            </a:r>
            <a:r>
              <a:rPr lang="en-US" dirty="0"/>
              <a:t>; // Size of p1: 8 bytes</a:t>
            </a:r>
          </a:p>
          <a:p>
            <a:endParaRPr lang="en-US" dirty="0"/>
          </a:p>
          <a:p>
            <a:r>
              <a:rPr lang="en-US" dirty="0"/>
              <a:t>    double* p2 = 0;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"Size of p2: " &lt;&lt; </a:t>
            </a:r>
            <a:r>
              <a:rPr lang="en-US" dirty="0" err="1"/>
              <a:t>sizeof</a:t>
            </a:r>
            <a:r>
              <a:rPr lang="en-US" dirty="0"/>
              <a:t>(p2) &lt;&lt; " bytes" &lt;&lt; </a:t>
            </a:r>
            <a:r>
              <a:rPr lang="en-US" dirty="0" err="1"/>
              <a:t>endl</a:t>
            </a:r>
            <a:r>
              <a:rPr lang="en-US" dirty="0"/>
              <a:t>; // Size of p2: 8 bytes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1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70" y="3434517"/>
            <a:ext cx="29019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8450" algn="l"/>
              </a:tabLst>
            </a:pP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-114" dirty="0">
                <a:latin typeface="Courier New"/>
                <a:cs typeface="Courier New"/>
              </a:rPr>
              <a:t>ptr</a:t>
            </a:r>
            <a:r>
              <a:rPr sz="2000" b="1" spc="-33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Courier New"/>
                <a:cs typeface="Courier New"/>
              </a:rPr>
              <a:t>ptr</a:t>
            </a:r>
            <a:endParaRPr sz="2000" dirty="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b="1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address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Courier New"/>
                <a:cs typeface="Courier New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5183" y="2118359"/>
            <a:ext cx="4273550" cy="396240"/>
          </a:xfrm>
          <a:custGeom>
            <a:avLst/>
            <a:gdLst/>
            <a:ahLst/>
            <a:cxnLst/>
            <a:rect l="l" t="t" r="r" b="b"/>
            <a:pathLst>
              <a:path w="4273550" h="396239">
                <a:moveTo>
                  <a:pt x="4267200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90143"/>
                </a:lnTo>
                <a:lnTo>
                  <a:pt x="6096" y="396239"/>
                </a:lnTo>
                <a:lnTo>
                  <a:pt x="4267200" y="396239"/>
                </a:lnTo>
                <a:lnTo>
                  <a:pt x="4273296" y="390143"/>
                </a:lnTo>
                <a:lnTo>
                  <a:pt x="4273296" y="384047"/>
                </a:lnTo>
                <a:lnTo>
                  <a:pt x="27432" y="384047"/>
                </a:lnTo>
                <a:lnTo>
                  <a:pt x="12192" y="371855"/>
                </a:lnTo>
                <a:lnTo>
                  <a:pt x="27432" y="371855"/>
                </a:lnTo>
                <a:lnTo>
                  <a:pt x="27432" y="27431"/>
                </a:lnTo>
                <a:lnTo>
                  <a:pt x="12192" y="27431"/>
                </a:lnTo>
                <a:lnTo>
                  <a:pt x="27432" y="12191"/>
                </a:lnTo>
                <a:lnTo>
                  <a:pt x="4273296" y="12191"/>
                </a:lnTo>
                <a:lnTo>
                  <a:pt x="4273296" y="6095"/>
                </a:lnTo>
                <a:lnTo>
                  <a:pt x="4267200" y="0"/>
                </a:lnTo>
                <a:close/>
              </a:path>
              <a:path w="4273550" h="396239">
                <a:moveTo>
                  <a:pt x="27432" y="371855"/>
                </a:moveTo>
                <a:lnTo>
                  <a:pt x="12192" y="371855"/>
                </a:lnTo>
                <a:lnTo>
                  <a:pt x="27432" y="384047"/>
                </a:lnTo>
                <a:lnTo>
                  <a:pt x="27432" y="371855"/>
                </a:lnTo>
                <a:close/>
              </a:path>
              <a:path w="4273550" h="396239">
                <a:moveTo>
                  <a:pt x="4248912" y="371855"/>
                </a:moveTo>
                <a:lnTo>
                  <a:pt x="27432" y="371855"/>
                </a:lnTo>
                <a:lnTo>
                  <a:pt x="27432" y="384047"/>
                </a:lnTo>
                <a:lnTo>
                  <a:pt x="4248912" y="384047"/>
                </a:lnTo>
                <a:lnTo>
                  <a:pt x="4248912" y="371855"/>
                </a:lnTo>
                <a:close/>
              </a:path>
              <a:path w="4273550" h="396239">
                <a:moveTo>
                  <a:pt x="4248912" y="12191"/>
                </a:moveTo>
                <a:lnTo>
                  <a:pt x="4248912" y="384047"/>
                </a:lnTo>
                <a:lnTo>
                  <a:pt x="4261104" y="371855"/>
                </a:lnTo>
                <a:lnTo>
                  <a:pt x="4273296" y="371855"/>
                </a:lnTo>
                <a:lnTo>
                  <a:pt x="4273296" y="27431"/>
                </a:lnTo>
                <a:lnTo>
                  <a:pt x="4261104" y="27431"/>
                </a:lnTo>
                <a:lnTo>
                  <a:pt x="4248912" y="12191"/>
                </a:lnTo>
                <a:close/>
              </a:path>
              <a:path w="4273550" h="396239">
                <a:moveTo>
                  <a:pt x="4273296" y="371855"/>
                </a:moveTo>
                <a:lnTo>
                  <a:pt x="4261104" y="371855"/>
                </a:lnTo>
                <a:lnTo>
                  <a:pt x="4248912" y="384047"/>
                </a:lnTo>
                <a:lnTo>
                  <a:pt x="4273296" y="384047"/>
                </a:lnTo>
                <a:lnTo>
                  <a:pt x="4273296" y="371855"/>
                </a:lnTo>
                <a:close/>
              </a:path>
              <a:path w="4273550" h="396239">
                <a:moveTo>
                  <a:pt x="27432" y="12191"/>
                </a:moveTo>
                <a:lnTo>
                  <a:pt x="12192" y="27431"/>
                </a:lnTo>
                <a:lnTo>
                  <a:pt x="27432" y="27431"/>
                </a:lnTo>
                <a:lnTo>
                  <a:pt x="27432" y="12191"/>
                </a:lnTo>
                <a:close/>
              </a:path>
              <a:path w="4273550" h="396239">
                <a:moveTo>
                  <a:pt x="4248912" y="12191"/>
                </a:moveTo>
                <a:lnTo>
                  <a:pt x="27432" y="12191"/>
                </a:lnTo>
                <a:lnTo>
                  <a:pt x="27432" y="27431"/>
                </a:lnTo>
                <a:lnTo>
                  <a:pt x="4248912" y="27431"/>
                </a:lnTo>
                <a:lnTo>
                  <a:pt x="4248912" y="12191"/>
                </a:lnTo>
                <a:close/>
              </a:path>
              <a:path w="4273550" h="396239">
                <a:moveTo>
                  <a:pt x="4273296" y="12191"/>
                </a:moveTo>
                <a:lnTo>
                  <a:pt x="4248912" y="12191"/>
                </a:lnTo>
                <a:lnTo>
                  <a:pt x="4261104" y="27431"/>
                </a:lnTo>
                <a:lnTo>
                  <a:pt x="4273296" y="27431"/>
                </a:lnTo>
                <a:lnTo>
                  <a:pt x="4273296" y="1219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575" y="663946"/>
            <a:ext cx="7656830" cy="2749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Pointer</a:t>
            </a:r>
            <a:r>
              <a:rPr sz="3800" b="1" spc="-20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assignment</a:t>
            </a:r>
            <a:endParaRPr sz="3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2855"/>
              </a:spcBef>
              <a:buFont typeface="Arial"/>
              <a:buChar char="•"/>
              <a:tabLst>
                <a:tab pos="356870" algn="l"/>
              </a:tabLst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address-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operator</a:t>
            </a:r>
            <a:r>
              <a:rPr sz="2000" b="1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&amp;</a:t>
            </a:r>
            <a:r>
              <a:rPr sz="2000" b="1" spc="-69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variable’s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address:</a:t>
            </a:r>
            <a:endParaRPr sz="2000" dirty="0">
              <a:latin typeface="Times New Roman"/>
              <a:cs typeface="Times New Roman"/>
            </a:endParaRPr>
          </a:p>
          <a:p>
            <a:pPr marL="2390140">
              <a:lnSpc>
                <a:spcPct val="100000"/>
              </a:lnSpc>
              <a:spcBef>
                <a:spcPts val="1785"/>
              </a:spcBef>
            </a:pP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pointer</a:t>
            </a:r>
            <a:r>
              <a:rPr sz="1800" b="1" i="1" u="sng" spc="-7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r>
              <a:rPr sz="1800" b="1" i="1" u="none" spc="-60" dirty="0">
                <a:latin typeface="Courier New"/>
                <a:cs typeface="Courier New"/>
              </a:rPr>
              <a:t> </a:t>
            </a:r>
            <a:r>
              <a:rPr sz="1800" b="1" u="none" dirty="0">
                <a:latin typeface="Courier New"/>
                <a:cs typeface="Courier New"/>
              </a:rPr>
              <a:t>=</a:t>
            </a:r>
            <a:r>
              <a:rPr sz="1800" b="1" u="none" spc="-45" dirty="0">
                <a:latin typeface="Courier New"/>
                <a:cs typeface="Courier New"/>
              </a:rPr>
              <a:t> </a:t>
            </a:r>
            <a:r>
              <a:rPr sz="1800" b="1" u="none" dirty="0">
                <a:solidFill>
                  <a:srgbClr val="0070C0"/>
                </a:solidFill>
                <a:latin typeface="Courier New"/>
                <a:cs typeface="Courier New"/>
              </a:rPr>
              <a:t>&amp;</a:t>
            </a:r>
            <a:r>
              <a:rPr sz="1800" b="1" i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variable</a:t>
            </a:r>
            <a:r>
              <a:rPr sz="1800" b="1" i="1" u="sng" spc="-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b="1" i="1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name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 dirty="0">
              <a:latin typeface="Courier New"/>
              <a:cs typeface="Courier New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address-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Courier New"/>
                <a:cs typeface="Courier New"/>
              </a:rPr>
              <a:t>&amp;</a:t>
            </a:r>
            <a:r>
              <a:rPr sz="2000" b="1" spc="-860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(beginning)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address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</a:tabLst>
            </a:pPr>
            <a:r>
              <a:rPr sz="2000" spc="-10" dirty="0">
                <a:latin typeface="Times New Roman"/>
                <a:cs typeface="Times New Roman"/>
              </a:rPr>
              <a:t>Example: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13632" y="3416807"/>
            <a:ext cx="1969135" cy="670560"/>
          </a:xfrm>
          <a:custGeom>
            <a:avLst/>
            <a:gdLst/>
            <a:ahLst/>
            <a:cxnLst/>
            <a:rect l="l" t="t" r="r" b="b"/>
            <a:pathLst>
              <a:path w="1969135" h="670560">
                <a:moveTo>
                  <a:pt x="1962912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664464"/>
                </a:lnTo>
                <a:lnTo>
                  <a:pt x="6095" y="670560"/>
                </a:lnTo>
                <a:lnTo>
                  <a:pt x="1962912" y="670560"/>
                </a:lnTo>
                <a:lnTo>
                  <a:pt x="1969007" y="664464"/>
                </a:lnTo>
                <a:lnTo>
                  <a:pt x="1969007" y="658368"/>
                </a:lnTo>
                <a:lnTo>
                  <a:pt x="24383" y="658368"/>
                </a:lnTo>
                <a:lnTo>
                  <a:pt x="12191" y="646176"/>
                </a:lnTo>
                <a:lnTo>
                  <a:pt x="24383" y="646176"/>
                </a:lnTo>
                <a:lnTo>
                  <a:pt x="24383" y="24384"/>
                </a:lnTo>
                <a:lnTo>
                  <a:pt x="12191" y="24384"/>
                </a:lnTo>
                <a:lnTo>
                  <a:pt x="24383" y="12192"/>
                </a:lnTo>
                <a:lnTo>
                  <a:pt x="1969007" y="12192"/>
                </a:lnTo>
                <a:lnTo>
                  <a:pt x="1969007" y="6096"/>
                </a:lnTo>
                <a:lnTo>
                  <a:pt x="1962912" y="0"/>
                </a:lnTo>
                <a:close/>
              </a:path>
              <a:path w="1969135" h="670560">
                <a:moveTo>
                  <a:pt x="24383" y="646176"/>
                </a:moveTo>
                <a:lnTo>
                  <a:pt x="12191" y="646176"/>
                </a:lnTo>
                <a:lnTo>
                  <a:pt x="24383" y="658368"/>
                </a:lnTo>
                <a:lnTo>
                  <a:pt x="24383" y="646176"/>
                </a:lnTo>
                <a:close/>
              </a:path>
              <a:path w="1969135" h="670560">
                <a:moveTo>
                  <a:pt x="1941576" y="646176"/>
                </a:moveTo>
                <a:lnTo>
                  <a:pt x="24383" y="646176"/>
                </a:lnTo>
                <a:lnTo>
                  <a:pt x="24383" y="658368"/>
                </a:lnTo>
                <a:lnTo>
                  <a:pt x="1941576" y="658368"/>
                </a:lnTo>
                <a:lnTo>
                  <a:pt x="1941576" y="646176"/>
                </a:lnTo>
                <a:close/>
              </a:path>
              <a:path w="1969135" h="670560">
                <a:moveTo>
                  <a:pt x="1941576" y="12192"/>
                </a:moveTo>
                <a:lnTo>
                  <a:pt x="1941576" y="658368"/>
                </a:lnTo>
                <a:lnTo>
                  <a:pt x="1953767" y="646176"/>
                </a:lnTo>
                <a:lnTo>
                  <a:pt x="1969007" y="646176"/>
                </a:lnTo>
                <a:lnTo>
                  <a:pt x="1969007" y="24384"/>
                </a:lnTo>
                <a:lnTo>
                  <a:pt x="1953767" y="24384"/>
                </a:lnTo>
                <a:lnTo>
                  <a:pt x="1941576" y="12192"/>
                </a:lnTo>
                <a:close/>
              </a:path>
              <a:path w="1969135" h="670560">
                <a:moveTo>
                  <a:pt x="1969007" y="646176"/>
                </a:moveTo>
                <a:lnTo>
                  <a:pt x="1953767" y="646176"/>
                </a:lnTo>
                <a:lnTo>
                  <a:pt x="1941576" y="658368"/>
                </a:lnTo>
                <a:lnTo>
                  <a:pt x="1969007" y="658368"/>
                </a:lnTo>
                <a:lnTo>
                  <a:pt x="1969007" y="646176"/>
                </a:lnTo>
                <a:close/>
              </a:path>
              <a:path w="1969135" h="670560">
                <a:moveTo>
                  <a:pt x="24383" y="12192"/>
                </a:moveTo>
                <a:lnTo>
                  <a:pt x="12191" y="24384"/>
                </a:lnTo>
                <a:lnTo>
                  <a:pt x="24383" y="24384"/>
                </a:lnTo>
                <a:lnTo>
                  <a:pt x="24383" y="12192"/>
                </a:lnTo>
                <a:close/>
              </a:path>
              <a:path w="1969135" h="670560">
                <a:moveTo>
                  <a:pt x="1941576" y="12192"/>
                </a:moveTo>
                <a:lnTo>
                  <a:pt x="24383" y="12192"/>
                </a:lnTo>
                <a:lnTo>
                  <a:pt x="24383" y="24384"/>
                </a:lnTo>
                <a:lnTo>
                  <a:pt x="1941576" y="24384"/>
                </a:lnTo>
                <a:lnTo>
                  <a:pt x="1941576" y="12192"/>
                </a:lnTo>
                <a:close/>
              </a:path>
              <a:path w="1969135" h="670560">
                <a:moveTo>
                  <a:pt x="1969007" y="12192"/>
                </a:moveTo>
                <a:lnTo>
                  <a:pt x="1941576" y="12192"/>
                </a:lnTo>
                <a:lnTo>
                  <a:pt x="1953767" y="24384"/>
                </a:lnTo>
                <a:lnTo>
                  <a:pt x="1969007" y="24384"/>
                </a:lnTo>
                <a:lnTo>
                  <a:pt x="1969007" y="1219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4487" y="3434651"/>
            <a:ext cx="169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Courier New"/>
                <a:cs typeface="Courier New"/>
              </a:rPr>
              <a:t>int</a:t>
            </a:r>
            <a:r>
              <a:rPr sz="1800" b="1" spc="-3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5; </a:t>
            </a:r>
            <a:r>
              <a:rPr sz="1800" b="1" spc="-114" dirty="0">
                <a:solidFill>
                  <a:srgbClr val="0070C0"/>
                </a:solidFill>
                <a:latin typeface="Courier New"/>
                <a:cs typeface="Courier New"/>
              </a:rPr>
              <a:t>int*</a:t>
            </a:r>
            <a:r>
              <a:rPr sz="1800" b="1" spc="-315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sz="1800" b="1" spc="-105" dirty="0">
                <a:latin typeface="Courier New"/>
                <a:cs typeface="Courier New"/>
              </a:rPr>
              <a:t>ptr</a:t>
            </a:r>
            <a:r>
              <a:rPr sz="1800" b="1" spc="-3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90" dirty="0">
                <a:latin typeface="Courier New"/>
                <a:cs typeface="Courier New"/>
              </a:rPr>
              <a:t> </a:t>
            </a:r>
            <a:r>
              <a:rPr sz="1800" b="1" spc="-95" dirty="0">
                <a:solidFill>
                  <a:srgbClr val="0070C0"/>
                </a:solidFill>
                <a:latin typeface="Courier New"/>
                <a:cs typeface="Courier New"/>
              </a:rPr>
              <a:t>&amp;a</a:t>
            </a:r>
            <a:r>
              <a:rPr sz="1800" b="1" spc="-95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4744" y="4565903"/>
            <a:ext cx="3474720" cy="673735"/>
          </a:xfrm>
          <a:custGeom>
            <a:avLst/>
            <a:gdLst/>
            <a:ahLst/>
            <a:cxnLst/>
            <a:rect l="l" t="t" r="r" b="b"/>
            <a:pathLst>
              <a:path w="3474720" h="673735">
                <a:moveTo>
                  <a:pt x="3468624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667512"/>
                </a:lnTo>
                <a:lnTo>
                  <a:pt x="6095" y="673608"/>
                </a:lnTo>
                <a:lnTo>
                  <a:pt x="3468624" y="673608"/>
                </a:lnTo>
                <a:lnTo>
                  <a:pt x="3474720" y="667512"/>
                </a:lnTo>
                <a:lnTo>
                  <a:pt x="3474720" y="661416"/>
                </a:lnTo>
                <a:lnTo>
                  <a:pt x="24383" y="661416"/>
                </a:lnTo>
                <a:lnTo>
                  <a:pt x="12192" y="646176"/>
                </a:lnTo>
                <a:lnTo>
                  <a:pt x="24383" y="646176"/>
                </a:lnTo>
                <a:lnTo>
                  <a:pt x="24383" y="27431"/>
                </a:lnTo>
                <a:lnTo>
                  <a:pt x="12192" y="27431"/>
                </a:lnTo>
                <a:lnTo>
                  <a:pt x="24383" y="15239"/>
                </a:lnTo>
                <a:lnTo>
                  <a:pt x="3474720" y="15239"/>
                </a:lnTo>
                <a:lnTo>
                  <a:pt x="3474720" y="6095"/>
                </a:lnTo>
                <a:lnTo>
                  <a:pt x="3468624" y="0"/>
                </a:lnTo>
                <a:close/>
              </a:path>
              <a:path w="3474720" h="673735">
                <a:moveTo>
                  <a:pt x="24383" y="646176"/>
                </a:moveTo>
                <a:lnTo>
                  <a:pt x="12192" y="646176"/>
                </a:lnTo>
                <a:lnTo>
                  <a:pt x="24383" y="661416"/>
                </a:lnTo>
                <a:lnTo>
                  <a:pt x="24383" y="646176"/>
                </a:lnTo>
                <a:close/>
              </a:path>
              <a:path w="3474720" h="673735">
                <a:moveTo>
                  <a:pt x="3447288" y="646176"/>
                </a:moveTo>
                <a:lnTo>
                  <a:pt x="24383" y="646176"/>
                </a:lnTo>
                <a:lnTo>
                  <a:pt x="24383" y="661416"/>
                </a:lnTo>
                <a:lnTo>
                  <a:pt x="3447288" y="661416"/>
                </a:lnTo>
                <a:lnTo>
                  <a:pt x="3447288" y="646176"/>
                </a:lnTo>
                <a:close/>
              </a:path>
              <a:path w="3474720" h="673735">
                <a:moveTo>
                  <a:pt x="3447288" y="15239"/>
                </a:moveTo>
                <a:lnTo>
                  <a:pt x="3447288" y="661416"/>
                </a:lnTo>
                <a:lnTo>
                  <a:pt x="3459479" y="646176"/>
                </a:lnTo>
                <a:lnTo>
                  <a:pt x="3474720" y="646176"/>
                </a:lnTo>
                <a:lnTo>
                  <a:pt x="3474720" y="27431"/>
                </a:lnTo>
                <a:lnTo>
                  <a:pt x="3459479" y="27431"/>
                </a:lnTo>
                <a:lnTo>
                  <a:pt x="3447288" y="15239"/>
                </a:lnTo>
                <a:close/>
              </a:path>
              <a:path w="3474720" h="673735">
                <a:moveTo>
                  <a:pt x="3474720" y="646176"/>
                </a:moveTo>
                <a:lnTo>
                  <a:pt x="3459479" y="646176"/>
                </a:lnTo>
                <a:lnTo>
                  <a:pt x="3447288" y="661416"/>
                </a:lnTo>
                <a:lnTo>
                  <a:pt x="3474720" y="661416"/>
                </a:lnTo>
                <a:lnTo>
                  <a:pt x="3474720" y="646176"/>
                </a:lnTo>
                <a:close/>
              </a:path>
              <a:path w="3474720" h="673735">
                <a:moveTo>
                  <a:pt x="24383" y="15239"/>
                </a:moveTo>
                <a:lnTo>
                  <a:pt x="12192" y="27431"/>
                </a:lnTo>
                <a:lnTo>
                  <a:pt x="24383" y="27431"/>
                </a:lnTo>
                <a:lnTo>
                  <a:pt x="24383" y="15239"/>
                </a:lnTo>
                <a:close/>
              </a:path>
              <a:path w="3474720" h="673735">
                <a:moveTo>
                  <a:pt x="3447288" y="15239"/>
                </a:moveTo>
                <a:lnTo>
                  <a:pt x="24383" y="15239"/>
                </a:lnTo>
                <a:lnTo>
                  <a:pt x="24383" y="27431"/>
                </a:lnTo>
                <a:lnTo>
                  <a:pt x="3447288" y="27431"/>
                </a:lnTo>
                <a:lnTo>
                  <a:pt x="3447288" y="15239"/>
                </a:lnTo>
                <a:close/>
              </a:path>
              <a:path w="3474720" h="673735">
                <a:moveTo>
                  <a:pt x="3474720" y="15239"/>
                </a:moveTo>
                <a:lnTo>
                  <a:pt x="3447288" y="15239"/>
                </a:lnTo>
                <a:lnTo>
                  <a:pt x="3459479" y="27431"/>
                </a:lnTo>
                <a:lnTo>
                  <a:pt x="3474720" y="27431"/>
                </a:lnTo>
                <a:lnTo>
                  <a:pt x="3474720" y="152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575" y="3943669"/>
            <a:ext cx="5953125" cy="121412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match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79700">
              <a:lnSpc>
                <a:spcPct val="100000"/>
              </a:lnSpc>
              <a:spcBef>
                <a:spcPts val="1255"/>
              </a:spcBef>
            </a:pPr>
            <a:r>
              <a:rPr sz="1800" b="1" spc="-105" dirty="0">
                <a:latin typeface="Courier New"/>
                <a:cs typeface="Courier New"/>
              </a:rPr>
              <a:t>int</a:t>
            </a:r>
            <a:r>
              <a:rPr sz="1800" b="1" spc="-3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</a:pPr>
            <a:r>
              <a:rPr sz="1800" b="1" spc="-140" dirty="0">
                <a:latin typeface="Courier New"/>
                <a:cs typeface="Courier New"/>
              </a:rPr>
              <a:t>double*</a:t>
            </a:r>
            <a:r>
              <a:rPr sz="1800" b="1" spc="-300" dirty="0">
                <a:latin typeface="Courier New"/>
                <a:cs typeface="Courier New"/>
              </a:rPr>
              <a:t> </a:t>
            </a:r>
            <a:r>
              <a:rPr sz="1800" b="1" spc="-105" dirty="0">
                <a:latin typeface="Courier New"/>
                <a:cs typeface="Courier New"/>
              </a:rPr>
              <a:t>ptr</a:t>
            </a:r>
            <a:r>
              <a:rPr sz="1800" b="1" spc="-3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0" dirty="0">
                <a:latin typeface="Courier New"/>
                <a:cs typeface="Courier New"/>
              </a:rPr>
              <a:t> </a:t>
            </a:r>
            <a:r>
              <a:rPr sz="1800" b="1" spc="-105" dirty="0">
                <a:latin typeface="Courier New"/>
                <a:cs typeface="Courier New"/>
              </a:rPr>
              <a:t>&amp;a;</a:t>
            </a:r>
            <a:r>
              <a:rPr sz="1800" b="1" spc="-300" dirty="0">
                <a:latin typeface="Courier New"/>
                <a:cs typeface="Courier New"/>
              </a:rPr>
              <a:t> </a:t>
            </a:r>
            <a:r>
              <a:rPr sz="1800" b="1" spc="-8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800" b="1" spc="-3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B050"/>
                </a:solidFill>
                <a:latin typeface="Courier New"/>
                <a:cs typeface="Courier New"/>
              </a:rPr>
              <a:t>error!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611595A-AE48-C838-DDC4-6AFE0D0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F431C1C-6CB7-9523-FB35-3D9B29D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6</a:t>
            </a:fld>
            <a:r>
              <a:rPr lang="en-US" spc="-20"/>
              <a:t> </a:t>
            </a:r>
            <a:endParaRPr lang="en-US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6270" y="155986"/>
            <a:ext cx="6248400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Address</a:t>
            </a:r>
            <a:r>
              <a:rPr sz="3800" b="1" spc="-19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lang="en-US" sz="1800" b="1" spc="-105" dirty="0">
              <a:latin typeface="Courier New"/>
              <a:cs typeface="Courier New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5AA7934-E4A0-119D-EE67-48E44561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18B941F-CF12-14FE-2061-0D066375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7</a:t>
            </a:fld>
            <a:r>
              <a:rPr lang="en-US" spc="-20"/>
              <a:t> </a:t>
            </a:r>
            <a:endParaRPr lang="en-US" spc="-2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A630E-6328-683B-0CA4-DF69261C0604}"/>
              </a:ext>
            </a:extLst>
          </p:cNvPr>
          <p:cNvSpPr txBox="1"/>
          <p:nvPr/>
        </p:nvSpPr>
        <p:spPr>
          <a:xfrm>
            <a:off x="628650" y="1748006"/>
            <a:ext cx="4724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declare variables</a:t>
            </a:r>
          </a:p>
          <a:p>
            <a:r>
              <a:rPr lang="en-US" sz="1600" dirty="0"/>
              <a:t>    int var1 = 3;</a:t>
            </a:r>
          </a:p>
          <a:p>
            <a:r>
              <a:rPr lang="en-US" sz="1600" dirty="0"/>
              <a:t>    int var2 = 24;</a:t>
            </a:r>
          </a:p>
          <a:p>
            <a:r>
              <a:rPr lang="en-US" sz="1600" dirty="0"/>
              <a:t>    int var3 = 17;</a:t>
            </a:r>
          </a:p>
          <a:p>
            <a:endParaRPr lang="en-US" sz="1600" dirty="0"/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 &lt;&lt; "Address of var1: "&lt;&lt; </a:t>
            </a:r>
            <a:r>
              <a:rPr lang="en-US" sz="1600" dirty="0">
                <a:solidFill>
                  <a:srgbClr val="FF0000"/>
                </a:solidFill>
              </a:rPr>
              <a:t>&amp;var1 </a:t>
            </a:r>
            <a:r>
              <a:rPr lang="en-US" sz="1600" dirty="0"/>
              <a:t>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 &lt;&lt; "Address of var2: " &lt;&lt; &amp;var2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lvl="1"/>
            <a:r>
              <a:rPr lang="en-US" sz="1600" dirty="0" err="1"/>
              <a:t>cout</a:t>
            </a:r>
            <a:r>
              <a:rPr lang="en-US" sz="1600" dirty="0"/>
              <a:t> &lt;&lt; "Address of var3: " &lt;&lt; &amp;var3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4C72BB-1FFE-5175-5FB2-DCBA5CB9DB41}"/>
              </a:ext>
            </a:extLst>
          </p:cNvPr>
          <p:cNvSpPr txBox="1"/>
          <p:nvPr/>
        </p:nvSpPr>
        <p:spPr>
          <a:xfrm>
            <a:off x="2009775" y="5544545"/>
            <a:ext cx="2228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Output</a:t>
            </a:r>
          </a:p>
          <a:p>
            <a:r>
              <a:rPr lang="en-US" sz="1200" dirty="0"/>
              <a:t>Address of var1: 0x7fff5fbff8ac</a:t>
            </a:r>
          </a:p>
          <a:p>
            <a:r>
              <a:rPr lang="en-US" sz="1200" dirty="0"/>
              <a:t>Address of var2: 0x7fff5fbff8a8</a:t>
            </a:r>
          </a:p>
          <a:p>
            <a:r>
              <a:rPr lang="en-US" sz="1200" dirty="0"/>
              <a:t>Address of var3: 0x7fff5fbff8a4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097F42-4B80-E7DB-5C3E-25F62FB41CD1}"/>
              </a:ext>
            </a:extLst>
          </p:cNvPr>
          <p:cNvGrpSpPr/>
          <p:nvPr/>
        </p:nvGrpSpPr>
        <p:grpSpPr>
          <a:xfrm>
            <a:off x="3811905" y="960673"/>
            <a:ext cx="1619250" cy="1387807"/>
            <a:chOff x="6856095" y="648619"/>
            <a:chExt cx="1619250" cy="1387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07E74A-C980-3007-17AC-2E12AC90A838}"/>
                </a:ext>
              </a:extLst>
            </p:cNvPr>
            <p:cNvSpPr/>
            <p:nvPr/>
          </p:nvSpPr>
          <p:spPr>
            <a:xfrm>
              <a:off x="7023735" y="1026419"/>
              <a:ext cx="708660" cy="596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09DE41-4CEE-688E-13E4-D8AE1EAC0EE2}"/>
                </a:ext>
              </a:extLst>
            </p:cNvPr>
            <p:cNvSpPr txBox="1"/>
            <p:nvPr/>
          </p:nvSpPr>
          <p:spPr>
            <a:xfrm>
              <a:off x="6856095" y="1697872"/>
              <a:ext cx="1619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0x7fff5fbff8ac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33EB4C-9CCB-B6F7-B383-E173D06C4E4D}"/>
                </a:ext>
              </a:extLst>
            </p:cNvPr>
            <p:cNvSpPr txBox="1"/>
            <p:nvPr/>
          </p:nvSpPr>
          <p:spPr>
            <a:xfrm>
              <a:off x="7038975" y="648619"/>
              <a:ext cx="769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var1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6D3BCC-A03F-3BF5-9EC8-298383D69DAE}"/>
              </a:ext>
            </a:extLst>
          </p:cNvPr>
          <p:cNvGrpSpPr/>
          <p:nvPr/>
        </p:nvGrpSpPr>
        <p:grpSpPr>
          <a:xfrm>
            <a:off x="6242685" y="2952632"/>
            <a:ext cx="1619250" cy="1402852"/>
            <a:chOff x="6848475" y="4632072"/>
            <a:chExt cx="1619250" cy="140285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35322-2555-584F-D853-0C1B861A54D1}"/>
                </a:ext>
              </a:extLst>
            </p:cNvPr>
            <p:cNvSpPr/>
            <p:nvPr/>
          </p:nvSpPr>
          <p:spPr>
            <a:xfrm>
              <a:off x="7075170" y="5009872"/>
              <a:ext cx="708660" cy="596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6F85E0-E0B6-D0B3-06C1-AA0919CD23E5}"/>
                </a:ext>
              </a:extLst>
            </p:cNvPr>
            <p:cNvSpPr txBox="1"/>
            <p:nvPr/>
          </p:nvSpPr>
          <p:spPr>
            <a:xfrm>
              <a:off x="6848475" y="5696370"/>
              <a:ext cx="1619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0x7fff5fbff8a4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74DD30-FDBF-1394-BC92-1A5006F4D501}"/>
                </a:ext>
              </a:extLst>
            </p:cNvPr>
            <p:cNvSpPr txBox="1"/>
            <p:nvPr/>
          </p:nvSpPr>
          <p:spPr>
            <a:xfrm>
              <a:off x="7090410" y="4632072"/>
              <a:ext cx="769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var3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3467-810D-3CAA-3F8F-B8463B482F9E}"/>
              </a:ext>
            </a:extLst>
          </p:cNvPr>
          <p:cNvGrpSpPr/>
          <p:nvPr/>
        </p:nvGrpSpPr>
        <p:grpSpPr>
          <a:xfrm>
            <a:off x="6075045" y="1129950"/>
            <a:ext cx="1619250" cy="1387807"/>
            <a:chOff x="6877050" y="2639874"/>
            <a:chExt cx="1619250" cy="13878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A940E9-1663-FD9F-7D98-92DEAC0717C9}"/>
                </a:ext>
              </a:extLst>
            </p:cNvPr>
            <p:cNvSpPr/>
            <p:nvPr/>
          </p:nvSpPr>
          <p:spPr>
            <a:xfrm>
              <a:off x="7044690" y="3017674"/>
              <a:ext cx="708660" cy="596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143112-F343-F4DA-A783-8BF7213CB41F}"/>
                </a:ext>
              </a:extLst>
            </p:cNvPr>
            <p:cNvSpPr txBox="1"/>
            <p:nvPr/>
          </p:nvSpPr>
          <p:spPr>
            <a:xfrm>
              <a:off x="6877050" y="3689127"/>
              <a:ext cx="16192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0x7fff5fbff8a8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A8E45-C3DC-AAC1-9EF3-BB1F42F0F612}"/>
                </a:ext>
              </a:extLst>
            </p:cNvPr>
            <p:cNvSpPr txBox="1"/>
            <p:nvPr/>
          </p:nvSpPr>
          <p:spPr>
            <a:xfrm>
              <a:off x="7059930" y="2639874"/>
              <a:ext cx="76962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var2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28DDB7-E072-C287-3452-9D486D637944}"/>
              </a:ext>
            </a:extLst>
          </p:cNvPr>
          <p:cNvCxnSpPr>
            <a:cxnSpLocks/>
          </p:cNvCxnSpPr>
          <p:nvPr/>
        </p:nvCxnSpPr>
        <p:spPr>
          <a:xfrm flipV="1">
            <a:off x="1860233" y="1678035"/>
            <a:ext cx="2423636" cy="165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1BC8AF-5A12-56BE-16EA-71E5AC58FD37}"/>
              </a:ext>
            </a:extLst>
          </p:cNvPr>
          <p:cNvCxnSpPr>
            <a:cxnSpLocks/>
          </p:cNvCxnSpPr>
          <p:nvPr/>
        </p:nvCxnSpPr>
        <p:spPr>
          <a:xfrm flipV="1">
            <a:off x="3979545" y="2252212"/>
            <a:ext cx="473154" cy="202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3386E1-52B5-16A8-F712-CAEA551CBD07}"/>
              </a:ext>
            </a:extLst>
          </p:cNvPr>
          <p:cNvCxnSpPr>
            <a:cxnSpLocks/>
          </p:cNvCxnSpPr>
          <p:nvPr/>
        </p:nvCxnSpPr>
        <p:spPr>
          <a:xfrm flipV="1">
            <a:off x="1410653" y="1201082"/>
            <a:ext cx="2792254" cy="210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43" y="663946"/>
            <a:ext cx="3803015" cy="603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Address</a:t>
            </a:r>
            <a:r>
              <a:rPr sz="3800" b="1" spc="-195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operators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575" y="1574325"/>
            <a:ext cx="8585200" cy="3957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operators.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latin typeface="Courier New"/>
                <a:cs typeface="Courier New"/>
              </a:rPr>
              <a:t>&amp;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address-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operator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variable’s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address.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latin typeface="Courier New"/>
                <a:cs typeface="Courier New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dereference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operator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value!).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Courier New"/>
                <a:cs typeface="Courier New"/>
              </a:rPr>
              <a:t>int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28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=</a:t>
            </a:r>
            <a:r>
              <a:rPr sz="2000" b="1" spc="-31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5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20" dirty="0">
                <a:latin typeface="Courier New"/>
                <a:cs typeface="Courier New"/>
              </a:rPr>
              <a:t>a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20" dirty="0">
                <a:latin typeface="Courier New"/>
                <a:cs typeface="Courier New"/>
              </a:rPr>
              <a:t>&amp;a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0x22ff78).</a:t>
            </a:r>
            <a:endParaRPr sz="20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int*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125" dirty="0">
                <a:latin typeface="Courier New"/>
                <a:cs typeface="Courier New"/>
              </a:rPr>
              <a:t>ptrA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=</a:t>
            </a:r>
            <a:r>
              <a:rPr sz="2000" b="1" spc="-300" dirty="0">
                <a:latin typeface="Courier New"/>
                <a:cs typeface="Courier New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&amp;a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25" dirty="0">
                <a:latin typeface="Courier New"/>
                <a:cs typeface="Courier New"/>
              </a:rPr>
              <a:t>ptrA</a:t>
            </a:r>
            <a:r>
              <a:rPr sz="2000" b="1" spc="-8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address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0x22ff78).</a:t>
            </a:r>
            <a:endParaRPr sz="2000" dirty="0">
              <a:latin typeface="Times New Roman"/>
              <a:cs typeface="Times New Roman"/>
            </a:endParaRPr>
          </a:p>
          <a:p>
            <a:pPr marL="756285" marR="12890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30" dirty="0">
                <a:latin typeface="Courier New"/>
                <a:cs typeface="Courier New"/>
              </a:rPr>
              <a:t>&amp;ptrA</a:t>
            </a:r>
            <a:r>
              <a:rPr sz="2000" b="1" spc="-8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0x21aa74).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nothing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do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spc="-130" dirty="0">
                <a:latin typeface="Courier New"/>
                <a:cs typeface="Courier New"/>
              </a:rPr>
              <a:t>*ptrA</a:t>
            </a:r>
            <a:r>
              <a:rPr sz="2000" b="1" spc="-8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variable</a:t>
            </a:r>
            <a:r>
              <a:rPr sz="2000" b="1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pointer.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C8E17B1-A0B0-5FDC-2A59-435605E4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171EE1-FB99-7B6A-2899-B851DC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8</a:t>
            </a:fld>
            <a:r>
              <a:rPr lang="en-US" spc="-20"/>
              <a:t> </a:t>
            </a:r>
            <a:endParaRPr lang="en-US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8575" y="663946"/>
            <a:ext cx="7656830" cy="5963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00" b="1" dirty="0">
                <a:solidFill>
                  <a:srgbClr val="4F81BD"/>
                </a:solidFill>
                <a:latin typeface="Times New Roman"/>
                <a:cs typeface="Times New Roman"/>
              </a:rPr>
              <a:t>Pointer</a:t>
            </a:r>
            <a:r>
              <a:rPr sz="3800" b="1" spc="-200" dirty="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sz="3800" b="1" spc="-10" dirty="0">
                <a:solidFill>
                  <a:srgbClr val="4F81BD"/>
                </a:solidFill>
                <a:latin typeface="Times New Roman"/>
                <a:cs typeface="Times New Roman"/>
              </a:rPr>
              <a:t>assignment</a:t>
            </a:r>
            <a:endParaRPr sz="3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1752600"/>
            <a:ext cx="5953125" cy="381386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datatype *</a:t>
            </a:r>
            <a:r>
              <a:rPr lang="en-US" sz="2000" dirty="0" err="1">
                <a:latin typeface="Times New Roman"/>
                <a:cs typeface="Times New Roman"/>
              </a:rPr>
              <a:t>variable_name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b="1" spc="-105" dirty="0">
                <a:latin typeface="Courier New"/>
                <a:cs typeface="Courier New"/>
              </a:rPr>
              <a:t>int    *x;    // a pointer to integer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b="1" spc="-105" dirty="0">
                <a:latin typeface="Courier New"/>
                <a:cs typeface="Courier New"/>
              </a:rPr>
              <a:t>double *x;    // a pointer to double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b="1" spc="-105" dirty="0">
                <a:latin typeface="Courier New"/>
                <a:cs typeface="Courier New"/>
              </a:rPr>
              <a:t>float  *x;    // a pointer to float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b="1" spc="-105" dirty="0">
                <a:latin typeface="Courier New"/>
                <a:cs typeface="Courier New"/>
              </a:rPr>
              <a:t>char   *</a:t>
            </a:r>
            <a:r>
              <a:rPr lang="en-US" b="1" spc="-105" dirty="0" err="1">
                <a:latin typeface="Courier New"/>
                <a:cs typeface="Courier New"/>
              </a:rPr>
              <a:t>ch</a:t>
            </a:r>
            <a:r>
              <a:rPr lang="en-US" b="1" spc="-105" dirty="0">
                <a:latin typeface="Courier New"/>
                <a:cs typeface="Courier New"/>
              </a:rPr>
              <a:t>     // a pointer to a character</a:t>
            </a:r>
          </a:p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356870" algn="l"/>
              </a:tabLst>
            </a:pPr>
            <a:r>
              <a:rPr lang="en-US" b="1" spc="-105" dirty="0">
                <a:latin typeface="Courier New"/>
                <a:cs typeface="Courier New"/>
              </a:rPr>
              <a:t>Bool  *bool		 // a pointer to Boolean</a:t>
            </a:r>
          </a:p>
          <a:p>
            <a:pPr marL="356870" indent="-34417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356870" algn="l"/>
              </a:tabLst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D611595A-AE48-C838-DDC4-6AFE0D02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F431C1C-6CB7-9523-FB35-3D9B29D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9</a:t>
            </a:fld>
            <a:r>
              <a:rPr lang="en-US" spc="-2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74637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2464</Words>
  <Application>Microsoft Office PowerPoint</Application>
  <PresentationFormat>On-screen Show (4:3)</PresentationFormat>
  <Paragraphs>464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__Source_Sans_Pro_fa6df0</vt:lpstr>
      <vt:lpstr>Aptos</vt:lpstr>
      <vt:lpstr>Arial</vt:lpstr>
      <vt:lpstr>Calibri</vt:lpstr>
      <vt:lpstr>Calibri Light</vt:lpstr>
      <vt:lpstr>Cascadia Mono</vt:lpstr>
      <vt:lpstr>Courier New</vt:lpstr>
      <vt:lpstr>Times New Roman</vt:lpstr>
      <vt:lpstr>Wingdings</vt:lpstr>
      <vt:lpstr>Office 2013 - 2022 Theme</vt:lpstr>
      <vt:lpstr>Pointers</vt:lpstr>
      <vt:lpstr>Overview of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Ihsan Ullah</dc:creator>
  <cp:lastModifiedBy>Ihsan Ullah</cp:lastModifiedBy>
  <cp:revision>33</cp:revision>
  <dcterms:created xsi:type="dcterms:W3CDTF">2024-03-18T08:02:09Z</dcterms:created>
  <dcterms:modified xsi:type="dcterms:W3CDTF">2024-10-28T23:50:53Z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2015-04-14T00:00:00Z</vt:filetime>
  </property>
  <property fmtid="{D5CDD505-2E9C-101B-9397-08002B2CF9AE}" pid="3" name="LastSaved">
    <vt:filetime>2024-03-18T00:00:00Z</vt:filetime>
  </property>
  <property fmtid="{D5CDD505-2E9C-101B-9397-08002B2CF9AE}" pid="4" name="Producer">
    <vt:lpwstr>Foxit Reader PDF Printer Version 7.0.1.831</vt:lpwstr>
  </property>
</Properties>
</file>