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8"/>
  </p:notesMasterIdLst>
  <p:sldIdLst>
    <p:sldId id="303" r:id="rId2"/>
    <p:sldId id="263" r:id="rId3"/>
    <p:sldId id="315" r:id="rId4"/>
    <p:sldId id="258" r:id="rId5"/>
    <p:sldId id="314" r:id="rId6"/>
    <p:sldId id="309" r:id="rId7"/>
    <p:sldId id="316" r:id="rId8"/>
    <p:sldId id="306" r:id="rId9"/>
    <p:sldId id="317" r:id="rId10"/>
    <p:sldId id="310" r:id="rId11"/>
    <p:sldId id="311" r:id="rId12"/>
    <p:sldId id="318" r:id="rId13"/>
    <p:sldId id="312" r:id="rId14"/>
    <p:sldId id="319" r:id="rId15"/>
    <p:sldId id="320" r:id="rId16"/>
    <p:sldId id="32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5" autoAdjust="0"/>
    <p:restoredTop sz="94660"/>
  </p:normalViewPr>
  <p:slideViewPr>
    <p:cSldViewPr>
      <p:cViewPr varScale="1">
        <p:scale>
          <a:sx n="147" d="100"/>
          <a:sy n="147" d="100"/>
        </p:scale>
        <p:origin x="51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93240-2D7C-4028-9DF1-F62E7F35A78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50EDE-2E4F-4980-A66D-F952F20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C1B0-871E-6BB9-3A72-3AF84735A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A827-5A3D-A61D-A13C-476F21FC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B827-FB14-A06D-7611-3F628C83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26B3-D215-D521-8495-9E4433B4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C76E-8E6F-4EC7-E35F-6881960D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093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5855-051E-C94B-3B76-F370A52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8DDFF-6C42-12C4-270A-D00E5B3AF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BE1E-7756-5493-20CE-6B1B50C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9A4A-6ABA-3074-36E8-9A7B667D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C1D5-69F4-51A4-7B48-86185A16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142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D676B-8497-4865-9FF8-434D7B74D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22454-F3D5-5DD7-9FFD-25D5E12C1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0495-8618-F9DD-3A0D-54B040C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EDD5-C792-C0DB-4A61-AB45715D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EAD3-2856-6829-CD76-91581F3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8688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2847-1A72-572D-8584-3372BF0F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0D19-D117-85CE-FE15-B6030731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F77E-234F-1597-4D82-C530CD4D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74AE-7BA7-EDE8-5016-C925D1A9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2957-C00D-DAC9-4911-851E090A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09494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4B2A-75B7-E9BC-73E4-45941A42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EF0C-7DF8-B6E7-65C9-9BE58666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2307-41F5-AC04-07F8-EC07D0ED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C528-FC04-9FA1-2504-0475816F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3DAF-6276-1C69-D9BC-068C75B1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5276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103-28B0-8F6A-48C0-609D6651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2700-B049-1C85-1EE1-25D782F63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4A053-3296-D760-A784-2D87D930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FFF1-47DB-086F-4B05-9DFBA5FC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A88CD-B1B0-6A4D-95EC-42949329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11C7B-A824-7795-0D04-295E0782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348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AB13-30B9-7538-3A41-DC00B1C9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2C76-9147-BB13-4729-1DD89E65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BD0A5-D7D2-AA99-2232-F07B40242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17279-C59F-822B-AE9B-1E281DD3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42EB-A727-2564-6BF4-32EB0FD5D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0D486-43A7-A37E-2C7D-8CDC19EA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44BF5-1D53-D0F7-5F32-60072671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40F33-D360-E1DC-726E-4A705C50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46977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C07D-2588-5925-A21B-0BBBF633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D11F4-622D-7613-A82C-6E5DDBFC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DE78F-95B4-A998-85CB-C93A144A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769B6-49CF-249C-563E-3C88D125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420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4111B-DCB4-058D-9485-19C3EA4E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9F886-683D-F0AF-F5E7-A637F883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82BA3-E242-D828-86BE-C016B04B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194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9341-16F8-D847-C31E-6EB42445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5CFE-01A3-49A7-DE07-B4EE80E1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70450-D2EE-456A-B8A0-053D7213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505AF-6C74-6A04-7786-761ADC9E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C563-E27B-B270-2489-163A61E6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14FA-A113-4CB7-0BE1-C46AE0C4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6172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2AC4-EA83-C19E-7E9B-94FA7922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DDAA-FDFD-0FF8-2EDD-5BF58154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6D99B-77F6-3B88-84EF-F371D19D4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3780-0AAA-B024-0707-65AD08C7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EEA12-24E7-C79C-6749-399641FF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BE9A4-E3ED-CCB9-85E9-6256F906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9351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2687A-089D-0306-A4B8-3B9ECFFA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A399-7C1F-ED61-58FD-FF79C33C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A566-2F7D-C90F-EE21-8DDE9D65D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43D2-D7B7-1E03-9E63-E43B0E8B5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3F54-B851-B13D-F6F7-FD66F4349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452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429000"/>
            <a:ext cx="5064034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434AB5-B944-CAE1-65ED-3E23410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</a:t>
            </a:fld>
            <a:r>
              <a:rPr lang="en-US" spc="-20"/>
              <a:t> </a:t>
            </a:r>
            <a:endParaRPr lang="en-US" spc="-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679906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0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0" y="5867400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260566" y="4125557"/>
            <a:ext cx="7121434" cy="9036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C1002-A</a:t>
            </a:r>
            <a:endParaRPr lang="en-US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856215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Function Overloading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304800" y="1066800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Function overloading allows creating multiple functions with the same name but different parameters.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8E2B-2849-6BBF-0277-47F212A1D8A6}"/>
              </a:ext>
            </a:extLst>
          </p:cNvPr>
          <p:cNvSpPr txBox="1"/>
          <p:nvPr/>
        </p:nvSpPr>
        <p:spPr>
          <a:xfrm>
            <a:off x="2197405" y="2133600"/>
            <a:ext cx="4572000" cy="415498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class Printer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// Overloaded function to print an integer</a:t>
            </a:r>
          </a:p>
          <a:p>
            <a:r>
              <a:rPr lang="en-US" sz="1200" dirty="0"/>
              <a:t>    void print(int i)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"Integer: " &lt;&lt; i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// Overloaded function to print a string</a:t>
            </a:r>
          </a:p>
          <a:p>
            <a:r>
              <a:rPr lang="en-US" sz="1200" dirty="0"/>
              <a:t>    void print(string s)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"String: " &lt;&lt; s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Printer </a:t>
            </a:r>
            <a:r>
              <a:rPr lang="en-US" sz="1200" dirty="0" err="1"/>
              <a:t>printer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printer.print</a:t>
            </a:r>
            <a:r>
              <a:rPr lang="en-US" sz="1200" dirty="0"/>
              <a:t>(42);        // Output: Integer: 42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printer.print</a:t>
            </a:r>
            <a:r>
              <a:rPr lang="en-US" sz="1200" dirty="0"/>
              <a:t>("Hello");   // Output: String: Hello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321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0"/>
            <a:ext cx="85344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Compile-Time Polymorphism: Operator Overloading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304800" y="698500"/>
            <a:ext cx="365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Operator overloading extends operators like +, -, *, =, and others to work with custom classes.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enables C++ code to interact with custom data types using familiar operators, enhancing code expressiveness and clarity.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C88BF-C9FC-5B21-FA8A-770A47C2038A}"/>
              </a:ext>
            </a:extLst>
          </p:cNvPr>
          <p:cNvSpPr txBox="1"/>
          <p:nvPr/>
        </p:nvSpPr>
        <p:spPr>
          <a:xfrm>
            <a:off x="4343400" y="762000"/>
            <a:ext cx="4572000" cy="507831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class Complex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int real, </a:t>
            </a:r>
            <a:r>
              <a:rPr lang="en-US" sz="1200" dirty="0" err="1"/>
              <a:t>imag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// Constructor</a:t>
            </a:r>
          </a:p>
          <a:p>
            <a:r>
              <a:rPr lang="en-US" sz="1200" dirty="0"/>
              <a:t>    Complex(int r, int i) : real(r), </a:t>
            </a:r>
            <a:r>
              <a:rPr lang="en-US" sz="1200" dirty="0" err="1"/>
              <a:t>imag</a:t>
            </a:r>
            <a:r>
              <a:rPr lang="en-US" sz="1200" dirty="0"/>
              <a:t>(i) {}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// Overload '+' operator</a:t>
            </a:r>
          </a:p>
          <a:p>
            <a:r>
              <a:rPr lang="en-US" sz="1200" dirty="0"/>
              <a:t>    Complex operator + (Complex const&amp; obj) {</a:t>
            </a:r>
          </a:p>
          <a:p>
            <a:r>
              <a:rPr lang="en-US" sz="1200" dirty="0"/>
              <a:t>        return Complex(real + </a:t>
            </a:r>
            <a:r>
              <a:rPr lang="en-US" sz="1200" dirty="0" err="1"/>
              <a:t>obj.real</a:t>
            </a:r>
            <a:r>
              <a:rPr lang="en-US" sz="1200" dirty="0"/>
              <a:t>, </a:t>
            </a:r>
            <a:r>
              <a:rPr lang="en-US" sz="1200" dirty="0" err="1"/>
              <a:t>imag</a:t>
            </a:r>
            <a:r>
              <a:rPr lang="en-US" sz="1200" dirty="0"/>
              <a:t> + </a:t>
            </a:r>
            <a:r>
              <a:rPr lang="en-US" sz="1200" dirty="0" err="1"/>
              <a:t>obj.imag</a:t>
            </a:r>
            <a:r>
              <a:rPr lang="en-US" sz="1200" dirty="0"/>
              <a:t>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// Display function</a:t>
            </a:r>
          </a:p>
          <a:p>
            <a:r>
              <a:rPr lang="en-US" sz="1200" dirty="0"/>
              <a:t>    void display()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real &lt;&lt; " + " &lt;&lt; </a:t>
            </a:r>
            <a:r>
              <a:rPr lang="en-US" sz="1200" dirty="0" err="1"/>
              <a:t>imag</a:t>
            </a:r>
            <a:r>
              <a:rPr lang="en-US" sz="1200" dirty="0"/>
              <a:t> &lt;&lt; "i"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Complex num1(3, 4), num2(1, 2);</a:t>
            </a:r>
          </a:p>
          <a:p>
            <a:r>
              <a:rPr lang="en-US" sz="1200" dirty="0"/>
              <a:t>    Complex result = num1 + num2;  // Using overloaded '+' operator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result.display</a:t>
            </a:r>
            <a:r>
              <a:rPr lang="en-US" sz="1200" dirty="0"/>
              <a:t>();  // Output: 4 + 6i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03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E2992-B0CF-E277-003B-18E2DEF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F2DDDF-A204-8C63-8918-77B647DE6C06}"/>
              </a:ext>
            </a:extLst>
          </p:cNvPr>
          <p:cNvSpPr txBox="1"/>
          <p:nvPr/>
        </p:nvSpPr>
        <p:spPr>
          <a:xfrm>
            <a:off x="304800" y="152400"/>
            <a:ext cx="883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Runtime Polymorphism: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7BBFD-E5C7-9AB8-6FA1-15C4A8A7685D}"/>
              </a:ext>
            </a:extLst>
          </p:cNvPr>
          <p:cNvSpPr txBox="1"/>
          <p:nvPr/>
        </p:nvSpPr>
        <p:spPr>
          <a:xfrm>
            <a:off x="990600" y="1371600"/>
            <a:ext cx="533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functions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member functions declared with the virtual keyword in the base class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Inheritance</a:t>
            </a:r>
            <a:r>
              <a:rPr lang="en-US" sz="2000" dirty="0"/>
              <a:t> allows a class to inherit the properties and behaviors (methods) of another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Function Overriding</a:t>
            </a:r>
            <a:r>
              <a:rPr lang="en-US" sz="2000" dirty="0"/>
              <a:t> occurs when a derived class provides its own implementation of a function that is already defined in the base class.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7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52400"/>
            <a:ext cx="883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Virtual Functions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BAE2B-7059-64FF-B29E-E51C74C18B20}"/>
              </a:ext>
            </a:extLst>
          </p:cNvPr>
          <p:cNvSpPr txBox="1"/>
          <p:nvPr/>
        </p:nvSpPr>
        <p:spPr>
          <a:xfrm>
            <a:off x="152400" y="762000"/>
            <a:ext cx="3505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functions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member functions declared with the virtual keyword in the base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75C9-C009-93A9-7794-6A8BF22AE98C}"/>
              </a:ext>
            </a:extLst>
          </p:cNvPr>
          <p:cNvSpPr txBox="1"/>
          <p:nvPr/>
        </p:nvSpPr>
        <p:spPr>
          <a:xfrm>
            <a:off x="4114800" y="703957"/>
            <a:ext cx="4419600" cy="600164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class Animal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virtual void speak()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"Animal speaks!" &lt;&lt; </a:t>
            </a:r>
            <a:r>
              <a:rPr lang="en-US" sz="1200" dirty="0" err="1"/>
              <a:t>endl</a:t>
            </a:r>
            <a:r>
              <a:rPr lang="en-US" sz="1200" dirty="0"/>
              <a:t>;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class Dog : public Animal </a:t>
            </a:r>
            <a:r>
              <a:rPr lang="en-US" sz="1200" dirty="0">
                <a:solidFill>
                  <a:srgbClr val="FF0000"/>
                </a:solidFill>
              </a:rPr>
              <a:t>{         // Derived class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speak() override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"Dog barks!" &lt;&lt; </a:t>
            </a:r>
            <a:r>
              <a:rPr lang="en-US" sz="1200" dirty="0" err="1"/>
              <a:t>endl</a:t>
            </a:r>
            <a:r>
              <a:rPr lang="en-US" sz="1200" dirty="0"/>
              <a:t>;  }};</a:t>
            </a:r>
          </a:p>
          <a:p>
            <a:endParaRPr lang="en-US" sz="1200" dirty="0"/>
          </a:p>
          <a:p>
            <a:r>
              <a:rPr lang="en-US" sz="1200" dirty="0"/>
              <a:t>class Cat : public Animal {         </a:t>
            </a:r>
            <a:r>
              <a:rPr lang="en-US" sz="1200" dirty="0">
                <a:solidFill>
                  <a:srgbClr val="FF0000"/>
                </a:solidFill>
              </a:rPr>
              <a:t>// Another derived class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speak() override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"Cat meows!" &lt;&lt; </a:t>
            </a:r>
            <a:r>
              <a:rPr lang="en-US" sz="1200" dirty="0" err="1"/>
              <a:t>endl</a:t>
            </a:r>
            <a:r>
              <a:rPr lang="en-US" sz="1200" dirty="0"/>
              <a:t>; } 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Animal* </a:t>
            </a:r>
            <a:r>
              <a:rPr lang="en-US" sz="1200" dirty="0" err="1"/>
              <a:t>animalPtr</a:t>
            </a:r>
            <a:r>
              <a:rPr lang="en-US" sz="1200" dirty="0"/>
              <a:t>;</a:t>
            </a:r>
          </a:p>
          <a:p>
            <a:r>
              <a:rPr lang="en-US" sz="1200" dirty="0"/>
              <a:t>    Dog </a:t>
            </a:r>
            <a:r>
              <a:rPr lang="en-US" sz="1200" dirty="0" err="1"/>
              <a:t>dog</a:t>
            </a:r>
            <a:r>
              <a:rPr lang="en-US" sz="1200" dirty="0"/>
              <a:t>;</a:t>
            </a:r>
          </a:p>
          <a:p>
            <a:r>
              <a:rPr lang="en-US" sz="1200" dirty="0"/>
              <a:t>    Cat </a:t>
            </a:r>
            <a:r>
              <a:rPr lang="en-US" sz="1200" dirty="0" err="1"/>
              <a:t>cat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animalPtr</a:t>
            </a:r>
            <a:r>
              <a:rPr lang="en-US" sz="1200" dirty="0"/>
              <a:t> = &amp;dog;      // Using runtime polymorphism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animalPtr</a:t>
            </a:r>
            <a:r>
              <a:rPr lang="en-US" sz="1200" dirty="0"/>
              <a:t>-&gt;speak();  // Output: Dog barks!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animalPtr</a:t>
            </a:r>
            <a:r>
              <a:rPr lang="en-US" sz="1200" dirty="0"/>
              <a:t> = &amp;cat;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animalPtr</a:t>
            </a:r>
            <a:r>
              <a:rPr lang="en-US" sz="1200" dirty="0"/>
              <a:t>-&gt;speak();  // Output: Cat meows!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08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BF278-AC99-5CB0-B7F9-E38584127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F2127A-7D71-A6A0-953E-66E4D85FE8EE}"/>
              </a:ext>
            </a:extLst>
          </p:cNvPr>
          <p:cNvSpPr txBox="1"/>
          <p:nvPr/>
        </p:nvSpPr>
        <p:spPr>
          <a:xfrm>
            <a:off x="304800" y="152400"/>
            <a:ext cx="883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Inheritance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C351F-AFAF-E0AF-8173-E320B3AC5D46}"/>
              </a:ext>
            </a:extLst>
          </p:cNvPr>
          <p:cNvSpPr txBox="1"/>
          <p:nvPr/>
        </p:nvSpPr>
        <p:spPr>
          <a:xfrm>
            <a:off x="152400" y="762000"/>
            <a:ext cx="3505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allows a class to inherit the properties and behaviors (methods) of another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0CA75-8D8A-88A5-3130-F2A7828FC15F}"/>
              </a:ext>
            </a:extLst>
          </p:cNvPr>
          <p:cNvSpPr txBox="1"/>
          <p:nvPr/>
        </p:nvSpPr>
        <p:spPr>
          <a:xfrm>
            <a:off x="4191000" y="381000"/>
            <a:ext cx="457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// Base class</a:t>
            </a:r>
          </a:p>
          <a:p>
            <a:r>
              <a:rPr lang="en-US" sz="1200" dirty="0"/>
              <a:t>class Animal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eat()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"This animal is eating."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// Derived class</a:t>
            </a:r>
          </a:p>
          <a:p>
            <a:r>
              <a:rPr lang="en-US" sz="1200" dirty="0"/>
              <a:t>class Dog : public Animal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bark()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"Dog is barking!"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Dog </a:t>
            </a:r>
            <a:r>
              <a:rPr lang="en-US" sz="1200" dirty="0" err="1"/>
              <a:t>dog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dog.eat</a:t>
            </a:r>
            <a:r>
              <a:rPr lang="en-US" sz="1200" dirty="0"/>
              <a:t>();  </a:t>
            </a:r>
            <a:r>
              <a:rPr lang="en-US" sz="1200" dirty="0">
                <a:solidFill>
                  <a:srgbClr val="FF0000"/>
                </a:solidFill>
              </a:rPr>
              <a:t>// Calling the inherited method from Animal class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dog.bark</a:t>
            </a:r>
            <a:r>
              <a:rPr lang="en-US" sz="1200" dirty="0"/>
              <a:t>(); </a:t>
            </a:r>
            <a:r>
              <a:rPr lang="en-US" sz="1200" dirty="0">
                <a:solidFill>
                  <a:srgbClr val="FF0000"/>
                </a:solidFill>
              </a:rPr>
              <a:t>// Calling the method from Dog class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53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F6E59-9A9F-EA76-71C3-C3508B3E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61D6BB-FD87-868D-18C2-FB59F7FF4CF9}"/>
              </a:ext>
            </a:extLst>
          </p:cNvPr>
          <p:cNvSpPr txBox="1"/>
          <p:nvPr/>
        </p:nvSpPr>
        <p:spPr>
          <a:xfrm>
            <a:off x="304800" y="152400"/>
            <a:ext cx="883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Function Overriding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2E93C-8590-8ABF-85F4-C49A7B8E2D43}"/>
              </a:ext>
            </a:extLst>
          </p:cNvPr>
          <p:cNvSpPr txBox="1"/>
          <p:nvPr/>
        </p:nvSpPr>
        <p:spPr>
          <a:xfrm>
            <a:off x="152400" y="762000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Overriding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occurs when a derived class provides its own implementation of a function that is already defined in the base class.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AF433-8381-2DE7-E231-91914F61494F}"/>
              </a:ext>
            </a:extLst>
          </p:cNvPr>
          <p:cNvSpPr txBox="1"/>
          <p:nvPr/>
        </p:nvSpPr>
        <p:spPr>
          <a:xfrm>
            <a:off x="4038600" y="382494"/>
            <a:ext cx="4953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// Base class</a:t>
            </a:r>
          </a:p>
          <a:p>
            <a:r>
              <a:rPr lang="en-US" sz="1200" dirty="0"/>
              <a:t>class Animal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virtual void sound() { // Virtual function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"Animal makes a sound!" &lt;&lt; </a:t>
            </a:r>
            <a:r>
              <a:rPr lang="en-US" sz="1200" dirty="0" err="1"/>
              <a:t>endl</a:t>
            </a:r>
            <a:r>
              <a:rPr lang="en-US" sz="1200" dirty="0"/>
              <a:t>;  } };</a:t>
            </a:r>
          </a:p>
          <a:p>
            <a:endParaRPr lang="en-US" sz="1200" dirty="0"/>
          </a:p>
          <a:p>
            <a:r>
              <a:rPr lang="en-US" sz="1200" dirty="0"/>
              <a:t>class Dog : public Animal {  // Derived class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// Overriding the base class function</a:t>
            </a:r>
          </a:p>
          <a:p>
            <a:r>
              <a:rPr lang="en-US" sz="1200" dirty="0"/>
              <a:t>    void sound() override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"Dog barks!" &lt;&lt; </a:t>
            </a:r>
            <a:r>
              <a:rPr lang="en-US" sz="1200" dirty="0" err="1"/>
              <a:t>endl</a:t>
            </a:r>
            <a:r>
              <a:rPr lang="en-US" sz="1200" dirty="0"/>
              <a:t>; }};</a:t>
            </a:r>
          </a:p>
          <a:p>
            <a:endParaRPr lang="en-US" sz="1200" dirty="0"/>
          </a:p>
          <a:p>
            <a:r>
              <a:rPr lang="en-US" sz="1200" dirty="0"/>
              <a:t>class Cat : public Animal { 	  </a:t>
            </a:r>
            <a:r>
              <a:rPr lang="en-US" sz="1200" dirty="0">
                <a:solidFill>
                  <a:srgbClr val="FF0000"/>
                </a:solidFill>
              </a:rPr>
              <a:t>// Another derived class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void sound() override {    	  // Overriding the base class function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"Cat meows!" &lt;&lt; </a:t>
            </a:r>
            <a:r>
              <a:rPr lang="en-US" sz="1200" dirty="0" err="1"/>
              <a:t>endl</a:t>
            </a:r>
            <a:r>
              <a:rPr lang="en-US" sz="1200" dirty="0"/>
              <a:t>; }};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Animal* </a:t>
            </a:r>
            <a:r>
              <a:rPr lang="en-US" sz="1200" dirty="0" err="1"/>
              <a:t>animalPtr</a:t>
            </a:r>
            <a:r>
              <a:rPr lang="en-US" sz="1200" dirty="0"/>
              <a:t>;</a:t>
            </a:r>
          </a:p>
          <a:p>
            <a:r>
              <a:rPr lang="en-US" sz="1200" dirty="0"/>
              <a:t>    Dog </a:t>
            </a:r>
            <a:r>
              <a:rPr lang="en-US" sz="1200" dirty="0" err="1"/>
              <a:t>dog</a:t>
            </a:r>
            <a:r>
              <a:rPr lang="en-US" sz="1200" dirty="0"/>
              <a:t>;</a:t>
            </a:r>
          </a:p>
          <a:p>
            <a:r>
              <a:rPr lang="en-US" sz="1200" dirty="0"/>
              <a:t>    Cat </a:t>
            </a:r>
            <a:r>
              <a:rPr lang="en-US" sz="1200" dirty="0" err="1"/>
              <a:t>cat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animalPtr</a:t>
            </a:r>
            <a:r>
              <a:rPr lang="en-US" sz="1200" dirty="0"/>
              <a:t> = &amp;dog;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animalPtr</a:t>
            </a:r>
            <a:r>
              <a:rPr lang="en-US" sz="1200" dirty="0"/>
              <a:t>-&gt;sound();  </a:t>
            </a:r>
            <a:r>
              <a:rPr lang="en-US" sz="1200" dirty="0">
                <a:solidFill>
                  <a:srgbClr val="FF0000"/>
                </a:solidFill>
              </a:rPr>
              <a:t>// Output: Dog barks!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animalPtr</a:t>
            </a:r>
            <a:r>
              <a:rPr lang="en-US" sz="1200" dirty="0"/>
              <a:t> = &amp;cat;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animalPtr</a:t>
            </a:r>
            <a:r>
              <a:rPr lang="en-US" sz="1200" dirty="0"/>
              <a:t>-&gt;sound();  </a:t>
            </a:r>
            <a:r>
              <a:rPr lang="en-US" sz="1200" dirty="0">
                <a:solidFill>
                  <a:srgbClr val="FF0000"/>
                </a:solidFill>
              </a:rPr>
              <a:t>// Output: Cat meows!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33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F1773-6385-9CB0-C1BB-870A393A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13B7C3-7FF1-6BA4-518F-1490F7BF134D}"/>
              </a:ext>
            </a:extLst>
          </p:cNvPr>
          <p:cNvSpPr txBox="1"/>
          <p:nvPr/>
        </p:nvSpPr>
        <p:spPr>
          <a:xfrm>
            <a:off x="304800" y="152400"/>
            <a:ext cx="883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CPE Exam Problem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B3696-ED0E-BCFE-29E3-88C4A5C598D6}"/>
              </a:ext>
            </a:extLst>
          </p:cNvPr>
          <p:cNvSpPr txBox="1"/>
          <p:nvPr/>
        </p:nvSpPr>
        <p:spPr>
          <a:xfrm>
            <a:off x="457200" y="838200"/>
            <a:ext cx="7848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Problem Statement:</a:t>
            </a:r>
            <a:r>
              <a:rPr lang="en-US" sz="1600" dirty="0"/>
              <a:t> Check if a given string is a palindrome. A palindrome is a string that reads the same forward and backward (ignoring spaces,  punctuation, and case).</a:t>
            </a:r>
          </a:p>
          <a:p>
            <a:endParaRPr lang="en-US" sz="1600" dirty="0"/>
          </a:p>
          <a:p>
            <a:r>
              <a:rPr lang="en-US" sz="1600" b="1" dirty="0" err="1"/>
              <a:t>Input</a:t>
            </a:r>
            <a:r>
              <a:rPr lang="en-US" sz="1600" dirty="0" err="1"/>
              <a:t>:A</a:t>
            </a:r>
            <a:r>
              <a:rPr lang="en-US" sz="1600" dirty="0"/>
              <a:t> single string s.</a:t>
            </a:r>
          </a:p>
          <a:p>
            <a:endParaRPr lang="en-US" sz="1600" dirty="0"/>
          </a:p>
          <a:p>
            <a:r>
              <a:rPr lang="en-US" sz="1600" b="1" dirty="0" err="1"/>
              <a:t>Output</a:t>
            </a:r>
            <a:r>
              <a:rPr lang="en-US" sz="1600" dirty="0" err="1"/>
              <a:t>:"YES</a:t>
            </a:r>
            <a:r>
              <a:rPr lang="en-US" sz="1600" dirty="0"/>
              <a:t>" if the string is a palindrome, otherwise "NO".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Example: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"madam“</a:t>
            </a:r>
          </a:p>
          <a:p>
            <a:r>
              <a:rPr lang="en-US" sz="1600" dirty="0"/>
              <a:t>"racecar“</a:t>
            </a:r>
          </a:p>
          <a:p>
            <a:r>
              <a:rPr lang="en-US" sz="1600" dirty="0"/>
              <a:t>"level“</a:t>
            </a:r>
          </a:p>
          <a:p>
            <a:endParaRPr lang="en-US" sz="1600" dirty="0"/>
          </a:p>
          <a:p>
            <a:r>
              <a:rPr lang="es-ES" sz="1600" dirty="0"/>
              <a:t>“A </a:t>
            </a:r>
            <a:r>
              <a:rPr lang="es-ES" sz="1600" dirty="0" err="1"/>
              <a:t>man</a:t>
            </a:r>
            <a:r>
              <a:rPr lang="es-ES" sz="1600" dirty="0"/>
              <a:t> a plan a canal </a:t>
            </a:r>
            <a:r>
              <a:rPr lang="es-ES" sz="1600" dirty="0" err="1"/>
              <a:t>Panama</a:t>
            </a:r>
            <a:r>
              <a:rPr lang="es-ES" sz="1600" dirty="0"/>
              <a:t>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031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670050-A045-44F5-2262-DD52AA6C61F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19200"/>
            <a:ext cx="8229600" cy="453072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 typeface="Arial" panose="020B0604020202020204" pitchFamily="34" charset="0"/>
              <a:buNone/>
            </a:pPr>
            <a:endParaRPr lang="en-US" sz="4400" dirty="0"/>
          </a:p>
          <a:p>
            <a:pPr marL="0" indent="0" algn="ctr">
              <a:buSzPct val="85000"/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006699"/>
                </a:solidFill>
                <a:latin typeface="+mj-lt"/>
              </a:rPr>
              <a:t>Please mark your attendance by rollcall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Polymorphism in C++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5" y="1447800"/>
            <a:ext cx="8534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What is Polymorphism?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Types of Polymorphism in C++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Compile-Time Polymorphism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Function Overloading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Operator Overloading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Runtime Polymorphism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Virtual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Benefits of Polymorphism</a:t>
            </a:r>
          </a:p>
        </p:txBody>
      </p:sp>
    </p:spTree>
    <p:extLst>
      <p:ext uri="{BB962C8B-B14F-4D97-AF65-F5344CB8AC3E}">
        <p14:creationId xmlns:p14="http://schemas.microsoft.com/office/powerpoint/2010/main" val="219084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Polymorphism in C++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5" y="1447800"/>
            <a:ext cx="8534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Polymorphism (Greek: "many forms") enables objects of different classes to respond to the same method call in distinct ways.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It's akin to a chameleon, which can change its color to blend into its environment. Similarly, polymorphic functions adapt their behavior based on the object they're invoked upon.</a:t>
            </a:r>
          </a:p>
        </p:txBody>
      </p:sp>
      <p:sp>
        <p:nvSpPr>
          <p:cNvPr id="3" name="AutoShape 2" descr="selected image preview">
            <a:extLst>
              <a:ext uri="{FF2B5EF4-FFF2-40B4-BE49-F238E27FC236}">
                <a16:creationId xmlns:a16="http://schemas.microsoft.com/office/drawing/2014/main" id="{53C8AB34-A908-5E47-EDEC-A73154B14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5A574-2FA2-C8C6-4F30-1139D339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26" y="3769094"/>
            <a:ext cx="3357809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Introduction to Polymorphism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5" y="1447800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Polymorphism refers to the ability of a function to behave differently based on the object it is operating on.</a:t>
            </a:r>
          </a:p>
          <a:p>
            <a:pPr algn="l"/>
            <a:endParaRPr lang="en-US" sz="2400" dirty="0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It's a key concept in Object-Oriented Programming (OOP).</a:t>
            </a:r>
          </a:p>
        </p:txBody>
      </p:sp>
    </p:spTree>
    <p:extLst>
      <p:ext uri="{BB962C8B-B14F-4D97-AF65-F5344CB8AC3E}">
        <p14:creationId xmlns:p14="http://schemas.microsoft.com/office/powerpoint/2010/main" val="35839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Benefits: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5" y="1447800"/>
            <a:ext cx="8534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Code Reusability</a:t>
            </a:r>
            <a:r>
              <a:rPr lang="en-US" sz="2400" dirty="0">
                <a:latin typeface="Times New Roman"/>
                <a:cs typeface="Times New Roman"/>
              </a:rPr>
              <a:t>: Polymorphism allows developers to reuse code by enabling the same function to operate on different types of objects.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Flexibility</a:t>
            </a:r>
            <a:r>
              <a:rPr lang="en-US" sz="2400" dirty="0">
                <a:latin typeface="Times New Roman"/>
                <a:cs typeface="Times New Roman"/>
              </a:rPr>
              <a:t>: It provides flexibility in design and implementation, allowing for dynamic behavior based on the context.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Extensibility</a:t>
            </a:r>
            <a:r>
              <a:rPr lang="en-US" sz="2400" dirty="0">
                <a:latin typeface="Times New Roman"/>
                <a:cs typeface="Times New Roman"/>
              </a:rPr>
              <a:t>: Polymorphism facilitates the addition of new functionality without modifying existing code, promoting modular and scalable development practices.</a:t>
            </a:r>
          </a:p>
        </p:txBody>
      </p:sp>
    </p:spTree>
    <p:extLst>
      <p:ext uri="{BB962C8B-B14F-4D97-AF65-F5344CB8AC3E}">
        <p14:creationId xmlns:p14="http://schemas.microsoft.com/office/powerpoint/2010/main" val="51269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Types of Polymorphism in C++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5" y="1447800"/>
            <a:ext cx="8534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C++ supports two primary forms of polymorphism: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Times New Roman"/>
                <a:cs typeface="Times New Roman"/>
              </a:rPr>
              <a:t>Compile-Time Polymorphism (Static Binding</a:t>
            </a:r>
            <a:r>
              <a:rPr lang="en-US" sz="2400" dirty="0">
                <a:latin typeface="Times New Roman"/>
                <a:cs typeface="Times New Roman"/>
              </a:rPr>
              <a:t>): Determined at compile time based on function signatures.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Runtime Polymorphism </a:t>
            </a:r>
            <a:r>
              <a:rPr lang="en-US" sz="2400" dirty="0">
                <a:latin typeface="Times New Roman"/>
                <a:cs typeface="Times New Roman"/>
              </a:rPr>
              <a:t>(Dynamic Binding):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    Determined at runtime based on the object's type</a:t>
            </a:r>
          </a:p>
        </p:txBody>
      </p:sp>
      <p:sp>
        <p:nvSpPr>
          <p:cNvPr id="3" name="AutoShape 2" descr="selected image preview">
            <a:extLst>
              <a:ext uri="{FF2B5EF4-FFF2-40B4-BE49-F238E27FC236}">
                <a16:creationId xmlns:a16="http://schemas.microsoft.com/office/drawing/2014/main" id="{53C8AB34-A908-5E47-EDEC-A73154B14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Types of Polymorphism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348916" y="1371600"/>
            <a:ext cx="8534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Compile-time polymorphism (Static Binding):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Function overloading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Operator overloading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Runtime polymorphism (Dynamic Binding):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Function overriding (virtual functions)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E3601B23-E1F8-E073-4D62-9C2C541F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5412313" cy="28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0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E1894-CCEE-D3D9-3E6B-47D0F82F7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34F9EE3-01A7-193B-BC38-790347E28084}"/>
              </a:ext>
            </a:extLst>
          </p:cNvPr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Types of Polymorphism</a:t>
            </a:r>
            <a:endParaRPr lang="en-US" sz="3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1FE87-DE9F-8006-8DCA-8DCB569C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543800" cy="3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1240</Words>
  <Application>Microsoft Office PowerPoint</Application>
  <PresentationFormat>On-screen Show (4:3)</PresentationFormat>
  <Paragraphs>222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Wingdings</vt:lpstr>
      <vt:lpstr>Office Theme</vt:lpstr>
      <vt:lpstr>Polymorphism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Ihsan Ullah</cp:lastModifiedBy>
  <cp:revision>21</cp:revision>
  <dcterms:created xsi:type="dcterms:W3CDTF">2024-04-23T00:20:38Z</dcterms:created>
  <dcterms:modified xsi:type="dcterms:W3CDTF">2024-12-09T22:38:35Z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2024-04-23T00:00:00Z</vt:filetime>
  </property>
  <property fmtid="{D5CDD505-2E9C-101B-9397-08002B2CF9AE}" pid="5" name="Producer">
    <vt:lpwstr>Microsoft® Office PowerPoint® 2007</vt:lpwstr>
  </property>
</Properties>
</file>