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303" r:id="rId2"/>
    <p:sldId id="258" r:id="rId3"/>
    <p:sldId id="298" r:id="rId4"/>
    <p:sldId id="292" r:id="rId5"/>
    <p:sldId id="294" r:id="rId6"/>
    <p:sldId id="293" r:id="rId7"/>
    <p:sldId id="299" r:id="rId8"/>
    <p:sldId id="291" r:id="rId9"/>
    <p:sldId id="304" r:id="rId10"/>
    <p:sldId id="286" r:id="rId11"/>
    <p:sldId id="305" r:id="rId12"/>
    <p:sldId id="295" r:id="rId13"/>
    <p:sldId id="306" r:id="rId14"/>
    <p:sldId id="296" r:id="rId15"/>
    <p:sldId id="307" r:id="rId16"/>
    <p:sldId id="300" r:id="rId17"/>
    <p:sldId id="308" r:id="rId18"/>
    <p:sldId id="310" r:id="rId19"/>
    <p:sldId id="311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5" autoAdjust="0"/>
    <p:restoredTop sz="94660"/>
  </p:normalViewPr>
  <p:slideViewPr>
    <p:cSldViewPr>
      <p:cViewPr varScale="1">
        <p:scale>
          <a:sx n="147" d="100"/>
          <a:sy n="147" d="100"/>
        </p:scale>
        <p:origin x="51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93240-2D7C-4028-9DF1-F62E7F35A78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50EDE-2E4F-4980-A66D-F952F20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8957-0C5E-6B9E-73BE-954E0486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9441D-5C7B-5536-B9EB-93DDA02A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D120-EB49-9CE8-0CE1-B1CABB8D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723A-DD92-5DC5-5B15-5F7ADC5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3110-1981-3AD5-E82A-FB5C16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4820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5AE-E332-362E-FCDF-8883D068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808A-521C-C435-AD2E-F5EB80D3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A644-E14B-4085-FA3E-90F2E735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A53B-FCD1-B5D0-0547-B8F3BD4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F0E8-91F9-4BE3-3E90-388E1812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978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F996-10BB-735C-D844-AEF31D7BB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E01A-803F-A8BB-C286-68A073F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D810-DAFB-557C-58FA-56D13D5A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EB5A-56B7-F9BD-5332-BBA46828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7299-26B1-D45C-315E-207220AC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5506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501F-B882-EF59-798F-2C99DF57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A82B-D1E7-11C1-2EF5-85A0E709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663D-FAF6-485C-240E-0E3230F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6497-F776-7EE6-033F-6C1020A1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F2CD-1D42-2EBB-3CE1-86D0C7CD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7778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5916-A17C-CC69-6722-D1AC1B0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AF6F6-9E23-F9E7-7641-484EDA64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B681-03A6-5AE4-D401-BFE84D57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8930-A7DC-D11C-2947-EC2A71D3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D339-7CAB-A523-72F4-B8D1064F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9763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76AB-8F65-B7A0-7DB4-B4B7A70F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E070-07EC-CCC3-4ED6-7DC7A389A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9A062-CE61-BC21-A50F-451EAB302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5ED59-FAE9-1BEF-F928-F8DC64F9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110EA-AB65-A136-8695-67CA2213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B3EB-ECB8-1647-3A7A-7292A367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211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11A-D54E-1C95-F39E-F7DB68AF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D398-2421-9719-3BEC-2405310A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F4D4A-133A-66B8-5D4A-201E7021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CA200-1C60-762F-A8DC-DC426420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CD160-466F-57CE-65F4-47C4EAD5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6FBBF-2CF3-6CC4-536F-309C43CA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B8B77-4A53-F115-5035-3E262745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960F-4389-173B-8DBC-5A38CAC5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525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5AA8-98BF-2FF8-4BA2-0972B72F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DA57E-4EDF-80F4-7550-C734C11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74B99-FB16-FD6E-7D2A-51CC73C0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9EC0-88DF-BE88-A7C7-46A98E25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2002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90486-1127-70D4-4CED-5204AC55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F23D1-51AA-5C82-F70B-90872E84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8CF84-B530-89DD-12F0-959AEB68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31596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0A1-D968-D24F-47D6-C2BF4EFA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5814-5746-F21A-4012-952F98A2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68CF1-91FA-5A11-E86E-DDC3576F9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A2E8B-61C0-0784-9965-5973EF32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1A99B-529A-F0FD-E8C0-F1370602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C16E-52A5-C043-C030-90D6C324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8064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D02D-C2B1-4374-DDA9-6BD2FFE7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0E9E0-213C-74E3-EC96-3B1ACE5DA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78811-FACC-2A9F-8F19-76B8C1C7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D04BE-9AE4-6612-ACB7-A292BA66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A29F5-9483-B0E8-7F7A-9604613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7095A-39CB-E5AF-8D22-C85DB01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3644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3D5CE-A68E-149F-6EF0-63CD51E4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DA8D-69B3-3836-B7F1-3323A684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3D53-4FD6-C686-AB0F-BBDA123EA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E10F-2EFA-9A7A-E9A0-4C4B5BF3D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4F-1575-EE08-6F96-CE419B03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25572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429000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434AB5-B944-CAE1-65ED-3E23410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</a:t>
            </a:fld>
            <a:r>
              <a:rPr lang="en-US" spc="-20"/>
              <a:t> </a:t>
            </a:r>
            <a:endParaRPr lang="en-US" spc="-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6858000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42475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Multiple</a:t>
            </a:r>
            <a:r>
              <a:rPr sz="3800" b="1" spc="-4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inheritance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7B0B2144-5180-CA16-C5CD-36F84218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0" y="2362200"/>
            <a:ext cx="5698220" cy="18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D19C2F-DF02-6B4D-748B-272171D4F537}"/>
              </a:ext>
            </a:extLst>
          </p:cNvPr>
          <p:cNvSpPr txBox="1"/>
          <p:nvPr/>
        </p:nvSpPr>
        <p:spPr>
          <a:xfrm>
            <a:off x="457200" y="1371600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class can inherit from more than one class. </a:t>
            </a:r>
            <a:r>
              <a:rPr lang="en-US" sz="2000" dirty="0" err="1">
                <a:latin typeface="Times New Roman"/>
                <a:cs typeface="Times New Roman"/>
              </a:rPr>
              <a:t>i.e</a:t>
            </a:r>
            <a:r>
              <a:rPr lang="en-US" sz="2000" dirty="0">
                <a:latin typeface="Times New Roman"/>
                <a:cs typeface="Times New Roman"/>
              </a:rPr>
              <a:t> one subclass is inherited from more than one base class.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5444F-7F75-96C9-C6A5-809405792CDA}"/>
              </a:ext>
            </a:extLst>
          </p:cNvPr>
          <p:cNvSpPr txBox="1"/>
          <p:nvPr/>
        </p:nvSpPr>
        <p:spPr>
          <a:xfrm>
            <a:off x="478154" y="5678269"/>
            <a:ext cx="3103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Code Example 3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15A785D-9949-E6A5-7058-70FA5D56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300" y="3766930"/>
            <a:ext cx="3400900" cy="23339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93C7-BF0D-AF81-7534-D3FB49EC6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B8C686-81FE-1565-C898-0791AEDDC819}"/>
              </a:ext>
            </a:extLst>
          </p:cNvPr>
          <p:cNvSpPr txBox="1"/>
          <p:nvPr/>
        </p:nvSpPr>
        <p:spPr>
          <a:xfrm>
            <a:off x="152400" y="6350"/>
            <a:ext cx="42475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Multiple</a:t>
            </a:r>
            <a:r>
              <a:rPr sz="3800" b="1" spc="-4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inheritance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4267E-9EAC-1F3E-299D-61CF178C8FED}"/>
              </a:ext>
            </a:extLst>
          </p:cNvPr>
          <p:cNvSpPr txBox="1"/>
          <p:nvPr/>
        </p:nvSpPr>
        <p:spPr>
          <a:xfrm>
            <a:off x="4038600" y="685800"/>
            <a:ext cx="4635500" cy="54476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class Animal {     // Base class 1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eat()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"Animal eats food." &lt;&lt; </a:t>
            </a:r>
            <a:r>
              <a:rPr lang="en-US" sz="1200" dirty="0" err="1"/>
              <a:t>endl</a:t>
            </a:r>
            <a:r>
              <a:rPr lang="en-US" sz="1200" dirty="0"/>
              <a:t>;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class Pet {     // Base class 2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play()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"Pet plays." &lt;&lt; </a:t>
            </a:r>
            <a:r>
              <a:rPr lang="en-US" sz="1200" dirty="0" err="1"/>
              <a:t>endl</a:t>
            </a:r>
            <a:r>
              <a:rPr lang="en-US" sz="1200" dirty="0"/>
              <a:t>;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class Dog : public Animal, public Pet {   // Derived class</a:t>
            </a:r>
          </a:p>
          <a:p>
            <a:endParaRPr lang="en-US" sz="1200" dirty="0"/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bark()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"Dog barks."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Dog </a:t>
            </a:r>
            <a:r>
              <a:rPr lang="en-US" sz="1200" dirty="0" err="1"/>
              <a:t>dog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dog.eat</a:t>
            </a:r>
            <a:r>
              <a:rPr lang="en-US" sz="1200" dirty="0"/>
              <a:t>();  // Inherited from Animal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dog.play</a:t>
            </a:r>
            <a:r>
              <a:rPr lang="en-US" sz="1200" dirty="0"/>
              <a:t>(); // Inherited from Pet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dog.bark</a:t>
            </a:r>
            <a:r>
              <a:rPr lang="en-US" sz="1200" dirty="0"/>
              <a:t>(); // Specific to Dog</a:t>
            </a:r>
          </a:p>
          <a:p>
            <a:r>
              <a:rPr lang="en-US" sz="1200" dirty="0"/>
              <a:t>    return 0; }</a:t>
            </a:r>
          </a:p>
        </p:txBody>
      </p:sp>
    </p:spTree>
    <p:extLst>
      <p:ext uri="{BB962C8B-B14F-4D97-AF65-F5344CB8AC3E}">
        <p14:creationId xmlns:p14="http://schemas.microsoft.com/office/powerpoint/2010/main" val="294701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94" y="304800"/>
            <a:ext cx="6604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Multilevel Inheritance: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19C2F-DF02-6B4D-748B-272171D4F537}"/>
              </a:ext>
            </a:extLst>
          </p:cNvPr>
          <p:cNvSpPr txBox="1"/>
          <p:nvPr/>
        </p:nvSpPr>
        <p:spPr>
          <a:xfrm>
            <a:off x="152400" y="1090553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this type of inheritance, a derived class is created from another derived class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5444F-7F75-96C9-C6A5-809405792CDA}"/>
              </a:ext>
            </a:extLst>
          </p:cNvPr>
          <p:cNvSpPr txBox="1"/>
          <p:nvPr/>
        </p:nvSpPr>
        <p:spPr>
          <a:xfrm>
            <a:off x="457200" y="5943600"/>
            <a:ext cx="3103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Code Example 4</a:t>
            </a:r>
            <a:endParaRPr lang="en-US" dirty="0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D91277C2-4D71-BD46-FA48-CF75A8CE5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4" y="2143974"/>
            <a:ext cx="46101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71309-4D7C-42AD-E666-E3A026CC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90800"/>
            <a:ext cx="245779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69B26-EFB9-D7F2-6E88-93665A1E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54DEF6-EF4C-C3FA-6F64-F29BBBED4776}"/>
              </a:ext>
            </a:extLst>
          </p:cNvPr>
          <p:cNvSpPr txBox="1"/>
          <p:nvPr/>
        </p:nvSpPr>
        <p:spPr>
          <a:xfrm>
            <a:off x="76200" y="0"/>
            <a:ext cx="6604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Multilevel Inheritance: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86A6F-04C9-2379-E52A-4EC6D86AE5E9}"/>
              </a:ext>
            </a:extLst>
          </p:cNvPr>
          <p:cNvSpPr txBox="1"/>
          <p:nvPr/>
        </p:nvSpPr>
        <p:spPr>
          <a:xfrm>
            <a:off x="4114800" y="598241"/>
            <a:ext cx="46736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class Animal {  // Base class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eat()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"Animal eats food."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class Dog : public Animal {  // Derived class 1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bark()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"Dog barks."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class Puppy : public Dog {   // Derived class 2 (inherits from Dog)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play()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"Puppy plays."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Puppy </a:t>
            </a:r>
            <a:r>
              <a:rPr lang="en-US" sz="1200" dirty="0" err="1"/>
              <a:t>puppy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puppy.eat</a:t>
            </a:r>
            <a:r>
              <a:rPr lang="en-US" sz="1200" dirty="0"/>
              <a:t>();  // Inherited from Animal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puppy.bark</a:t>
            </a:r>
            <a:r>
              <a:rPr lang="en-US" sz="1200" dirty="0"/>
              <a:t>(); // Inherited from Dog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puppy.play</a:t>
            </a:r>
            <a:r>
              <a:rPr lang="en-US" sz="1200" dirty="0"/>
              <a:t>(); // Specific to Puppy</a:t>
            </a:r>
          </a:p>
          <a:p>
            <a:r>
              <a:rPr lang="en-US" sz="1200" dirty="0"/>
              <a:t>    return 0; }</a:t>
            </a:r>
          </a:p>
        </p:txBody>
      </p:sp>
    </p:spTree>
    <p:extLst>
      <p:ext uri="{BB962C8B-B14F-4D97-AF65-F5344CB8AC3E}">
        <p14:creationId xmlns:p14="http://schemas.microsoft.com/office/powerpoint/2010/main" val="402430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94" y="304800"/>
            <a:ext cx="6604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Hierarchical Inheritance: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19C2F-DF02-6B4D-748B-272171D4F537}"/>
              </a:ext>
            </a:extLst>
          </p:cNvPr>
          <p:cNvSpPr txBox="1"/>
          <p:nvPr/>
        </p:nvSpPr>
        <p:spPr>
          <a:xfrm>
            <a:off x="279094" y="1366761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More than one subclass is inherited from a single base class.</a:t>
            </a:r>
          </a:p>
        </p:txBody>
      </p:sp>
      <p:pic>
        <p:nvPicPr>
          <p:cNvPr id="6146" name="Picture 2" descr="Lightbox">
            <a:extLst>
              <a:ext uri="{FF2B5EF4-FFF2-40B4-BE49-F238E27FC236}">
                <a16:creationId xmlns:a16="http://schemas.microsoft.com/office/drawing/2014/main" id="{87901433-ABE5-1332-7ADD-111C5BC6B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7" y="2286000"/>
            <a:ext cx="5079287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57781-62E6-5041-9161-16B34AE9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7" y="2438400"/>
            <a:ext cx="270547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4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5592-A649-3BD3-C983-FB70A955E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0D33D4-1B8A-E7F3-4B9E-DEC492335F76}"/>
              </a:ext>
            </a:extLst>
          </p:cNvPr>
          <p:cNvSpPr txBox="1"/>
          <p:nvPr/>
        </p:nvSpPr>
        <p:spPr>
          <a:xfrm>
            <a:off x="76200" y="76200"/>
            <a:ext cx="6604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Hierarchical Inheritance: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6E79A-600E-F1D2-CDAE-2C22DC387D87}"/>
              </a:ext>
            </a:extLst>
          </p:cNvPr>
          <p:cNvSpPr txBox="1"/>
          <p:nvPr/>
        </p:nvSpPr>
        <p:spPr>
          <a:xfrm>
            <a:off x="3886200" y="609600"/>
            <a:ext cx="4673600" cy="61863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class Animal { // Base class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eat()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"Animal eats food."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class Dog : public Animal { // Derived class 1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bark()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"Dog barks."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class Cat : public Animal { // Derived class 2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void meow()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"Cat meows."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Dog </a:t>
            </a:r>
            <a:r>
              <a:rPr lang="en-US" sz="1200" dirty="0" err="1"/>
              <a:t>dog</a:t>
            </a:r>
            <a:r>
              <a:rPr lang="en-US" sz="1200" dirty="0"/>
              <a:t>;</a:t>
            </a:r>
          </a:p>
          <a:p>
            <a:r>
              <a:rPr lang="en-US" sz="1200" dirty="0"/>
              <a:t>    Cat </a:t>
            </a:r>
            <a:r>
              <a:rPr lang="en-US" sz="1200" dirty="0" err="1"/>
              <a:t>cat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dog.eat</a:t>
            </a:r>
            <a:r>
              <a:rPr lang="en-US" sz="1200" dirty="0"/>
              <a:t>();  // Inherited from Animal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dog.bark</a:t>
            </a:r>
            <a:r>
              <a:rPr lang="en-US" sz="1200" dirty="0"/>
              <a:t>(); // Specific to Dog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cat.eat</a:t>
            </a:r>
            <a:r>
              <a:rPr lang="en-US" sz="1200" dirty="0"/>
              <a:t>();  // Inherited from Animal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cat.meow</a:t>
            </a:r>
            <a:r>
              <a:rPr lang="en-US" sz="1200" dirty="0"/>
              <a:t>(); // Specific to Cat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75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94" y="304800"/>
            <a:ext cx="80267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Function overriding in inheritance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19C2F-DF02-6B4D-748B-272171D4F537}"/>
              </a:ext>
            </a:extLst>
          </p:cNvPr>
          <p:cNvSpPr txBox="1"/>
          <p:nvPr/>
        </p:nvSpPr>
        <p:spPr>
          <a:xfrm>
            <a:off x="457200" y="1371600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Function overriding allows a derived class to define its own version of a function that has been previously defined in its base class.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35E9C-B0B4-CF89-1D62-AB6D3090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86000"/>
            <a:ext cx="517604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0814-4D11-E9CC-915B-F4517AB60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6C2F6E9-8DD5-9538-C435-13345F7C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overloading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is about defining multiple functions with the same name but different signatures (parameters).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overriding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about redefining a function in a derived class to change or extend the behavior of a base class function. </a:t>
            </a:r>
          </a:p>
        </p:txBody>
      </p:sp>
    </p:spTree>
    <p:extLst>
      <p:ext uri="{BB962C8B-B14F-4D97-AF65-F5344CB8AC3E}">
        <p14:creationId xmlns:p14="http://schemas.microsoft.com/office/powerpoint/2010/main" val="279201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17D7-DDE7-CAA0-EB46-A6BCB0F3D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6ED256-59A8-32C3-DAAF-B07A948A5275}"/>
              </a:ext>
            </a:extLst>
          </p:cNvPr>
          <p:cNvSpPr txBox="1"/>
          <p:nvPr/>
        </p:nvSpPr>
        <p:spPr>
          <a:xfrm>
            <a:off x="279094" y="304800"/>
            <a:ext cx="80267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Function Overloading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2FD7C-ABED-0429-236A-33AFB3C65B9C}"/>
              </a:ext>
            </a:extLst>
          </p:cNvPr>
          <p:cNvSpPr txBox="1"/>
          <p:nvPr/>
        </p:nvSpPr>
        <p:spPr>
          <a:xfrm>
            <a:off x="4114800" y="1066800"/>
            <a:ext cx="4572000" cy="50783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class Printer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// Function to print an integer</a:t>
            </a:r>
          </a:p>
          <a:p>
            <a:r>
              <a:rPr lang="en-US" sz="1200" dirty="0"/>
              <a:t>    void print(int i)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"Printing integer: " &lt;&lt; i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// Function to print a double</a:t>
            </a:r>
          </a:p>
          <a:p>
            <a:r>
              <a:rPr lang="en-US" sz="1200" dirty="0"/>
              <a:t>    void print(double d)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"Printing double: " &lt;&lt; d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// Function to print a string</a:t>
            </a:r>
          </a:p>
          <a:p>
            <a:r>
              <a:rPr lang="en-US" sz="1200" dirty="0"/>
              <a:t>    void print(string s)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"Printing string: " &lt;&lt; s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Printer p;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p.print</a:t>
            </a:r>
            <a:r>
              <a:rPr lang="en-US" sz="1200" dirty="0"/>
              <a:t>(10);        // Calls print(int)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p.print</a:t>
            </a:r>
            <a:r>
              <a:rPr lang="en-US" sz="1200" dirty="0"/>
              <a:t>(3.14);      // Calls print(double)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p.print</a:t>
            </a:r>
            <a:r>
              <a:rPr lang="en-US" sz="1200" dirty="0"/>
              <a:t>("Hello");   // Calls print(string)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927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E0860-2493-71D4-2DEA-6B745638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CC746C-AB98-BFEE-C86D-C4092F5E8E85}"/>
              </a:ext>
            </a:extLst>
          </p:cNvPr>
          <p:cNvSpPr txBox="1"/>
          <p:nvPr/>
        </p:nvSpPr>
        <p:spPr>
          <a:xfrm>
            <a:off x="152400" y="19050"/>
            <a:ext cx="80267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Function Overriding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45C26-3778-7462-179A-18D34CA34D92}"/>
              </a:ext>
            </a:extLst>
          </p:cNvPr>
          <p:cNvSpPr txBox="1"/>
          <p:nvPr/>
        </p:nvSpPr>
        <p:spPr>
          <a:xfrm>
            <a:off x="3810000" y="762000"/>
            <a:ext cx="4572000" cy="56323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// Base class</a:t>
            </a:r>
          </a:p>
          <a:p>
            <a:r>
              <a:rPr lang="en-US" sz="1200" dirty="0"/>
              <a:t>class Animal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// Virtual function to be overridden</a:t>
            </a:r>
          </a:p>
          <a:p>
            <a:r>
              <a:rPr lang="en-US" sz="1200" dirty="0"/>
              <a:t>    virtual void sound()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"Animal makes a sound."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// Derived class</a:t>
            </a:r>
          </a:p>
          <a:p>
            <a:r>
              <a:rPr lang="en-US" sz="1200" dirty="0"/>
              <a:t>class Dog : public Animal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// Override the base class function</a:t>
            </a:r>
          </a:p>
          <a:p>
            <a:r>
              <a:rPr lang="en-US" sz="1200" dirty="0"/>
              <a:t>    void sound() override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"Dog barks."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// Creating an object of type Dog</a:t>
            </a:r>
          </a:p>
          <a:p>
            <a:r>
              <a:rPr lang="en-US" sz="1200" dirty="0"/>
              <a:t>    Dog </a:t>
            </a:r>
            <a:r>
              <a:rPr lang="en-US" sz="1200" dirty="0" err="1"/>
              <a:t>dog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// Calling the overridden function on the object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dog.sound</a:t>
            </a:r>
            <a:r>
              <a:rPr lang="en-US" sz="1200" dirty="0"/>
              <a:t>();  // Calls Dog's sound() due to function overriding</a:t>
            </a:r>
          </a:p>
          <a:p>
            <a:endParaRPr lang="en-US" sz="1200" dirty="0"/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4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5842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Introduction to Inheritance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457200" y="2057400"/>
            <a:ext cx="8153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New class inherits from existing, enhancing code reusability.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Creates new classes, reduces redundancy, and fosters modular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Inherits attributes and methods, enabling extension and specialization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5842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Inheritance</a:t>
            </a: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 why?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1EC624-BF04-AECD-F1BE-69AD444E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6416"/>
            <a:ext cx="7162800" cy="21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5842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Inheritance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4040513-247C-227D-6876-5620FC00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905000"/>
            <a:ext cx="579157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93103"/>
            <a:ext cx="7671410" cy="20345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Inheritance</a:t>
            </a:r>
            <a:r>
              <a:rPr lang="en-US" sz="3800" b="1" spc="-5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visibility</a:t>
            </a:r>
            <a:endParaRPr lang="en-US" sz="3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general,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visibility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member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child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class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depends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on: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member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visibility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parent.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inheritance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modifier.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60A46-3E2D-0611-0DD5-866853CF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16279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6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24136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Inheritance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563598"/>
            <a:ext cx="7695565" cy="180562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lvl="1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capability of a </a:t>
            </a:r>
            <a:r>
              <a:rPr lang="en-US" sz="2000" dirty="0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 </a:t>
            </a:r>
            <a:r>
              <a:rPr lang="en-US" sz="2000" dirty="0">
                <a:latin typeface="Times New Roman"/>
                <a:cs typeface="Times New Roman"/>
              </a:rPr>
              <a:t>to derive properties and characteristics from another class is called Inheritance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Through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inheritance,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may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create</a:t>
            </a:r>
            <a:r>
              <a:rPr lang="en-US" sz="20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new</a:t>
            </a:r>
            <a:r>
              <a:rPr lang="en-US" sz="20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classes</a:t>
            </a:r>
            <a:r>
              <a:rPr lang="en-US"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from</a:t>
            </a:r>
            <a:r>
              <a:rPr lang="en-US" sz="20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existing</a:t>
            </a:r>
            <a:r>
              <a:rPr lang="en-US" sz="20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classes</a:t>
            </a:r>
            <a:r>
              <a:rPr lang="en-US" sz="2000" spc="-1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derived</a:t>
            </a:r>
            <a:r>
              <a:rPr lang="en-US"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child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class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inherits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base</a:t>
            </a:r>
            <a:r>
              <a:rPr lang="en-US"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parent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class.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lvl="1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40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5842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Introduction to Inheritance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28600" y="1905000"/>
            <a:ext cx="8153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Single Inheritance: </a:t>
            </a:r>
            <a:r>
              <a:rPr lang="en-US" sz="2000" dirty="0">
                <a:latin typeface="Times New Roman"/>
                <a:cs typeface="Times New Roman"/>
              </a:rPr>
              <a:t>A derived class inherits from only one base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Multiple Inheritance: </a:t>
            </a:r>
            <a:r>
              <a:rPr lang="en-US" sz="2000" dirty="0">
                <a:latin typeface="Times New Roman"/>
                <a:cs typeface="Times New Roman"/>
              </a:rPr>
              <a:t>A derived class inherits from two or more base classes.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Hierarchical Inheritance: </a:t>
            </a:r>
            <a:r>
              <a:rPr lang="en-US" sz="2000" dirty="0">
                <a:latin typeface="Times New Roman"/>
                <a:cs typeface="Times New Roman"/>
              </a:rPr>
              <a:t>Multiple derived classes inherit from a single base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Multilevel Inheritance: </a:t>
            </a:r>
            <a:r>
              <a:rPr lang="en-US" sz="2000" dirty="0">
                <a:latin typeface="Times New Roman"/>
                <a:cs typeface="Times New Roman"/>
              </a:rPr>
              <a:t>A derived class serves as the base class for another derived class, forming a chain.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Hybrid Inheritance: </a:t>
            </a:r>
            <a:r>
              <a:rPr lang="en-US" sz="2000" dirty="0">
                <a:latin typeface="Times New Roman"/>
                <a:cs typeface="Times New Roman"/>
              </a:rPr>
              <a:t>A combination of multiple and hierarchical inheritance, involving more complex class structures.</a:t>
            </a:r>
          </a:p>
        </p:txBody>
      </p:sp>
    </p:spTree>
    <p:extLst>
      <p:ext uri="{BB962C8B-B14F-4D97-AF65-F5344CB8AC3E}">
        <p14:creationId xmlns:p14="http://schemas.microsoft.com/office/powerpoint/2010/main" val="162270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89" y="664590"/>
            <a:ext cx="4357457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Single Inheritance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E2F127E5-73AD-F45A-160C-20001359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318721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51250-DDD7-F936-52CE-88C692E6ED57}"/>
              </a:ext>
            </a:extLst>
          </p:cNvPr>
          <p:cNvSpPr txBox="1"/>
          <p:nvPr/>
        </p:nvSpPr>
        <p:spPr>
          <a:xfrm>
            <a:off x="762000" y="1524000"/>
            <a:ext cx="739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class inherits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attributes and methods </a:t>
            </a:r>
            <a:r>
              <a:rPr lang="en-US" sz="2000" dirty="0">
                <a:latin typeface="Times New Roman"/>
                <a:cs typeface="Times New Roman"/>
              </a:rPr>
              <a:t>from a single base class. It forms a simple parent-child relationship.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D2262-0DD3-0DFE-DB8F-472DC77E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399817"/>
            <a:ext cx="286742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08952-1185-6BDF-4039-2446F09B7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C45537-ED9A-C115-5293-9FE6D3E6D25C}"/>
              </a:ext>
            </a:extLst>
          </p:cNvPr>
          <p:cNvSpPr txBox="1"/>
          <p:nvPr/>
        </p:nvSpPr>
        <p:spPr>
          <a:xfrm>
            <a:off x="214543" y="76200"/>
            <a:ext cx="4357457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Single Inheritance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885DE-E912-A6CD-1178-F1BE729A6693}"/>
              </a:ext>
            </a:extLst>
          </p:cNvPr>
          <p:cNvSpPr txBox="1"/>
          <p:nvPr/>
        </p:nvSpPr>
        <p:spPr>
          <a:xfrm>
            <a:off x="3657600" y="689788"/>
            <a:ext cx="4603750" cy="54784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using namespace std;</a:t>
            </a:r>
          </a:p>
          <a:p>
            <a:endParaRPr lang="en-US" sz="1400" dirty="0"/>
          </a:p>
          <a:p>
            <a:r>
              <a:rPr lang="en-US" sz="1400" dirty="0"/>
              <a:t>// Base class</a:t>
            </a:r>
          </a:p>
          <a:p>
            <a:r>
              <a:rPr lang="en-US" sz="1400" dirty="0"/>
              <a:t>class Animal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void eat()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cout</a:t>
            </a:r>
            <a:r>
              <a:rPr lang="en-US" sz="1400" dirty="0"/>
              <a:t> &lt;&lt; "Animal eats food."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// Derived class</a:t>
            </a:r>
          </a:p>
          <a:p>
            <a:r>
              <a:rPr lang="en-US" sz="1400" dirty="0"/>
              <a:t>class Dog : public Animal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void bark()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cout</a:t>
            </a:r>
            <a:r>
              <a:rPr lang="en-US" sz="1400" dirty="0"/>
              <a:t> &lt;&lt; "Dog barks."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Dog </a:t>
            </a:r>
            <a:r>
              <a:rPr lang="en-US" sz="1400" dirty="0" err="1"/>
              <a:t>dog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dog.eat</a:t>
            </a:r>
            <a:r>
              <a:rPr lang="en-US" sz="1400" dirty="0"/>
              <a:t>();  // Inherited from Animal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dog.bark</a:t>
            </a:r>
            <a:r>
              <a:rPr lang="en-US" sz="1400" dirty="0"/>
              <a:t>(); // Specific to Dog</a:t>
            </a:r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61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1184</Words>
  <Application>Microsoft Office PowerPoint</Application>
  <PresentationFormat>On-screen Show (4:3)</PresentationFormat>
  <Paragraphs>225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Nunito</vt:lpstr>
      <vt:lpstr>Times New Roman</vt:lpstr>
      <vt:lpstr>Wingdings</vt:lpstr>
      <vt:lpstr>Office Theme</vt:lpstr>
      <vt:lpstr>Inheritance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Ihsan Ullah</cp:lastModifiedBy>
  <cp:revision>9</cp:revision>
  <dcterms:created xsi:type="dcterms:W3CDTF">2024-04-23T00:20:38Z</dcterms:created>
  <dcterms:modified xsi:type="dcterms:W3CDTF">2024-11-17T13:53:56Z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2024-04-23T00:00:00Z</vt:filetime>
  </property>
  <property fmtid="{D5CDD505-2E9C-101B-9397-08002B2CF9AE}" pid="5" name="Producer">
    <vt:lpwstr>Microsoft® Office PowerPoint® 2007</vt:lpwstr>
  </property>
</Properties>
</file>