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19" r:id="rId2"/>
    <p:sldId id="265" r:id="rId3"/>
    <p:sldId id="358" r:id="rId4"/>
    <p:sldId id="357" r:id="rId5"/>
    <p:sldId id="355" r:id="rId6"/>
    <p:sldId id="356" r:id="rId7"/>
    <p:sldId id="362" r:id="rId8"/>
    <p:sldId id="354" r:id="rId9"/>
    <p:sldId id="359" r:id="rId10"/>
    <p:sldId id="351" r:id="rId11"/>
    <p:sldId id="353" r:id="rId12"/>
    <p:sldId id="350" r:id="rId13"/>
    <p:sldId id="306" r:id="rId14"/>
    <p:sldId id="304" r:id="rId15"/>
    <p:sldId id="352" r:id="rId16"/>
    <p:sldId id="349" r:id="rId17"/>
    <p:sldId id="280" r:id="rId18"/>
    <p:sldId id="284" r:id="rId19"/>
    <p:sldId id="308" r:id="rId20"/>
    <p:sldId id="302" r:id="rId21"/>
    <p:sldId id="346" r:id="rId22"/>
    <p:sldId id="361" r:id="rId23"/>
    <p:sldId id="268" r:id="rId24"/>
    <p:sldId id="336" r:id="rId25"/>
    <p:sldId id="36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7AF00-DEAA-4B55-9C31-6A8892A9F3F8}" v="12" dt="2024-10-14T04:25:22.4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210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58" d="100"/>
          <a:sy n="158" d="100"/>
        </p:scale>
        <p:origin x="302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F1509-D803-429E-8500-C4A44FAE2E19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8C0EA-7492-4FA4-AB8F-B4BE929D9A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3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8D6B-D5C8-6E85-B92A-1A32980D23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4708-ED5B-6602-4BC2-38E95C1A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57EB5-704E-45B5-47DD-791DC5FC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3F92-16C2-E4AB-A2FC-035CF7EA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39" y="6643962"/>
            <a:ext cx="2129155" cy="1943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4B1F-661F-21E1-5326-E37129F7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7514" y="6636952"/>
            <a:ext cx="1778634" cy="1943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Control Statements and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04BA-79C3-49A8-8B53-D7CE837B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6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75" y="260350"/>
            <a:ext cx="9140825" cy="0"/>
          </a:xfrm>
          <a:custGeom>
            <a:avLst/>
            <a:gdLst/>
            <a:ahLst/>
            <a:cxnLst/>
            <a:rect l="l" t="t" r="r" b="b"/>
            <a:pathLst>
              <a:path w="9140825">
                <a:moveTo>
                  <a:pt x="0" y="0"/>
                </a:moveTo>
                <a:lnTo>
                  <a:pt x="9140825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25526"/>
            <a:ext cx="9140825" cy="0"/>
          </a:xfrm>
          <a:custGeom>
            <a:avLst/>
            <a:gdLst/>
            <a:ahLst/>
            <a:cxnLst/>
            <a:rect l="l" t="t" r="r" b="b"/>
            <a:pathLst>
              <a:path w="9140825">
                <a:moveTo>
                  <a:pt x="0" y="0"/>
                </a:moveTo>
                <a:lnTo>
                  <a:pt x="9140825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7112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2" y="5679908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2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2" y="5867402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371600" y="4364073"/>
            <a:ext cx="6858000" cy="3551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</a:t>
            </a: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1284142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0D010-A4A5-A493-16C9-EA1606D272BC}"/>
              </a:ext>
            </a:extLst>
          </p:cNvPr>
          <p:cNvSpPr txBox="1"/>
          <p:nvPr/>
        </p:nvSpPr>
        <p:spPr>
          <a:xfrm>
            <a:off x="933450" y="1696023"/>
            <a:ext cx="7277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(int variable)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(string variable)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AAB79-A7DD-CC00-3765-C8C9BB6B4B19}"/>
              </a:ext>
            </a:extLst>
          </p:cNvPr>
          <p:cNvSpPr txBox="1"/>
          <p:nvPr/>
        </p:nvSpPr>
        <p:spPr>
          <a:xfrm>
            <a:off x="738188" y="533400"/>
            <a:ext cx="665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Let's create a class name </a:t>
            </a:r>
            <a:r>
              <a:rPr lang="en-US" sz="2800" b="1" dirty="0" err="1">
                <a:solidFill>
                  <a:srgbClr val="4F81BC"/>
                </a:solidFill>
                <a:latin typeface="Times New Roman"/>
                <a:cs typeface="Times New Roman"/>
              </a:rPr>
              <a:t>MyClass</a:t>
            </a:r>
            <a:endParaRPr lang="en-US" sz="2800" b="1" dirty="0">
              <a:solidFill>
                <a:srgbClr val="4F81BC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6B6A9DC-75B5-1FAA-8CCD-F867A562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18356"/>
            <a:ext cx="8077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used to create a class called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access specifier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the class, there is an integer variable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 string variable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1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647" y="1371600"/>
            <a:ext cx="8070705" cy="68993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 blueprint for creating objects that defines their structure and behavior.</a:t>
            </a:r>
          </a:p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F7409-853D-68C5-BDB7-3F22161FBE54}"/>
              </a:ext>
            </a:extLst>
          </p:cNvPr>
          <p:cNvSpPr txBox="1"/>
          <p:nvPr/>
        </p:nvSpPr>
        <p:spPr>
          <a:xfrm>
            <a:off x="228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What is classes and Object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B7B85-2E57-ACDD-94ED-A86AF6FD6A5C}"/>
              </a:ext>
            </a:extLst>
          </p:cNvPr>
          <p:cNvSpPr txBox="1"/>
          <p:nvPr/>
        </p:nvSpPr>
        <p:spPr>
          <a:xfrm>
            <a:off x="2869660" y="1965073"/>
            <a:ext cx="4578484" cy="45243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brand;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model;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brand &lt;&lt; " " &lt;&lt; model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myCar.brand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"Toyota";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myCar.model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"Corolla";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myCar.display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DA190-87A1-A102-CB49-D6A8B3CF733A}"/>
              </a:ext>
            </a:extLst>
          </p:cNvPr>
          <p:cNvCxnSpPr>
            <a:cxnSpLocks/>
          </p:cNvCxnSpPr>
          <p:nvPr/>
        </p:nvCxnSpPr>
        <p:spPr>
          <a:xfrm>
            <a:off x="2362200" y="4974571"/>
            <a:ext cx="1219200" cy="45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E1346-24FD-3406-E659-C09AFCBB945A}"/>
              </a:ext>
            </a:extLst>
          </p:cNvPr>
          <p:cNvSpPr txBox="1"/>
          <p:nvPr/>
        </p:nvSpPr>
        <p:spPr>
          <a:xfrm>
            <a:off x="1615805" y="4742483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Object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8FB740-D700-9030-392E-1FA67EF19D4B}"/>
              </a:ext>
            </a:extLst>
          </p:cNvPr>
          <p:cNvSpPr txBox="1"/>
          <p:nvPr/>
        </p:nvSpPr>
        <p:spPr>
          <a:xfrm>
            <a:off x="1219200" y="2741436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Class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7475C-2FA0-A231-A596-68C8059ACDF1}"/>
              </a:ext>
            </a:extLst>
          </p:cNvPr>
          <p:cNvCxnSpPr>
            <a:cxnSpLocks/>
          </p:cNvCxnSpPr>
          <p:nvPr/>
        </p:nvCxnSpPr>
        <p:spPr>
          <a:xfrm flipV="1">
            <a:off x="1809750" y="2205794"/>
            <a:ext cx="1695450" cy="78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6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874C68-D11D-FEBD-2682-1EC07755F3BB}"/>
              </a:ext>
            </a:extLst>
          </p:cNvPr>
          <p:cNvSpPr txBox="1"/>
          <p:nvPr/>
        </p:nvSpPr>
        <p:spPr>
          <a:xfrm>
            <a:off x="1869281" y="2148068"/>
            <a:ext cx="54054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    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 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(int variable)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string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 (string variable)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 of </a:t>
            </a:r>
            <a:r>
              <a:rPr lang="en-US" sz="12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attributes and set values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myObj.myNum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myObj.myString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 text"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attribute values</a:t>
            </a:r>
            <a:b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myObj.myNum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myObj.myString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B3CAD1-AAEE-FEF7-5DBA-C8EE6AF2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3612"/>
            <a:ext cx="74676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an object of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specify the class name, followed by the object name.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access the class attributes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use the dot syntax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on the object: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1592C-F3AF-258E-676D-4B99E768C15F}"/>
              </a:ext>
            </a:extLst>
          </p:cNvPr>
          <p:cNvSpPr txBox="1"/>
          <p:nvPr/>
        </p:nvSpPr>
        <p:spPr>
          <a:xfrm>
            <a:off x="738188" y="533400"/>
            <a:ext cx="665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Let's create an object from class</a:t>
            </a:r>
          </a:p>
        </p:txBody>
      </p:sp>
    </p:spTree>
    <p:extLst>
      <p:ext uri="{BB962C8B-B14F-4D97-AF65-F5344CB8AC3E}">
        <p14:creationId xmlns:p14="http://schemas.microsoft.com/office/powerpoint/2010/main" val="294937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261F5-2F15-2254-1BC9-78B7959B5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E325C18-2336-6F53-D591-576F532AB3F8}"/>
              </a:ext>
            </a:extLst>
          </p:cNvPr>
          <p:cNvSpPr txBox="1"/>
          <p:nvPr/>
        </p:nvSpPr>
        <p:spPr>
          <a:xfrm>
            <a:off x="78422" y="685800"/>
            <a:ext cx="898715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2890"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C85FF-4C2E-06B4-293A-465920775BC6}"/>
              </a:ext>
            </a:extLst>
          </p:cNvPr>
          <p:cNvSpPr txBox="1"/>
          <p:nvPr/>
        </p:nvSpPr>
        <p:spPr>
          <a:xfrm>
            <a:off x="228600" y="1318068"/>
            <a:ext cx="6781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Instantiating objects from a class: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0DEEFB4D-A230-1140-EF90-C30484A4F24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81F0-EA53-8215-422A-B50F6F28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64" y="957483"/>
            <a:ext cx="3794363" cy="50103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93F284F-47F3-87A0-5ACB-615294AC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936803"/>
            <a:ext cx="4794250" cy="3724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define a class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 a member variable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a member function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myMethod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main()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create two objects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obj1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obj2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of type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MyClass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access the member variable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assign values to it for each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call the member function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myMethod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for each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Finally, we output the values of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each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0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28F9-DAD1-3368-2DB5-CEE04DF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45B0CDC-6535-70DD-8239-0415FD0FD456}"/>
              </a:ext>
            </a:extLst>
          </p:cNvPr>
          <p:cNvSpPr txBox="1"/>
          <p:nvPr/>
        </p:nvSpPr>
        <p:spPr>
          <a:xfrm>
            <a:off x="762000" y="1295400"/>
            <a:ext cx="7389178" cy="19210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l"/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members: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within the class to store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Functions declared within the class to perform operations on the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B6BBC-2553-4918-5A9C-D82DCBB47AD4}"/>
              </a:ext>
            </a:extLst>
          </p:cNvPr>
          <p:cNvSpPr txBox="1"/>
          <p:nvPr/>
        </p:nvSpPr>
        <p:spPr>
          <a:xfrm>
            <a:off x="609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Members: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F3326EFC-B2D9-23D6-790F-6BD72462545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A5D8A23D-571A-C69A-C1DF-ACA263F165A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15BD9-5055-5583-D1AD-9F65B635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95600"/>
            <a:ext cx="442974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28F9-DAD1-3368-2DB5-CEE04DF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45B0CDC-6535-70DD-8239-0415FD0FD456}"/>
              </a:ext>
            </a:extLst>
          </p:cNvPr>
          <p:cNvSpPr txBox="1"/>
          <p:nvPr/>
        </p:nvSpPr>
        <p:spPr>
          <a:xfrm>
            <a:off x="762000" y="1371600"/>
            <a:ext cx="7389178" cy="161326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from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outside the class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only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class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within the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and its subclasses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B6BBC-2553-4918-5A9C-D82DCBB47AD4}"/>
              </a:ext>
            </a:extLst>
          </p:cNvPr>
          <p:cNvSpPr txBox="1"/>
          <p:nvPr/>
        </p:nvSpPr>
        <p:spPr>
          <a:xfrm>
            <a:off x="609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specifiers: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A5D8A23D-571A-C69A-C1DF-ACA263F165A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49576-F31F-9A11-522F-41D6B319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55" y="3657600"/>
            <a:ext cx="244826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4E0E-D2A3-6F14-1014-03BC5083F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98EFD-CD07-F8AC-C36E-8A120EDBF638}"/>
              </a:ext>
            </a:extLst>
          </p:cNvPr>
          <p:cNvSpPr txBox="1"/>
          <p:nvPr/>
        </p:nvSpPr>
        <p:spPr>
          <a:xfrm>
            <a:off x="609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Members: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7287DEEA-2F68-3938-D711-8AEA229139BB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D174A-024D-55F1-288B-4EC47A14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62332"/>
            <a:ext cx="5714999" cy="48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27374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Constructors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563598"/>
            <a:ext cx="7754620" cy="25869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constructor is an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function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it is very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special.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constructor will be invoked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automatically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object is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created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invoked.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cannot be invoked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twice.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cannot be invoked by the </a:t>
            </a:r>
            <a:r>
              <a:rPr sz="2000" spc="-5" dirty="0">
                <a:latin typeface="Times New Roman"/>
                <a:cs typeface="Times New Roman"/>
              </a:rPr>
              <a:t>programmer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manually.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Usually it is used to </a:t>
            </a:r>
            <a:r>
              <a:rPr sz="2000" spc="-5" dirty="0">
                <a:latin typeface="Times New Roman"/>
                <a:cs typeface="Times New Roman"/>
              </a:rPr>
              <a:t>initialize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object.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D2BBD88A-0230-AD1A-70BF-5726E003B1A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24415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Destruc</a:t>
            </a:r>
            <a:r>
              <a:rPr sz="3800" b="1" spc="10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6558915" cy="14725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destructor is invoked right before an object is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destroyed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public and have no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parameter.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compiler </a:t>
            </a:r>
            <a:r>
              <a:rPr sz="2000" dirty="0">
                <a:latin typeface="Times New Roman"/>
                <a:cs typeface="Times New Roman"/>
              </a:rPr>
              <a:t>provides a default destructor that does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nothing.</a:t>
            </a: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define your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spc="-10" dirty="0">
                <a:latin typeface="Times New Roman"/>
                <a:cs typeface="Times New Roman"/>
              </a:rPr>
              <a:t>destructor,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6FC0"/>
                </a:solidFill>
                <a:latin typeface="Courier New"/>
                <a:cs typeface="Courier New"/>
              </a:rPr>
              <a:t>~</a:t>
            </a:r>
            <a:r>
              <a:rPr sz="2000" spc="-8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94046286-E559-0071-0E4A-66BC2AE4036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BEFFF-8395-74CE-7DFE-D447046A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CACD7-C3A8-8DDC-3C63-3B3E3CE41B23}"/>
              </a:ext>
            </a:extLst>
          </p:cNvPr>
          <p:cNvSpPr txBox="1"/>
          <p:nvPr/>
        </p:nvSpPr>
        <p:spPr>
          <a:xfrm>
            <a:off x="329590" y="685800"/>
            <a:ext cx="835721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Constructors and Destructors</a:t>
            </a:r>
            <a:b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</a:b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602A7F-5D86-4A63-7598-3EB9BF0A49F6}"/>
              </a:ext>
            </a:extLst>
          </p:cNvPr>
          <p:cNvSpPr txBox="1"/>
          <p:nvPr/>
        </p:nvSpPr>
        <p:spPr>
          <a:xfrm>
            <a:off x="329590" y="1624330"/>
            <a:ext cx="4471010" cy="251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Special member functions automatically called when an object is created.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Used to initialize object's data members and set up its state.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Have the same name as the class.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Can be overloaded, allowing multiple constructors with different parameter lists.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0CC47C7-481C-7E39-C3F4-B83B5093CE6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5BF2F-F180-FA8C-87E1-FE274690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59" y="1752600"/>
            <a:ext cx="3009441" cy="39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F7409-853D-68C5-BDB7-3F22161FBE54}"/>
              </a:ext>
            </a:extLst>
          </p:cNvPr>
          <p:cNvSpPr txBox="1"/>
          <p:nvPr/>
        </p:nvSpPr>
        <p:spPr>
          <a:xfrm>
            <a:off x="228600" y="609600"/>
            <a:ext cx="6553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 Procedure  Oriented  Programming</a:t>
            </a:r>
          </a:p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endParaRPr lang="en-US" sz="2800" b="1" dirty="0">
              <a:solidFill>
                <a:srgbClr val="4F81BC"/>
              </a:solidFill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endParaRPr lang="en-US" sz="2800" b="1" dirty="0">
              <a:solidFill>
                <a:srgbClr val="4F81BC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0D99D724-7A8D-8010-D707-82C42E99D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5922E-EDB5-644F-8344-95598703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7" y="3200400"/>
            <a:ext cx="6429943" cy="204794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B2CAC41-6577-D4D5-F489-9533E060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07" y="1439650"/>
            <a:ext cx="827498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 where the program is viewed as a sequence of tasks (reading, calculation, printing, etc.).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components that define actions or steps for the program to execute.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1FA7-1ABF-D559-D945-89AE5064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326B42D-BC05-6EF7-75DE-10EF2235840B}"/>
              </a:ext>
            </a:extLst>
          </p:cNvPr>
          <p:cNvSpPr txBox="1"/>
          <p:nvPr/>
        </p:nvSpPr>
        <p:spPr>
          <a:xfrm>
            <a:off x="78422" y="685800"/>
            <a:ext cx="8987155" cy="464742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683500" algn="l"/>
              </a:tabLst>
            </a:pP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vs.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  <a:p>
            <a:pPr marL="606425" indent="-343535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 a </a:t>
            </a:r>
            <a:r>
              <a:rPr lang="en-US" sz="2000" spc="-5" dirty="0">
                <a:latin typeface="Times New Roman"/>
                <a:cs typeface="Times New Roman"/>
              </a:rPr>
              <a:t>class, </a:t>
            </a:r>
            <a:r>
              <a:rPr lang="en-US" sz="2000" dirty="0">
                <a:latin typeface="Times New Roman"/>
                <a:cs typeface="Times New Roman"/>
              </a:rPr>
              <a:t>we can define variables and functions.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They are </a:t>
            </a:r>
            <a:r>
              <a:rPr lang="en-US" sz="2000" spc="-5" dirty="0">
                <a:latin typeface="Times New Roman"/>
                <a:cs typeface="Times New Roman"/>
              </a:rPr>
              <a:t>call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member variables </a:t>
            </a:r>
            <a:r>
              <a:rPr lang="en-US" sz="2000" dirty="0">
                <a:latin typeface="Times New Roman"/>
                <a:cs typeface="Times New Roman"/>
              </a:rPr>
              <a:t>and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member</a:t>
            </a:r>
            <a:r>
              <a:rPr lang="en-US" sz="2000" b="1" spc="-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60642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However, </a:t>
            </a:r>
            <a:r>
              <a:rPr lang="en-US" sz="2000" spc="5" dirty="0">
                <a:latin typeface="Times New Roman"/>
                <a:cs typeface="Times New Roman"/>
              </a:rPr>
              <a:t>now </a:t>
            </a:r>
            <a:r>
              <a:rPr lang="en-US" sz="2000" dirty="0">
                <a:latin typeface="Times New Roman"/>
                <a:cs typeface="Times New Roman"/>
              </a:rPr>
              <a:t>there can be four </a:t>
            </a:r>
            <a:r>
              <a:rPr lang="en-US" sz="2000" spc="-5" dirty="0">
                <a:latin typeface="Times New Roman"/>
                <a:cs typeface="Times New Roman"/>
              </a:rPr>
              <a:t>types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class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members:</a:t>
            </a:r>
            <a:endParaRPr lang="en-US" sz="2000" dirty="0">
              <a:latin typeface="Times New Roman"/>
              <a:cs typeface="Times New Roman"/>
            </a:endParaRP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variables</a:t>
            </a:r>
            <a:r>
              <a:rPr lang="en-US" sz="20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(default).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lang="en-US"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variables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100711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functions</a:t>
            </a:r>
            <a:r>
              <a:rPr lang="en-US" sz="20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(default).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lang="en-US"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606425" marR="110617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Starting from </a:t>
            </a:r>
            <a:r>
              <a:rPr lang="en-US" sz="2000" spc="-30" dirty="0">
                <a:latin typeface="Times New Roman"/>
                <a:cs typeface="Times New Roman"/>
              </a:rPr>
              <a:t>now, </a:t>
            </a:r>
            <a:r>
              <a:rPr lang="en-US" sz="2000" dirty="0">
                <a:latin typeface="Times New Roman"/>
                <a:cs typeface="Times New Roman"/>
              </a:rPr>
              <a:t>when we say </a:t>
            </a:r>
            <a:r>
              <a:rPr lang="en-US" sz="2000" spc="-10" dirty="0">
                <a:latin typeface="Times New Roman"/>
                <a:cs typeface="Times New Roman"/>
              </a:rPr>
              <a:t>member </a:t>
            </a:r>
            <a:r>
              <a:rPr lang="en-US" sz="2000" dirty="0">
                <a:latin typeface="Times New Roman"/>
                <a:cs typeface="Times New Roman"/>
              </a:rPr>
              <a:t>variables (fields) and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member  </a:t>
            </a:r>
            <a:r>
              <a:rPr lang="en-US" sz="2000" dirty="0">
                <a:latin typeface="Times New Roman"/>
                <a:cs typeface="Times New Roman"/>
              </a:rPr>
              <a:t>functions, we are talking about instance</a:t>
            </a:r>
            <a:r>
              <a:rPr lang="en-US" sz="2000" spc="-1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ones.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D5EE622-4A02-FBDF-2066-7CD06F83A5E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CEA3C-0579-D532-B6E7-DE75C73A1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5D0C188-FB27-584F-D835-9B0A759084BE}"/>
              </a:ext>
            </a:extLst>
          </p:cNvPr>
          <p:cNvSpPr txBox="1"/>
          <p:nvPr/>
        </p:nvSpPr>
        <p:spPr>
          <a:xfrm>
            <a:off x="78422" y="1143000"/>
            <a:ext cx="8987155" cy="32752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latin typeface="Times New Roman"/>
                <a:cs typeface="Times New Roman"/>
              </a:rPr>
              <a:t>Instance Variables: 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unique to each object, holding data specific to that instance.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latin typeface="Times New Roman"/>
                <a:cs typeface="Times New Roman"/>
              </a:rPr>
              <a:t>Static Variables: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shared among all objects of the class, containing data common to all instances.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6BAB5AB8-9382-9667-5949-26986752206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935D1-A261-8048-76E5-174202F2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121E7C7-90BD-DF0E-DE14-AA45A9A667B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588DC-3813-1DFC-A33D-A28684B2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41351"/>
            <a:ext cx="58338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18859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45" dirty="0">
                <a:solidFill>
                  <a:srgbClr val="4F81BC"/>
                </a:solidFill>
                <a:latin typeface="Times New Roman"/>
                <a:cs typeface="Times New Roman"/>
              </a:rPr>
              <a:t>V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isibi</a:t>
            </a:r>
            <a:r>
              <a:rPr sz="38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ity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340" y="1600200"/>
            <a:ext cx="8193405" cy="261353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265" marR="2884170" indent="-342265" algn="r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can/must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visibility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in 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class:</a:t>
            </a:r>
            <a:endParaRPr sz="2000" dirty="0">
              <a:latin typeface="Times New Roman"/>
              <a:cs typeface="Times New Roman"/>
            </a:endParaRPr>
          </a:p>
          <a:p>
            <a:pPr marL="286385" marR="2892425" lvl="1" indent="-286385" algn="r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Public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can be accessed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anywhere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Private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can be accessed only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 the</a:t>
            </a:r>
            <a:r>
              <a:rPr sz="20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class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Protected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will be discussed </a:t>
            </a:r>
            <a:r>
              <a:rPr sz="2000" spc="-5" dirty="0">
                <a:latin typeface="Times New Roman"/>
                <a:cs typeface="Times New Roman"/>
              </a:rPr>
              <a:t>later in this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semester.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These three keywords are the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visibility</a:t>
            </a:r>
            <a:r>
              <a:rPr sz="2000" b="1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modifiers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default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all members’ visibility level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private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Usually </a:t>
            </a:r>
            <a:r>
              <a:rPr sz="2000" spc="-5" dirty="0">
                <a:latin typeface="Times New Roman"/>
                <a:cs typeface="Times New Roman"/>
              </a:rPr>
              <a:t>all instance </a:t>
            </a:r>
            <a:r>
              <a:rPr sz="2000" dirty="0">
                <a:latin typeface="Times New Roman"/>
                <a:cs typeface="Times New Roman"/>
              </a:rPr>
              <a:t>variables are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private.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2C85985-C033-1E55-83C7-7A4F5E9ED226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24</a:t>
            </a:fld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8FE93-51DE-B5DB-1BE2-C7EFEE4DB645}"/>
              </a:ext>
            </a:extLst>
          </p:cNvPr>
          <p:cNvSpPr txBox="1"/>
          <p:nvPr/>
        </p:nvSpPr>
        <p:spPr>
          <a:xfrm>
            <a:off x="685800" y="914400"/>
            <a:ext cx="7619999" cy="489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Assignment 2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Create a class Student with attributes name, marks (for 5 subjects), and a method to calculate and return the grade based on average marks. Implement a grading system as: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90-100: A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80-89: B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70-79: C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60-69: D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Below 60: F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Write a C++ program that demonstrates the use of the three access specifiers: public, protected, and private.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Create a class named Rectangle that includes private member variables for length and width. Implement methods to set the dimensions, calculate the area, and calculate the perimeter of the rectangle.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Write a C++ program that creates several Book objects and displays their information along with the total number of books using constructor.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Write a C++ program that defines a class Employee with attributes for name, id, and department. Create multiple Employee objects and display their details along with the total number of employees created.</a:t>
            </a:r>
          </a:p>
        </p:txBody>
      </p:sp>
    </p:spTree>
    <p:extLst>
      <p:ext uri="{BB962C8B-B14F-4D97-AF65-F5344CB8AC3E}">
        <p14:creationId xmlns:p14="http://schemas.microsoft.com/office/powerpoint/2010/main" val="397407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286000"/>
            <a:ext cx="6248400" cy="179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Thanks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US" sz="3800" b="1" spc="-10" dirty="0">
              <a:solidFill>
                <a:srgbClr val="4F81BD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Any Question?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576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ABF0B5-8A89-EFB6-ED4D-363D5926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-97540"/>
            <a:ext cx="8686800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4F81BC"/>
              </a:solidFill>
              <a:latin typeface="Times New Roman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Procedure  Oriented  Characteristic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Decomposition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Breaks down the problem into smaller sub-tasks (procedures).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as Central Elements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task is implemented as a function.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 Execution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are executed in a linear sequence.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Data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typically shared across functions, which can lead to issues with data security.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Data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OOP, data encapsulation is minimal, leading to less secure programs.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7B316-C8A8-9687-82C4-6676415D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78" y="1905000"/>
            <a:ext cx="3697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" y="1266780"/>
            <a:ext cx="8070705" cy="161326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Object-Oriented Programming (OOP) is a programming paradigm that uses objects and Classes</a:t>
            </a:r>
          </a:p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F7409-853D-68C5-BDB7-3F22161FBE54}"/>
              </a:ext>
            </a:extLst>
          </p:cNvPr>
          <p:cNvSpPr txBox="1"/>
          <p:nvPr/>
        </p:nvSpPr>
        <p:spPr>
          <a:xfrm>
            <a:off x="533400" y="609600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Object Oriented Programing (OOP) 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4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6A6AA7-2F6C-3CFD-1D3D-F0801867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808956" cy="383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BEFFF-8395-74CE-7DFE-D447046A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CACD7-C3A8-8DDC-3C63-3B3E3CE41B23}"/>
              </a:ext>
            </a:extLst>
          </p:cNvPr>
          <p:cNvSpPr txBox="1"/>
          <p:nvPr/>
        </p:nvSpPr>
        <p:spPr>
          <a:xfrm>
            <a:off x="329590" y="685800"/>
            <a:ext cx="835721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Why class and object are impotent?</a:t>
            </a:r>
            <a:b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</a:b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602A7F-5D86-4A63-7598-3EB9BF0A49F6}"/>
              </a:ext>
            </a:extLst>
          </p:cNvPr>
          <p:cNvSpPr txBox="1"/>
          <p:nvPr/>
        </p:nvSpPr>
        <p:spPr>
          <a:xfrm>
            <a:off x="202895" y="1752600"/>
            <a:ext cx="8738210" cy="38350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/>
              </a:rPr>
              <a:t>Abstraction:</a:t>
            </a:r>
            <a:endParaRPr lang="en-US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Classes provide a high-level view of data and behavior.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They hide complex implementation details, focusing on essential features.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/>
              </a:rPr>
              <a:t>Encapsulation: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Classes bundle data and methods together.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Encapsulation protects data from unauthorized access by using access specifiers like private and protected.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/>
              </a:rPr>
              <a:t>Reusability:</a:t>
            </a:r>
            <a:endParaRPr lang="en-US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Once defined, classes can be reused to create multiple objects.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Promotes code reuse, reducing redundancy and improving maintainability.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0CC47C7-481C-7E39-C3F4-B83B5093CE6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BEFFF-8395-74CE-7DFE-D447046A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CACD7-C3A8-8DDC-3C63-3B3E3CE41B23}"/>
              </a:ext>
            </a:extLst>
          </p:cNvPr>
          <p:cNvSpPr txBox="1"/>
          <p:nvPr/>
        </p:nvSpPr>
        <p:spPr>
          <a:xfrm>
            <a:off x="329590" y="685800"/>
            <a:ext cx="835721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Why class and object are impotent?</a:t>
            </a:r>
            <a:b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</a:b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602A7F-5D86-4A63-7598-3EB9BF0A49F6}"/>
              </a:ext>
            </a:extLst>
          </p:cNvPr>
          <p:cNvSpPr txBox="1"/>
          <p:nvPr/>
        </p:nvSpPr>
        <p:spPr>
          <a:xfrm>
            <a:off x="202895" y="1752600"/>
            <a:ext cx="873821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/>
              </a:rPr>
              <a:t>Inheritance: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Classes support inheritance, enabling the creation of new classes based on existing ones.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Facilitates code reuse and promotes hierarchical relationships between classes.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/>
              </a:rPr>
              <a:t>Polymorphism:</a:t>
            </a:r>
            <a:endParaRPr lang="en-US" sz="20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Classes enable polymorphism, allowing objects of different classes to be treated uniformly.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Achieved through inheritance and virtual functions, enhancing code flexibility and extensibility.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0CC47C7-481C-7E39-C3F4-B83B5093CE6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B3CAD1-AAEE-FEF7-5DBA-C8EE6AF2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16179"/>
            <a:ext cx="791527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marR="0" lvl="1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C++ are instances of classes, embodying tangible entities.</a:t>
            </a:r>
          </a:p>
          <a:p>
            <a:pPr marL="742950" marR="0" lvl="1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act as blueprints for objects, specifying their structure and behavior.</a:t>
            </a:r>
          </a:p>
          <a:p>
            <a:pPr marL="742950" marR="0" lvl="1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of the same class have a shared structure but unique data values.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71AF5-2E67-C89B-137D-E4776E3C41BC}"/>
              </a:ext>
            </a:extLst>
          </p:cNvPr>
          <p:cNvSpPr txBox="1"/>
          <p:nvPr/>
        </p:nvSpPr>
        <p:spPr>
          <a:xfrm>
            <a:off x="609600" y="1219200"/>
            <a:ext cx="665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What is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C8D95-EB4E-E74F-DD67-1EC0382C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563958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7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8</a:t>
            </a:fld>
            <a:endParaRPr lang="en-US" dirty="0"/>
          </a:p>
        </p:txBody>
      </p:sp>
      <p:pic>
        <p:nvPicPr>
          <p:cNvPr id="3074" name="Picture 2" descr="defineclass">
            <a:extLst>
              <a:ext uri="{FF2B5EF4-FFF2-40B4-BE49-F238E27FC236}">
                <a16:creationId xmlns:a16="http://schemas.microsoft.com/office/drawing/2014/main" id="{BEB547FB-54D7-A76C-EEAA-6957C747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29574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bjincpp">
            <a:extLst>
              <a:ext uri="{FF2B5EF4-FFF2-40B4-BE49-F238E27FC236}">
                <a16:creationId xmlns:a16="http://schemas.microsoft.com/office/drawing/2014/main" id="{04B15593-CBEF-3074-3701-E189D3C7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" y="729574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heritancecpp">
            <a:extLst>
              <a:ext uri="{FF2B5EF4-FFF2-40B4-BE49-F238E27FC236}">
                <a16:creationId xmlns:a16="http://schemas.microsoft.com/office/drawing/2014/main" id="{12633831-0678-D762-7565-94D56E3F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1" y="3660168"/>
            <a:ext cx="2723745" cy="27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F7409-853D-68C5-BDB7-3F22161FBE54}"/>
              </a:ext>
            </a:extLst>
          </p:cNvPr>
          <p:cNvSpPr txBox="1"/>
          <p:nvPr/>
        </p:nvSpPr>
        <p:spPr>
          <a:xfrm>
            <a:off x="533400" y="609600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Object Oriented Programing (OOP) 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A67E7-9384-2548-1ACD-FF9900E6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4579509" cy="3852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E3E1C-ED37-58D2-5F7D-C3FB29C5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4343400" cy="26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1337</Words>
  <Application>Microsoft Office PowerPoint</Application>
  <PresentationFormat>On-screen Show (4:3)</PresentationFormat>
  <Paragraphs>196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Söhne</vt:lpstr>
      <vt:lpstr>Söhne Mono</vt:lpstr>
      <vt:lpstr>Aptos</vt:lpstr>
      <vt:lpstr>Arial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Office Theme</vt:lpstr>
      <vt:lpstr>Classes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Ihsan Ullah</cp:lastModifiedBy>
  <cp:revision>51</cp:revision>
  <dcterms:created xsi:type="dcterms:W3CDTF">2024-02-28T03:21:24Z</dcterms:created>
  <dcterms:modified xsi:type="dcterms:W3CDTF">2024-10-14T23:46:10Z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2024-02-28T00:00:00Z</vt:filetime>
  </property>
</Properties>
</file>