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301" r:id="rId2"/>
    <p:sldId id="337" r:id="rId3"/>
    <p:sldId id="322" r:id="rId4"/>
    <p:sldId id="323" r:id="rId5"/>
    <p:sldId id="278" r:id="rId6"/>
    <p:sldId id="279" r:id="rId7"/>
    <p:sldId id="338" r:id="rId8"/>
    <p:sldId id="283" r:id="rId9"/>
    <p:sldId id="339" r:id="rId10"/>
    <p:sldId id="286" r:id="rId11"/>
    <p:sldId id="340" r:id="rId12"/>
    <p:sldId id="287" r:id="rId13"/>
    <p:sldId id="288" r:id="rId14"/>
    <p:sldId id="289" r:id="rId15"/>
    <p:sldId id="290" r:id="rId16"/>
    <p:sldId id="293" r:id="rId17"/>
    <p:sldId id="294" r:id="rId18"/>
    <p:sldId id="296" r:id="rId19"/>
    <p:sldId id="303" r:id="rId20"/>
    <p:sldId id="343" r:id="rId21"/>
    <p:sldId id="307" r:id="rId22"/>
    <p:sldId id="345" r:id="rId23"/>
    <p:sldId id="309" r:id="rId24"/>
    <p:sldId id="314" r:id="rId25"/>
    <p:sldId id="315" r:id="rId26"/>
    <p:sldId id="321" r:id="rId27"/>
    <p:sldId id="317" r:id="rId28"/>
    <p:sldId id="265" r:id="rId29"/>
    <p:sldId id="304" r:id="rId30"/>
    <p:sldId id="349" r:id="rId31"/>
    <p:sldId id="306" r:id="rId32"/>
    <p:sldId id="302" r:id="rId33"/>
    <p:sldId id="346" r:id="rId34"/>
    <p:sldId id="347" r:id="rId35"/>
    <p:sldId id="348" r:id="rId36"/>
    <p:sldId id="268" r:id="rId37"/>
    <p:sldId id="273" r:id="rId38"/>
    <p:sldId id="280" r:id="rId39"/>
    <p:sldId id="284" r:id="rId40"/>
    <p:sldId id="308" r:id="rId41"/>
    <p:sldId id="33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210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58" d="100"/>
          <a:sy n="158" d="100"/>
        </p:scale>
        <p:origin x="302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F1509-D803-429E-8500-C4A44FAE2E19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8C0EA-7492-4FA4-AB8F-B4BE929D9A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3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D397E-0249-394D-9ED1-E6E61CAB162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03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4708-ED5B-6602-4BC2-38E95C1A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57EB5-704E-45B5-47DD-791DC5FC4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3F92-16C2-E4AB-A2FC-035CF7EA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39" y="6643962"/>
            <a:ext cx="2129155" cy="1943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4B1F-661F-21E1-5326-E37129F7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7514" y="6636952"/>
            <a:ext cx="1778634" cy="19430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Control Statements and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04BA-79C3-49A8-8B53-D7CE837B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221D96-516D-4187-8F17-9A5E8FA8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2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76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75" y="260350"/>
            <a:ext cx="9140825" cy="0"/>
          </a:xfrm>
          <a:custGeom>
            <a:avLst/>
            <a:gdLst/>
            <a:ahLst/>
            <a:cxnLst/>
            <a:rect l="l" t="t" r="r" b="b"/>
            <a:pathLst>
              <a:path w="9140825">
                <a:moveTo>
                  <a:pt x="0" y="0"/>
                </a:moveTo>
                <a:lnTo>
                  <a:pt x="9140825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25526"/>
            <a:ext cx="9140825" cy="0"/>
          </a:xfrm>
          <a:custGeom>
            <a:avLst/>
            <a:gdLst/>
            <a:ahLst/>
            <a:cxnLst/>
            <a:rect l="l" t="t" r="r" b="b"/>
            <a:pathLst>
              <a:path w="9140825">
                <a:moveTo>
                  <a:pt x="0" y="0"/>
                </a:moveTo>
                <a:lnTo>
                  <a:pt x="9140825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mailto:ihsan@saturn.yz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685-6C62-584E-894D-3BBED80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566" y="3581400"/>
            <a:ext cx="6858000" cy="6188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 and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E41E-E411-A04F-A0F9-EB542DF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679906"/>
            <a:ext cx="722807" cy="71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4F4E2-B9D0-1E41-8D5A-D24A5400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566" y="5678780"/>
            <a:ext cx="3627492" cy="71882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B185EE-DD2D-8F48-B90F-77B112EED6A8}"/>
              </a:ext>
            </a:extLst>
          </p:cNvPr>
          <p:cNvSpPr txBox="1">
            <a:spLocks/>
          </p:cNvSpPr>
          <p:nvPr/>
        </p:nvSpPr>
        <p:spPr>
          <a:xfrm>
            <a:off x="6172200" y="5867400"/>
            <a:ext cx="2785655" cy="6188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Ihsan Ullah</a:t>
            </a: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ihsan@saturn.yzu.edu.tw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Office: 60913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81AF6D-DB7C-3948-BA1C-E466E26B8D83}"/>
              </a:ext>
            </a:extLst>
          </p:cNvPr>
          <p:cNvSpPr txBox="1">
            <a:spLocks/>
          </p:cNvSpPr>
          <p:nvPr/>
        </p:nvSpPr>
        <p:spPr>
          <a:xfrm>
            <a:off x="1260566" y="4125557"/>
            <a:ext cx="6858000" cy="9036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Computer Programming C++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C1002-D</a:t>
            </a:r>
            <a:endParaRPr lang="en-US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F766E94-6A49-82F3-5657-911A7368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571" y="856215"/>
            <a:ext cx="2144858" cy="21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5" y="663948"/>
            <a:ext cx="327596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Logic</a:t>
            </a:r>
            <a:r>
              <a:rPr sz="3800" b="1" spc="-8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operators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2209800"/>
            <a:ext cx="8258809" cy="255178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6870" indent="-344805">
              <a:spcBef>
                <a:spcPts val="7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20" dirty="0">
                <a:latin typeface="Times New Roman"/>
                <a:cs typeface="Times New Roman"/>
              </a:rPr>
              <a:t>some </a:t>
            </a:r>
            <a:r>
              <a:rPr sz="2000" spc="-5" dirty="0">
                <a:latin typeface="Times New Roman"/>
                <a:cs typeface="Times New Roman"/>
              </a:rPr>
              <a:t>cases,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condition </a:t>
            </a:r>
            <a:r>
              <a:rPr sz="2000" spc="-15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b="1" spc="-75" dirty="0">
                <a:latin typeface="Courier New"/>
                <a:cs typeface="Courier New"/>
              </a:rPr>
              <a:t>if </a:t>
            </a:r>
            <a:r>
              <a:rPr sz="2000" spc="-15" dirty="0">
                <a:latin typeface="Times New Roman"/>
                <a:cs typeface="Times New Roman"/>
              </a:rPr>
              <a:t>statement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complicated.</a:t>
            </a:r>
            <a:endParaRPr sz="2000" dirty="0">
              <a:latin typeface="Times New Roman"/>
              <a:cs typeface="Times New Roman"/>
            </a:endParaRPr>
          </a:p>
          <a:p>
            <a:pPr marL="356870" marR="77978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ogic operators </a:t>
            </a:r>
            <a:r>
              <a:rPr lang="en-US" sz="2000" spc="-5" dirty="0">
                <a:latin typeface="Times New Roman"/>
                <a:cs typeface="Times New Roman"/>
              </a:rPr>
              <a:t>are used t</a:t>
            </a:r>
            <a:r>
              <a:rPr sz="2000" spc="-5" dirty="0">
                <a:latin typeface="Times New Roman"/>
                <a:cs typeface="Times New Roman"/>
              </a:rPr>
              <a:t>o </a:t>
            </a:r>
            <a:r>
              <a:rPr sz="2000" spc="-10" dirty="0">
                <a:latin typeface="Times New Roman"/>
                <a:cs typeface="Times New Roman"/>
              </a:rPr>
              <a:t>combine </a:t>
            </a:r>
            <a:r>
              <a:rPr sz="2000" spc="-15" dirty="0">
                <a:latin typeface="Times New Roman"/>
                <a:cs typeface="Times New Roman"/>
              </a:rPr>
              <a:t>multiple  </a:t>
            </a:r>
            <a:r>
              <a:rPr sz="2000" spc="-5" dirty="0">
                <a:latin typeface="Times New Roman"/>
                <a:cs typeface="Times New Roman"/>
              </a:rPr>
              <a:t>conditions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three logic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operators:</a:t>
            </a:r>
          </a:p>
          <a:p>
            <a:pPr marL="356870" marR="5080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CBCD8B-CE16-9781-2B15-8D4152E5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33F86F-3FDC-D90C-2983-A3C45563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F502-B905-9223-9E8A-A38CF32B8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5DC928-0ED4-B253-BEEA-C6205477F91E}"/>
              </a:ext>
            </a:extLst>
          </p:cNvPr>
          <p:cNvSpPr txBox="1"/>
          <p:nvPr/>
        </p:nvSpPr>
        <p:spPr>
          <a:xfrm>
            <a:off x="228600" y="441324"/>
            <a:ext cx="327596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Logic</a:t>
            </a:r>
            <a:r>
              <a:rPr sz="3800" b="1" spc="-8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operators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7E3C56C-CBE9-9D1D-4213-F06C085F0B00}"/>
              </a:ext>
            </a:extLst>
          </p:cNvPr>
          <p:cNvSpPr txBox="1"/>
          <p:nvPr/>
        </p:nvSpPr>
        <p:spPr>
          <a:xfrm>
            <a:off x="304800" y="1436040"/>
            <a:ext cx="8258809" cy="488576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065" marR="5080">
              <a:lnSpc>
                <a:spcPct val="105100"/>
              </a:lnSpc>
              <a:spcBef>
                <a:spcPts val="355"/>
              </a:spcBef>
              <a:tabLst>
                <a:tab pos="356870" algn="l"/>
                <a:tab pos="35750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Logical AND (&amp;&amp;):</a:t>
            </a:r>
          </a:p>
          <a:p>
            <a:pPr marL="814070" marR="5080" lvl="1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Represents the logical AND operation.</a:t>
            </a:r>
          </a:p>
          <a:p>
            <a:pPr marL="814070" marR="5080" lvl="1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Returns true if both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condition1</a:t>
            </a:r>
            <a:r>
              <a:rPr lang="en-US" sz="2000" dirty="0">
                <a:latin typeface="Times New Roman"/>
                <a:cs typeface="Times New Roman"/>
              </a:rPr>
              <a:t> and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condition2</a:t>
            </a:r>
            <a:r>
              <a:rPr lang="en-US" sz="2000" dirty="0">
                <a:latin typeface="Times New Roman"/>
                <a:cs typeface="Times New Roman"/>
              </a:rPr>
              <a:t> are true.</a:t>
            </a:r>
          </a:p>
          <a:p>
            <a:pPr marL="356870" marR="5080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2065" marR="5080">
              <a:lnSpc>
                <a:spcPct val="105100"/>
              </a:lnSpc>
              <a:spcBef>
                <a:spcPts val="355"/>
              </a:spcBef>
              <a:tabLst>
                <a:tab pos="356870" algn="l"/>
                <a:tab pos="35750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Logical OR (||):</a:t>
            </a:r>
          </a:p>
          <a:p>
            <a:pPr marL="814070" marR="5080" lvl="1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Represents the logical OR operation.</a:t>
            </a:r>
          </a:p>
          <a:p>
            <a:pPr marL="814070" marR="5080" lvl="1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Returns true if either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 condition1 </a:t>
            </a:r>
            <a:r>
              <a:rPr lang="en-US" sz="2000" dirty="0">
                <a:latin typeface="Times New Roman"/>
                <a:cs typeface="Times New Roman"/>
              </a:rPr>
              <a:t>or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condition2</a:t>
            </a:r>
            <a:r>
              <a:rPr lang="en-US" sz="2000" dirty="0">
                <a:latin typeface="Times New Roman"/>
                <a:cs typeface="Times New Roman"/>
              </a:rPr>
              <a:t> is true, or if both are true.</a:t>
            </a:r>
          </a:p>
          <a:p>
            <a:pPr marL="356870" marR="5080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2065" marR="5080">
              <a:lnSpc>
                <a:spcPct val="105100"/>
              </a:lnSpc>
              <a:spcBef>
                <a:spcPts val="355"/>
              </a:spcBef>
              <a:tabLst>
                <a:tab pos="356870" algn="l"/>
                <a:tab pos="35750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Logical NOT (!):</a:t>
            </a:r>
          </a:p>
          <a:p>
            <a:pPr marL="814070" marR="5080" lvl="1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Represents the logical NOT operation.</a:t>
            </a:r>
          </a:p>
          <a:p>
            <a:pPr marL="814070" marR="5080" lvl="1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Returns true if the condition is false, and false if the condition is true.</a:t>
            </a:r>
          </a:p>
          <a:p>
            <a:pPr marL="356870" marR="5080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5100"/>
              </a:lnSpc>
              <a:spcBef>
                <a:spcPts val="3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C4D823A-397C-CF01-94D7-0C37D0E8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90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43D490-A744-76B6-C078-1AA5540A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690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3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8"/>
            <a:ext cx="433451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Logic operators:</a:t>
            </a:r>
            <a:r>
              <a:rPr sz="3800" b="1" spc="-6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and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8776" y="3919727"/>
            <a:ext cx="4203700" cy="1347470"/>
          </a:xfrm>
          <a:custGeom>
            <a:avLst/>
            <a:gdLst/>
            <a:ahLst/>
            <a:cxnLst/>
            <a:rect l="l" t="t" r="r" b="b"/>
            <a:pathLst>
              <a:path w="4203700" h="1347470">
                <a:moveTo>
                  <a:pt x="4197096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341120"/>
                </a:lnTo>
                <a:lnTo>
                  <a:pt x="6096" y="1347216"/>
                </a:lnTo>
                <a:lnTo>
                  <a:pt x="4197096" y="1347216"/>
                </a:lnTo>
                <a:lnTo>
                  <a:pt x="4203192" y="1341120"/>
                </a:lnTo>
                <a:lnTo>
                  <a:pt x="4203192" y="1335024"/>
                </a:lnTo>
                <a:lnTo>
                  <a:pt x="27431" y="1335024"/>
                </a:lnTo>
                <a:lnTo>
                  <a:pt x="15240" y="1322832"/>
                </a:lnTo>
                <a:lnTo>
                  <a:pt x="27431" y="1322832"/>
                </a:lnTo>
                <a:lnTo>
                  <a:pt x="27431" y="24383"/>
                </a:lnTo>
                <a:lnTo>
                  <a:pt x="15240" y="24383"/>
                </a:lnTo>
                <a:lnTo>
                  <a:pt x="27431" y="12192"/>
                </a:lnTo>
                <a:lnTo>
                  <a:pt x="4203192" y="12192"/>
                </a:lnTo>
                <a:lnTo>
                  <a:pt x="4203192" y="6095"/>
                </a:lnTo>
                <a:lnTo>
                  <a:pt x="4197096" y="0"/>
                </a:lnTo>
                <a:close/>
              </a:path>
              <a:path w="4203700" h="1347470">
                <a:moveTo>
                  <a:pt x="27431" y="1322832"/>
                </a:moveTo>
                <a:lnTo>
                  <a:pt x="15240" y="1322832"/>
                </a:lnTo>
                <a:lnTo>
                  <a:pt x="27431" y="1335024"/>
                </a:lnTo>
                <a:lnTo>
                  <a:pt x="27431" y="1322832"/>
                </a:lnTo>
                <a:close/>
              </a:path>
              <a:path w="4203700" h="1347470">
                <a:moveTo>
                  <a:pt x="4178807" y="1322832"/>
                </a:moveTo>
                <a:lnTo>
                  <a:pt x="27431" y="1322832"/>
                </a:lnTo>
                <a:lnTo>
                  <a:pt x="27431" y="1335024"/>
                </a:lnTo>
                <a:lnTo>
                  <a:pt x="4178807" y="1335024"/>
                </a:lnTo>
                <a:lnTo>
                  <a:pt x="4178807" y="1322832"/>
                </a:lnTo>
                <a:close/>
              </a:path>
              <a:path w="4203700" h="1347470">
                <a:moveTo>
                  <a:pt x="4178807" y="12192"/>
                </a:moveTo>
                <a:lnTo>
                  <a:pt x="4178807" y="1335024"/>
                </a:lnTo>
                <a:lnTo>
                  <a:pt x="4191000" y="1322832"/>
                </a:lnTo>
                <a:lnTo>
                  <a:pt x="4203192" y="1322832"/>
                </a:lnTo>
                <a:lnTo>
                  <a:pt x="4203192" y="24383"/>
                </a:lnTo>
                <a:lnTo>
                  <a:pt x="4191000" y="24383"/>
                </a:lnTo>
                <a:lnTo>
                  <a:pt x="4178807" y="12192"/>
                </a:lnTo>
                <a:close/>
              </a:path>
              <a:path w="4203700" h="1347470">
                <a:moveTo>
                  <a:pt x="4203192" y="1322832"/>
                </a:moveTo>
                <a:lnTo>
                  <a:pt x="4191000" y="1322832"/>
                </a:lnTo>
                <a:lnTo>
                  <a:pt x="4178807" y="1335024"/>
                </a:lnTo>
                <a:lnTo>
                  <a:pt x="4203192" y="1335024"/>
                </a:lnTo>
                <a:lnTo>
                  <a:pt x="4203192" y="1322832"/>
                </a:lnTo>
                <a:close/>
              </a:path>
              <a:path w="4203700" h="1347470">
                <a:moveTo>
                  <a:pt x="27431" y="12192"/>
                </a:moveTo>
                <a:lnTo>
                  <a:pt x="15240" y="24383"/>
                </a:lnTo>
                <a:lnTo>
                  <a:pt x="27431" y="24383"/>
                </a:lnTo>
                <a:lnTo>
                  <a:pt x="27431" y="12192"/>
                </a:lnTo>
                <a:close/>
              </a:path>
              <a:path w="4203700" h="1347470">
                <a:moveTo>
                  <a:pt x="4178807" y="12192"/>
                </a:moveTo>
                <a:lnTo>
                  <a:pt x="27431" y="12192"/>
                </a:lnTo>
                <a:lnTo>
                  <a:pt x="27431" y="24383"/>
                </a:lnTo>
                <a:lnTo>
                  <a:pt x="4178807" y="24383"/>
                </a:lnTo>
                <a:lnTo>
                  <a:pt x="4178807" y="12192"/>
                </a:lnTo>
                <a:close/>
              </a:path>
              <a:path w="4203700" h="1347470">
                <a:moveTo>
                  <a:pt x="4203192" y="12192"/>
                </a:moveTo>
                <a:lnTo>
                  <a:pt x="4178807" y="12192"/>
                </a:lnTo>
                <a:lnTo>
                  <a:pt x="4191000" y="24383"/>
                </a:lnTo>
                <a:lnTo>
                  <a:pt x="4203192" y="24383"/>
                </a:lnTo>
                <a:lnTo>
                  <a:pt x="4203192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577" y="1559146"/>
            <a:ext cx="7748623" cy="366510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“and” </a:t>
            </a:r>
            <a:r>
              <a:rPr sz="2000" dirty="0">
                <a:latin typeface="Times New Roman"/>
                <a:cs typeface="Times New Roman"/>
              </a:rPr>
              <a:t>operator operates on </a:t>
            </a:r>
            <a:r>
              <a:rPr sz="2000" b="1" spc="5" dirty="0">
                <a:solidFill>
                  <a:srgbClr val="0070C0"/>
                </a:solidFill>
                <a:latin typeface="Times New Roman"/>
                <a:cs typeface="Times New Roman"/>
              </a:rPr>
              <a:t>two</a:t>
            </a:r>
            <a:r>
              <a:rPr sz="2000" b="1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conditions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spcBef>
                <a:spcPts val="475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Each condition is 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operand.</a:t>
            </a: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It returns true if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both </a:t>
            </a:r>
            <a:r>
              <a:rPr sz="2000" spc="-5" dirty="0">
                <a:latin typeface="Times New Roman"/>
                <a:cs typeface="Times New Roman"/>
              </a:rPr>
              <a:t>conditions </a:t>
            </a:r>
            <a:r>
              <a:rPr sz="2000" dirty="0">
                <a:latin typeface="Times New Roman"/>
                <a:cs typeface="Times New Roman"/>
              </a:rPr>
              <a:t>are true. </a:t>
            </a:r>
            <a:r>
              <a:rPr lang="en-US" sz="2000" spc="-15" dirty="0">
                <a:latin typeface="Times New Roman"/>
                <a:cs typeface="Times New Roman"/>
              </a:rPr>
              <a:t>Otherwise,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returns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false.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spcBef>
                <a:spcPts val="365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b="1" spc="-75" dirty="0">
                <a:latin typeface="Courier New"/>
                <a:cs typeface="Courier New"/>
              </a:rPr>
              <a:t>(3</a:t>
            </a:r>
            <a:r>
              <a:rPr sz="2000" b="1" spc="-3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2)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&amp;&amp;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(2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3)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false</a:t>
            </a:r>
            <a:r>
              <a:rPr sz="2000" spc="-1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spcBef>
                <a:spcPts val="480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b="1" spc="-75" dirty="0">
                <a:latin typeface="Courier New"/>
                <a:cs typeface="Courier New"/>
              </a:rPr>
              <a:t>(3</a:t>
            </a:r>
            <a:r>
              <a:rPr sz="2000" b="1" spc="-3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2)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&amp;&amp;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(2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1)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true</a:t>
            </a:r>
            <a:r>
              <a:rPr sz="2000" spc="-12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15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it in an </a:t>
            </a:r>
            <a:r>
              <a:rPr sz="2000" b="1" spc="-75" dirty="0">
                <a:latin typeface="Courier New"/>
                <a:cs typeface="Courier New"/>
              </a:rPr>
              <a:t>if </a:t>
            </a:r>
            <a:r>
              <a:rPr sz="2000" spc="-15" dirty="0">
                <a:latin typeface="Times New Roman"/>
                <a:cs typeface="Times New Roman"/>
              </a:rPr>
              <a:t>statement,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grammar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is:</a:t>
            </a:r>
            <a:endParaRPr sz="2000" dirty="0">
              <a:latin typeface="Times New Roman"/>
              <a:cs typeface="Times New Roman"/>
            </a:endParaRPr>
          </a:p>
          <a:p>
            <a:pPr marL="2173605">
              <a:spcBef>
                <a:spcPts val="1560"/>
              </a:spcBef>
            </a:pPr>
            <a:r>
              <a:rPr sz="2000" b="1" spc="-140" dirty="0">
                <a:latin typeface="Courier New"/>
                <a:cs typeface="Courier New"/>
              </a:rPr>
              <a:t>if(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i="1" spc="-140" dirty="0">
                <a:latin typeface="Courier New"/>
                <a:cs typeface="Courier New"/>
              </a:rPr>
              <a:t> 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sz="2000" b="1" i="1" spc="-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&amp;&amp;</a:t>
            </a:r>
            <a:r>
              <a:rPr sz="2000" b="1" spc="-935" dirty="0">
                <a:latin typeface="Courier New"/>
                <a:cs typeface="Courier New"/>
              </a:rPr>
              <a:t> </a:t>
            </a:r>
            <a:r>
              <a:rPr lang="en-US" sz="2000" b="1" spc="-935" dirty="0">
                <a:latin typeface="Courier New"/>
                <a:cs typeface="Courier New"/>
              </a:rPr>
              <a:t> </a:t>
            </a:r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i="1" spc="-135" dirty="0">
                <a:latin typeface="Courier New"/>
                <a:cs typeface="Courier New"/>
              </a:rPr>
              <a:t> </a:t>
            </a:r>
            <a:r>
              <a:rPr sz="2000" b="1" i="1" u="sng" spc="-9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sz="2000" b="1" spc="-90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2173605"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478405"/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endParaRPr sz="2000" dirty="0">
              <a:latin typeface="Courier New"/>
              <a:cs typeface="Courier New"/>
            </a:endParaRPr>
          </a:p>
          <a:p>
            <a:pPr marL="2173605">
              <a:spcBef>
                <a:spcPts val="2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70BFDCD-DA4A-0A87-5128-67615130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A9D3FB-5D68-CED5-C8EE-AEC2C0B4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9007" y="2478023"/>
            <a:ext cx="5209540" cy="1658620"/>
          </a:xfrm>
          <a:custGeom>
            <a:avLst/>
            <a:gdLst/>
            <a:ahLst/>
            <a:cxnLst/>
            <a:rect l="l" t="t" r="r" b="b"/>
            <a:pathLst>
              <a:path w="5209540" h="1658620">
                <a:moveTo>
                  <a:pt x="5202936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652015"/>
                </a:lnTo>
                <a:lnTo>
                  <a:pt x="6096" y="1658111"/>
                </a:lnTo>
                <a:lnTo>
                  <a:pt x="5202936" y="1658111"/>
                </a:lnTo>
                <a:lnTo>
                  <a:pt x="5209032" y="1652015"/>
                </a:lnTo>
                <a:lnTo>
                  <a:pt x="5209032" y="1645919"/>
                </a:lnTo>
                <a:lnTo>
                  <a:pt x="24384" y="1645919"/>
                </a:lnTo>
                <a:lnTo>
                  <a:pt x="12192" y="1630679"/>
                </a:lnTo>
                <a:lnTo>
                  <a:pt x="24384" y="1630679"/>
                </a:lnTo>
                <a:lnTo>
                  <a:pt x="24384" y="24383"/>
                </a:lnTo>
                <a:lnTo>
                  <a:pt x="12192" y="24383"/>
                </a:lnTo>
                <a:lnTo>
                  <a:pt x="24384" y="12191"/>
                </a:lnTo>
                <a:lnTo>
                  <a:pt x="5209032" y="12191"/>
                </a:lnTo>
                <a:lnTo>
                  <a:pt x="5209032" y="6095"/>
                </a:lnTo>
                <a:lnTo>
                  <a:pt x="5202936" y="0"/>
                </a:lnTo>
                <a:close/>
              </a:path>
              <a:path w="5209540" h="1658620">
                <a:moveTo>
                  <a:pt x="24384" y="1630679"/>
                </a:moveTo>
                <a:lnTo>
                  <a:pt x="12192" y="1630679"/>
                </a:lnTo>
                <a:lnTo>
                  <a:pt x="24384" y="1645919"/>
                </a:lnTo>
                <a:lnTo>
                  <a:pt x="24384" y="1630679"/>
                </a:lnTo>
                <a:close/>
              </a:path>
              <a:path w="5209540" h="1658620">
                <a:moveTo>
                  <a:pt x="5184648" y="1630679"/>
                </a:moveTo>
                <a:lnTo>
                  <a:pt x="24384" y="1630679"/>
                </a:lnTo>
                <a:lnTo>
                  <a:pt x="24384" y="1645919"/>
                </a:lnTo>
                <a:lnTo>
                  <a:pt x="5184648" y="1645919"/>
                </a:lnTo>
                <a:lnTo>
                  <a:pt x="5184648" y="1630679"/>
                </a:lnTo>
                <a:close/>
              </a:path>
              <a:path w="5209540" h="1658620">
                <a:moveTo>
                  <a:pt x="5184648" y="12191"/>
                </a:moveTo>
                <a:lnTo>
                  <a:pt x="5184648" y="1645919"/>
                </a:lnTo>
                <a:lnTo>
                  <a:pt x="5196840" y="1630679"/>
                </a:lnTo>
                <a:lnTo>
                  <a:pt x="5209032" y="1630679"/>
                </a:lnTo>
                <a:lnTo>
                  <a:pt x="5209032" y="24383"/>
                </a:lnTo>
                <a:lnTo>
                  <a:pt x="5196840" y="24383"/>
                </a:lnTo>
                <a:lnTo>
                  <a:pt x="5184648" y="12191"/>
                </a:lnTo>
                <a:close/>
              </a:path>
              <a:path w="5209540" h="1658620">
                <a:moveTo>
                  <a:pt x="5209032" y="1630679"/>
                </a:moveTo>
                <a:lnTo>
                  <a:pt x="5196840" y="1630679"/>
                </a:lnTo>
                <a:lnTo>
                  <a:pt x="5184648" y="1645919"/>
                </a:lnTo>
                <a:lnTo>
                  <a:pt x="5209032" y="1645919"/>
                </a:lnTo>
                <a:lnTo>
                  <a:pt x="5209032" y="1630679"/>
                </a:lnTo>
                <a:close/>
              </a:path>
              <a:path w="5209540" h="1658620">
                <a:moveTo>
                  <a:pt x="24384" y="12191"/>
                </a:moveTo>
                <a:lnTo>
                  <a:pt x="12192" y="24383"/>
                </a:lnTo>
                <a:lnTo>
                  <a:pt x="24384" y="24383"/>
                </a:lnTo>
                <a:lnTo>
                  <a:pt x="24384" y="12191"/>
                </a:lnTo>
                <a:close/>
              </a:path>
              <a:path w="5209540" h="1658620">
                <a:moveTo>
                  <a:pt x="5184648" y="12191"/>
                </a:moveTo>
                <a:lnTo>
                  <a:pt x="24384" y="12191"/>
                </a:lnTo>
                <a:lnTo>
                  <a:pt x="24384" y="24383"/>
                </a:lnTo>
                <a:lnTo>
                  <a:pt x="5184648" y="24383"/>
                </a:lnTo>
                <a:lnTo>
                  <a:pt x="5184648" y="12191"/>
                </a:lnTo>
                <a:close/>
              </a:path>
              <a:path w="5209540" h="1658620">
                <a:moveTo>
                  <a:pt x="5209032" y="12191"/>
                </a:moveTo>
                <a:lnTo>
                  <a:pt x="5184648" y="12191"/>
                </a:lnTo>
                <a:lnTo>
                  <a:pt x="5196840" y="24383"/>
                </a:lnTo>
                <a:lnTo>
                  <a:pt x="5209032" y="24383"/>
                </a:lnTo>
                <a:lnTo>
                  <a:pt x="5209032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69007" y="4709161"/>
            <a:ext cx="5209540" cy="734695"/>
          </a:xfrm>
          <a:custGeom>
            <a:avLst/>
            <a:gdLst/>
            <a:ahLst/>
            <a:cxnLst/>
            <a:rect l="l" t="t" r="r" b="b"/>
            <a:pathLst>
              <a:path w="5209540" h="734695">
                <a:moveTo>
                  <a:pt x="52029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728472"/>
                </a:lnTo>
                <a:lnTo>
                  <a:pt x="6096" y="734568"/>
                </a:lnTo>
                <a:lnTo>
                  <a:pt x="5202936" y="734568"/>
                </a:lnTo>
                <a:lnTo>
                  <a:pt x="5209032" y="728472"/>
                </a:lnTo>
                <a:lnTo>
                  <a:pt x="5209032" y="722376"/>
                </a:lnTo>
                <a:lnTo>
                  <a:pt x="24384" y="722376"/>
                </a:lnTo>
                <a:lnTo>
                  <a:pt x="12192" y="710184"/>
                </a:lnTo>
                <a:lnTo>
                  <a:pt x="24384" y="710184"/>
                </a:lnTo>
                <a:lnTo>
                  <a:pt x="24384" y="27432"/>
                </a:lnTo>
                <a:lnTo>
                  <a:pt x="12192" y="27432"/>
                </a:lnTo>
                <a:lnTo>
                  <a:pt x="24384" y="12192"/>
                </a:lnTo>
                <a:lnTo>
                  <a:pt x="5209032" y="12192"/>
                </a:lnTo>
                <a:lnTo>
                  <a:pt x="5209032" y="6096"/>
                </a:lnTo>
                <a:lnTo>
                  <a:pt x="5202936" y="0"/>
                </a:lnTo>
                <a:close/>
              </a:path>
              <a:path w="5209540" h="734695">
                <a:moveTo>
                  <a:pt x="24384" y="710184"/>
                </a:moveTo>
                <a:lnTo>
                  <a:pt x="12192" y="710184"/>
                </a:lnTo>
                <a:lnTo>
                  <a:pt x="24384" y="722376"/>
                </a:lnTo>
                <a:lnTo>
                  <a:pt x="24384" y="710184"/>
                </a:lnTo>
                <a:close/>
              </a:path>
              <a:path w="5209540" h="734695">
                <a:moveTo>
                  <a:pt x="5184648" y="710184"/>
                </a:moveTo>
                <a:lnTo>
                  <a:pt x="24384" y="710184"/>
                </a:lnTo>
                <a:lnTo>
                  <a:pt x="24384" y="722376"/>
                </a:lnTo>
                <a:lnTo>
                  <a:pt x="5184648" y="722376"/>
                </a:lnTo>
                <a:lnTo>
                  <a:pt x="5184648" y="710184"/>
                </a:lnTo>
                <a:close/>
              </a:path>
              <a:path w="5209540" h="734695">
                <a:moveTo>
                  <a:pt x="5184648" y="12192"/>
                </a:moveTo>
                <a:lnTo>
                  <a:pt x="5184648" y="722376"/>
                </a:lnTo>
                <a:lnTo>
                  <a:pt x="5196840" y="710184"/>
                </a:lnTo>
                <a:lnTo>
                  <a:pt x="5209032" y="710184"/>
                </a:lnTo>
                <a:lnTo>
                  <a:pt x="5209032" y="27432"/>
                </a:lnTo>
                <a:lnTo>
                  <a:pt x="5196840" y="27432"/>
                </a:lnTo>
                <a:lnTo>
                  <a:pt x="5184648" y="12192"/>
                </a:lnTo>
                <a:close/>
              </a:path>
              <a:path w="5209540" h="734695">
                <a:moveTo>
                  <a:pt x="5209032" y="710184"/>
                </a:moveTo>
                <a:lnTo>
                  <a:pt x="5196840" y="710184"/>
                </a:lnTo>
                <a:lnTo>
                  <a:pt x="5184648" y="722376"/>
                </a:lnTo>
                <a:lnTo>
                  <a:pt x="5209032" y="722376"/>
                </a:lnTo>
                <a:lnTo>
                  <a:pt x="5209032" y="710184"/>
                </a:lnTo>
                <a:close/>
              </a:path>
              <a:path w="5209540" h="734695">
                <a:moveTo>
                  <a:pt x="24384" y="12192"/>
                </a:moveTo>
                <a:lnTo>
                  <a:pt x="12192" y="27432"/>
                </a:lnTo>
                <a:lnTo>
                  <a:pt x="24384" y="27432"/>
                </a:lnTo>
                <a:lnTo>
                  <a:pt x="24384" y="12192"/>
                </a:lnTo>
                <a:close/>
              </a:path>
              <a:path w="5209540" h="734695">
                <a:moveTo>
                  <a:pt x="5184648" y="12192"/>
                </a:moveTo>
                <a:lnTo>
                  <a:pt x="24384" y="12192"/>
                </a:lnTo>
                <a:lnTo>
                  <a:pt x="24384" y="27432"/>
                </a:lnTo>
                <a:lnTo>
                  <a:pt x="5184648" y="27432"/>
                </a:lnTo>
                <a:lnTo>
                  <a:pt x="5184648" y="12192"/>
                </a:lnTo>
                <a:close/>
              </a:path>
              <a:path w="5209540" h="734695">
                <a:moveTo>
                  <a:pt x="5209032" y="12192"/>
                </a:moveTo>
                <a:lnTo>
                  <a:pt x="5184648" y="12192"/>
                </a:lnTo>
                <a:lnTo>
                  <a:pt x="5196840" y="27432"/>
                </a:lnTo>
                <a:lnTo>
                  <a:pt x="5209032" y="27432"/>
                </a:lnTo>
                <a:lnTo>
                  <a:pt x="5209032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577" y="663946"/>
            <a:ext cx="6843395" cy="4700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Logic operators: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and</a:t>
            </a:r>
            <a:endParaRPr sz="38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28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“and” </a:t>
            </a:r>
            <a:r>
              <a:rPr sz="2000" dirty="0">
                <a:latin typeface="Times New Roman"/>
                <a:cs typeface="Times New Roman"/>
              </a:rPr>
              <a:t>operation </a:t>
            </a:r>
            <a:r>
              <a:rPr sz="2000" spc="-5" dirty="0">
                <a:latin typeface="Times New Roman"/>
                <a:cs typeface="Times New Roman"/>
              </a:rPr>
              <a:t>can replace a </a:t>
            </a:r>
            <a:r>
              <a:rPr sz="2000" spc="-10" dirty="0">
                <a:latin typeface="Times New Roman"/>
                <a:cs typeface="Times New Roman"/>
              </a:rPr>
              <a:t>nested </a:t>
            </a: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65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spcBef>
                <a:spcPts val="1035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nested </a:t>
            </a: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54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</a:t>
            </a:r>
            <a:endParaRPr sz="2000" dirty="0">
              <a:latin typeface="Times New Roman"/>
              <a:cs typeface="Times New Roman"/>
            </a:endParaRPr>
          </a:p>
          <a:p>
            <a:pPr marL="1743710">
              <a:spcBef>
                <a:spcPts val="1175"/>
              </a:spcBef>
            </a:pPr>
            <a:r>
              <a:rPr sz="2000" b="1" spc="-75" dirty="0">
                <a:latin typeface="Courier New"/>
                <a:cs typeface="Courier New"/>
              </a:rPr>
              <a:t>if (a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10)</a:t>
            </a:r>
            <a:endParaRPr sz="2000" dirty="0">
              <a:latin typeface="Courier New"/>
              <a:cs typeface="Courier New"/>
            </a:endParaRPr>
          </a:p>
          <a:p>
            <a:pPr marL="1743710"/>
            <a:r>
              <a:rPr sz="2000" b="1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011680"/>
            <a:r>
              <a:rPr sz="2000" b="1" spc="-75" dirty="0">
                <a:latin typeface="Courier New"/>
                <a:cs typeface="Courier New"/>
              </a:rPr>
              <a:t>if </a:t>
            </a:r>
            <a:r>
              <a:rPr sz="2000" b="1" spc="-90" dirty="0">
                <a:latin typeface="Courier New"/>
                <a:cs typeface="Courier New"/>
              </a:rPr>
              <a:t>(b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725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10)</a:t>
            </a:r>
            <a:endParaRPr sz="2000" dirty="0">
              <a:latin typeface="Courier New"/>
              <a:cs typeface="Courier New"/>
            </a:endParaRPr>
          </a:p>
          <a:p>
            <a:pPr marL="2280285"/>
            <a:r>
              <a:rPr sz="2000" b="1" spc="-120" dirty="0">
                <a:latin typeface="Courier New"/>
                <a:cs typeface="Courier New"/>
              </a:rPr>
              <a:t>cout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"a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is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between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10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and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20;";</a:t>
            </a:r>
            <a:endParaRPr sz="2000" dirty="0">
              <a:latin typeface="Courier New"/>
              <a:cs typeface="Courier New"/>
            </a:endParaRPr>
          </a:p>
          <a:p>
            <a:pPr marL="1743710"/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756285">
              <a:spcBef>
                <a:spcPts val="1845"/>
              </a:spcBef>
            </a:pPr>
            <a:r>
              <a:rPr sz="2000" spc="-5" dirty="0">
                <a:latin typeface="Times New Roman"/>
                <a:cs typeface="Times New Roman"/>
              </a:rPr>
              <a:t>is equivalent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  <a:p>
            <a:pPr marL="1743710">
              <a:spcBef>
                <a:spcPts val="1325"/>
              </a:spcBef>
            </a:pP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80" dirty="0">
                <a:latin typeface="Courier New"/>
                <a:cs typeface="Courier New"/>
              </a:rPr>
              <a:t>(a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10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&amp;&amp;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10)</a:t>
            </a:r>
            <a:endParaRPr sz="2000" dirty="0">
              <a:latin typeface="Courier New"/>
              <a:cs typeface="Courier New"/>
            </a:endParaRPr>
          </a:p>
          <a:p>
            <a:pPr marL="2011680">
              <a:spcBef>
                <a:spcPts val="20"/>
              </a:spcBef>
            </a:pPr>
            <a:r>
              <a:rPr sz="2000" b="1" spc="-110" dirty="0">
                <a:latin typeface="Courier New"/>
                <a:cs typeface="Courier New"/>
              </a:rPr>
              <a:t>cout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"a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is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between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10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and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20;";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3A5F152-C62D-96AD-D207-A48CA807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9148F3-FADB-5A9C-39FD-5701322B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5" y="663948"/>
            <a:ext cx="401256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Logic operators:</a:t>
            </a:r>
            <a:r>
              <a:rPr sz="3800" b="1" spc="-6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or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5081" y="3486911"/>
            <a:ext cx="4200525" cy="1225550"/>
          </a:xfrm>
          <a:custGeom>
            <a:avLst/>
            <a:gdLst/>
            <a:ahLst/>
            <a:cxnLst/>
            <a:rect l="l" t="t" r="r" b="b"/>
            <a:pathLst>
              <a:path w="4200525" h="1225550">
                <a:moveTo>
                  <a:pt x="4197096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219199"/>
                </a:lnTo>
                <a:lnTo>
                  <a:pt x="6095" y="1225295"/>
                </a:lnTo>
                <a:lnTo>
                  <a:pt x="4197096" y="1225295"/>
                </a:lnTo>
                <a:lnTo>
                  <a:pt x="4200144" y="1219199"/>
                </a:lnTo>
                <a:lnTo>
                  <a:pt x="4200144" y="1213103"/>
                </a:lnTo>
                <a:lnTo>
                  <a:pt x="24383" y="1213103"/>
                </a:lnTo>
                <a:lnTo>
                  <a:pt x="12192" y="1200911"/>
                </a:lnTo>
                <a:lnTo>
                  <a:pt x="24383" y="1200911"/>
                </a:lnTo>
                <a:lnTo>
                  <a:pt x="24383" y="24383"/>
                </a:lnTo>
                <a:lnTo>
                  <a:pt x="12192" y="24383"/>
                </a:lnTo>
                <a:lnTo>
                  <a:pt x="24383" y="12191"/>
                </a:lnTo>
                <a:lnTo>
                  <a:pt x="4200144" y="12191"/>
                </a:lnTo>
                <a:lnTo>
                  <a:pt x="4200144" y="6095"/>
                </a:lnTo>
                <a:lnTo>
                  <a:pt x="4197096" y="0"/>
                </a:lnTo>
                <a:close/>
              </a:path>
              <a:path w="4200525" h="1225550">
                <a:moveTo>
                  <a:pt x="24383" y="1200911"/>
                </a:moveTo>
                <a:lnTo>
                  <a:pt x="12192" y="1200911"/>
                </a:lnTo>
                <a:lnTo>
                  <a:pt x="24383" y="1213103"/>
                </a:lnTo>
                <a:lnTo>
                  <a:pt x="24383" y="1200911"/>
                </a:lnTo>
                <a:close/>
              </a:path>
              <a:path w="4200525" h="1225550">
                <a:moveTo>
                  <a:pt x="4175760" y="1200911"/>
                </a:moveTo>
                <a:lnTo>
                  <a:pt x="24383" y="1200911"/>
                </a:lnTo>
                <a:lnTo>
                  <a:pt x="24383" y="1213103"/>
                </a:lnTo>
                <a:lnTo>
                  <a:pt x="4175760" y="1213103"/>
                </a:lnTo>
                <a:lnTo>
                  <a:pt x="4175760" y="1200911"/>
                </a:lnTo>
                <a:close/>
              </a:path>
              <a:path w="4200525" h="1225550">
                <a:moveTo>
                  <a:pt x="4175760" y="12191"/>
                </a:moveTo>
                <a:lnTo>
                  <a:pt x="4175760" y="1213103"/>
                </a:lnTo>
                <a:lnTo>
                  <a:pt x="4187952" y="1200911"/>
                </a:lnTo>
                <a:lnTo>
                  <a:pt x="4200144" y="1200911"/>
                </a:lnTo>
                <a:lnTo>
                  <a:pt x="4200144" y="24383"/>
                </a:lnTo>
                <a:lnTo>
                  <a:pt x="4187952" y="24383"/>
                </a:lnTo>
                <a:lnTo>
                  <a:pt x="4175760" y="12191"/>
                </a:lnTo>
                <a:close/>
              </a:path>
              <a:path w="4200525" h="1225550">
                <a:moveTo>
                  <a:pt x="4200144" y="1200911"/>
                </a:moveTo>
                <a:lnTo>
                  <a:pt x="4187952" y="1200911"/>
                </a:lnTo>
                <a:lnTo>
                  <a:pt x="4175760" y="1213103"/>
                </a:lnTo>
                <a:lnTo>
                  <a:pt x="4200144" y="1213103"/>
                </a:lnTo>
                <a:lnTo>
                  <a:pt x="4200144" y="1200911"/>
                </a:lnTo>
                <a:close/>
              </a:path>
              <a:path w="4200525" h="1225550">
                <a:moveTo>
                  <a:pt x="24383" y="12191"/>
                </a:moveTo>
                <a:lnTo>
                  <a:pt x="12192" y="24383"/>
                </a:lnTo>
                <a:lnTo>
                  <a:pt x="24383" y="24383"/>
                </a:lnTo>
                <a:lnTo>
                  <a:pt x="24383" y="12191"/>
                </a:lnTo>
                <a:close/>
              </a:path>
              <a:path w="4200525" h="1225550">
                <a:moveTo>
                  <a:pt x="4175760" y="12191"/>
                </a:moveTo>
                <a:lnTo>
                  <a:pt x="24383" y="12191"/>
                </a:lnTo>
                <a:lnTo>
                  <a:pt x="24383" y="24383"/>
                </a:lnTo>
                <a:lnTo>
                  <a:pt x="4175760" y="24383"/>
                </a:lnTo>
                <a:lnTo>
                  <a:pt x="4175760" y="12191"/>
                </a:lnTo>
                <a:close/>
              </a:path>
              <a:path w="4200525" h="1225550">
                <a:moveTo>
                  <a:pt x="4200144" y="12191"/>
                </a:moveTo>
                <a:lnTo>
                  <a:pt x="4175760" y="12191"/>
                </a:lnTo>
                <a:lnTo>
                  <a:pt x="4187952" y="24383"/>
                </a:lnTo>
                <a:lnTo>
                  <a:pt x="4200144" y="24383"/>
                </a:lnTo>
                <a:lnTo>
                  <a:pt x="4200144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577" y="1621129"/>
            <a:ext cx="7837805" cy="3054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“or” </a:t>
            </a:r>
            <a:r>
              <a:rPr sz="2000" dirty="0">
                <a:latin typeface="Times New Roman"/>
                <a:cs typeface="Times New Roman"/>
              </a:rPr>
              <a:t>operator </a:t>
            </a:r>
            <a:r>
              <a:rPr sz="2000" spc="-5" dirty="0">
                <a:latin typeface="Times New Roman"/>
                <a:cs typeface="Times New Roman"/>
              </a:rPr>
              <a:t>returns true if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at least </a:t>
            </a:r>
            <a:r>
              <a:rPr sz="2000" spc="-5" dirty="0">
                <a:latin typeface="Times New Roman"/>
                <a:cs typeface="Times New Roman"/>
              </a:rPr>
              <a:t>one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conditions is true.  </a:t>
            </a:r>
            <a:r>
              <a:rPr sz="2000" spc="-15" dirty="0">
                <a:latin typeface="Times New Roman"/>
                <a:cs typeface="Times New Roman"/>
              </a:rPr>
              <a:t>Otherwise </a:t>
            </a:r>
            <a:r>
              <a:rPr sz="2000" spc="-5" dirty="0">
                <a:latin typeface="Times New Roman"/>
                <a:cs typeface="Times New Roman"/>
              </a:rPr>
              <a:t>it returns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false.</a:t>
            </a:r>
            <a:endParaRPr sz="2000">
              <a:latin typeface="Times New Roman"/>
              <a:cs typeface="Times New Roman"/>
            </a:endParaRPr>
          </a:p>
          <a:p>
            <a:pPr marL="469900">
              <a:spcBef>
                <a:spcPts val="360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b="1" spc="-75" dirty="0">
                <a:latin typeface="Courier New"/>
                <a:cs typeface="Courier New"/>
              </a:rPr>
              <a:t>(3</a:t>
            </a:r>
            <a:r>
              <a:rPr sz="2000" b="1" spc="-3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2)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||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(2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3)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true</a:t>
            </a:r>
            <a:r>
              <a:rPr sz="2000" spc="-12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69900">
              <a:spcBef>
                <a:spcPts val="480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b="1" spc="-75" dirty="0">
                <a:latin typeface="Courier New"/>
                <a:cs typeface="Courier New"/>
              </a:rPr>
              <a:t>(3</a:t>
            </a:r>
            <a:r>
              <a:rPr sz="2000" b="1" spc="-3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2)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||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(2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1)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false</a:t>
            </a:r>
            <a:r>
              <a:rPr sz="2000" spc="-1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operator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in an </a:t>
            </a:r>
            <a:r>
              <a:rPr sz="2000" b="1" spc="-75" dirty="0">
                <a:latin typeface="Courier New"/>
                <a:cs typeface="Courier New"/>
              </a:rPr>
              <a:t>if </a:t>
            </a:r>
            <a:r>
              <a:rPr sz="2000" spc="-15" dirty="0">
                <a:latin typeface="Times New Roman"/>
                <a:cs typeface="Times New Roman"/>
              </a:rPr>
              <a:t>statement,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grammar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2319655">
              <a:lnSpc>
                <a:spcPts val="2280"/>
              </a:lnSpc>
              <a:spcBef>
                <a:spcPts val="1295"/>
              </a:spcBef>
            </a:pPr>
            <a:r>
              <a:rPr sz="2000" b="1" spc="-140" dirty="0">
                <a:latin typeface="Courier New"/>
                <a:cs typeface="Courier New"/>
              </a:rPr>
              <a:t>If(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i="1" spc="-140" dirty="0">
                <a:latin typeface="Courier New"/>
                <a:cs typeface="Courier New"/>
              </a:rPr>
              <a:t> 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sz="2000" b="1" i="1" spc="-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||</a:t>
            </a:r>
            <a:r>
              <a:rPr sz="2000" b="1" spc="-930" dirty="0">
                <a:latin typeface="Courier New"/>
                <a:cs typeface="Courier New"/>
              </a:rPr>
              <a:t> </a:t>
            </a:r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i="1" spc="-135" dirty="0">
                <a:latin typeface="Courier New"/>
                <a:cs typeface="Courier New"/>
              </a:rPr>
              <a:t> </a:t>
            </a:r>
            <a:r>
              <a:rPr sz="2000" b="1" i="1" u="sng" spc="-9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sz="2000" b="1" spc="-9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2319655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588260">
              <a:lnSpc>
                <a:spcPts val="2185"/>
              </a:lnSpc>
            </a:pP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2319655">
              <a:lnSpc>
                <a:spcPts val="2305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3939"/>
            <a:ext cx="7861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7F7F7F"/>
                </a:solidFill>
                <a:latin typeface="Times New Roman"/>
                <a:cs typeface="Times New Roman"/>
              </a:rPr>
              <a:t>Preparations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6691" y="23939"/>
            <a:ext cx="6070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Se</a:t>
            </a:r>
            <a:r>
              <a:rPr sz="1200" b="1" spc="-25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ection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923" y="23939"/>
            <a:ext cx="6565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sz="1200" spc="-15" dirty="0">
                <a:solidFill>
                  <a:srgbClr val="7F7F7F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7F7F7F"/>
                </a:solidFill>
                <a:latin typeface="Times New Roman"/>
                <a:cs typeface="Times New Roman"/>
              </a:rPr>
              <a:t>pe</a:t>
            </a:r>
            <a:r>
              <a:rPr sz="1200" spc="20" dirty="0">
                <a:solidFill>
                  <a:srgbClr val="7F7F7F"/>
                </a:solidFill>
                <a:latin typeface="Times New Roman"/>
                <a:cs typeface="Times New Roman"/>
              </a:rPr>
              <a:t>t</a:t>
            </a:r>
            <a:r>
              <a:rPr sz="1200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200" spc="25" dirty="0">
                <a:solidFill>
                  <a:srgbClr val="7F7F7F"/>
                </a:solidFill>
                <a:latin typeface="Times New Roman"/>
                <a:cs typeface="Times New Roman"/>
              </a:rPr>
              <a:t>t</a:t>
            </a:r>
            <a:r>
              <a:rPr sz="1200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200" spc="20" dirty="0">
                <a:solidFill>
                  <a:srgbClr val="7F7F7F"/>
                </a:solidFill>
                <a:latin typeface="Times New Roman"/>
                <a:cs typeface="Times New Roman"/>
              </a:rPr>
              <a:t>o</a:t>
            </a:r>
            <a:r>
              <a:rPr sz="1200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B6D7513-16EB-677A-3351-17A2B961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518E14-D1F7-6478-D165-37AF0654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7" y="1574325"/>
            <a:ext cx="6450965" cy="18389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805"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“not” </a:t>
            </a:r>
            <a:r>
              <a:rPr sz="2000" dirty="0">
                <a:latin typeface="Times New Roman"/>
                <a:cs typeface="Times New Roman"/>
              </a:rPr>
              <a:t>operator </a:t>
            </a:r>
            <a:r>
              <a:rPr sz="2000" spc="-5" dirty="0">
                <a:latin typeface="Times New Roman"/>
                <a:cs typeface="Times New Roman"/>
              </a:rPr>
              <a:t>returns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opposite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00" dirty="0">
                <a:latin typeface="Courier New"/>
                <a:cs typeface="Courier New"/>
              </a:rPr>
              <a:t>!(2</a:t>
            </a:r>
            <a:r>
              <a:rPr sz="2000" b="1" spc="-3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3)</a:t>
            </a:r>
            <a:r>
              <a:rPr sz="2000" b="1" spc="-8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true</a:t>
            </a:r>
            <a:r>
              <a:rPr sz="2000" spc="-12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00" dirty="0">
                <a:latin typeface="Courier New"/>
                <a:cs typeface="Courier New"/>
              </a:rPr>
              <a:t>!(2</a:t>
            </a:r>
            <a:r>
              <a:rPr sz="2000" b="1" spc="-3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&gt;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1)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false</a:t>
            </a:r>
            <a:r>
              <a:rPr sz="2000" spc="-1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It is </a:t>
            </a:r>
            <a:r>
              <a:rPr sz="2000" spc="-10" dirty="0">
                <a:latin typeface="Times New Roman"/>
                <a:cs typeface="Times New Roman"/>
              </a:rPr>
              <a:t>used </a:t>
            </a:r>
            <a:r>
              <a:rPr sz="2000" spc="-20" dirty="0">
                <a:latin typeface="Times New Roman"/>
                <a:cs typeface="Times New Roman"/>
              </a:rPr>
              <a:t>when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have </a:t>
            </a:r>
            <a:r>
              <a:rPr sz="2000" spc="-15" dirty="0">
                <a:latin typeface="Times New Roman"/>
                <a:cs typeface="Times New Roman"/>
              </a:rPr>
              <a:t>statements </a:t>
            </a:r>
            <a:r>
              <a:rPr sz="2000" spc="-5" dirty="0">
                <a:latin typeface="Times New Roman"/>
                <a:cs typeface="Times New Roman"/>
              </a:rPr>
              <a:t>only in the </a:t>
            </a:r>
            <a:r>
              <a:rPr sz="2000" b="1" spc="-110" dirty="0">
                <a:latin typeface="Courier New"/>
                <a:cs typeface="Courier New"/>
              </a:rPr>
              <a:t>else</a:t>
            </a:r>
            <a:r>
              <a:rPr sz="2000" b="1" spc="-4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following </a:t>
            </a:r>
            <a:r>
              <a:rPr sz="2000" spc="-25" dirty="0">
                <a:latin typeface="Times New Roman"/>
                <a:cs typeface="Times New Roman"/>
              </a:rPr>
              <a:t>two </a:t>
            </a:r>
            <a:r>
              <a:rPr sz="2000" spc="-10" dirty="0">
                <a:latin typeface="Times New Roman"/>
                <a:cs typeface="Times New Roman"/>
              </a:rPr>
              <a:t>programs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equivalent: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745" y="663948"/>
            <a:ext cx="404177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Logic operator:</a:t>
            </a:r>
            <a:r>
              <a:rPr sz="3800" b="1" spc="-6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not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2704" y="3486911"/>
            <a:ext cx="1972310" cy="1965960"/>
          </a:xfrm>
          <a:custGeom>
            <a:avLst/>
            <a:gdLst/>
            <a:ahLst/>
            <a:cxnLst/>
            <a:rect l="l" t="t" r="r" b="b"/>
            <a:pathLst>
              <a:path w="1972310" h="1965960">
                <a:moveTo>
                  <a:pt x="1965959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959864"/>
                </a:lnTo>
                <a:lnTo>
                  <a:pt x="6095" y="1965959"/>
                </a:lnTo>
                <a:lnTo>
                  <a:pt x="1965959" y="1965959"/>
                </a:lnTo>
                <a:lnTo>
                  <a:pt x="1972056" y="1959864"/>
                </a:lnTo>
                <a:lnTo>
                  <a:pt x="1972056" y="1950719"/>
                </a:lnTo>
                <a:lnTo>
                  <a:pt x="27431" y="1950719"/>
                </a:lnTo>
                <a:lnTo>
                  <a:pt x="15239" y="1938527"/>
                </a:lnTo>
                <a:lnTo>
                  <a:pt x="27431" y="1938527"/>
                </a:lnTo>
                <a:lnTo>
                  <a:pt x="27431" y="24383"/>
                </a:lnTo>
                <a:lnTo>
                  <a:pt x="15239" y="24383"/>
                </a:lnTo>
                <a:lnTo>
                  <a:pt x="27431" y="12191"/>
                </a:lnTo>
                <a:lnTo>
                  <a:pt x="1972056" y="12191"/>
                </a:lnTo>
                <a:lnTo>
                  <a:pt x="1972056" y="6095"/>
                </a:lnTo>
                <a:lnTo>
                  <a:pt x="1965959" y="0"/>
                </a:lnTo>
                <a:close/>
              </a:path>
              <a:path w="1972310" h="1965960">
                <a:moveTo>
                  <a:pt x="27431" y="1938527"/>
                </a:moveTo>
                <a:lnTo>
                  <a:pt x="15239" y="1938527"/>
                </a:lnTo>
                <a:lnTo>
                  <a:pt x="27431" y="1950719"/>
                </a:lnTo>
                <a:lnTo>
                  <a:pt x="27431" y="1938527"/>
                </a:lnTo>
                <a:close/>
              </a:path>
              <a:path w="1972310" h="1965960">
                <a:moveTo>
                  <a:pt x="1944623" y="1938527"/>
                </a:moveTo>
                <a:lnTo>
                  <a:pt x="27431" y="1938527"/>
                </a:lnTo>
                <a:lnTo>
                  <a:pt x="27431" y="1950719"/>
                </a:lnTo>
                <a:lnTo>
                  <a:pt x="1944623" y="1950719"/>
                </a:lnTo>
                <a:lnTo>
                  <a:pt x="1944623" y="1938527"/>
                </a:lnTo>
                <a:close/>
              </a:path>
              <a:path w="1972310" h="1965960">
                <a:moveTo>
                  <a:pt x="1944623" y="12191"/>
                </a:moveTo>
                <a:lnTo>
                  <a:pt x="1944623" y="1950719"/>
                </a:lnTo>
                <a:lnTo>
                  <a:pt x="1959863" y="1938527"/>
                </a:lnTo>
                <a:lnTo>
                  <a:pt x="1972056" y="1938527"/>
                </a:lnTo>
                <a:lnTo>
                  <a:pt x="1972056" y="24383"/>
                </a:lnTo>
                <a:lnTo>
                  <a:pt x="1959863" y="24383"/>
                </a:lnTo>
                <a:lnTo>
                  <a:pt x="1944623" y="12191"/>
                </a:lnTo>
                <a:close/>
              </a:path>
              <a:path w="1972310" h="1965960">
                <a:moveTo>
                  <a:pt x="1972056" y="1938527"/>
                </a:moveTo>
                <a:lnTo>
                  <a:pt x="1959863" y="1938527"/>
                </a:lnTo>
                <a:lnTo>
                  <a:pt x="1944623" y="1950719"/>
                </a:lnTo>
                <a:lnTo>
                  <a:pt x="1972056" y="1950719"/>
                </a:lnTo>
                <a:lnTo>
                  <a:pt x="1972056" y="1938527"/>
                </a:lnTo>
                <a:close/>
              </a:path>
              <a:path w="1972310" h="1965960">
                <a:moveTo>
                  <a:pt x="27431" y="12191"/>
                </a:moveTo>
                <a:lnTo>
                  <a:pt x="15239" y="24383"/>
                </a:lnTo>
                <a:lnTo>
                  <a:pt x="27431" y="24383"/>
                </a:lnTo>
                <a:lnTo>
                  <a:pt x="27431" y="12191"/>
                </a:lnTo>
                <a:close/>
              </a:path>
              <a:path w="1972310" h="1965960">
                <a:moveTo>
                  <a:pt x="1944623" y="12191"/>
                </a:moveTo>
                <a:lnTo>
                  <a:pt x="27431" y="12191"/>
                </a:lnTo>
                <a:lnTo>
                  <a:pt x="27431" y="24383"/>
                </a:lnTo>
                <a:lnTo>
                  <a:pt x="1944623" y="24383"/>
                </a:lnTo>
                <a:lnTo>
                  <a:pt x="1944623" y="12191"/>
                </a:lnTo>
                <a:close/>
              </a:path>
              <a:path w="1972310" h="1965960">
                <a:moveTo>
                  <a:pt x="1972056" y="12191"/>
                </a:moveTo>
                <a:lnTo>
                  <a:pt x="1944623" y="12191"/>
                </a:lnTo>
                <a:lnTo>
                  <a:pt x="1959863" y="24383"/>
                </a:lnTo>
                <a:lnTo>
                  <a:pt x="1972056" y="24383"/>
                </a:lnTo>
                <a:lnTo>
                  <a:pt x="1972056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3522" y="3501559"/>
            <a:ext cx="1781175" cy="18567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b="1" spc="-140" dirty="0">
                <a:latin typeface="Courier New"/>
                <a:cs typeface="Courier New"/>
              </a:rPr>
              <a:t>if(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spc="-14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280670"/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110" dirty="0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80670"/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12700">
              <a:spcBef>
                <a:spcPts val="2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9032" y="3486911"/>
            <a:ext cx="2115820" cy="1347470"/>
          </a:xfrm>
          <a:custGeom>
            <a:avLst/>
            <a:gdLst/>
            <a:ahLst/>
            <a:cxnLst/>
            <a:rect l="l" t="t" r="r" b="b"/>
            <a:pathLst>
              <a:path w="2115820" h="1347470">
                <a:moveTo>
                  <a:pt x="2109216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344167"/>
                </a:lnTo>
                <a:lnTo>
                  <a:pt x="6095" y="1347215"/>
                </a:lnTo>
                <a:lnTo>
                  <a:pt x="2109216" y="1347215"/>
                </a:lnTo>
                <a:lnTo>
                  <a:pt x="2115312" y="1344167"/>
                </a:lnTo>
                <a:lnTo>
                  <a:pt x="2115312" y="1335023"/>
                </a:lnTo>
                <a:lnTo>
                  <a:pt x="24383" y="1335023"/>
                </a:lnTo>
                <a:lnTo>
                  <a:pt x="12191" y="1322831"/>
                </a:lnTo>
                <a:lnTo>
                  <a:pt x="24383" y="1322831"/>
                </a:lnTo>
                <a:lnTo>
                  <a:pt x="24383" y="24383"/>
                </a:lnTo>
                <a:lnTo>
                  <a:pt x="12191" y="24383"/>
                </a:lnTo>
                <a:lnTo>
                  <a:pt x="24383" y="12191"/>
                </a:lnTo>
                <a:lnTo>
                  <a:pt x="2115312" y="12191"/>
                </a:lnTo>
                <a:lnTo>
                  <a:pt x="2115312" y="6095"/>
                </a:lnTo>
                <a:lnTo>
                  <a:pt x="2109216" y="0"/>
                </a:lnTo>
                <a:close/>
              </a:path>
              <a:path w="2115820" h="1347470">
                <a:moveTo>
                  <a:pt x="24383" y="1322831"/>
                </a:moveTo>
                <a:lnTo>
                  <a:pt x="12191" y="1322831"/>
                </a:lnTo>
                <a:lnTo>
                  <a:pt x="24383" y="1335023"/>
                </a:lnTo>
                <a:lnTo>
                  <a:pt x="24383" y="1322831"/>
                </a:lnTo>
                <a:close/>
              </a:path>
              <a:path w="2115820" h="1347470">
                <a:moveTo>
                  <a:pt x="2087879" y="1322831"/>
                </a:moveTo>
                <a:lnTo>
                  <a:pt x="24383" y="1322831"/>
                </a:lnTo>
                <a:lnTo>
                  <a:pt x="24383" y="1335023"/>
                </a:lnTo>
                <a:lnTo>
                  <a:pt x="2087879" y="1335023"/>
                </a:lnTo>
                <a:lnTo>
                  <a:pt x="2087879" y="1322831"/>
                </a:lnTo>
                <a:close/>
              </a:path>
              <a:path w="2115820" h="1347470">
                <a:moveTo>
                  <a:pt x="2087879" y="12191"/>
                </a:moveTo>
                <a:lnTo>
                  <a:pt x="2087879" y="1335023"/>
                </a:lnTo>
                <a:lnTo>
                  <a:pt x="2100071" y="1322831"/>
                </a:lnTo>
                <a:lnTo>
                  <a:pt x="2115312" y="1322831"/>
                </a:lnTo>
                <a:lnTo>
                  <a:pt x="2115312" y="24383"/>
                </a:lnTo>
                <a:lnTo>
                  <a:pt x="2100071" y="24383"/>
                </a:lnTo>
                <a:lnTo>
                  <a:pt x="2087879" y="12191"/>
                </a:lnTo>
                <a:close/>
              </a:path>
              <a:path w="2115820" h="1347470">
                <a:moveTo>
                  <a:pt x="2115312" y="1322831"/>
                </a:moveTo>
                <a:lnTo>
                  <a:pt x="2100071" y="1322831"/>
                </a:lnTo>
                <a:lnTo>
                  <a:pt x="2087879" y="1335023"/>
                </a:lnTo>
                <a:lnTo>
                  <a:pt x="2115312" y="1335023"/>
                </a:lnTo>
                <a:lnTo>
                  <a:pt x="2115312" y="1322831"/>
                </a:lnTo>
                <a:close/>
              </a:path>
              <a:path w="2115820" h="1347470">
                <a:moveTo>
                  <a:pt x="24383" y="12191"/>
                </a:moveTo>
                <a:lnTo>
                  <a:pt x="12191" y="24383"/>
                </a:lnTo>
                <a:lnTo>
                  <a:pt x="24383" y="24383"/>
                </a:lnTo>
                <a:lnTo>
                  <a:pt x="24383" y="12191"/>
                </a:lnTo>
                <a:close/>
              </a:path>
              <a:path w="2115820" h="1347470">
                <a:moveTo>
                  <a:pt x="2087879" y="12191"/>
                </a:moveTo>
                <a:lnTo>
                  <a:pt x="24383" y="12191"/>
                </a:lnTo>
                <a:lnTo>
                  <a:pt x="24383" y="24383"/>
                </a:lnTo>
                <a:lnTo>
                  <a:pt x="2087879" y="24383"/>
                </a:lnTo>
                <a:lnTo>
                  <a:pt x="2087879" y="12191"/>
                </a:lnTo>
                <a:close/>
              </a:path>
              <a:path w="2115820" h="1347470">
                <a:moveTo>
                  <a:pt x="2115312" y="12191"/>
                </a:moveTo>
                <a:lnTo>
                  <a:pt x="2087879" y="12191"/>
                </a:lnTo>
                <a:lnTo>
                  <a:pt x="2100071" y="24383"/>
                </a:lnTo>
                <a:lnTo>
                  <a:pt x="2115312" y="24383"/>
                </a:lnTo>
                <a:lnTo>
                  <a:pt x="2115312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9966" y="3501559"/>
            <a:ext cx="191452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b="1" spc="-145" dirty="0">
                <a:latin typeface="Courier New"/>
                <a:cs typeface="Courier New"/>
              </a:rPr>
              <a:t>if(</a:t>
            </a:r>
            <a:r>
              <a:rPr sz="2000" b="1" spc="-150" dirty="0">
                <a:latin typeface="Courier New"/>
                <a:cs typeface="Courier New"/>
              </a:rPr>
              <a:t>!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</a:t>
            </a:r>
            <a:r>
              <a:rPr sz="2000" b="1" i="1" u="sng" spc="-1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ndi</a:t>
            </a:r>
            <a:r>
              <a:rPr sz="2000" b="1" i="1" u="sng" spc="-1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ion</a:t>
            </a:r>
            <a:r>
              <a:rPr sz="2000" b="1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80670"/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2000" b="1" spc="-14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32F7842-9DBA-B1C3-930C-4DB63656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CA3831-D155-F741-CB02-BBA3F1FD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7" y="1621127"/>
            <a:ext cx="5133975" cy="26911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6870" marR="5080" indent="-344805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second </a:t>
            </a:r>
            <a:r>
              <a:rPr sz="2000" spc="-20" dirty="0">
                <a:latin typeface="Times New Roman"/>
                <a:cs typeface="Times New Roman"/>
              </a:rPr>
              <a:t>way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5" dirty="0">
                <a:latin typeface="Times New Roman"/>
                <a:cs typeface="Times New Roman"/>
              </a:rPr>
              <a:t>implementing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selection </a:t>
            </a:r>
            <a:r>
              <a:rPr sz="2000" spc="-5" dirty="0">
                <a:latin typeface="Times New Roman"/>
                <a:cs typeface="Times New Roman"/>
              </a:rPr>
              <a:t>is  to </a:t>
            </a:r>
            <a:r>
              <a:rPr sz="2000" spc="-15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b="1" spc="-135" dirty="0">
                <a:solidFill>
                  <a:srgbClr val="0070C0"/>
                </a:solidFill>
                <a:latin typeface="Courier New"/>
                <a:cs typeface="Courier New"/>
              </a:rPr>
              <a:t>switch-case</a:t>
            </a:r>
            <a:r>
              <a:rPr sz="2000" b="1" spc="-9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5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It is particularly </a:t>
            </a:r>
            <a:r>
              <a:rPr sz="2000" spc="-15" dirty="0">
                <a:latin typeface="Times New Roman"/>
                <a:cs typeface="Times New Roman"/>
              </a:rPr>
              <a:t>useful </a:t>
            </a: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responding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  <a:p>
            <a:pPr marL="356870"/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multiple </a:t>
            </a:r>
            <a:r>
              <a:rPr sz="2000" spc="-10" dirty="0">
                <a:latin typeface="Times New Roman"/>
                <a:cs typeface="Times New Roman"/>
              </a:rPr>
              <a:t>values </a:t>
            </a:r>
            <a:r>
              <a:rPr sz="2000" spc="-5" dirty="0">
                <a:latin typeface="Times New Roman"/>
                <a:cs typeface="Times New Roman"/>
              </a:rPr>
              <a:t>of a </a:t>
            </a:r>
            <a:r>
              <a:rPr sz="2000" spc="-15" dirty="0">
                <a:latin typeface="Times New Roman"/>
                <a:cs typeface="Times New Roman"/>
              </a:rPr>
              <a:t>single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operation.</a:t>
            </a:r>
          </a:p>
          <a:p>
            <a:pPr marL="356870" indent="-344805"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For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operation</a:t>
            </a:r>
            <a:r>
              <a:rPr sz="2000" spc="-13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It can contain only a </a:t>
            </a:r>
            <a:r>
              <a:rPr sz="2000" spc="-10" dirty="0">
                <a:latin typeface="Times New Roman"/>
                <a:cs typeface="Times New Roman"/>
              </a:rPr>
              <a:t>single</a:t>
            </a:r>
            <a:r>
              <a:rPr sz="2000" dirty="0">
                <a:latin typeface="Times New Roman"/>
                <a:cs typeface="Times New Roman"/>
              </a:rPr>
              <a:t> operand.</a:t>
            </a:r>
          </a:p>
          <a:p>
            <a:pPr marL="756285" marR="593725" lvl="1" indent="-286385"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20" dirty="0">
                <a:latin typeface="Times New Roman"/>
                <a:cs typeface="Times New Roman"/>
              </a:rPr>
              <a:t>must </a:t>
            </a:r>
            <a:r>
              <a:rPr sz="2000" spc="-5" dirty="0">
                <a:latin typeface="Times New Roman"/>
                <a:cs typeface="Times New Roman"/>
              </a:rPr>
              <a:t>return an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integer </a:t>
            </a:r>
            <a:r>
              <a:rPr sz="2000" spc="-90" dirty="0">
                <a:latin typeface="Times New Roman"/>
                <a:cs typeface="Times New Roman"/>
              </a:rPr>
              <a:t>(</a:t>
            </a:r>
            <a:r>
              <a:rPr sz="2000" b="1" spc="-90" dirty="0">
                <a:latin typeface="Courier New"/>
                <a:cs typeface="Courier New"/>
              </a:rPr>
              <a:t>int</a:t>
            </a:r>
            <a:r>
              <a:rPr sz="2000" spc="-90" dirty="0">
                <a:latin typeface="Times New Roman"/>
                <a:cs typeface="Times New Roman"/>
              </a:rPr>
              <a:t>, </a:t>
            </a:r>
            <a:r>
              <a:rPr sz="2000" b="1" spc="-120" dirty="0">
                <a:latin typeface="Courier New"/>
                <a:cs typeface="Courier New"/>
              </a:rPr>
              <a:t>bool</a:t>
            </a:r>
            <a:r>
              <a:rPr sz="2000" spc="-120" dirty="0">
                <a:latin typeface="Times New Roman"/>
                <a:cs typeface="Times New Roman"/>
              </a:rPr>
              <a:t>,  </a:t>
            </a:r>
            <a:r>
              <a:rPr sz="2000" b="1" spc="-120" dirty="0">
                <a:latin typeface="Courier New"/>
                <a:cs typeface="Courier New"/>
              </a:rPr>
              <a:t>char</a:t>
            </a:r>
            <a:r>
              <a:rPr sz="2000" spc="-12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etc.).</a:t>
            </a:r>
          </a:p>
        </p:txBody>
      </p:sp>
      <p:sp>
        <p:nvSpPr>
          <p:cNvPr id="3" name="object 3"/>
          <p:cNvSpPr/>
          <p:nvPr/>
        </p:nvSpPr>
        <p:spPr>
          <a:xfrm>
            <a:off x="5785103" y="1469135"/>
            <a:ext cx="2978150" cy="4121150"/>
          </a:xfrm>
          <a:custGeom>
            <a:avLst/>
            <a:gdLst/>
            <a:ahLst/>
            <a:cxnLst/>
            <a:rect l="l" t="t" r="r" b="b"/>
            <a:pathLst>
              <a:path w="2978150" h="4121150">
                <a:moveTo>
                  <a:pt x="2971800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4114800"/>
                </a:lnTo>
                <a:lnTo>
                  <a:pt x="6096" y="4120895"/>
                </a:lnTo>
                <a:lnTo>
                  <a:pt x="2971800" y="4120895"/>
                </a:lnTo>
                <a:lnTo>
                  <a:pt x="2977896" y="4114800"/>
                </a:lnTo>
                <a:lnTo>
                  <a:pt x="2977896" y="4108704"/>
                </a:lnTo>
                <a:lnTo>
                  <a:pt x="27432" y="4108704"/>
                </a:lnTo>
                <a:lnTo>
                  <a:pt x="15240" y="4096512"/>
                </a:lnTo>
                <a:lnTo>
                  <a:pt x="27432" y="4096512"/>
                </a:lnTo>
                <a:lnTo>
                  <a:pt x="27432" y="27431"/>
                </a:lnTo>
                <a:lnTo>
                  <a:pt x="15240" y="27431"/>
                </a:lnTo>
                <a:lnTo>
                  <a:pt x="27432" y="12191"/>
                </a:lnTo>
                <a:lnTo>
                  <a:pt x="2977896" y="12191"/>
                </a:lnTo>
                <a:lnTo>
                  <a:pt x="2977896" y="6095"/>
                </a:lnTo>
                <a:lnTo>
                  <a:pt x="2971800" y="0"/>
                </a:lnTo>
                <a:close/>
              </a:path>
              <a:path w="2978150" h="4121150">
                <a:moveTo>
                  <a:pt x="27432" y="4096512"/>
                </a:moveTo>
                <a:lnTo>
                  <a:pt x="15240" y="4096512"/>
                </a:lnTo>
                <a:lnTo>
                  <a:pt x="27432" y="4108704"/>
                </a:lnTo>
                <a:lnTo>
                  <a:pt x="27432" y="4096512"/>
                </a:lnTo>
                <a:close/>
              </a:path>
              <a:path w="2978150" h="4121150">
                <a:moveTo>
                  <a:pt x="2953512" y="4096512"/>
                </a:moveTo>
                <a:lnTo>
                  <a:pt x="27432" y="4096512"/>
                </a:lnTo>
                <a:lnTo>
                  <a:pt x="27432" y="4108704"/>
                </a:lnTo>
                <a:lnTo>
                  <a:pt x="2953512" y="4108704"/>
                </a:lnTo>
                <a:lnTo>
                  <a:pt x="2953512" y="4096512"/>
                </a:lnTo>
                <a:close/>
              </a:path>
              <a:path w="2978150" h="4121150">
                <a:moveTo>
                  <a:pt x="2953512" y="12191"/>
                </a:moveTo>
                <a:lnTo>
                  <a:pt x="2953512" y="4108704"/>
                </a:lnTo>
                <a:lnTo>
                  <a:pt x="2965704" y="4096512"/>
                </a:lnTo>
                <a:lnTo>
                  <a:pt x="2977896" y="4096512"/>
                </a:lnTo>
                <a:lnTo>
                  <a:pt x="2977896" y="27431"/>
                </a:lnTo>
                <a:lnTo>
                  <a:pt x="2965704" y="27431"/>
                </a:lnTo>
                <a:lnTo>
                  <a:pt x="2953512" y="12191"/>
                </a:lnTo>
                <a:close/>
              </a:path>
              <a:path w="2978150" h="4121150">
                <a:moveTo>
                  <a:pt x="2977896" y="4096512"/>
                </a:moveTo>
                <a:lnTo>
                  <a:pt x="2965704" y="4096512"/>
                </a:lnTo>
                <a:lnTo>
                  <a:pt x="2953512" y="4108704"/>
                </a:lnTo>
                <a:lnTo>
                  <a:pt x="2977896" y="4108704"/>
                </a:lnTo>
                <a:lnTo>
                  <a:pt x="2977896" y="4096512"/>
                </a:lnTo>
                <a:close/>
              </a:path>
              <a:path w="2978150" h="4121150">
                <a:moveTo>
                  <a:pt x="27432" y="12191"/>
                </a:moveTo>
                <a:lnTo>
                  <a:pt x="15240" y="27431"/>
                </a:lnTo>
                <a:lnTo>
                  <a:pt x="27432" y="27431"/>
                </a:lnTo>
                <a:lnTo>
                  <a:pt x="27432" y="12191"/>
                </a:lnTo>
                <a:close/>
              </a:path>
              <a:path w="2978150" h="4121150">
                <a:moveTo>
                  <a:pt x="2953512" y="12191"/>
                </a:moveTo>
                <a:lnTo>
                  <a:pt x="27432" y="12191"/>
                </a:lnTo>
                <a:lnTo>
                  <a:pt x="27432" y="27431"/>
                </a:lnTo>
                <a:lnTo>
                  <a:pt x="2953512" y="27431"/>
                </a:lnTo>
                <a:lnTo>
                  <a:pt x="2953512" y="12191"/>
                </a:lnTo>
                <a:close/>
              </a:path>
              <a:path w="2978150" h="4121150">
                <a:moveTo>
                  <a:pt x="2977896" y="12191"/>
                </a:moveTo>
                <a:lnTo>
                  <a:pt x="2953512" y="12191"/>
                </a:lnTo>
                <a:lnTo>
                  <a:pt x="2965704" y="27431"/>
                </a:lnTo>
                <a:lnTo>
                  <a:pt x="2977896" y="27431"/>
                </a:lnTo>
                <a:lnTo>
                  <a:pt x="2977896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743" y="633608"/>
            <a:ext cx="7995284" cy="1183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135" dirty="0">
                <a:solidFill>
                  <a:srgbClr val="4F81BD"/>
                </a:solidFill>
                <a:latin typeface="Courier New"/>
                <a:cs typeface="Courier New"/>
              </a:rPr>
              <a:t>switch-case</a:t>
            </a:r>
            <a:r>
              <a:rPr sz="3800" b="1" spc="-159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 dirty="0">
              <a:latin typeface="Times New Roman"/>
              <a:cs typeface="Times New Roman"/>
            </a:endParaRPr>
          </a:p>
          <a:p>
            <a:pPr marR="5080" algn="r">
              <a:spcBef>
                <a:spcPts val="2160"/>
              </a:spcBef>
            </a:pPr>
            <a:r>
              <a:rPr sz="2000" b="1" spc="-125" dirty="0">
                <a:solidFill>
                  <a:srgbClr val="0070C0"/>
                </a:solidFill>
                <a:latin typeface="Courier New"/>
                <a:cs typeface="Courier New"/>
              </a:rPr>
              <a:t>switch</a:t>
            </a:r>
            <a:r>
              <a:rPr sz="2000" b="1" spc="-35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operation</a:t>
            </a:r>
            <a:r>
              <a:rPr sz="2000" b="1" spc="-140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6008" y="1791640"/>
            <a:ext cx="177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4171" y="2096486"/>
            <a:ext cx="1778000" cy="3072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" marR="5080" indent="-268605">
              <a:spcBef>
                <a:spcPts val="90"/>
              </a:spcBef>
            </a:pPr>
            <a:r>
              <a:rPr sz="2000" b="1" spc="-110" dirty="0">
                <a:solidFill>
                  <a:srgbClr val="0070C0"/>
                </a:solidFill>
                <a:latin typeface="Courier New"/>
                <a:cs typeface="Courier New"/>
              </a:rPr>
              <a:t>case </a:t>
            </a: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value</a:t>
            </a:r>
            <a:r>
              <a:rPr sz="2000" b="1" i="1" spc="-565" dirty="0">
                <a:latin typeface="Courier New"/>
                <a:cs typeface="Courier New"/>
              </a:rPr>
              <a:t> </a:t>
            </a:r>
            <a:r>
              <a:rPr sz="2000" b="1" i="1" u="sng" spc="-9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sz="2000" b="1" spc="-90" dirty="0">
                <a:latin typeface="Courier New"/>
                <a:cs typeface="Courier New"/>
              </a:rPr>
              <a:t>:  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 </a:t>
            </a:r>
            <a:r>
              <a:rPr sz="2000" b="1" i="1" spc="-14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280670" marR="5080" indent="-268605"/>
            <a:r>
              <a:rPr sz="2000" b="1" spc="-110" dirty="0">
                <a:solidFill>
                  <a:srgbClr val="0070C0"/>
                </a:solidFill>
                <a:latin typeface="Courier New"/>
                <a:cs typeface="Courier New"/>
              </a:rPr>
              <a:t>case </a:t>
            </a: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value</a:t>
            </a:r>
            <a:r>
              <a:rPr sz="2000" b="1" i="1" spc="-565" dirty="0">
                <a:latin typeface="Courier New"/>
                <a:cs typeface="Courier New"/>
              </a:rPr>
              <a:t> </a:t>
            </a:r>
            <a:r>
              <a:rPr sz="2000" b="1" i="1" u="sng" spc="-9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sz="2000" b="1" spc="-90" dirty="0">
                <a:latin typeface="Courier New"/>
                <a:cs typeface="Courier New"/>
              </a:rPr>
              <a:t>:  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 </a:t>
            </a:r>
            <a:r>
              <a:rPr sz="2000" b="1" i="1" spc="-14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.</a:t>
            </a:r>
            <a:r>
              <a:rPr sz="2000" b="1" i="1" spc="-295" dirty="0">
                <a:latin typeface="Courier New"/>
                <a:cs typeface="Courier New"/>
              </a:rPr>
              <a:t> 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280670" marR="135890" indent="-268605"/>
            <a:r>
              <a:rPr sz="2000" b="1" spc="-135" dirty="0">
                <a:latin typeface="Courier New"/>
                <a:cs typeface="Courier New"/>
              </a:rPr>
              <a:t>default:  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</a:t>
            </a:r>
            <a:r>
              <a:rPr sz="2000" b="1" i="1" u="sng" spc="-1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ate</a:t>
            </a:r>
            <a:r>
              <a:rPr sz="2000" b="1" i="1" u="sng" spc="-1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m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ent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 </a:t>
            </a:r>
            <a:r>
              <a:rPr sz="2000" b="1" i="1" spc="-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6008" y="5144437"/>
            <a:ext cx="177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C8BFEAE-CE5F-6CE8-FAB1-5DDF8019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6A0A320-565F-28F1-A70A-492B5C34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7" y="1528284"/>
            <a:ext cx="4926965" cy="50526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6870" indent="-344805">
              <a:spcBef>
                <a:spcPts val="7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After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b="1" spc="-120" dirty="0">
                <a:solidFill>
                  <a:srgbClr val="0070C0"/>
                </a:solidFill>
                <a:latin typeface="Courier New"/>
                <a:cs typeface="Courier New"/>
              </a:rPr>
              <a:t>case</a:t>
            </a:r>
            <a:r>
              <a:rPr sz="2000" spc="-12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there is a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value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marR="34925" lvl="1" indent="-286385"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returned </a:t>
            </a:r>
            <a:r>
              <a:rPr sz="2000" spc="-10" dirty="0">
                <a:latin typeface="Times New Roman"/>
                <a:cs typeface="Times New Roman"/>
              </a:rPr>
              <a:t>value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operation  </a:t>
            </a:r>
            <a:r>
              <a:rPr sz="2000" spc="-5" dirty="0">
                <a:latin typeface="Times New Roman"/>
                <a:cs typeface="Times New Roman"/>
              </a:rPr>
              <a:t>equals </a:t>
            </a:r>
            <a:r>
              <a:rPr sz="2000" spc="-10" dirty="0">
                <a:latin typeface="Times New Roman"/>
                <a:cs typeface="Times New Roman"/>
              </a:rPr>
              <a:t>that value, those </a:t>
            </a:r>
            <a:r>
              <a:rPr sz="2000" spc="-15" dirty="0">
                <a:latin typeface="Times New Roman"/>
                <a:cs typeface="Times New Roman"/>
              </a:rPr>
              <a:t>statements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dirty="0">
                <a:latin typeface="Times New Roman"/>
                <a:cs typeface="Times New Roman"/>
              </a:rPr>
              <a:t>block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executed.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No </a:t>
            </a:r>
            <a:r>
              <a:rPr sz="2000" spc="-5" dirty="0">
                <a:latin typeface="Times New Roman"/>
                <a:cs typeface="Times New Roman"/>
              </a:rPr>
              <a:t>curly brackets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needed 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colon </a:t>
            </a:r>
            <a:r>
              <a:rPr sz="2000" spc="-5" dirty="0">
                <a:latin typeface="Times New Roman"/>
                <a:cs typeface="Times New Roman"/>
              </a:rPr>
              <a:t>is needed after 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b="1" spc="-120" dirty="0">
                <a:solidFill>
                  <a:srgbClr val="0070C0"/>
                </a:solidFill>
                <a:latin typeface="Courier New"/>
                <a:cs typeface="Courier New"/>
              </a:rPr>
              <a:t>break</a:t>
            </a:r>
            <a:r>
              <a:rPr sz="2000" b="1" spc="-94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marks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the end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of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a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block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120" dirty="0">
                <a:latin typeface="Courier New"/>
                <a:cs typeface="Courier New"/>
              </a:rPr>
              <a:t>break</a:t>
            </a:r>
            <a:r>
              <a:rPr sz="2000" b="1" spc="-8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 the last </a:t>
            </a:r>
            <a:r>
              <a:rPr sz="2000" spc="-10" dirty="0">
                <a:latin typeface="Times New Roman"/>
                <a:cs typeface="Times New Roman"/>
              </a:rPr>
              <a:t>section </a:t>
            </a:r>
            <a:r>
              <a:rPr sz="2000" spc="-5" dirty="0">
                <a:latin typeface="Times New Roman"/>
                <a:cs typeface="Times New Roman"/>
              </a:rPr>
              <a:t>is optional.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Restrictions on those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values: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Cannot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(non-constant)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5" dirty="0">
                <a:latin typeface="Times New Roman"/>
                <a:cs typeface="Times New Roman"/>
              </a:rPr>
              <a:t>different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integers.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US" sz="2000" spc="-5" dirty="0">
              <a:latin typeface="Times New Roman"/>
              <a:cs typeface="Times New Roman"/>
            </a:endParaRPr>
          </a:p>
          <a:p>
            <a:pPr marL="468313" lvl="1" indent="-468313">
              <a:spcBef>
                <a:spcPts val="480"/>
              </a:spcBef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b="1" spc="-125" dirty="0">
                <a:solidFill>
                  <a:srgbClr val="0070C0"/>
                </a:solidFill>
                <a:latin typeface="Courier New"/>
                <a:cs typeface="Courier New"/>
              </a:rPr>
              <a:t>default </a:t>
            </a:r>
            <a:r>
              <a:rPr lang="en-US" sz="2000" dirty="0">
                <a:latin typeface="Times New Roman"/>
                <a:cs typeface="Times New Roman"/>
              </a:rPr>
              <a:t>block </a:t>
            </a:r>
            <a:r>
              <a:rPr lang="en-US" sz="2000" spc="-20" dirty="0">
                <a:latin typeface="Times New Roman"/>
                <a:cs typeface="Times New Roman"/>
              </a:rPr>
              <a:t>will </a:t>
            </a:r>
            <a:r>
              <a:rPr lang="en-US" sz="2000" spc="-5" dirty="0">
                <a:latin typeface="Times New Roman"/>
                <a:cs typeface="Times New Roman"/>
              </a:rPr>
              <a:t>be executed</a:t>
            </a:r>
            <a:r>
              <a:rPr lang="en-US" sz="2000" spc="-18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if  no </a:t>
            </a:r>
            <a:r>
              <a:rPr lang="en-US" sz="2000" b="1" spc="-110" dirty="0">
                <a:latin typeface="Courier New"/>
                <a:cs typeface="Courier New"/>
              </a:rPr>
              <a:t>case </a:t>
            </a:r>
            <a:r>
              <a:rPr lang="en-US" sz="2000" spc="-10" dirty="0">
                <a:latin typeface="Times New Roman"/>
                <a:cs typeface="Times New Roman"/>
              </a:rPr>
              <a:t>value matches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743" y="633608"/>
            <a:ext cx="604393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135" dirty="0">
                <a:solidFill>
                  <a:srgbClr val="4F81BD"/>
                </a:solidFill>
                <a:latin typeface="Courier New"/>
                <a:cs typeface="Courier New"/>
              </a:rPr>
              <a:t>switch-case</a:t>
            </a:r>
            <a:r>
              <a:rPr sz="3800" b="1" spc="-1635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5103" y="1469135"/>
            <a:ext cx="2978150" cy="4121150"/>
          </a:xfrm>
          <a:custGeom>
            <a:avLst/>
            <a:gdLst/>
            <a:ahLst/>
            <a:cxnLst/>
            <a:rect l="l" t="t" r="r" b="b"/>
            <a:pathLst>
              <a:path w="2978150" h="4121150">
                <a:moveTo>
                  <a:pt x="2971800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4114800"/>
                </a:lnTo>
                <a:lnTo>
                  <a:pt x="6096" y="4120895"/>
                </a:lnTo>
                <a:lnTo>
                  <a:pt x="2971800" y="4120895"/>
                </a:lnTo>
                <a:lnTo>
                  <a:pt x="2977896" y="4114800"/>
                </a:lnTo>
                <a:lnTo>
                  <a:pt x="2977896" y="4108704"/>
                </a:lnTo>
                <a:lnTo>
                  <a:pt x="27432" y="4108704"/>
                </a:lnTo>
                <a:lnTo>
                  <a:pt x="15240" y="4096512"/>
                </a:lnTo>
                <a:lnTo>
                  <a:pt x="27432" y="4096512"/>
                </a:lnTo>
                <a:lnTo>
                  <a:pt x="27432" y="27431"/>
                </a:lnTo>
                <a:lnTo>
                  <a:pt x="15240" y="27431"/>
                </a:lnTo>
                <a:lnTo>
                  <a:pt x="27432" y="12191"/>
                </a:lnTo>
                <a:lnTo>
                  <a:pt x="2977896" y="12191"/>
                </a:lnTo>
                <a:lnTo>
                  <a:pt x="2977896" y="6095"/>
                </a:lnTo>
                <a:lnTo>
                  <a:pt x="2971800" y="0"/>
                </a:lnTo>
                <a:close/>
              </a:path>
              <a:path w="2978150" h="4121150">
                <a:moveTo>
                  <a:pt x="27432" y="4096512"/>
                </a:moveTo>
                <a:lnTo>
                  <a:pt x="15240" y="4096512"/>
                </a:lnTo>
                <a:lnTo>
                  <a:pt x="27432" y="4108704"/>
                </a:lnTo>
                <a:lnTo>
                  <a:pt x="27432" y="4096512"/>
                </a:lnTo>
                <a:close/>
              </a:path>
              <a:path w="2978150" h="4121150">
                <a:moveTo>
                  <a:pt x="2953512" y="4096512"/>
                </a:moveTo>
                <a:lnTo>
                  <a:pt x="27432" y="4096512"/>
                </a:lnTo>
                <a:lnTo>
                  <a:pt x="27432" y="4108704"/>
                </a:lnTo>
                <a:lnTo>
                  <a:pt x="2953512" y="4108704"/>
                </a:lnTo>
                <a:lnTo>
                  <a:pt x="2953512" y="4096512"/>
                </a:lnTo>
                <a:close/>
              </a:path>
              <a:path w="2978150" h="4121150">
                <a:moveTo>
                  <a:pt x="2953512" y="12191"/>
                </a:moveTo>
                <a:lnTo>
                  <a:pt x="2953512" y="4108704"/>
                </a:lnTo>
                <a:lnTo>
                  <a:pt x="2965704" y="4096512"/>
                </a:lnTo>
                <a:lnTo>
                  <a:pt x="2977896" y="4096512"/>
                </a:lnTo>
                <a:lnTo>
                  <a:pt x="2977896" y="27431"/>
                </a:lnTo>
                <a:lnTo>
                  <a:pt x="2965704" y="27431"/>
                </a:lnTo>
                <a:lnTo>
                  <a:pt x="2953512" y="12191"/>
                </a:lnTo>
                <a:close/>
              </a:path>
              <a:path w="2978150" h="4121150">
                <a:moveTo>
                  <a:pt x="2977896" y="4096512"/>
                </a:moveTo>
                <a:lnTo>
                  <a:pt x="2965704" y="4096512"/>
                </a:lnTo>
                <a:lnTo>
                  <a:pt x="2953512" y="4108704"/>
                </a:lnTo>
                <a:lnTo>
                  <a:pt x="2977896" y="4108704"/>
                </a:lnTo>
                <a:lnTo>
                  <a:pt x="2977896" y="4096512"/>
                </a:lnTo>
                <a:close/>
              </a:path>
              <a:path w="2978150" h="4121150">
                <a:moveTo>
                  <a:pt x="27432" y="12191"/>
                </a:moveTo>
                <a:lnTo>
                  <a:pt x="15240" y="27431"/>
                </a:lnTo>
                <a:lnTo>
                  <a:pt x="27432" y="27431"/>
                </a:lnTo>
                <a:lnTo>
                  <a:pt x="27432" y="12191"/>
                </a:lnTo>
                <a:close/>
              </a:path>
              <a:path w="2978150" h="4121150">
                <a:moveTo>
                  <a:pt x="2953512" y="12191"/>
                </a:moveTo>
                <a:lnTo>
                  <a:pt x="27432" y="12191"/>
                </a:lnTo>
                <a:lnTo>
                  <a:pt x="27432" y="27431"/>
                </a:lnTo>
                <a:lnTo>
                  <a:pt x="2953512" y="27431"/>
                </a:lnTo>
                <a:lnTo>
                  <a:pt x="2953512" y="12191"/>
                </a:lnTo>
                <a:close/>
              </a:path>
              <a:path w="2978150" h="4121150">
                <a:moveTo>
                  <a:pt x="2977896" y="12191"/>
                </a:moveTo>
                <a:lnTo>
                  <a:pt x="2953512" y="12191"/>
                </a:lnTo>
                <a:lnTo>
                  <a:pt x="2965704" y="27431"/>
                </a:lnTo>
                <a:lnTo>
                  <a:pt x="2977896" y="27431"/>
                </a:lnTo>
                <a:lnTo>
                  <a:pt x="2977896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6008" y="1487048"/>
            <a:ext cx="2448560" cy="39865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90"/>
              </a:spcBef>
            </a:pPr>
            <a:r>
              <a:rPr sz="2000" b="1" spc="-125" dirty="0">
                <a:solidFill>
                  <a:srgbClr val="0070C0"/>
                </a:solidFill>
                <a:latin typeface="Courier New"/>
                <a:cs typeface="Courier New"/>
              </a:rPr>
              <a:t>switch</a:t>
            </a:r>
            <a:r>
              <a:rPr sz="2000" b="1" spc="-35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operation</a:t>
            </a:r>
            <a:r>
              <a:rPr sz="2000" b="1" spc="-140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549275" marR="407034" indent="-268605"/>
            <a:r>
              <a:rPr sz="2000" b="1" spc="-110" dirty="0">
                <a:solidFill>
                  <a:srgbClr val="0070C0"/>
                </a:solidFill>
                <a:latin typeface="Courier New"/>
                <a:cs typeface="Courier New"/>
              </a:rPr>
              <a:t>case </a:t>
            </a: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value</a:t>
            </a:r>
            <a:r>
              <a:rPr sz="2000" b="1" i="1" spc="-565" dirty="0">
                <a:latin typeface="Courier New"/>
                <a:cs typeface="Courier New"/>
              </a:rPr>
              <a:t> </a:t>
            </a:r>
            <a:r>
              <a:rPr sz="2000" b="1" i="1" u="sng" spc="-9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sz="2000" b="1" spc="-90" dirty="0">
                <a:solidFill>
                  <a:srgbClr val="0070C0"/>
                </a:solidFill>
                <a:latin typeface="Courier New"/>
                <a:cs typeface="Courier New"/>
              </a:rPr>
              <a:t>:  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 </a:t>
            </a:r>
            <a:r>
              <a:rPr sz="2000" b="1" i="1" spc="-140" dirty="0">
                <a:latin typeface="Courier New"/>
                <a:cs typeface="Courier New"/>
              </a:rPr>
              <a:t> </a:t>
            </a:r>
            <a:r>
              <a:rPr sz="2000" b="1" spc="-130" dirty="0">
                <a:solidFill>
                  <a:srgbClr val="0070C0"/>
                </a:solidFill>
                <a:latin typeface="Courier New"/>
                <a:cs typeface="Courier New"/>
              </a:rPr>
              <a:t>break</a:t>
            </a:r>
            <a:r>
              <a:rPr sz="2000" b="1" spc="-130" dirty="0"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549275" marR="407034" indent="-268605"/>
            <a:r>
              <a:rPr sz="2000" b="1" spc="-110" dirty="0">
                <a:latin typeface="Courier New"/>
                <a:cs typeface="Courier New"/>
              </a:rPr>
              <a:t>case </a:t>
            </a:r>
            <a:r>
              <a:rPr sz="20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value</a:t>
            </a:r>
            <a:r>
              <a:rPr sz="2000" b="1" i="1" spc="-565" dirty="0">
                <a:latin typeface="Courier New"/>
                <a:cs typeface="Courier New"/>
              </a:rPr>
              <a:t> </a:t>
            </a:r>
            <a:r>
              <a:rPr sz="2000" b="1" i="1" u="sng" spc="-9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sz="2000" b="1" spc="-90" dirty="0">
                <a:latin typeface="Courier New"/>
                <a:cs typeface="Courier New"/>
              </a:rPr>
              <a:t>:  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 </a:t>
            </a:r>
            <a:r>
              <a:rPr sz="2000" b="1" i="1" spc="-14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break;</a:t>
            </a:r>
            <a:endParaRPr sz="2000" dirty="0">
              <a:latin typeface="Courier New"/>
              <a:cs typeface="Courier New"/>
            </a:endParaRPr>
          </a:p>
          <a:p>
            <a:pPr marL="280670"/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.</a:t>
            </a:r>
            <a:r>
              <a:rPr sz="2000" b="1" i="1" spc="-295" dirty="0">
                <a:latin typeface="Courier New"/>
                <a:cs typeface="Courier New"/>
              </a:rPr>
              <a:t> 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.</a:t>
            </a:r>
            <a:endParaRPr sz="2000" dirty="0">
              <a:latin typeface="Courier New"/>
              <a:cs typeface="Courier New"/>
            </a:endParaRPr>
          </a:p>
          <a:p>
            <a:pPr marL="549275" marR="537845" indent="-268605"/>
            <a:r>
              <a:rPr sz="2000" b="1" spc="-135" dirty="0">
                <a:latin typeface="Courier New"/>
                <a:cs typeface="Courier New"/>
              </a:rPr>
              <a:t>default:  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</a:t>
            </a:r>
            <a:r>
              <a:rPr sz="2000" b="1" i="1" u="sng" spc="-1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ate</a:t>
            </a:r>
            <a:r>
              <a:rPr sz="2000" b="1" i="1" u="sng" spc="-1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m</a:t>
            </a:r>
            <a:r>
              <a:rPr sz="2000" b="1" i="1" u="sng" spc="-1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ent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 </a:t>
            </a:r>
            <a:r>
              <a:rPr sz="2000" b="1" i="1" spc="-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break;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FEC1F0B-3B93-4917-1D68-EE1BA52E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2850C0A-4FD1-27E0-6C9B-30009AA4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5" y="633608"/>
            <a:ext cx="408114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125" dirty="0">
                <a:solidFill>
                  <a:srgbClr val="4F81BD"/>
                </a:solidFill>
                <a:latin typeface="Courier New"/>
                <a:cs typeface="Courier New"/>
              </a:rPr>
              <a:t>default</a:t>
            </a:r>
            <a:r>
              <a:rPr sz="3800" b="1" spc="-1639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block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605697"/>
            <a:ext cx="4405630" cy="16097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56870" marR="5080" indent="-344805" algn="just">
              <a:lnSpc>
                <a:spcPct val="102499"/>
              </a:lnSpc>
              <a:spcBef>
                <a:spcPts val="30"/>
              </a:spcBef>
              <a:buFont typeface="Arial"/>
              <a:buChar char="•"/>
              <a:tabLst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125" dirty="0">
                <a:solidFill>
                  <a:srgbClr val="0070C0"/>
                </a:solidFill>
                <a:latin typeface="Courier New"/>
                <a:cs typeface="Courier New"/>
              </a:rPr>
              <a:t>default </a:t>
            </a:r>
            <a:r>
              <a:rPr sz="2000" dirty="0">
                <a:latin typeface="Times New Roman"/>
                <a:cs typeface="Times New Roman"/>
              </a:rPr>
              <a:t>block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be executed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  no </a:t>
            </a:r>
            <a:r>
              <a:rPr sz="2000" b="1" spc="-110" dirty="0">
                <a:latin typeface="Courier New"/>
                <a:cs typeface="Courier New"/>
              </a:rPr>
              <a:t>case </a:t>
            </a:r>
            <a:r>
              <a:rPr sz="2000" spc="-10" dirty="0">
                <a:latin typeface="Times New Roman"/>
                <a:cs typeface="Times New Roman"/>
              </a:rPr>
              <a:t>value matches the </a:t>
            </a:r>
            <a:r>
              <a:rPr sz="2000" spc="-15" dirty="0">
                <a:latin typeface="Times New Roman"/>
                <a:cs typeface="Times New Roman"/>
              </a:rPr>
              <a:t>operation’s  </a:t>
            </a:r>
            <a:r>
              <a:rPr sz="2000" spc="-5" dirty="0">
                <a:latin typeface="Times New Roman"/>
                <a:cs typeface="Times New Roman"/>
              </a:rPr>
              <a:t>return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 algn="just">
              <a:spcBef>
                <a:spcPts val="360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70" dirty="0">
                <a:latin typeface="Times New Roman"/>
                <a:cs typeface="Times New Roman"/>
              </a:rPr>
              <a:t>You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add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b="1" spc="-120" dirty="0">
                <a:latin typeface="Courier New"/>
                <a:cs typeface="Courier New"/>
              </a:rPr>
              <a:t>break </a:t>
            </a:r>
            <a:r>
              <a:rPr sz="2000" spc="-5" dirty="0">
                <a:latin typeface="Times New Roman"/>
                <a:cs typeface="Times New Roman"/>
              </a:rPr>
              <a:t>at the end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endParaRPr sz="2000" dirty="0">
              <a:latin typeface="Times New Roman"/>
              <a:cs typeface="Times New Roman"/>
            </a:endParaRPr>
          </a:p>
          <a:p>
            <a:pPr marL="356870" algn="just"/>
            <a:r>
              <a:rPr sz="2000" b="1" spc="-125" dirty="0">
                <a:latin typeface="Courier New"/>
                <a:cs typeface="Courier New"/>
              </a:rPr>
              <a:t>default</a:t>
            </a:r>
            <a:r>
              <a:rPr sz="2000" b="1" spc="-6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 not. </a:t>
            </a:r>
            <a:r>
              <a:rPr sz="2000" spc="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does </a:t>
            </a:r>
            <a:r>
              <a:rPr sz="2000" spc="-5" dirty="0">
                <a:latin typeface="Times New Roman"/>
                <a:cs typeface="Times New Roman"/>
              </a:rPr>
              <a:t>not </a:t>
            </a:r>
            <a:r>
              <a:rPr sz="2000" spc="-25" dirty="0">
                <a:latin typeface="Times New Roman"/>
                <a:cs typeface="Times New Roman"/>
              </a:rPr>
              <a:t>matter.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2623" y="1615439"/>
            <a:ext cx="3843654" cy="3996054"/>
          </a:xfrm>
          <a:custGeom>
            <a:avLst/>
            <a:gdLst/>
            <a:ahLst/>
            <a:cxnLst/>
            <a:rect l="l" t="t" r="r" b="b"/>
            <a:pathLst>
              <a:path w="3843654" h="3996054">
                <a:moveTo>
                  <a:pt x="3837431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3989831"/>
                </a:lnTo>
                <a:lnTo>
                  <a:pt x="6096" y="3995928"/>
                </a:lnTo>
                <a:lnTo>
                  <a:pt x="3837431" y="3995928"/>
                </a:lnTo>
                <a:lnTo>
                  <a:pt x="3843528" y="3989831"/>
                </a:lnTo>
                <a:lnTo>
                  <a:pt x="3843528" y="3980688"/>
                </a:lnTo>
                <a:lnTo>
                  <a:pt x="24384" y="3980688"/>
                </a:lnTo>
                <a:lnTo>
                  <a:pt x="12191" y="3968496"/>
                </a:lnTo>
                <a:lnTo>
                  <a:pt x="24384" y="3968495"/>
                </a:lnTo>
                <a:lnTo>
                  <a:pt x="24384" y="24384"/>
                </a:lnTo>
                <a:lnTo>
                  <a:pt x="12191" y="24384"/>
                </a:lnTo>
                <a:lnTo>
                  <a:pt x="24384" y="12191"/>
                </a:lnTo>
                <a:lnTo>
                  <a:pt x="3843528" y="12191"/>
                </a:lnTo>
                <a:lnTo>
                  <a:pt x="3843528" y="6096"/>
                </a:lnTo>
                <a:lnTo>
                  <a:pt x="3837431" y="0"/>
                </a:lnTo>
                <a:close/>
              </a:path>
              <a:path w="3843654" h="3996054">
                <a:moveTo>
                  <a:pt x="24384" y="3968496"/>
                </a:moveTo>
                <a:lnTo>
                  <a:pt x="12191" y="3968496"/>
                </a:lnTo>
                <a:lnTo>
                  <a:pt x="24384" y="3980688"/>
                </a:lnTo>
                <a:lnTo>
                  <a:pt x="24384" y="3968496"/>
                </a:lnTo>
                <a:close/>
              </a:path>
              <a:path w="3843654" h="3996054">
                <a:moveTo>
                  <a:pt x="3819144" y="3968496"/>
                </a:moveTo>
                <a:lnTo>
                  <a:pt x="24384" y="3968496"/>
                </a:lnTo>
                <a:lnTo>
                  <a:pt x="24384" y="3980688"/>
                </a:lnTo>
                <a:lnTo>
                  <a:pt x="3819144" y="3980688"/>
                </a:lnTo>
                <a:lnTo>
                  <a:pt x="3819144" y="3968496"/>
                </a:lnTo>
                <a:close/>
              </a:path>
              <a:path w="3843654" h="3996054">
                <a:moveTo>
                  <a:pt x="3819144" y="12191"/>
                </a:moveTo>
                <a:lnTo>
                  <a:pt x="3819144" y="3980688"/>
                </a:lnTo>
                <a:lnTo>
                  <a:pt x="3831335" y="3968496"/>
                </a:lnTo>
                <a:lnTo>
                  <a:pt x="3843528" y="3968496"/>
                </a:lnTo>
                <a:lnTo>
                  <a:pt x="3843528" y="24384"/>
                </a:lnTo>
                <a:lnTo>
                  <a:pt x="3831335" y="24384"/>
                </a:lnTo>
                <a:lnTo>
                  <a:pt x="3819144" y="12191"/>
                </a:lnTo>
                <a:close/>
              </a:path>
              <a:path w="3843654" h="3996054">
                <a:moveTo>
                  <a:pt x="3843528" y="3968496"/>
                </a:moveTo>
                <a:lnTo>
                  <a:pt x="3831335" y="3968496"/>
                </a:lnTo>
                <a:lnTo>
                  <a:pt x="3819144" y="3980688"/>
                </a:lnTo>
                <a:lnTo>
                  <a:pt x="3843528" y="3980688"/>
                </a:lnTo>
                <a:lnTo>
                  <a:pt x="3843528" y="3968496"/>
                </a:lnTo>
                <a:close/>
              </a:path>
              <a:path w="3843654" h="3996054">
                <a:moveTo>
                  <a:pt x="24384" y="12191"/>
                </a:moveTo>
                <a:lnTo>
                  <a:pt x="12191" y="24384"/>
                </a:lnTo>
                <a:lnTo>
                  <a:pt x="24384" y="24384"/>
                </a:lnTo>
                <a:lnTo>
                  <a:pt x="24384" y="12191"/>
                </a:lnTo>
                <a:close/>
              </a:path>
              <a:path w="3843654" h="3996054">
                <a:moveTo>
                  <a:pt x="3819144" y="12191"/>
                </a:moveTo>
                <a:lnTo>
                  <a:pt x="24384" y="12191"/>
                </a:lnTo>
                <a:lnTo>
                  <a:pt x="24384" y="24384"/>
                </a:lnTo>
                <a:lnTo>
                  <a:pt x="3819144" y="24384"/>
                </a:lnTo>
                <a:lnTo>
                  <a:pt x="3819144" y="12191"/>
                </a:lnTo>
                <a:close/>
              </a:path>
              <a:path w="3843654" h="3996054">
                <a:moveTo>
                  <a:pt x="3843528" y="12191"/>
                </a:moveTo>
                <a:lnTo>
                  <a:pt x="3819144" y="12191"/>
                </a:lnTo>
                <a:lnTo>
                  <a:pt x="3831335" y="24384"/>
                </a:lnTo>
                <a:lnTo>
                  <a:pt x="3843528" y="24384"/>
                </a:lnTo>
                <a:lnTo>
                  <a:pt x="3843528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3662" y="1605697"/>
            <a:ext cx="1247140" cy="617477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65"/>
              </a:spcBef>
            </a:pPr>
            <a:r>
              <a:rPr sz="2000" b="1" spc="-100" dirty="0">
                <a:latin typeface="Courier New"/>
                <a:cs typeface="Courier New"/>
              </a:rPr>
              <a:t>int </a:t>
            </a:r>
            <a:r>
              <a:rPr sz="2000" b="1" spc="-75" dirty="0">
                <a:latin typeface="Courier New"/>
                <a:cs typeface="Courier New"/>
              </a:rPr>
              <a:t>a;  </a:t>
            </a:r>
            <a:r>
              <a:rPr sz="2000" b="1" spc="-100" dirty="0">
                <a:latin typeface="Courier New"/>
                <a:cs typeface="Courier New"/>
              </a:rPr>
              <a:t>cin </a:t>
            </a:r>
            <a:r>
              <a:rPr sz="2000" b="1" spc="-75" dirty="0">
                <a:latin typeface="Courier New"/>
                <a:cs typeface="Courier New"/>
              </a:rPr>
              <a:t>&gt;&gt;</a:t>
            </a:r>
            <a:r>
              <a:rPr sz="2000" b="1" spc="-59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a;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3662" y="2428654"/>
            <a:ext cx="3646170" cy="3143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</a:pPr>
            <a:r>
              <a:rPr sz="2000" b="1" spc="-135" dirty="0">
                <a:latin typeface="Courier New"/>
                <a:cs typeface="Courier New"/>
              </a:rPr>
              <a:t>switch(a)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80670">
              <a:lnSpc>
                <a:spcPts val="2160"/>
              </a:lnSpc>
            </a:pPr>
            <a:r>
              <a:rPr sz="2000" b="1" spc="-110" dirty="0">
                <a:latin typeface="Courier New"/>
                <a:cs typeface="Courier New"/>
              </a:rPr>
              <a:t>case</a:t>
            </a:r>
            <a:r>
              <a:rPr sz="2000" b="1" spc="-405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10:</a:t>
            </a:r>
            <a:endParaRPr sz="2000" dirty="0">
              <a:latin typeface="Courier New"/>
              <a:cs typeface="Courier New"/>
            </a:endParaRPr>
          </a:p>
          <a:p>
            <a:pPr marL="548640" marR="407034">
              <a:lnSpc>
                <a:spcPts val="2160"/>
              </a:lnSpc>
              <a:spcBef>
                <a:spcPts val="150"/>
              </a:spcBef>
            </a:pPr>
            <a:r>
              <a:rPr sz="2000" b="1" spc="-120" dirty="0">
                <a:latin typeface="Courier New"/>
                <a:cs typeface="Courier New"/>
              </a:rPr>
              <a:t>cout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&lt;&lt;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"a</a:t>
            </a:r>
            <a:r>
              <a:rPr sz="2000" b="1" spc="-33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is</a:t>
            </a:r>
            <a:r>
              <a:rPr sz="2000" b="1" spc="-330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ten.";  break;</a:t>
            </a:r>
            <a:endParaRPr sz="2000" dirty="0">
              <a:latin typeface="Courier New"/>
              <a:cs typeface="Courier New"/>
            </a:endParaRPr>
          </a:p>
          <a:p>
            <a:pPr marL="280670">
              <a:lnSpc>
                <a:spcPts val="2010"/>
              </a:lnSpc>
            </a:pPr>
            <a:r>
              <a:rPr sz="2000" b="1" spc="-110" dirty="0">
                <a:latin typeface="Courier New"/>
                <a:cs typeface="Courier New"/>
              </a:rPr>
              <a:t>case</a:t>
            </a:r>
            <a:r>
              <a:rPr sz="2000" b="1" spc="-405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20:</a:t>
            </a:r>
            <a:endParaRPr sz="2000" dirty="0">
              <a:latin typeface="Courier New"/>
              <a:cs typeface="Courier New"/>
            </a:endParaRPr>
          </a:p>
          <a:p>
            <a:pPr marL="548640" marR="5080">
              <a:lnSpc>
                <a:spcPts val="2160"/>
              </a:lnSpc>
              <a:spcBef>
                <a:spcPts val="155"/>
              </a:spcBef>
            </a:pPr>
            <a:r>
              <a:rPr sz="2000" b="1" spc="-120" dirty="0">
                <a:latin typeface="Courier New"/>
                <a:cs typeface="Courier New"/>
              </a:rPr>
              <a:t>cout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&lt;&lt;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"a</a:t>
            </a:r>
            <a:r>
              <a:rPr sz="2000" b="1" spc="-33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is</a:t>
            </a:r>
            <a:r>
              <a:rPr sz="2000" b="1" spc="-33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twenty.";  </a:t>
            </a:r>
            <a:r>
              <a:rPr sz="2000" b="1" spc="-130" dirty="0">
                <a:latin typeface="Courier New"/>
                <a:cs typeface="Courier New"/>
              </a:rPr>
              <a:t>break;</a:t>
            </a:r>
            <a:endParaRPr sz="2000" dirty="0">
              <a:latin typeface="Courier New"/>
              <a:cs typeface="Courier New"/>
            </a:endParaRPr>
          </a:p>
          <a:p>
            <a:pPr marL="280670">
              <a:lnSpc>
                <a:spcPts val="2010"/>
              </a:lnSpc>
            </a:pPr>
            <a:r>
              <a:rPr sz="2000" b="1" spc="-135" dirty="0">
                <a:solidFill>
                  <a:srgbClr val="0070C0"/>
                </a:solidFill>
                <a:latin typeface="Courier New"/>
                <a:cs typeface="Courier New"/>
              </a:rPr>
              <a:t>default:</a:t>
            </a:r>
            <a:endParaRPr sz="2000" dirty="0">
              <a:latin typeface="Courier New"/>
              <a:cs typeface="Courier New"/>
            </a:endParaRPr>
          </a:p>
          <a:p>
            <a:pPr marL="548640">
              <a:lnSpc>
                <a:spcPts val="2160"/>
              </a:lnSpc>
            </a:pPr>
            <a:r>
              <a:rPr sz="2000" b="1" spc="-120" dirty="0">
                <a:latin typeface="Courier New"/>
                <a:cs typeface="Courier New"/>
              </a:rPr>
              <a:t>cout </a:t>
            </a:r>
            <a:r>
              <a:rPr sz="2000" b="1" spc="-90" dirty="0">
                <a:latin typeface="Courier New"/>
                <a:cs typeface="Courier New"/>
              </a:rPr>
              <a:t>&lt;&lt;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spc="-9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 </a:t>
            </a:r>
            <a:r>
              <a:rPr sz="2000" b="1" spc="-125" dirty="0">
                <a:latin typeface="Courier New"/>
                <a:cs typeface="Courier New"/>
              </a:rPr>
              <a:t>"\n";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03FB2A6-63F2-4912-8A1F-85307077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E475A01-315C-0E6A-D813-EE505CBF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7" y="1621127"/>
            <a:ext cx="4938395" cy="232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ts val="234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Recall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validated a user </a:t>
            </a:r>
            <a:r>
              <a:rPr sz="2000" spc="-10" dirty="0">
                <a:latin typeface="Times New Roman"/>
                <a:cs typeface="Times New Roman"/>
              </a:rPr>
              <a:t>input </a:t>
            </a:r>
            <a:r>
              <a:rPr sz="2000" spc="-15" dirty="0">
                <a:latin typeface="Times New Roman"/>
                <a:cs typeface="Times New Roman"/>
              </a:rPr>
              <a:t>with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 dirty="0">
              <a:latin typeface="Times New Roman"/>
              <a:cs typeface="Times New Roman"/>
            </a:endParaRPr>
          </a:p>
          <a:p>
            <a:pPr marL="356870">
              <a:lnSpc>
                <a:spcPts val="2340"/>
              </a:lnSpc>
            </a:pPr>
            <a:r>
              <a:rPr sz="2000" b="1" spc="-120" dirty="0">
                <a:latin typeface="Courier New"/>
                <a:cs typeface="Courier New"/>
              </a:rPr>
              <a:t>while</a:t>
            </a:r>
            <a:r>
              <a:rPr sz="2000" b="1" spc="-89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statement:</a:t>
            </a:r>
            <a:endParaRPr sz="2000" dirty="0">
              <a:latin typeface="Times New Roman"/>
              <a:cs typeface="Times New Roman"/>
            </a:endParaRPr>
          </a:p>
          <a:p>
            <a:pPr marL="356870" marR="5080" indent="-344805"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One drawback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-20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codes </a:t>
            </a:r>
            <a:r>
              <a:rPr sz="2000" spc="-20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written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twice.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spcBef>
                <a:spcPts val="480"/>
              </a:spcBef>
              <a:tabLst>
                <a:tab pos="756285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–	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Inconsistency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10" dirty="0">
                <a:latin typeface="Times New Roman"/>
                <a:cs typeface="Times New Roman"/>
              </a:rPr>
              <a:t>then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arise.</a:t>
            </a:r>
            <a:endParaRPr sz="2000" dirty="0">
              <a:latin typeface="Times New Roman"/>
              <a:cs typeface="Times New Roman"/>
            </a:endParaRPr>
          </a:p>
          <a:p>
            <a:pPr marL="356870" marR="19685" indent="-344805"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6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avoid </a:t>
            </a:r>
            <a:r>
              <a:rPr sz="2000" spc="-10" dirty="0">
                <a:latin typeface="Times New Roman"/>
                <a:cs typeface="Times New Roman"/>
              </a:rPr>
              <a:t>such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situation, </a:t>
            </a:r>
            <a:r>
              <a:rPr sz="2000" spc="-25" dirty="0">
                <a:latin typeface="Times New Roman"/>
                <a:cs typeface="Times New Roman"/>
              </a:rPr>
              <a:t>we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15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b="1" spc="-100" dirty="0">
                <a:solidFill>
                  <a:srgbClr val="0070C0"/>
                </a:solidFill>
                <a:latin typeface="Courier New"/>
                <a:cs typeface="Courier New"/>
              </a:rPr>
              <a:t>do-  </a:t>
            </a:r>
            <a:r>
              <a:rPr sz="2000" b="1" spc="-120" dirty="0">
                <a:solidFill>
                  <a:srgbClr val="0070C0"/>
                </a:solidFill>
                <a:latin typeface="Courier New"/>
                <a:cs typeface="Courier New"/>
              </a:rPr>
              <a:t>while</a:t>
            </a:r>
            <a:r>
              <a:rPr sz="2000" b="1" spc="-60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743" y="633608"/>
            <a:ext cx="523621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130" dirty="0">
                <a:solidFill>
                  <a:srgbClr val="4F81BD"/>
                </a:solidFill>
                <a:latin typeface="Courier New"/>
                <a:cs typeface="Courier New"/>
              </a:rPr>
              <a:t>do-while</a:t>
            </a:r>
            <a:r>
              <a:rPr sz="3800" b="1" spc="-1595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8696" y="1615439"/>
            <a:ext cx="3121660" cy="2825750"/>
          </a:xfrm>
          <a:custGeom>
            <a:avLst/>
            <a:gdLst/>
            <a:ahLst/>
            <a:cxnLst/>
            <a:rect l="l" t="t" r="r" b="b"/>
            <a:pathLst>
              <a:path w="3121659" h="2825750">
                <a:moveTo>
                  <a:pt x="3115055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2819400"/>
                </a:lnTo>
                <a:lnTo>
                  <a:pt x="6095" y="2825496"/>
                </a:lnTo>
                <a:lnTo>
                  <a:pt x="3115055" y="2825496"/>
                </a:lnTo>
                <a:lnTo>
                  <a:pt x="3121152" y="2819400"/>
                </a:lnTo>
                <a:lnTo>
                  <a:pt x="3121152" y="2813304"/>
                </a:lnTo>
                <a:lnTo>
                  <a:pt x="24383" y="2813304"/>
                </a:lnTo>
                <a:lnTo>
                  <a:pt x="12191" y="2798064"/>
                </a:lnTo>
                <a:lnTo>
                  <a:pt x="24383" y="2798064"/>
                </a:lnTo>
                <a:lnTo>
                  <a:pt x="24383" y="24384"/>
                </a:lnTo>
                <a:lnTo>
                  <a:pt x="12191" y="24384"/>
                </a:lnTo>
                <a:lnTo>
                  <a:pt x="24383" y="12191"/>
                </a:lnTo>
                <a:lnTo>
                  <a:pt x="3121152" y="12191"/>
                </a:lnTo>
                <a:lnTo>
                  <a:pt x="3121152" y="6096"/>
                </a:lnTo>
                <a:lnTo>
                  <a:pt x="3115055" y="0"/>
                </a:lnTo>
                <a:close/>
              </a:path>
              <a:path w="3121659" h="2825750">
                <a:moveTo>
                  <a:pt x="24383" y="2798064"/>
                </a:moveTo>
                <a:lnTo>
                  <a:pt x="12191" y="2798064"/>
                </a:lnTo>
                <a:lnTo>
                  <a:pt x="24383" y="2813304"/>
                </a:lnTo>
                <a:lnTo>
                  <a:pt x="24383" y="2798064"/>
                </a:lnTo>
                <a:close/>
              </a:path>
              <a:path w="3121659" h="2825750">
                <a:moveTo>
                  <a:pt x="3096768" y="2798064"/>
                </a:moveTo>
                <a:lnTo>
                  <a:pt x="24383" y="2798064"/>
                </a:lnTo>
                <a:lnTo>
                  <a:pt x="24383" y="2813304"/>
                </a:lnTo>
                <a:lnTo>
                  <a:pt x="3096768" y="2813304"/>
                </a:lnTo>
                <a:lnTo>
                  <a:pt x="3096768" y="2798064"/>
                </a:lnTo>
                <a:close/>
              </a:path>
              <a:path w="3121659" h="2825750">
                <a:moveTo>
                  <a:pt x="3096768" y="12191"/>
                </a:moveTo>
                <a:lnTo>
                  <a:pt x="3096768" y="2813304"/>
                </a:lnTo>
                <a:lnTo>
                  <a:pt x="3108959" y="2798064"/>
                </a:lnTo>
                <a:lnTo>
                  <a:pt x="3121152" y="2798064"/>
                </a:lnTo>
                <a:lnTo>
                  <a:pt x="3121152" y="24384"/>
                </a:lnTo>
                <a:lnTo>
                  <a:pt x="3108959" y="24384"/>
                </a:lnTo>
                <a:lnTo>
                  <a:pt x="3096768" y="12191"/>
                </a:lnTo>
                <a:close/>
              </a:path>
              <a:path w="3121659" h="2825750">
                <a:moveTo>
                  <a:pt x="3121152" y="2798064"/>
                </a:moveTo>
                <a:lnTo>
                  <a:pt x="3108959" y="2798064"/>
                </a:lnTo>
                <a:lnTo>
                  <a:pt x="3096768" y="2813304"/>
                </a:lnTo>
                <a:lnTo>
                  <a:pt x="3121152" y="2813304"/>
                </a:lnTo>
                <a:lnTo>
                  <a:pt x="3121152" y="2798064"/>
                </a:lnTo>
                <a:close/>
              </a:path>
              <a:path w="3121659" h="2825750">
                <a:moveTo>
                  <a:pt x="24383" y="12191"/>
                </a:moveTo>
                <a:lnTo>
                  <a:pt x="12191" y="24384"/>
                </a:lnTo>
                <a:lnTo>
                  <a:pt x="24383" y="24384"/>
                </a:lnTo>
                <a:lnTo>
                  <a:pt x="24383" y="12191"/>
                </a:lnTo>
                <a:close/>
              </a:path>
              <a:path w="3121659" h="2825750">
                <a:moveTo>
                  <a:pt x="3096768" y="12191"/>
                </a:moveTo>
                <a:lnTo>
                  <a:pt x="24383" y="12191"/>
                </a:lnTo>
                <a:lnTo>
                  <a:pt x="24383" y="24384"/>
                </a:lnTo>
                <a:lnTo>
                  <a:pt x="3096768" y="24384"/>
                </a:lnTo>
                <a:lnTo>
                  <a:pt x="3096768" y="12191"/>
                </a:lnTo>
                <a:close/>
              </a:path>
              <a:path w="3121659" h="2825750">
                <a:moveTo>
                  <a:pt x="3121152" y="12191"/>
                </a:moveTo>
                <a:lnTo>
                  <a:pt x="3096768" y="12191"/>
                </a:lnTo>
                <a:lnTo>
                  <a:pt x="3108959" y="24384"/>
                </a:lnTo>
                <a:lnTo>
                  <a:pt x="3121152" y="24384"/>
                </a:lnTo>
                <a:lnTo>
                  <a:pt x="3121152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59603" y="1633176"/>
            <a:ext cx="18034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0" dirty="0">
                <a:latin typeface="Courier New"/>
                <a:cs typeface="Courier New"/>
              </a:rPr>
              <a:t>char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 marR="5080"/>
            <a:r>
              <a:rPr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// do </a:t>
            </a:r>
            <a:r>
              <a:rPr sz="1600" b="1" spc="-135" dirty="0">
                <a:solidFill>
                  <a:srgbClr val="00B050"/>
                </a:solidFill>
                <a:latin typeface="Courier New"/>
                <a:cs typeface="Courier New"/>
              </a:rPr>
              <a:t>something  </a:t>
            </a:r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 </a:t>
            </a:r>
            <a:r>
              <a:rPr sz="1600" b="1" spc="-125" dirty="0">
                <a:latin typeface="Courier New"/>
                <a:cs typeface="Courier New"/>
              </a:rPr>
              <a:t>"Exit?</a:t>
            </a:r>
            <a:r>
              <a:rPr sz="1600" b="1" spc="-77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";  </a:t>
            </a:r>
            <a:r>
              <a:rPr sz="1600" b="1" spc="-100" dirty="0">
                <a:latin typeface="Courier New"/>
                <a:cs typeface="Courier New"/>
              </a:rPr>
              <a:t>cin </a:t>
            </a:r>
            <a:r>
              <a:rPr sz="1600" b="1" spc="-75" dirty="0">
                <a:latin typeface="Courier New"/>
                <a:cs typeface="Courier New"/>
              </a:rPr>
              <a:t>&gt;&gt;</a:t>
            </a:r>
            <a:r>
              <a:rPr sz="1600" b="1" spc="-50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a;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9605" y="2852348"/>
            <a:ext cx="293687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20" dirty="0">
                <a:latin typeface="Courier New"/>
                <a:cs typeface="Courier New"/>
              </a:rPr>
              <a:t>while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(a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!=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'y'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&amp;&amp;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!=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'Y')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9710" marR="934719"/>
            <a:r>
              <a:rPr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// do </a:t>
            </a:r>
            <a:r>
              <a:rPr sz="1600" b="1" spc="-135" dirty="0">
                <a:solidFill>
                  <a:srgbClr val="00B050"/>
                </a:solidFill>
                <a:latin typeface="Courier New"/>
                <a:cs typeface="Courier New"/>
              </a:rPr>
              <a:t>something  </a:t>
            </a:r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74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"Exit? </a:t>
            </a:r>
            <a:r>
              <a:rPr sz="1600" b="1" spc="-75" dirty="0">
                <a:latin typeface="Courier New"/>
                <a:cs typeface="Courier New"/>
              </a:rPr>
              <a:t>";  </a:t>
            </a:r>
            <a:r>
              <a:rPr sz="1600" b="1" spc="-100" dirty="0">
                <a:latin typeface="Courier New"/>
                <a:cs typeface="Courier New"/>
              </a:rPr>
              <a:t>cin </a:t>
            </a:r>
            <a:r>
              <a:rPr sz="1600" b="1" spc="-75" dirty="0">
                <a:latin typeface="Courier New"/>
                <a:cs typeface="Courier New"/>
              </a:rPr>
              <a:t>&gt;&gt;</a:t>
            </a:r>
            <a:r>
              <a:rPr sz="1600" b="1" spc="-50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a;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EB411E2-49BD-9573-AC10-B5E5E05B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9747E39-587E-84FA-1DD6-313FCEA6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1985B-33DB-CB25-DC4C-2BDDFC10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921CE32-7566-9C9F-E0ED-DCB1AB3B067E}"/>
              </a:ext>
            </a:extLst>
          </p:cNvPr>
          <p:cNvSpPr txBox="1"/>
          <p:nvPr/>
        </p:nvSpPr>
        <p:spPr>
          <a:xfrm>
            <a:off x="1219200" y="798255"/>
            <a:ext cx="7824825" cy="62837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065">
              <a:spcBef>
                <a:spcPts val="475"/>
              </a:spcBef>
              <a:tabLst>
                <a:tab pos="356870" algn="l"/>
                <a:tab pos="357505" algn="l"/>
              </a:tabLst>
            </a:pPr>
            <a:r>
              <a:rPr lang="en-US" sz="36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Introduction to Control Statements</a:t>
            </a:r>
            <a:endParaRPr lang="en-US" sz="3600" dirty="0">
              <a:latin typeface="Courier New"/>
              <a:cs typeface="Courier New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B16E825-4443-D799-1EC4-5D24E5B6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EBA9D5-9A9D-B74E-EC29-E4E3EAC5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FCD9E-C284-D95D-0A4C-EC35DF88A912}"/>
              </a:ext>
            </a:extLst>
          </p:cNvPr>
          <p:cNvSpPr txBox="1"/>
          <p:nvPr/>
        </p:nvSpPr>
        <p:spPr>
          <a:xfrm>
            <a:off x="1066800" y="2474655"/>
            <a:ext cx="7162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C++ programming language, all statements are executed sequentially from the top to the bottom. However, you can change the order (flow) of statements. 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 are fundamental components of programming languages like C++.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enable you to control the flow of execution in your program.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decision-making and looping constructs.</a:t>
            </a:r>
          </a:p>
        </p:txBody>
      </p:sp>
    </p:spTree>
    <p:extLst>
      <p:ext uri="{BB962C8B-B14F-4D97-AF65-F5344CB8AC3E}">
        <p14:creationId xmlns:p14="http://schemas.microsoft.com/office/powerpoint/2010/main" val="536691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5" y="1621129"/>
            <a:ext cx="180276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grammar: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3084136"/>
            <a:ext cx="4217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revision of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previous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577" y="3783890"/>
            <a:ext cx="4295775" cy="13976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6870" indent="-344805">
              <a:spcBef>
                <a:spcPts val="2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any case, </a:t>
            </a:r>
            <a:r>
              <a:rPr sz="2000" spc="-15" dirty="0">
                <a:latin typeface="Times New Roman"/>
                <a:cs typeface="Times New Roman"/>
              </a:rPr>
              <a:t>statements </a:t>
            </a:r>
            <a:r>
              <a:rPr sz="2000" spc="-5" dirty="0">
                <a:latin typeface="Times New Roman"/>
                <a:cs typeface="Times New Roman"/>
              </a:rPr>
              <a:t>in 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do-while</a:t>
            </a:r>
            <a:endParaRPr sz="2000">
              <a:latin typeface="Courier New"/>
              <a:cs typeface="Courier New"/>
            </a:endParaRPr>
          </a:p>
          <a:p>
            <a:pPr marL="356870">
              <a:spcBef>
                <a:spcPts val="120"/>
              </a:spcBef>
            </a:pPr>
            <a:r>
              <a:rPr sz="2000" dirty="0">
                <a:latin typeface="Times New Roman"/>
                <a:cs typeface="Times New Roman"/>
              </a:rPr>
              <a:t>loop </a:t>
            </a:r>
            <a:r>
              <a:rPr sz="2000" spc="-20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executed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at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least</a:t>
            </a:r>
            <a:r>
              <a:rPr sz="2000" b="1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once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semicolon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469900">
              <a:spcBef>
                <a:spcPts val="480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15" dirty="0">
                <a:latin typeface="Times New Roman"/>
                <a:cs typeface="Times New Roman"/>
              </a:rPr>
              <a:t>Why?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743" y="633608"/>
            <a:ext cx="523621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130" dirty="0">
                <a:solidFill>
                  <a:srgbClr val="4F81BD"/>
                </a:solidFill>
                <a:latin typeface="Courier New"/>
                <a:cs typeface="Courier New"/>
              </a:rPr>
              <a:t>do-while</a:t>
            </a:r>
            <a:r>
              <a:rPr sz="3800" b="1" spc="-1595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5778" y="1584961"/>
            <a:ext cx="2974975" cy="1350645"/>
          </a:xfrm>
          <a:custGeom>
            <a:avLst/>
            <a:gdLst/>
            <a:ahLst/>
            <a:cxnLst/>
            <a:rect l="l" t="t" r="r" b="b"/>
            <a:pathLst>
              <a:path w="2974975" h="1350645">
                <a:moveTo>
                  <a:pt x="2971800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344167"/>
                </a:lnTo>
                <a:lnTo>
                  <a:pt x="6096" y="1350264"/>
                </a:lnTo>
                <a:lnTo>
                  <a:pt x="2971800" y="1350264"/>
                </a:lnTo>
                <a:lnTo>
                  <a:pt x="2974848" y="1344167"/>
                </a:lnTo>
                <a:lnTo>
                  <a:pt x="2974848" y="1338071"/>
                </a:lnTo>
                <a:lnTo>
                  <a:pt x="24384" y="1338071"/>
                </a:lnTo>
                <a:lnTo>
                  <a:pt x="12191" y="1325879"/>
                </a:lnTo>
                <a:lnTo>
                  <a:pt x="24384" y="1325879"/>
                </a:lnTo>
                <a:lnTo>
                  <a:pt x="24384" y="27431"/>
                </a:lnTo>
                <a:lnTo>
                  <a:pt x="12191" y="27431"/>
                </a:lnTo>
                <a:lnTo>
                  <a:pt x="24384" y="12191"/>
                </a:lnTo>
                <a:lnTo>
                  <a:pt x="2974848" y="12191"/>
                </a:lnTo>
                <a:lnTo>
                  <a:pt x="2974848" y="6095"/>
                </a:lnTo>
                <a:lnTo>
                  <a:pt x="2971800" y="0"/>
                </a:lnTo>
                <a:close/>
              </a:path>
              <a:path w="2974975" h="1350645">
                <a:moveTo>
                  <a:pt x="24384" y="1325879"/>
                </a:moveTo>
                <a:lnTo>
                  <a:pt x="12191" y="1325879"/>
                </a:lnTo>
                <a:lnTo>
                  <a:pt x="24384" y="1338071"/>
                </a:lnTo>
                <a:lnTo>
                  <a:pt x="24384" y="1325879"/>
                </a:lnTo>
                <a:close/>
              </a:path>
              <a:path w="2974975" h="1350645">
                <a:moveTo>
                  <a:pt x="2950464" y="1325879"/>
                </a:moveTo>
                <a:lnTo>
                  <a:pt x="24384" y="1325879"/>
                </a:lnTo>
                <a:lnTo>
                  <a:pt x="24384" y="1338071"/>
                </a:lnTo>
                <a:lnTo>
                  <a:pt x="2950464" y="1338071"/>
                </a:lnTo>
                <a:lnTo>
                  <a:pt x="2950464" y="1325879"/>
                </a:lnTo>
                <a:close/>
              </a:path>
              <a:path w="2974975" h="1350645">
                <a:moveTo>
                  <a:pt x="2950464" y="12191"/>
                </a:moveTo>
                <a:lnTo>
                  <a:pt x="2950464" y="1338071"/>
                </a:lnTo>
                <a:lnTo>
                  <a:pt x="2962655" y="1325879"/>
                </a:lnTo>
                <a:lnTo>
                  <a:pt x="2974848" y="1325879"/>
                </a:lnTo>
                <a:lnTo>
                  <a:pt x="2974848" y="27431"/>
                </a:lnTo>
                <a:lnTo>
                  <a:pt x="2962655" y="27431"/>
                </a:lnTo>
                <a:lnTo>
                  <a:pt x="2950464" y="12191"/>
                </a:lnTo>
                <a:close/>
              </a:path>
              <a:path w="2974975" h="1350645">
                <a:moveTo>
                  <a:pt x="2974848" y="1325879"/>
                </a:moveTo>
                <a:lnTo>
                  <a:pt x="2962655" y="1325879"/>
                </a:lnTo>
                <a:lnTo>
                  <a:pt x="2950464" y="1338071"/>
                </a:lnTo>
                <a:lnTo>
                  <a:pt x="2974848" y="1338071"/>
                </a:lnTo>
                <a:lnTo>
                  <a:pt x="2974848" y="1325879"/>
                </a:lnTo>
                <a:close/>
              </a:path>
              <a:path w="2974975" h="1350645">
                <a:moveTo>
                  <a:pt x="24384" y="12191"/>
                </a:moveTo>
                <a:lnTo>
                  <a:pt x="12191" y="27431"/>
                </a:lnTo>
                <a:lnTo>
                  <a:pt x="24384" y="27431"/>
                </a:lnTo>
                <a:lnTo>
                  <a:pt x="24384" y="12191"/>
                </a:lnTo>
                <a:close/>
              </a:path>
              <a:path w="2974975" h="1350645">
                <a:moveTo>
                  <a:pt x="2950464" y="12191"/>
                </a:moveTo>
                <a:lnTo>
                  <a:pt x="24384" y="12191"/>
                </a:lnTo>
                <a:lnTo>
                  <a:pt x="24384" y="27431"/>
                </a:lnTo>
                <a:lnTo>
                  <a:pt x="2950464" y="27431"/>
                </a:lnTo>
                <a:lnTo>
                  <a:pt x="2950464" y="12191"/>
                </a:lnTo>
                <a:close/>
              </a:path>
              <a:path w="2974975" h="1350645">
                <a:moveTo>
                  <a:pt x="2974848" y="12191"/>
                </a:moveTo>
                <a:lnTo>
                  <a:pt x="2950464" y="12191"/>
                </a:lnTo>
                <a:lnTo>
                  <a:pt x="2962655" y="27431"/>
                </a:lnTo>
                <a:lnTo>
                  <a:pt x="2974848" y="27431"/>
                </a:lnTo>
                <a:lnTo>
                  <a:pt x="2974848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56777" y="1602662"/>
            <a:ext cx="271335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b="1" spc="-75" dirty="0">
                <a:solidFill>
                  <a:srgbClr val="0070C0"/>
                </a:solidFill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280670"/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endParaRPr sz="200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latin typeface="Courier New"/>
                <a:cs typeface="Courier New"/>
              </a:rPr>
              <a:t>} </a:t>
            </a:r>
            <a:r>
              <a:rPr sz="2000" b="1" spc="-125" dirty="0">
                <a:solidFill>
                  <a:srgbClr val="0070C0"/>
                </a:solidFill>
                <a:latin typeface="Courier New"/>
                <a:cs typeface="Courier New"/>
              </a:rPr>
              <a:t>while</a:t>
            </a:r>
            <a:r>
              <a:rPr sz="2000" b="1" spc="-64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operation</a:t>
            </a:r>
            <a:r>
              <a:rPr sz="2000" b="1" spc="-140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5778" y="3127247"/>
            <a:ext cx="3408045" cy="2087880"/>
          </a:xfrm>
          <a:custGeom>
            <a:avLst/>
            <a:gdLst/>
            <a:ahLst/>
            <a:cxnLst/>
            <a:rect l="l" t="t" r="r" b="b"/>
            <a:pathLst>
              <a:path w="3408045" h="2087879">
                <a:moveTo>
                  <a:pt x="3401568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081783"/>
                </a:lnTo>
                <a:lnTo>
                  <a:pt x="6096" y="2087879"/>
                </a:lnTo>
                <a:lnTo>
                  <a:pt x="3401568" y="2087879"/>
                </a:lnTo>
                <a:lnTo>
                  <a:pt x="3407664" y="2081783"/>
                </a:lnTo>
                <a:lnTo>
                  <a:pt x="3407664" y="2075688"/>
                </a:lnTo>
                <a:lnTo>
                  <a:pt x="24384" y="2075687"/>
                </a:lnTo>
                <a:lnTo>
                  <a:pt x="12191" y="2063495"/>
                </a:lnTo>
                <a:lnTo>
                  <a:pt x="24384" y="2063495"/>
                </a:lnTo>
                <a:lnTo>
                  <a:pt x="24384" y="24383"/>
                </a:lnTo>
                <a:lnTo>
                  <a:pt x="12191" y="24383"/>
                </a:lnTo>
                <a:lnTo>
                  <a:pt x="24384" y="12191"/>
                </a:lnTo>
                <a:lnTo>
                  <a:pt x="3407664" y="12191"/>
                </a:lnTo>
                <a:lnTo>
                  <a:pt x="3407664" y="6095"/>
                </a:lnTo>
                <a:lnTo>
                  <a:pt x="3401568" y="0"/>
                </a:lnTo>
                <a:close/>
              </a:path>
              <a:path w="3408045" h="2087879">
                <a:moveTo>
                  <a:pt x="24384" y="2063495"/>
                </a:moveTo>
                <a:lnTo>
                  <a:pt x="12191" y="2063495"/>
                </a:lnTo>
                <a:lnTo>
                  <a:pt x="24384" y="2075687"/>
                </a:lnTo>
                <a:lnTo>
                  <a:pt x="24384" y="2063495"/>
                </a:lnTo>
                <a:close/>
              </a:path>
              <a:path w="3408045" h="2087879">
                <a:moveTo>
                  <a:pt x="3383279" y="2063495"/>
                </a:moveTo>
                <a:lnTo>
                  <a:pt x="24384" y="2063495"/>
                </a:lnTo>
                <a:lnTo>
                  <a:pt x="24384" y="2075687"/>
                </a:lnTo>
                <a:lnTo>
                  <a:pt x="3383279" y="2075687"/>
                </a:lnTo>
                <a:lnTo>
                  <a:pt x="3383279" y="2063495"/>
                </a:lnTo>
                <a:close/>
              </a:path>
              <a:path w="3408045" h="2087879">
                <a:moveTo>
                  <a:pt x="3383279" y="12191"/>
                </a:moveTo>
                <a:lnTo>
                  <a:pt x="3383279" y="2075687"/>
                </a:lnTo>
                <a:lnTo>
                  <a:pt x="3395472" y="2063495"/>
                </a:lnTo>
                <a:lnTo>
                  <a:pt x="3407664" y="2063495"/>
                </a:lnTo>
                <a:lnTo>
                  <a:pt x="3407664" y="24383"/>
                </a:lnTo>
                <a:lnTo>
                  <a:pt x="3395472" y="24383"/>
                </a:lnTo>
                <a:lnTo>
                  <a:pt x="3383279" y="12191"/>
                </a:lnTo>
                <a:close/>
              </a:path>
              <a:path w="3408045" h="2087879">
                <a:moveTo>
                  <a:pt x="3407664" y="2063495"/>
                </a:moveTo>
                <a:lnTo>
                  <a:pt x="3395472" y="2063495"/>
                </a:lnTo>
                <a:lnTo>
                  <a:pt x="3383279" y="2075687"/>
                </a:lnTo>
                <a:lnTo>
                  <a:pt x="3407664" y="2075688"/>
                </a:lnTo>
                <a:lnTo>
                  <a:pt x="3407664" y="2063495"/>
                </a:lnTo>
                <a:close/>
              </a:path>
              <a:path w="3408045" h="2087879">
                <a:moveTo>
                  <a:pt x="24384" y="12191"/>
                </a:moveTo>
                <a:lnTo>
                  <a:pt x="12191" y="24383"/>
                </a:lnTo>
                <a:lnTo>
                  <a:pt x="24384" y="24383"/>
                </a:lnTo>
                <a:lnTo>
                  <a:pt x="24384" y="12191"/>
                </a:lnTo>
                <a:close/>
              </a:path>
              <a:path w="3408045" h="2087879">
                <a:moveTo>
                  <a:pt x="3383279" y="12191"/>
                </a:moveTo>
                <a:lnTo>
                  <a:pt x="24384" y="12191"/>
                </a:lnTo>
                <a:lnTo>
                  <a:pt x="24384" y="24383"/>
                </a:lnTo>
                <a:lnTo>
                  <a:pt x="3383279" y="24383"/>
                </a:lnTo>
                <a:lnTo>
                  <a:pt x="3383279" y="12191"/>
                </a:lnTo>
                <a:close/>
              </a:path>
              <a:path w="3408045" h="2087879">
                <a:moveTo>
                  <a:pt x="3407664" y="12191"/>
                </a:moveTo>
                <a:lnTo>
                  <a:pt x="3383279" y="12191"/>
                </a:lnTo>
                <a:lnTo>
                  <a:pt x="3395472" y="24383"/>
                </a:lnTo>
                <a:lnTo>
                  <a:pt x="3407664" y="24383"/>
                </a:lnTo>
                <a:lnTo>
                  <a:pt x="3407664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56621" y="3148050"/>
            <a:ext cx="118173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0" dirty="0">
                <a:latin typeface="Courier New"/>
                <a:cs typeface="Courier New"/>
              </a:rPr>
              <a:t>char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619" y="3635718"/>
            <a:ext cx="32448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75" dirty="0">
                <a:solidFill>
                  <a:srgbClr val="0070C0"/>
                </a:solidFill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9710" marR="1242060"/>
            <a:r>
              <a:rPr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// do </a:t>
            </a:r>
            <a:r>
              <a:rPr sz="1600" b="1" spc="-135" dirty="0">
                <a:solidFill>
                  <a:srgbClr val="00B050"/>
                </a:solidFill>
                <a:latin typeface="Courier New"/>
                <a:cs typeface="Courier New"/>
              </a:rPr>
              <a:t>something  </a:t>
            </a:r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74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"Exit? </a:t>
            </a:r>
            <a:r>
              <a:rPr sz="1600" b="1" spc="-75" dirty="0">
                <a:latin typeface="Courier New"/>
                <a:cs typeface="Courier New"/>
              </a:rPr>
              <a:t>";  </a:t>
            </a:r>
            <a:r>
              <a:rPr sz="1600" b="1" spc="-100" dirty="0">
                <a:latin typeface="Courier New"/>
                <a:cs typeface="Courier New"/>
              </a:rPr>
              <a:t>cin </a:t>
            </a:r>
            <a:r>
              <a:rPr sz="1600" b="1" spc="-75" dirty="0">
                <a:latin typeface="Courier New"/>
                <a:cs typeface="Courier New"/>
              </a:rPr>
              <a:t>&gt;&gt;</a:t>
            </a:r>
            <a:r>
              <a:rPr sz="1600" b="1" spc="-50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a;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dirty="0">
                <a:latin typeface="Courier New"/>
                <a:cs typeface="Courier New"/>
              </a:rPr>
              <a:t>}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0" dirty="0">
                <a:solidFill>
                  <a:srgbClr val="0070C0"/>
                </a:solidFill>
                <a:latin typeface="Courier New"/>
                <a:cs typeface="Courier New"/>
              </a:rPr>
              <a:t>while</a:t>
            </a:r>
            <a:r>
              <a:rPr sz="1600" b="1" spc="-2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(a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!=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'y'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&amp;&amp;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!=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'Y');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7BFE435-B5FF-8300-F831-418EBE30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5C9158-7552-A84F-107E-22A2C2AB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7561" y="1542287"/>
            <a:ext cx="2472055" cy="1103630"/>
          </a:xfrm>
          <a:custGeom>
            <a:avLst/>
            <a:gdLst/>
            <a:ahLst/>
            <a:cxnLst/>
            <a:rect l="l" t="t" r="r" b="b"/>
            <a:pathLst>
              <a:path w="2472054" h="1103630">
                <a:moveTo>
                  <a:pt x="246583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097279"/>
                </a:lnTo>
                <a:lnTo>
                  <a:pt x="6095" y="1103376"/>
                </a:lnTo>
                <a:lnTo>
                  <a:pt x="2465831" y="1103376"/>
                </a:lnTo>
                <a:lnTo>
                  <a:pt x="2471928" y="1097279"/>
                </a:lnTo>
                <a:lnTo>
                  <a:pt x="2471928" y="1091183"/>
                </a:lnTo>
                <a:lnTo>
                  <a:pt x="24384" y="1091183"/>
                </a:lnTo>
                <a:lnTo>
                  <a:pt x="12191" y="1075943"/>
                </a:lnTo>
                <a:lnTo>
                  <a:pt x="24384" y="1075943"/>
                </a:lnTo>
                <a:lnTo>
                  <a:pt x="24384" y="27431"/>
                </a:lnTo>
                <a:lnTo>
                  <a:pt x="12191" y="27431"/>
                </a:lnTo>
                <a:lnTo>
                  <a:pt x="24384" y="12191"/>
                </a:lnTo>
                <a:lnTo>
                  <a:pt x="2471928" y="12191"/>
                </a:lnTo>
                <a:lnTo>
                  <a:pt x="2471928" y="6095"/>
                </a:lnTo>
                <a:lnTo>
                  <a:pt x="2465831" y="0"/>
                </a:lnTo>
                <a:close/>
              </a:path>
              <a:path w="2472054" h="1103630">
                <a:moveTo>
                  <a:pt x="24384" y="1075943"/>
                </a:moveTo>
                <a:lnTo>
                  <a:pt x="12191" y="1075943"/>
                </a:lnTo>
                <a:lnTo>
                  <a:pt x="24384" y="1091183"/>
                </a:lnTo>
                <a:lnTo>
                  <a:pt x="24384" y="1075943"/>
                </a:lnTo>
                <a:close/>
              </a:path>
              <a:path w="2472054" h="1103630">
                <a:moveTo>
                  <a:pt x="2447543" y="1075943"/>
                </a:moveTo>
                <a:lnTo>
                  <a:pt x="24384" y="1075943"/>
                </a:lnTo>
                <a:lnTo>
                  <a:pt x="24384" y="1091183"/>
                </a:lnTo>
                <a:lnTo>
                  <a:pt x="2447543" y="1091183"/>
                </a:lnTo>
                <a:lnTo>
                  <a:pt x="2447543" y="1075943"/>
                </a:lnTo>
                <a:close/>
              </a:path>
              <a:path w="2472054" h="1103630">
                <a:moveTo>
                  <a:pt x="2447543" y="12191"/>
                </a:moveTo>
                <a:lnTo>
                  <a:pt x="2447543" y="1091183"/>
                </a:lnTo>
                <a:lnTo>
                  <a:pt x="2459736" y="1075943"/>
                </a:lnTo>
                <a:lnTo>
                  <a:pt x="2471928" y="1075943"/>
                </a:lnTo>
                <a:lnTo>
                  <a:pt x="2471928" y="27431"/>
                </a:lnTo>
                <a:lnTo>
                  <a:pt x="2459736" y="27431"/>
                </a:lnTo>
                <a:lnTo>
                  <a:pt x="2447543" y="12191"/>
                </a:lnTo>
                <a:close/>
              </a:path>
              <a:path w="2472054" h="1103630">
                <a:moveTo>
                  <a:pt x="2471928" y="1075943"/>
                </a:moveTo>
                <a:lnTo>
                  <a:pt x="2459736" y="1075943"/>
                </a:lnTo>
                <a:lnTo>
                  <a:pt x="2447543" y="1091183"/>
                </a:lnTo>
                <a:lnTo>
                  <a:pt x="2471928" y="1091183"/>
                </a:lnTo>
                <a:lnTo>
                  <a:pt x="2471928" y="1075943"/>
                </a:lnTo>
                <a:close/>
              </a:path>
              <a:path w="2472054" h="1103630">
                <a:moveTo>
                  <a:pt x="24384" y="12191"/>
                </a:moveTo>
                <a:lnTo>
                  <a:pt x="12191" y="27431"/>
                </a:lnTo>
                <a:lnTo>
                  <a:pt x="24384" y="27431"/>
                </a:lnTo>
                <a:lnTo>
                  <a:pt x="24384" y="12191"/>
                </a:lnTo>
                <a:close/>
              </a:path>
              <a:path w="2472054" h="1103630">
                <a:moveTo>
                  <a:pt x="2447543" y="12191"/>
                </a:moveTo>
                <a:lnTo>
                  <a:pt x="24384" y="12191"/>
                </a:lnTo>
                <a:lnTo>
                  <a:pt x="24384" y="27431"/>
                </a:lnTo>
                <a:lnTo>
                  <a:pt x="2447543" y="27431"/>
                </a:lnTo>
                <a:lnTo>
                  <a:pt x="2447543" y="12191"/>
                </a:lnTo>
                <a:close/>
              </a:path>
              <a:path w="2472054" h="1103630">
                <a:moveTo>
                  <a:pt x="2471928" y="12191"/>
                </a:moveTo>
                <a:lnTo>
                  <a:pt x="2447543" y="12191"/>
                </a:lnTo>
                <a:lnTo>
                  <a:pt x="2459736" y="27431"/>
                </a:lnTo>
                <a:lnTo>
                  <a:pt x="2471928" y="27431"/>
                </a:lnTo>
                <a:lnTo>
                  <a:pt x="2471928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8577" y="633608"/>
            <a:ext cx="8364855" cy="42742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100" dirty="0">
                <a:solidFill>
                  <a:srgbClr val="4F81BD"/>
                </a:solidFill>
                <a:latin typeface="Courier New"/>
                <a:cs typeface="Courier New"/>
              </a:rPr>
              <a:t>for</a:t>
            </a:r>
            <a:r>
              <a:rPr sz="3800" b="1" spc="-151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 dirty="0">
              <a:latin typeface="Times New Roman"/>
              <a:cs typeface="Times New Roman"/>
            </a:endParaRPr>
          </a:p>
          <a:p>
            <a:pPr marL="3109595">
              <a:spcBef>
                <a:spcPts val="2775"/>
              </a:spcBef>
            </a:pPr>
            <a:r>
              <a:rPr sz="1600" b="1" spc="-100" dirty="0">
                <a:latin typeface="Courier New"/>
                <a:cs typeface="Courier New"/>
              </a:rPr>
              <a:t>for </a:t>
            </a:r>
            <a:r>
              <a:rPr sz="1600" b="1" spc="-125" dirty="0">
                <a:latin typeface="Courier New"/>
                <a:cs typeface="Courier New"/>
              </a:rPr>
              <a:t>(</a:t>
            </a:r>
            <a:r>
              <a:rPr sz="1600" b="1" i="1" u="sng" spc="-1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init</a:t>
            </a:r>
            <a:r>
              <a:rPr sz="1600" b="1" spc="-125" dirty="0">
                <a:latin typeface="Courier New"/>
                <a:cs typeface="Courier New"/>
              </a:rPr>
              <a:t>; </a:t>
            </a:r>
            <a:r>
              <a:rPr sz="1600" b="1" i="1" u="sng" spc="-1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</a:t>
            </a:r>
            <a:r>
              <a:rPr sz="1600" b="1" spc="-120" dirty="0">
                <a:latin typeface="Courier New"/>
                <a:cs typeface="Courier New"/>
              </a:rPr>
              <a:t>;</a:t>
            </a:r>
            <a:r>
              <a:rPr sz="1600" b="1" spc="-715" dirty="0">
                <a:latin typeface="Courier New"/>
                <a:cs typeface="Courier New"/>
              </a:rPr>
              <a:t> </a:t>
            </a:r>
            <a:r>
              <a:rPr sz="1600" b="1" i="1" u="sng" spc="-1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some</a:t>
            </a:r>
            <a:r>
              <a:rPr sz="1600" b="1" spc="-120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3109595"/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3316604"/>
            <a:r>
              <a:rPr sz="16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endParaRPr sz="1600" dirty="0">
              <a:latin typeface="Courier New"/>
              <a:cs typeface="Courier New"/>
            </a:endParaRPr>
          </a:p>
          <a:p>
            <a:pPr marL="3109595"/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356870" indent="-344805">
              <a:spcBef>
                <a:spcPts val="12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70" dirty="0">
                <a:latin typeface="Times New Roman"/>
                <a:cs typeface="Times New Roman"/>
              </a:rPr>
              <a:t>You </a:t>
            </a:r>
            <a:r>
              <a:rPr sz="2000" spc="-1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those </a:t>
            </a:r>
            <a:r>
              <a:rPr sz="2000" spc="-25" dirty="0">
                <a:latin typeface="Times New Roman"/>
                <a:cs typeface="Times New Roman"/>
              </a:rPr>
              <a:t>two </a:t>
            </a:r>
            <a:r>
              <a:rPr sz="2000" spc="-15" dirty="0">
                <a:latin typeface="Times New Roman"/>
                <a:cs typeface="Times New Roman"/>
              </a:rPr>
              <a:t>“</a:t>
            </a:r>
            <a:r>
              <a:rPr sz="2000" b="1" spc="-15" dirty="0">
                <a:latin typeface="Courier New"/>
                <a:cs typeface="Courier New"/>
              </a:rPr>
              <a:t>;</a:t>
            </a:r>
            <a:r>
              <a:rPr sz="2000" spc="-15" dirty="0">
                <a:latin typeface="Times New Roman"/>
                <a:cs typeface="Times New Roman"/>
              </a:rPr>
              <a:t>”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18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356870" indent="-344805"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typical </a:t>
            </a:r>
            <a:r>
              <a:rPr sz="2000" spc="-20" dirty="0">
                <a:latin typeface="Times New Roman"/>
                <a:cs typeface="Times New Roman"/>
              </a:rPr>
              <a:t>way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using </a:t>
            </a:r>
            <a:r>
              <a:rPr sz="2000" spc="-5" dirty="0">
                <a:latin typeface="Times New Roman"/>
                <a:cs typeface="Times New Roman"/>
              </a:rPr>
              <a:t>a for </a:t>
            </a:r>
            <a:r>
              <a:rPr sz="2000" spc="-15" dirty="0">
                <a:latin typeface="Times New Roman"/>
                <a:cs typeface="Times New Roman"/>
              </a:rPr>
              <a:t>statement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i="1" u="sng" spc="-1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init</a:t>
            </a:r>
            <a:r>
              <a:rPr sz="2000" spc="-12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Initialize a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counter variable </a:t>
            </a:r>
            <a:r>
              <a:rPr sz="2000" spc="-5" dirty="0">
                <a:latin typeface="Times New Roman"/>
                <a:cs typeface="Times New Roman"/>
              </a:rPr>
              <a:t>here.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i="1" u="sng" spc="-1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</a:t>
            </a:r>
            <a:r>
              <a:rPr sz="2000" spc="-120" dirty="0">
                <a:latin typeface="Times New Roman"/>
                <a:cs typeface="Times New Roman"/>
              </a:rPr>
              <a:t>: </a:t>
            </a:r>
            <a:r>
              <a:rPr sz="2000" spc="-1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up the condition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counter variable for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loop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continue.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i="1" u="sng" spc="-1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some</a:t>
            </a:r>
            <a:r>
              <a:rPr sz="2000" spc="-12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Modify </a:t>
            </a:r>
            <a:r>
              <a:rPr sz="2000" spc="-10" dirty="0">
                <a:latin typeface="Times New Roman"/>
                <a:cs typeface="Times New Roman"/>
              </a:rPr>
              <a:t>(mostly increment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decrement) the </a:t>
            </a:r>
            <a:r>
              <a:rPr sz="2000" spc="-5" dirty="0">
                <a:latin typeface="Times New Roman"/>
                <a:cs typeface="Times New Roman"/>
              </a:rPr>
              <a:t>counter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2000" spc="-13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things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really </a:t>
            </a:r>
            <a:r>
              <a:rPr sz="2000" spc="-20" dirty="0">
                <a:latin typeface="Times New Roman"/>
                <a:cs typeface="Times New Roman"/>
              </a:rPr>
              <a:t>want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A2EEA86-D9A3-D067-53E1-6AFA50AA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0EC0AA-AEA3-4DF8-7536-C591BB7A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5" y="1574327"/>
            <a:ext cx="5063490" cy="389337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805">
              <a:spcBef>
                <a:spcPts val="45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35" dirty="0">
                <a:latin typeface="Times New Roman"/>
                <a:cs typeface="Times New Roman"/>
              </a:rPr>
              <a:t>Let’s </a:t>
            </a:r>
            <a:r>
              <a:rPr sz="2000" spc="-5" dirty="0">
                <a:latin typeface="Times New Roman"/>
                <a:cs typeface="Times New Roman"/>
              </a:rPr>
              <a:t>calculate the </a:t>
            </a:r>
            <a:r>
              <a:rPr sz="2000" spc="-15" dirty="0">
                <a:latin typeface="Times New Roman"/>
                <a:cs typeface="Times New Roman"/>
              </a:rPr>
              <a:t>sum </a:t>
            </a:r>
            <a:r>
              <a:rPr sz="2000" spc="-5" dirty="0">
                <a:latin typeface="Times New Roman"/>
                <a:cs typeface="Times New Roman"/>
              </a:rPr>
              <a:t>of 1 + 2 + </a:t>
            </a:r>
            <a:r>
              <a:rPr sz="2000" spc="-10" dirty="0">
                <a:latin typeface="Times New Roman"/>
                <a:cs typeface="Times New Roman"/>
              </a:rPr>
              <a:t>…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100:</a:t>
            </a:r>
          </a:p>
          <a:p>
            <a:pPr marL="756285" lvl="1" indent="-287020">
              <a:spcBef>
                <a:spcPts val="3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used </a:t>
            </a:r>
            <a:r>
              <a:rPr sz="2000" b="1" spc="-125" dirty="0">
                <a:latin typeface="Courier New"/>
                <a:cs typeface="Courier New"/>
              </a:rPr>
              <a:t>while</a:t>
            </a:r>
            <a:r>
              <a:rPr sz="2000" spc="-125" dirty="0">
                <a:latin typeface="Times New Roman"/>
                <a:cs typeface="Times New Roman"/>
              </a:rPr>
              <a:t>. </a:t>
            </a:r>
            <a:r>
              <a:rPr sz="2000" spc="-10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about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for</a:t>
            </a:r>
            <a:r>
              <a:rPr sz="2000" spc="-114" dirty="0"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65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use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for</a:t>
            </a:r>
            <a:r>
              <a:rPr sz="2000" spc="-11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6285" marR="601345" lvl="1" indent="-286385">
              <a:lnSpc>
                <a:spcPts val="2280"/>
              </a:lnSpc>
              <a:spcBef>
                <a:spcPts val="7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declare </a:t>
            </a:r>
            <a:r>
              <a:rPr sz="2000" spc="-5" dirty="0">
                <a:latin typeface="Times New Roman"/>
                <a:cs typeface="Times New Roman"/>
              </a:rPr>
              <a:t>and initialize the counter  variable </a:t>
            </a:r>
            <a:r>
              <a:rPr sz="2000" b="1" spc="-75" dirty="0">
                <a:latin typeface="Courier New"/>
                <a:cs typeface="Courier New"/>
              </a:rPr>
              <a:t>i</a:t>
            </a:r>
            <a:r>
              <a:rPr sz="2000" spc="-75" dirty="0">
                <a:latin typeface="Times New Roman"/>
                <a:cs typeface="Times New Roman"/>
              </a:rPr>
              <a:t>: </a:t>
            </a:r>
            <a:r>
              <a:rPr sz="2000" b="1" spc="-100" dirty="0"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i =</a:t>
            </a:r>
            <a:r>
              <a:rPr sz="2000" b="1" spc="-78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</a:t>
            </a:r>
            <a:r>
              <a:rPr sz="2000" spc="-7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check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loop </a:t>
            </a:r>
            <a:r>
              <a:rPr sz="2000" spc="-5" dirty="0">
                <a:latin typeface="Times New Roman"/>
                <a:cs typeface="Times New Roman"/>
              </a:rPr>
              <a:t>condition: </a:t>
            </a:r>
            <a:r>
              <a:rPr sz="2000" b="1" spc="-5" dirty="0">
                <a:latin typeface="Courier New"/>
                <a:cs typeface="Courier New"/>
              </a:rPr>
              <a:t>i </a:t>
            </a:r>
            <a:r>
              <a:rPr sz="2000" b="1" spc="-75" dirty="0">
                <a:latin typeface="Courier New"/>
                <a:cs typeface="Courier New"/>
              </a:rPr>
              <a:t>&lt;=</a:t>
            </a:r>
            <a:r>
              <a:rPr sz="2000" b="1" spc="-540" dirty="0">
                <a:latin typeface="Courier New"/>
                <a:cs typeface="Courier New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1000</a:t>
            </a:r>
            <a:r>
              <a:rPr sz="2000" spc="-12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run </a:t>
            </a:r>
            <a:r>
              <a:rPr sz="2000" spc="-10" dirty="0">
                <a:latin typeface="Times New Roman"/>
                <a:cs typeface="Times New Roman"/>
              </a:rPr>
              <a:t>the statement: </a:t>
            </a:r>
            <a:r>
              <a:rPr sz="2000" b="1" spc="-100" dirty="0">
                <a:latin typeface="Courier New"/>
                <a:cs typeface="Courier New"/>
              </a:rPr>
              <a:t>sum </a:t>
            </a:r>
            <a:r>
              <a:rPr sz="2000" b="1" spc="-5" dirty="0">
                <a:latin typeface="Courier New"/>
                <a:cs typeface="Courier New"/>
              </a:rPr>
              <a:t>= </a:t>
            </a:r>
            <a:r>
              <a:rPr sz="2000" b="1" spc="-100" dirty="0">
                <a:latin typeface="Courier New"/>
                <a:cs typeface="Courier New"/>
              </a:rPr>
              <a:t>sum </a:t>
            </a:r>
            <a:r>
              <a:rPr sz="2000" b="1" spc="-5" dirty="0">
                <a:latin typeface="Courier New"/>
                <a:cs typeface="Courier New"/>
              </a:rPr>
              <a:t>+</a:t>
            </a:r>
            <a:r>
              <a:rPr sz="2000" b="1" spc="-930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i;</a:t>
            </a:r>
            <a:r>
              <a:rPr sz="2000" spc="-1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then increment the </a:t>
            </a:r>
            <a:r>
              <a:rPr sz="2000" spc="-5" dirty="0">
                <a:latin typeface="Times New Roman"/>
                <a:cs typeface="Times New Roman"/>
              </a:rPr>
              <a:t>counter: </a:t>
            </a:r>
            <a:r>
              <a:rPr sz="2000" b="1" spc="-110" dirty="0">
                <a:latin typeface="Courier New"/>
                <a:cs typeface="Courier New"/>
              </a:rPr>
              <a:t>i++</a:t>
            </a:r>
            <a:r>
              <a:rPr sz="2000" spc="-110" dirty="0">
                <a:latin typeface="Times New Roman"/>
                <a:cs typeface="Times New Roman"/>
              </a:rPr>
              <a:t>.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</a:t>
            </a:r>
            <a:endParaRPr sz="2000" dirty="0">
              <a:latin typeface="Courier New"/>
              <a:cs typeface="Courier New"/>
            </a:endParaRPr>
          </a:p>
          <a:p>
            <a:pPr marL="756285"/>
            <a:r>
              <a:rPr sz="2000" spc="-10" dirty="0">
                <a:latin typeface="Times New Roman"/>
                <a:cs typeface="Times New Roman"/>
              </a:rPr>
              <a:t>becomes </a:t>
            </a:r>
            <a:r>
              <a:rPr sz="2000" b="1" spc="-75" dirty="0">
                <a:latin typeface="Courier New"/>
                <a:cs typeface="Courier New"/>
              </a:rPr>
              <a:t>2</a:t>
            </a:r>
            <a:r>
              <a:rPr sz="2000" spc="-7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marR="182880" lvl="1" indent="-286385"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Then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go </a:t>
            </a:r>
            <a:r>
              <a:rPr sz="2000" dirty="0">
                <a:latin typeface="Times New Roman"/>
                <a:cs typeface="Times New Roman"/>
              </a:rPr>
              <a:t>back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check the </a:t>
            </a:r>
            <a:r>
              <a:rPr sz="2000" spc="-5" dirty="0">
                <a:latin typeface="Times New Roman"/>
                <a:cs typeface="Times New Roman"/>
              </a:rPr>
              <a:t>condition,  and </a:t>
            </a:r>
            <a:r>
              <a:rPr sz="2000" spc="-10" dirty="0">
                <a:latin typeface="Times New Roman"/>
                <a:cs typeface="Times New Roman"/>
              </a:rPr>
              <a:t>so </a:t>
            </a:r>
            <a:r>
              <a:rPr sz="2000" spc="-5" dirty="0">
                <a:latin typeface="Times New Roman"/>
                <a:cs typeface="Times New Roman"/>
              </a:rPr>
              <a:t>on, and </a:t>
            </a:r>
            <a:r>
              <a:rPr sz="2000" spc="-10" dirty="0">
                <a:latin typeface="Times New Roman"/>
                <a:cs typeface="Times New Roman"/>
              </a:rPr>
              <a:t>so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743" y="633608"/>
            <a:ext cx="314579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100" dirty="0">
                <a:solidFill>
                  <a:srgbClr val="4F81BD"/>
                </a:solidFill>
                <a:latin typeface="Courier New"/>
                <a:cs typeface="Courier New"/>
              </a:rPr>
              <a:t>for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vs.</a:t>
            </a:r>
            <a:r>
              <a:rPr sz="3800" b="1" spc="-32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20" dirty="0">
                <a:solidFill>
                  <a:srgbClr val="4F81BD"/>
                </a:solidFill>
                <a:latin typeface="Courier New"/>
                <a:cs typeface="Courier New"/>
              </a:rPr>
              <a:t>while</a:t>
            </a:r>
            <a:endParaRPr sz="3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1952" y="4352545"/>
            <a:ext cx="3267710" cy="1100455"/>
          </a:xfrm>
          <a:custGeom>
            <a:avLst/>
            <a:gdLst/>
            <a:ahLst/>
            <a:cxnLst/>
            <a:rect l="l" t="t" r="r" b="b"/>
            <a:pathLst>
              <a:path w="3267709" h="1100454">
                <a:moveTo>
                  <a:pt x="3261359" y="0"/>
                </a:moveTo>
                <a:lnTo>
                  <a:pt x="6096" y="0"/>
                </a:lnTo>
                <a:lnTo>
                  <a:pt x="0" y="3048"/>
                </a:lnTo>
                <a:lnTo>
                  <a:pt x="0" y="1094232"/>
                </a:lnTo>
                <a:lnTo>
                  <a:pt x="6096" y="1100328"/>
                </a:lnTo>
                <a:lnTo>
                  <a:pt x="3261359" y="1100328"/>
                </a:lnTo>
                <a:lnTo>
                  <a:pt x="3267455" y="1094232"/>
                </a:lnTo>
                <a:lnTo>
                  <a:pt x="3267455" y="1088136"/>
                </a:lnTo>
                <a:lnTo>
                  <a:pt x="27432" y="1088136"/>
                </a:lnTo>
                <a:lnTo>
                  <a:pt x="15239" y="1075944"/>
                </a:lnTo>
                <a:lnTo>
                  <a:pt x="27432" y="1075944"/>
                </a:lnTo>
                <a:lnTo>
                  <a:pt x="27432" y="24384"/>
                </a:lnTo>
                <a:lnTo>
                  <a:pt x="15239" y="24384"/>
                </a:lnTo>
                <a:lnTo>
                  <a:pt x="27432" y="12192"/>
                </a:lnTo>
                <a:lnTo>
                  <a:pt x="3267455" y="12192"/>
                </a:lnTo>
                <a:lnTo>
                  <a:pt x="3267455" y="3048"/>
                </a:lnTo>
                <a:lnTo>
                  <a:pt x="3261359" y="0"/>
                </a:lnTo>
                <a:close/>
              </a:path>
              <a:path w="3267709" h="1100454">
                <a:moveTo>
                  <a:pt x="27432" y="1075944"/>
                </a:moveTo>
                <a:lnTo>
                  <a:pt x="15239" y="1075944"/>
                </a:lnTo>
                <a:lnTo>
                  <a:pt x="27432" y="1088136"/>
                </a:lnTo>
                <a:lnTo>
                  <a:pt x="27432" y="1075944"/>
                </a:lnTo>
                <a:close/>
              </a:path>
              <a:path w="3267709" h="1100454">
                <a:moveTo>
                  <a:pt x="3240024" y="1075944"/>
                </a:moveTo>
                <a:lnTo>
                  <a:pt x="27432" y="1075944"/>
                </a:lnTo>
                <a:lnTo>
                  <a:pt x="27432" y="1088136"/>
                </a:lnTo>
                <a:lnTo>
                  <a:pt x="3240024" y="1088136"/>
                </a:lnTo>
                <a:lnTo>
                  <a:pt x="3240024" y="1075944"/>
                </a:lnTo>
                <a:close/>
              </a:path>
              <a:path w="3267709" h="1100454">
                <a:moveTo>
                  <a:pt x="3240024" y="12192"/>
                </a:moveTo>
                <a:lnTo>
                  <a:pt x="3240024" y="1088136"/>
                </a:lnTo>
                <a:lnTo>
                  <a:pt x="3255264" y="1075944"/>
                </a:lnTo>
                <a:lnTo>
                  <a:pt x="3267455" y="1075944"/>
                </a:lnTo>
                <a:lnTo>
                  <a:pt x="3267455" y="24384"/>
                </a:lnTo>
                <a:lnTo>
                  <a:pt x="3255264" y="24384"/>
                </a:lnTo>
                <a:lnTo>
                  <a:pt x="3240024" y="12192"/>
                </a:lnTo>
                <a:close/>
              </a:path>
              <a:path w="3267709" h="1100454">
                <a:moveTo>
                  <a:pt x="3267455" y="1075944"/>
                </a:moveTo>
                <a:lnTo>
                  <a:pt x="3255264" y="1075944"/>
                </a:lnTo>
                <a:lnTo>
                  <a:pt x="3240024" y="1088136"/>
                </a:lnTo>
                <a:lnTo>
                  <a:pt x="3267455" y="1088136"/>
                </a:lnTo>
                <a:lnTo>
                  <a:pt x="3267455" y="1075944"/>
                </a:lnTo>
                <a:close/>
              </a:path>
              <a:path w="3267709" h="1100454">
                <a:moveTo>
                  <a:pt x="27432" y="12192"/>
                </a:moveTo>
                <a:lnTo>
                  <a:pt x="15239" y="24384"/>
                </a:lnTo>
                <a:lnTo>
                  <a:pt x="27432" y="24384"/>
                </a:lnTo>
                <a:lnTo>
                  <a:pt x="27432" y="12192"/>
                </a:lnTo>
                <a:close/>
              </a:path>
              <a:path w="3267709" h="1100454">
                <a:moveTo>
                  <a:pt x="3240024" y="12192"/>
                </a:moveTo>
                <a:lnTo>
                  <a:pt x="27432" y="12192"/>
                </a:lnTo>
                <a:lnTo>
                  <a:pt x="27432" y="24384"/>
                </a:lnTo>
                <a:lnTo>
                  <a:pt x="3240024" y="24384"/>
                </a:lnTo>
                <a:lnTo>
                  <a:pt x="3240024" y="12192"/>
                </a:lnTo>
                <a:close/>
              </a:path>
              <a:path w="3267709" h="1100454">
                <a:moveTo>
                  <a:pt x="3267455" y="12192"/>
                </a:moveTo>
                <a:lnTo>
                  <a:pt x="3240024" y="12192"/>
                </a:lnTo>
                <a:lnTo>
                  <a:pt x="3255264" y="24384"/>
                </a:lnTo>
                <a:lnTo>
                  <a:pt x="3267455" y="24384"/>
                </a:lnTo>
                <a:lnTo>
                  <a:pt x="3267455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2963" y="4370283"/>
            <a:ext cx="31445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00" dirty="0">
                <a:latin typeface="Courier New"/>
                <a:cs typeface="Courier New"/>
              </a:rPr>
              <a:t>int sum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7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219710" marR="5080" indent="-207645"/>
            <a:r>
              <a:rPr sz="1600" b="1" spc="-100" dirty="0">
                <a:solidFill>
                  <a:srgbClr val="0070C0"/>
                </a:solidFill>
                <a:latin typeface="Courier New"/>
                <a:cs typeface="Courier New"/>
              </a:rPr>
              <a:t>for</a:t>
            </a:r>
            <a:r>
              <a:rPr sz="1600" b="1" spc="-3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(int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100;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i++)  </a:t>
            </a:r>
            <a:r>
              <a:rPr sz="1600" b="1" spc="-100" dirty="0">
                <a:latin typeface="Courier New"/>
                <a:cs typeface="Courier New"/>
              </a:rPr>
              <a:t>sum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05" dirty="0">
                <a:latin typeface="Courier New"/>
                <a:cs typeface="Courier New"/>
              </a:rPr>
              <a:t>sum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490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sum;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1954" y="1615441"/>
            <a:ext cx="2258695" cy="2578735"/>
          </a:xfrm>
          <a:custGeom>
            <a:avLst/>
            <a:gdLst/>
            <a:ahLst/>
            <a:cxnLst/>
            <a:rect l="l" t="t" r="r" b="b"/>
            <a:pathLst>
              <a:path w="2258695" h="2578735">
                <a:moveTo>
                  <a:pt x="225247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572512"/>
                </a:lnTo>
                <a:lnTo>
                  <a:pt x="6096" y="2578608"/>
                </a:lnTo>
                <a:lnTo>
                  <a:pt x="2252472" y="2578608"/>
                </a:lnTo>
                <a:lnTo>
                  <a:pt x="2258568" y="2572512"/>
                </a:lnTo>
                <a:lnTo>
                  <a:pt x="2258568" y="2566416"/>
                </a:lnTo>
                <a:lnTo>
                  <a:pt x="27432" y="2566416"/>
                </a:lnTo>
                <a:lnTo>
                  <a:pt x="15239" y="2554224"/>
                </a:lnTo>
                <a:lnTo>
                  <a:pt x="27432" y="2554224"/>
                </a:lnTo>
                <a:lnTo>
                  <a:pt x="27432" y="24384"/>
                </a:lnTo>
                <a:lnTo>
                  <a:pt x="15239" y="24384"/>
                </a:lnTo>
                <a:lnTo>
                  <a:pt x="27432" y="12191"/>
                </a:lnTo>
                <a:lnTo>
                  <a:pt x="2258568" y="12191"/>
                </a:lnTo>
                <a:lnTo>
                  <a:pt x="2258568" y="6096"/>
                </a:lnTo>
                <a:lnTo>
                  <a:pt x="2252472" y="0"/>
                </a:lnTo>
                <a:close/>
              </a:path>
              <a:path w="2258695" h="2578735">
                <a:moveTo>
                  <a:pt x="27432" y="2554224"/>
                </a:moveTo>
                <a:lnTo>
                  <a:pt x="15239" y="2554224"/>
                </a:lnTo>
                <a:lnTo>
                  <a:pt x="27432" y="2566416"/>
                </a:lnTo>
                <a:lnTo>
                  <a:pt x="27432" y="2554224"/>
                </a:lnTo>
                <a:close/>
              </a:path>
              <a:path w="2258695" h="2578735">
                <a:moveTo>
                  <a:pt x="2234183" y="2554224"/>
                </a:moveTo>
                <a:lnTo>
                  <a:pt x="27432" y="2554224"/>
                </a:lnTo>
                <a:lnTo>
                  <a:pt x="27432" y="2566416"/>
                </a:lnTo>
                <a:lnTo>
                  <a:pt x="2234183" y="2566416"/>
                </a:lnTo>
                <a:lnTo>
                  <a:pt x="2234183" y="2554224"/>
                </a:lnTo>
                <a:close/>
              </a:path>
              <a:path w="2258695" h="2578735">
                <a:moveTo>
                  <a:pt x="2234183" y="12191"/>
                </a:moveTo>
                <a:lnTo>
                  <a:pt x="2234183" y="2566416"/>
                </a:lnTo>
                <a:lnTo>
                  <a:pt x="2246376" y="2554224"/>
                </a:lnTo>
                <a:lnTo>
                  <a:pt x="2258568" y="2554224"/>
                </a:lnTo>
                <a:lnTo>
                  <a:pt x="2258568" y="24384"/>
                </a:lnTo>
                <a:lnTo>
                  <a:pt x="2246376" y="24384"/>
                </a:lnTo>
                <a:lnTo>
                  <a:pt x="2234183" y="12191"/>
                </a:lnTo>
                <a:close/>
              </a:path>
              <a:path w="2258695" h="2578735">
                <a:moveTo>
                  <a:pt x="2258568" y="2554224"/>
                </a:moveTo>
                <a:lnTo>
                  <a:pt x="2246376" y="2554224"/>
                </a:lnTo>
                <a:lnTo>
                  <a:pt x="2234183" y="2566416"/>
                </a:lnTo>
                <a:lnTo>
                  <a:pt x="2258568" y="2566416"/>
                </a:lnTo>
                <a:lnTo>
                  <a:pt x="2258568" y="2554224"/>
                </a:lnTo>
                <a:close/>
              </a:path>
              <a:path w="2258695" h="2578735">
                <a:moveTo>
                  <a:pt x="27432" y="12191"/>
                </a:moveTo>
                <a:lnTo>
                  <a:pt x="15239" y="24384"/>
                </a:lnTo>
                <a:lnTo>
                  <a:pt x="27432" y="24384"/>
                </a:lnTo>
                <a:lnTo>
                  <a:pt x="27432" y="12191"/>
                </a:lnTo>
                <a:close/>
              </a:path>
              <a:path w="2258695" h="2578735">
                <a:moveTo>
                  <a:pt x="2234183" y="12191"/>
                </a:moveTo>
                <a:lnTo>
                  <a:pt x="27432" y="12191"/>
                </a:lnTo>
                <a:lnTo>
                  <a:pt x="27432" y="24384"/>
                </a:lnTo>
                <a:lnTo>
                  <a:pt x="2234183" y="24384"/>
                </a:lnTo>
                <a:lnTo>
                  <a:pt x="2234183" y="12191"/>
                </a:lnTo>
                <a:close/>
              </a:path>
              <a:path w="2258695" h="2578735">
                <a:moveTo>
                  <a:pt x="2258568" y="12191"/>
                </a:moveTo>
                <a:lnTo>
                  <a:pt x="2234183" y="12191"/>
                </a:lnTo>
                <a:lnTo>
                  <a:pt x="2246376" y="24384"/>
                </a:lnTo>
                <a:lnTo>
                  <a:pt x="2258568" y="24384"/>
                </a:lnTo>
                <a:lnTo>
                  <a:pt x="2258568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02963" y="1633176"/>
            <a:ext cx="1285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600" b="1" spc="-100" dirty="0">
                <a:latin typeface="Courier New"/>
                <a:cs typeface="Courier New"/>
              </a:rPr>
              <a:t>int sum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77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0;  </a:t>
            </a:r>
            <a:r>
              <a:rPr sz="1600" b="1" spc="-100" dirty="0">
                <a:latin typeface="Courier New"/>
                <a:cs typeface="Courier New"/>
              </a:rPr>
              <a:t>int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2965" y="2364678"/>
            <a:ext cx="169989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20" dirty="0">
                <a:solidFill>
                  <a:srgbClr val="0070C0"/>
                </a:solidFill>
                <a:latin typeface="Courier New"/>
                <a:cs typeface="Courier New"/>
              </a:rPr>
              <a:t>while </a:t>
            </a:r>
            <a:r>
              <a:rPr sz="1600" b="1" spc="-75" dirty="0">
                <a:latin typeface="Courier New"/>
                <a:cs typeface="Courier New"/>
              </a:rPr>
              <a:t>(i </a:t>
            </a:r>
            <a:r>
              <a:rPr sz="1600" b="1" spc="-85" dirty="0">
                <a:latin typeface="Courier New"/>
                <a:cs typeface="Courier New"/>
              </a:rPr>
              <a:t>&lt;=</a:t>
            </a:r>
            <a:r>
              <a:rPr sz="1600" b="1" spc="-74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100)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9710" marR="5080"/>
            <a:r>
              <a:rPr sz="1600" b="1" spc="-100" dirty="0">
                <a:latin typeface="Courier New"/>
                <a:cs typeface="Courier New"/>
              </a:rPr>
              <a:t>sum</a:t>
            </a:r>
            <a:r>
              <a:rPr sz="1600" b="1" spc="-3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105" dirty="0">
                <a:latin typeface="Courier New"/>
                <a:cs typeface="Courier New"/>
              </a:rPr>
              <a:t>sum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i;  </a:t>
            </a:r>
            <a:r>
              <a:rPr sz="1600" b="1" dirty="0">
                <a:latin typeface="Courier New"/>
                <a:cs typeface="Courier New"/>
              </a:rPr>
              <a:t> i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33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2965" y="3830744"/>
            <a:ext cx="211137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105" dirty="0">
                <a:latin typeface="Courier New"/>
                <a:cs typeface="Courier New"/>
              </a:rPr>
              <a:t>sum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"\n";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04CF41-7777-0A67-AFB7-6303BC4D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AEFFE1F-1964-0FBB-32FD-6502A865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5" y="633608"/>
            <a:ext cx="502856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Multi-counter </a:t>
            </a:r>
            <a:r>
              <a:rPr sz="3800" b="1" spc="-100" dirty="0">
                <a:solidFill>
                  <a:srgbClr val="4F81BD"/>
                </a:solidFill>
                <a:latin typeface="Courier New"/>
                <a:cs typeface="Courier New"/>
              </a:rPr>
              <a:t>for</a:t>
            </a:r>
            <a:r>
              <a:rPr sz="3800" b="1" spc="-1645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loops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9111" y="4422649"/>
            <a:ext cx="5066030" cy="612775"/>
          </a:xfrm>
          <a:custGeom>
            <a:avLst/>
            <a:gdLst/>
            <a:ahLst/>
            <a:cxnLst/>
            <a:rect l="l" t="t" r="r" b="b"/>
            <a:pathLst>
              <a:path w="5066030" h="612775">
                <a:moveTo>
                  <a:pt x="5059680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06551"/>
                </a:lnTo>
                <a:lnTo>
                  <a:pt x="6095" y="612647"/>
                </a:lnTo>
                <a:lnTo>
                  <a:pt x="5059680" y="612647"/>
                </a:lnTo>
                <a:lnTo>
                  <a:pt x="5065776" y="606551"/>
                </a:lnTo>
                <a:lnTo>
                  <a:pt x="5065776" y="597407"/>
                </a:lnTo>
                <a:lnTo>
                  <a:pt x="27431" y="597407"/>
                </a:lnTo>
                <a:lnTo>
                  <a:pt x="12192" y="585215"/>
                </a:lnTo>
                <a:lnTo>
                  <a:pt x="27431" y="585215"/>
                </a:lnTo>
                <a:lnTo>
                  <a:pt x="27431" y="24383"/>
                </a:lnTo>
                <a:lnTo>
                  <a:pt x="12192" y="24383"/>
                </a:lnTo>
                <a:lnTo>
                  <a:pt x="27431" y="12191"/>
                </a:lnTo>
                <a:lnTo>
                  <a:pt x="5065776" y="12191"/>
                </a:lnTo>
                <a:lnTo>
                  <a:pt x="5065776" y="6095"/>
                </a:lnTo>
                <a:lnTo>
                  <a:pt x="5059680" y="0"/>
                </a:lnTo>
                <a:close/>
              </a:path>
              <a:path w="5066030" h="612775">
                <a:moveTo>
                  <a:pt x="27431" y="585215"/>
                </a:moveTo>
                <a:lnTo>
                  <a:pt x="12192" y="585215"/>
                </a:lnTo>
                <a:lnTo>
                  <a:pt x="27431" y="597407"/>
                </a:lnTo>
                <a:lnTo>
                  <a:pt x="27431" y="585215"/>
                </a:lnTo>
                <a:close/>
              </a:path>
              <a:path w="5066030" h="612775">
                <a:moveTo>
                  <a:pt x="5041392" y="585215"/>
                </a:moveTo>
                <a:lnTo>
                  <a:pt x="27431" y="585215"/>
                </a:lnTo>
                <a:lnTo>
                  <a:pt x="27431" y="597407"/>
                </a:lnTo>
                <a:lnTo>
                  <a:pt x="5041392" y="597407"/>
                </a:lnTo>
                <a:lnTo>
                  <a:pt x="5041392" y="585215"/>
                </a:lnTo>
                <a:close/>
              </a:path>
              <a:path w="5066030" h="612775">
                <a:moveTo>
                  <a:pt x="5041392" y="12191"/>
                </a:moveTo>
                <a:lnTo>
                  <a:pt x="5041392" y="597407"/>
                </a:lnTo>
                <a:lnTo>
                  <a:pt x="5053584" y="585215"/>
                </a:lnTo>
                <a:lnTo>
                  <a:pt x="5065776" y="585215"/>
                </a:lnTo>
                <a:lnTo>
                  <a:pt x="5065776" y="24383"/>
                </a:lnTo>
                <a:lnTo>
                  <a:pt x="5053584" y="24383"/>
                </a:lnTo>
                <a:lnTo>
                  <a:pt x="5041392" y="12191"/>
                </a:lnTo>
                <a:close/>
              </a:path>
              <a:path w="5066030" h="612775">
                <a:moveTo>
                  <a:pt x="5065776" y="585215"/>
                </a:moveTo>
                <a:lnTo>
                  <a:pt x="5053584" y="585215"/>
                </a:lnTo>
                <a:lnTo>
                  <a:pt x="5041392" y="597407"/>
                </a:lnTo>
                <a:lnTo>
                  <a:pt x="5065776" y="597407"/>
                </a:lnTo>
                <a:lnTo>
                  <a:pt x="5065776" y="585215"/>
                </a:lnTo>
                <a:close/>
              </a:path>
              <a:path w="5066030" h="612775">
                <a:moveTo>
                  <a:pt x="27431" y="12191"/>
                </a:moveTo>
                <a:lnTo>
                  <a:pt x="12192" y="24383"/>
                </a:lnTo>
                <a:lnTo>
                  <a:pt x="27431" y="24383"/>
                </a:lnTo>
                <a:lnTo>
                  <a:pt x="27431" y="12191"/>
                </a:lnTo>
                <a:close/>
              </a:path>
              <a:path w="5066030" h="612775">
                <a:moveTo>
                  <a:pt x="5041392" y="12191"/>
                </a:moveTo>
                <a:lnTo>
                  <a:pt x="27431" y="12191"/>
                </a:lnTo>
                <a:lnTo>
                  <a:pt x="27431" y="24383"/>
                </a:lnTo>
                <a:lnTo>
                  <a:pt x="5041392" y="24383"/>
                </a:lnTo>
                <a:lnTo>
                  <a:pt x="5041392" y="12191"/>
                </a:lnTo>
                <a:close/>
              </a:path>
              <a:path w="5066030" h="612775">
                <a:moveTo>
                  <a:pt x="5065776" y="12191"/>
                </a:moveTo>
                <a:lnTo>
                  <a:pt x="5041392" y="12191"/>
                </a:lnTo>
                <a:lnTo>
                  <a:pt x="5053584" y="24383"/>
                </a:lnTo>
                <a:lnTo>
                  <a:pt x="5065776" y="24383"/>
                </a:lnTo>
                <a:lnTo>
                  <a:pt x="5065776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575" y="1528282"/>
            <a:ext cx="6701790" cy="4149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6870" indent="-344805">
              <a:spcBef>
                <a:spcPts val="7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Inside </a:t>
            </a:r>
            <a:r>
              <a:rPr sz="2000" spc="-10" dirty="0">
                <a:latin typeface="Times New Roman"/>
                <a:cs typeface="Times New Roman"/>
              </a:rPr>
              <a:t>one </a:t>
            </a:r>
            <a:r>
              <a:rPr sz="2000" b="1" spc="-100" dirty="0">
                <a:latin typeface="Courier New"/>
                <a:cs typeface="Courier New"/>
              </a:rPr>
              <a:t>for</a:t>
            </a:r>
            <a:r>
              <a:rPr sz="2000" b="1" spc="-86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6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70" dirty="0">
                <a:latin typeface="Times New Roman"/>
                <a:cs typeface="Times New Roman"/>
              </a:rPr>
              <a:t>You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initialize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multiple </a:t>
            </a:r>
            <a:r>
              <a:rPr sz="2000" spc="-5" dirty="0">
                <a:latin typeface="Times New Roman"/>
                <a:cs typeface="Times New Roman"/>
              </a:rPr>
              <a:t>counters at the </a:t>
            </a:r>
            <a:r>
              <a:rPr sz="2000" spc="-20" dirty="0">
                <a:latin typeface="Times New Roman"/>
                <a:cs typeface="Times New Roman"/>
              </a:rPr>
              <a:t>same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70" dirty="0">
                <a:latin typeface="Times New Roman"/>
                <a:cs typeface="Times New Roman"/>
              </a:rPr>
              <a:t>You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also check </a:t>
            </a:r>
            <a:r>
              <a:rPr sz="2000" spc="-15" dirty="0">
                <a:latin typeface="Times New Roman"/>
                <a:cs typeface="Times New Roman"/>
              </a:rPr>
              <a:t>multiple </a:t>
            </a:r>
            <a:r>
              <a:rPr sz="2000" spc="-5" dirty="0">
                <a:latin typeface="Times New Roman"/>
                <a:cs typeface="Times New Roman"/>
              </a:rPr>
              <a:t>counters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same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70" dirty="0">
                <a:latin typeface="Times New Roman"/>
                <a:cs typeface="Times New Roman"/>
              </a:rPr>
              <a:t>You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spc="-10" dirty="0">
                <a:latin typeface="Times New Roman"/>
                <a:cs typeface="Times New Roman"/>
              </a:rPr>
              <a:t>modify </a:t>
            </a:r>
            <a:r>
              <a:rPr sz="2000" spc="-15" dirty="0">
                <a:latin typeface="Times New Roman"/>
                <a:cs typeface="Times New Roman"/>
              </a:rPr>
              <a:t>multiple </a:t>
            </a:r>
            <a:r>
              <a:rPr sz="2000" spc="-5" dirty="0">
                <a:latin typeface="Times New Roman"/>
                <a:cs typeface="Times New Roman"/>
              </a:rPr>
              <a:t>counters at the </a:t>
            </a:r>
            <a:r>
              <a:rPr sz="2000" spc="-20" dirty="0">
                <a:latin typeface="Times New Roman"/>
                <a:cs typeface="Times New Roman"/>
              </a:rPr>
              <a:t>same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time.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Use “</a:t>
            </a:r>
            <a:r>
              <a:rPr sz="2000" b="1" spc="-10" dirty="0">
                <a:latin typeface="Courier New"/>
                <a:cs typeface="Courier New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” </a:t>
            </a:r>
            <a:r>
              <a:rPr sz="2000" spc="-5" dirty="0">
                <a:latin typeface="Times New Roman"/>
                <a:cs typeface="Times New Roman"/>
              </a:rPr>
              <a:t>to separate operations on </a:t>
            </a:r>
            <a:r>
              <a:rPr sz="2000" spc="-10" dirty="0">
                <a:latin typeface="Times New Roman"/>
                <a:cs typeface="Times New Roman"/>
              </a:rPr>
              <a:t>multiple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counters.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If any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conditions is </a:t>
            </a:r>
            <a:r>
              <a:rPr sz="2000" spc="-10" dirty="0">
                <a:latin typeface="Times New Roman"/>
                <a:cs typeface="Times New Roman"/>
              </a:rPr>
              <a:t>false,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loop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terminated.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example: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21205" marR="5080" indent="-207645"/>
            <a:r>
              <a:rPr sz="1600" b="1" spc="-125" dirty="0">
                <a:latin typeface="Courier New"/>
                <a:cs typeface="Courier New"/>
              </a:rPr>
              <a:t>for(int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0,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0;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10,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-5;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i++,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j--)  cout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"\n";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 New"/>
              <a:cs typeface="Courier New"/>
            </a:endParaRPr>
          </a:p>
          <a:p>
            <a:pPr marL="356870" indent="-344805"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Try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find </a:t>
            </a:r>
            <a:r>
              <a:rPr sz="2000" spc="-5" dirty="0">
                <a:latin typeface="Times New Roman"/>
                <a:cs typeface="Times New Roman"/>
              </a:rPr>
              <a:t>alternatives before </a:t>
            </a:r>
            <a:r>
              <a:rPr sz="2000" spc="-15" dirty="0">
                <a:latin typeface="Times New Roman"/>
                <a:cs typeface="Times New Roman"/>
              </a:rPr>
              <a:t>you use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56843B-8A81-3E8C-9F65-6B51DEFB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3027" y="633599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ED1767-15EC-27B9-26C8-9A979095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5" y="1559146"/>
            <a:ext cx="8319770" cy="1854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Times New Roman"/>
                <a:cs typeface="Times New Roman"/>
              </a:rPr>
              <a:t>Like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selection </a:t>
            </a:r>
            <a:r>
              <a:rPr sz="2000" dirty="0">
                <a:latin typeface="Times New Roman"/>
                <a:cs typeface="Times New Roman"/>
              </a:rPr>
              <a:t>process,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loops </a:t>
            </a:r>
            <a:r>
              <a:rPr sz="2000" spc="-5" dirty="0">
                <a:latin typeface="Times New Roman"/>
                <a:cs typeface="Times New Roman"/>
              </a:rPr>
              <a:t>can also be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nested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Outer </a:t>
            </a:r>
            <a:r>
              <a:rPr sz="2000" dirty="0">
                <a:latin typeface="Times New Roman"/>
                <a:cs typeface="Times New Roman"/>
              </a:rPr>
              <a:t>loop, </a:t>
            </a:r>
            <a:r>
              <a:rPr sz="2000" spc="-10" dirty="0">
                <a:latin typeface="Times New Roman"/>
                <a:cs typeface="Times New Roman"/>
              </a:rPr>
              <a:t>inner </a:t>
            </a:r>
            <a:r>
              <a:rPr sz="2000" dirty="0">
                <a:latin typeface="Times New Roman"/>
                <a:cs typeface="Times New Roman"/>
              </a:rPr>
              <a:t>loop, </a:t>
            </a:r>
            <a:r>
              <a:rPr sz="2000" spc="-15" dirty="0">
                <a:latin typeface="Times New Roman"/>
                <a:cs typeface="Times New Roman"/>
              </a:rPr>
              <a:t>most </a:t>
            </a:r>
            <a:r>
              <a:rPr sz="2000" spc="-10" dirty="0">
                <a:latin typeface="Times New Roman"/>
                <a:cs typeface="Times New Roman"/>
              </a:rPr>
              <a:t>inner </a:t>
            </a:r>
            <a:r>
              <a:rPr sz="2000" dirty="0">
                <a:latin typeface="Times New Roman"/>
                <a:cs typeface="Times New Roman"/>
              </a:rPr>
              <a:t>loop,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Nested </a:t>
            </a:r>
            <a:r>
              <a:rPr sz="2000" dirty="0">
                <a:latin typeface="Times New Roman"/>
                <a:cs typeface="Times New Roman"/>
              </a:rPr>
              <a:t>loops are </a:t>
            </a:r>
            <a:r>
              <a:rPr sz="2000" spc="-5" dirty="0">
                <a:latin typeface="Times New Roman"/>
                <a:cs typeface="Times New Roman"/>
              </a:rPr>
              <a:t>not </a:t>
            </a:r>
            <a:r>
              <a:rPr sz="2000" spc="-20" dirty="0">
                <a:latin typeface="Times New Roman"/>
                <a:cs typeface="Times New Roman"/>
              </a:rPr>
              <a:t>always </a:t>
            </a:r>
            <a:r>
              <a:rPr sz="2000" spc="-25" dirty="0">
                <a:latin typeface="Times New Roman"/>
                <a:cs typeface="Times New Roman"/>
              </a:rPr>
              <a:t>necessary, </a:t>
            </a:r>
            <a:r>
              <a:rPr sz="2000" spc="-5" dirty="0">
                <a:latin typeface="Times New Roman"/>
                <a:cs typeface="Times New Roman"/>
              </a:rPr>
              <a:t>but they 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helpful.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Particularly </a:t>
            </a:r>
            <a:r>
              <a:rPr sz="2000" spc="-20" dirty="0">
                <a:latin typeface="Times New Roman"/>
                <a:cs typeface="Times New Roman"/>
              </a:rPr>
              <a:t>when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to handle a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multi-dimensional</a:t>
            </a:r>
            <a:r>
              <a:rPr sz="2000" b="1" spc="28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case.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E.g., </a:t>
            </a:r>
            <a:r>
              <a:rPr sz="2000" spc="-15" dirty="0">
                <a:latin typeface="Times New Roman"/>
                <a:cs typeface="Times New Roman"/>
              </a:rPr>
              <a:t>write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to output </a:t>
            </a:r>
            <a:r>
              <a:rPr sz="2000" spc="-15" dirty="0">
                <a:latin typeface="Times New Roman"/>
                <a:cs typeface="Times New Roman"/>
              </a:rPr>
              <a:t>some </a:t>
            </a:r>
            <a:r>
              <a:rPr sz="2000" spc="-10" dirty="0">
                <a:latin typeface="Times New Roman"/>
                <a:cs typeface="Times New Roman"/>
              </a:rPr>
              <a:t>integer </a:t>
            </a:r>
            <a:r>
              <a:rPr sz="2000" spc="-5" dirty="0">
                <a:latin typeface="Times New Roman"/>
                <a:cs typeface="Times New Roman"/>
              </a:rPr>
              <a:t>points on an (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y</a:t>
            </a:r>
            <a:r>
              <a:rPr sz="2000" spc="-5" dirty="0">
                <a:latin typeface="Times New Roman"/>
                <a:cs typeface="Times New Roman"/>
              </a:rPr>
              <a:t>)-plane </a:t>
            </a:r>
            <a:r>
              <a:rPr sz="2000" spc="-10" dirty="0">
                <a:latin typeface="Times New Roman"/>
                <a:cs typeface="Times New Roman"/>
              </a:rPr>
              <a:t>like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3387968"/>
            <a:ext cx="3563620" cy="2098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27100">
              <a:spcBef>
                <a:spcPts val="580"/>
              </a:spcBef>
            </a:pPr>
            <a:r>
              <a:rPr sz="2000" dirty="0">
                <a:latin typeface="Times New Roman"/>
                <a:cs typeface="Times New Roman"/>
              </a:rPr>
              <a:t>(1, 1) </a:t>
            </a:r>
            <a:r>
              <a:rPr sz="2000" spc="-5" dirty="0">
                <a:latin typeface="Times New Roman"/>
                <a:cs typeface="Times New Roman"/>
              </a:rPr>
              <a:t>(1, 2)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3)</a:t>
            </a:r>
            <a:endParaRPr sz="2000">
              <a:latin typeface="Times New Roman"/>
              <a:cs typeface="Times New Roman"/>
            </a:endParaRPr>
          </a:p>
          <a:p>
            <a:pPr marL="927100">
              <a:spcBef>
                <a:spcPts val="475"/>
              </a:spcBef>
            </a:pPr>
            <a:r>
              <a:rPr sz="2000" dirty="0">
                <a:latin typeface="Times New Roman"/>
                <a:cs typeface="Times New Roman"/>
              </a:rPr>
              <a:t>(2, 1) </a:t>
            </a:r>
            <a:r>
              <a:rPr sz="2000" spc="-5" dirty="0">
                <a:latin typeface="Times New Roman"/>
                <a:cs typeface="Times New Roman"/>
              </a:rPr>
              <a:t>(2, 2)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3)</a:t>
            </a:r>
            <a:endParaRPr sz="2000">
              <a:latin typeface="Times New Roman"/>
              <a:cs typeface="Times New Roman"/>
            </a:endParaRPr>
          </a:p>
          <a:p>
            <a:pPr marL="927100"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(3, 1) </a:t>
            </a:r>
            <a:r>
              <a:rPr sz="2000" spc="-5" dirty="0">
                <a:latin typeface="Times New Roman"/>
                <a:cs typeface="Times New Roman"/>
              </a:rPr>
              <a:t>(3, 2)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3)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still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done </a:t>
            </a:r>
            <a:r>
              <a:rPr sz="2000" spc="-15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only  one level of </a:t>
            </a:r>
            <a:r>
              <a:rPr sz="2000" dirty="0">
                <a:latin typeface="Times New Roman"/>
                <a:cs typeface="Times New Roman"/>
              </a:rPr>
              <a:t>loop. </a:t>
            </a:r>
            <a:r>
              <a:rPr sz="2000" spc="-10" dirty="0">
                <a:latin typeface="Times New Roman"/>
                <a:cs typeface="Times New Roman"/>
              </a:rPr>
              <a:t>but using </a:t>
            </a:r>
            <a:r>
              <a:rPr sz="2000" spc="-5" dirty="0">
                <a:latin typeface="Times New Roman"/>
                <a:cs typeface="Times New Roman"/>
              </a:rPr>
              <a:t>a  </a:t>
            </a:r>
            <a:r>
              <a:rPr sz="2000" spc="-10" dirty="0">
                <a:latin typeface="Times New Roman"/>
                <a:cs typeface="Times New Roman"/>
              </a:rPr>
              <a:t>nested </a:t>
            </a:r>
            <a:r>
              <a:rPr sz="2000" dirty="0">
                <a:latin typeface="Times New Roman"/>
                <a:cs typeface="Times New Roman"/>
              </a:rPr>
              <a:t>loop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5" dirty="0">
                <a:latin typeface="Times New Roman"/>
                <a:cs typeface="Times New Roman"/>
              </a:rPr>
              <a:t>much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easier.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743" y="663948"/>
            <a:ext cx="260858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Nested</a:t>
            </a:r>
            <a:r>
              <a:rPr sz="3800" b="1" spc="-4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loops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0144" y="3630167"/>
            <a:ext cx="4526280" cy="1841500"/>
          </a:xfrm>
          <a:custGeom>
            <a:avLst/>
            <a:gdLst/>
            <a:ahLst/>
            <a:cxnLst/>
            <a:rect l="l" t="t" r="r" b="b"/>
            <a:pathLst>
              <a:path w="4526280" h="1841500">
                <a:moveTo>
                  <a:pt x="4520183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834896"/>
                </a:lnTo>
                <a:lnTo>
                  <a:pt x="6095" y="1840992"/>
                </a:lnTo>
                <a:lnTo>
                  <a:pt x="4520183" y="1840992"/>
                </a:lnTo>
                <a:lnTo>
                  <a:pt x="4526280" y="1834896"/>
                </a:lnTo>
                <a:lnTo>
                  <a:pt x="4526280" y="1828800"/>
                </a:lnTo>
                <a:lnTo>
                  <a:pt x="24383" y="1828800"/>
                </a:lnTo>
                <a:lnTo>
                  <a:pt x="12191" y="1816608"/>
                </a:lnTo>
                <a:lnTo>
                  <a:pt x="24383" y="1816608"/>
                </a:lnTo>
                <a:lnTo>
                  <a:pt x="24383" y="24384"/>
                </a:lnTo>
                <a:lnTo>
                  <a:pt x="12191" y="24384"/>
                </a:lnTo>
                <a:lnTo>
                  <a:pt x="24383" y="12192"/>
                </a:lnTo>
                <a:lnTo>
                  <a:pt x="4526280" y="12192"/>
                </a:lnTo>
                <a:lnTo>
                  <a:pt x="4526280" y="6096"/>
                </a:lnTo>
                <a:lnTo>
                  <a:pt x="4520183" y="0"/>
                </a:lnTo>
                <a:close/>
              </a:path>
              <a:path w="4526280" h="1841500">
                <a:moveTo>
                  <a:pt x="24383" y="1816608"/>
                </a:moveTo>
                <a:lnTo>
                  <a:pt x="12191" y="1816608"/>
                </a:lnTo>
                <a:lnTo>
                  <a:pt x="24383" y="1828800"/>
                </a:lnTo>
                <a:lnTo>
                  <a:pt x="24383" y="1816608"/>
                </a:lnTo>
                <a:close/>
              </a:path>
              <a:path w="4526280" h="1841500">
                <a:moveTo>
                  <a:pt x="4501896" y="1816608"/>
                </a:moveTo>
                <a:lnTo>
                  <a:pt x="24383" y="1816608"/>
                </a:lnTo>
                <a:lnTo>
                  <a:pt x="24383" y="1828800"/>
                </a:lnTo>
                <a:lnTo>
                  <a:pt x="4501896" y="1828800"/>
                </a:lnTo>
                <a:lnTo>
                  <a:pt x="4501896" y="1816608"/>
                </a:lnTo>
                <a:close/>
              </a:path>
              <a:path w="4526280" h="1841500">
                <a:moveTo>
                  <a:pt x="4501896" y="12192"/>
                </a:moveTo>
                <a:lnTo>
                  <a:pt x="4501896" y="1828800"/>
                </a:lnTo>
                <a:lnTo>
                  <a:pt x="4514087" y="1816608"/>
                </a:lnTo>
                <a:lnTo>
                  <a:pt x="4526280" y="1816608"/>
                </a:lnTo>
                <a:lnTo>
                  <a:pt x="4526280" y="24384"/>
                </a:lnTo>
                <a:lnTo>
                  <a:pt x="4514087" y="24384"/>
                </a:lnTo>
                <a:lnTo>
                  <a:pt x="4501896" y="12192"/>
                </a:lnTo>
                <a:close/>
              </a:path>
              <a:path w="4526280" h="1841500">
                <a:moveTo>
                  <a:pt x="4526280" y="1816608"/>
                </a:moveTo>
                <a:lnTo>
                  <a:pt x="4514087" y="1816608"/>
                </a:lnTo>
                <a:lnTo>
                  <a:pt x="4501896" y="1828800"/>
                </a:lnTo>
                <a:lnTo>
                  <a:pt x="4526280" y="1828800"/>
                </a:lnTo>
                <a:lnTo>
                  <a:pt x="4526280" y="1816608"/>
                </a:lnTo>
                <a:close/>
              </a:path>
              <a:path w="4526280" h="1841500">
                <a:moveTo>
                  <a:pt x="24383" y="12192"/>
                </a:moveTo>
                <a:lnTo>
                  <a:pt x="12191" y="24384"/>
                </a:lnTo>
                <a:lnTo>
                  <a:pt x="24383" y="24384"/>
                </a:lnTo>
                <a:lnTo>
                  <a:pt x="24383" y="12192"/>
                </a:lnTo>
                <a:close/>
              </a:path>
              <a:path w="4526280" h="1841500">
                <a:moveTo>
                  <a:pt x="4501896" y="12192"/>
                </a:moveTo>
                <a:lnTo>
                  <a:pt x="24383" y="12192"/>
                </a:lnTo>
                <a:lnTo>
                  <a:pt x="24383" y="24384"/>
                </a:lnTo>
                <a:lnTo>
                  <a:pt x="4501896" y="24384"/>
                </a:lnTo>
                <a:lnTo>
                  <a:pt x="4501896" y="12192"/>
                </a:lnTo>
                <a:close/>
              </a:path>
              <a:path w="4526280" h="1841500">
                <a:moveTo>
                  <a:pt x="4526280" y="12192"/>
                </a:moveTo>
                <a:lnTo>
                  <a:pt x="4501896" y="12192"/>
                </a:lnTo>
                <a:lnTo>
                  <a:pt x="4514087" y="24384"/>
                </a:lnTo>
                <a:lnTo>
                  <a:pt x="4526280" y="24384"/>
                </a:lnTo>
                <a:lnTo>
                  <a:pt x="4526280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1154" y="3651034"/>
            <a:ext cx="438213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00" dirty="0">
                <a:latin typeface="Courier New"/>
                <a:cs typeface="Courier New"/>
              </a:rPr>
              <a:t>for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(int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x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x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3;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x++)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9710"/>
            <a:r>
              <a:rPr sz="1600" b="1" spc="-100" dirty="0">
                <a:latin typeface="Courier New"/>
                <a:cs typeface="Courier New"/>
              </a:rPr>
              <a:t>for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(int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3;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y++)</a:t>
            </a:r>
            <a:endParaRPr sz="1600">
              <a:latin typeface="Courier New"/>
              <a:cs typeface="Courier New"/>
            </a:endParaRPr>
          </a:p>
          <a:p>
            <a:pPr marL="426720"/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"("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&lt;&lt;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x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",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y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")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";</a:t>
            </a:r>
            <a:endParaRPr sz="1600">
              <a:latin typeface="Courier New"/>
              <a:cs typeface="Courier New"/>
            </a:endParaRPr>
          </a:p>
          <a:p>
            <a:pPr marL="219710"/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 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73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20" dirty="0">
                <a:solidFill>
                  <a:srgbClr val="00B050"/>
                </a:solidFill>
                <a:latin typeface="Courier New"/>
                <a:cs typeface="Courier New"/>
              </a:rPr>
              <a:t>where</a:t>
            </a:r>
            <a:r>
              <a:rPr sz="16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to</a:t>
            </a:r>
            <a:r>
              <a:rPr sz="1600" b="1" spc="-2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B050"/>
                </a:solidFill>
                <a:latin typeface="Courier New"/>
                <a:cs typeface="Courier New"/>
              </a:rPr>
              <a:t>output</a:t>
            </a:r>
            <a:r>
              <a:rPr sz="16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sz="1600" b="1" spc="-2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00" dirty="0">
                <a:solidFill>
                  <a:srgbClr val="00B050"/>
                </a:solidFill>
                <a:latin typeface="Courier New"/>
                <a:cs typeface="Courier New"/>
              </a:rPr>
              <a:t>new</a:t>
            </a:r>
            <a:r>
              <a:rPr sz="1600" b="1" spc="-3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10" dirty="0">
                <a:solidFill>
                  <a:srgbClr val="00B050"/>
                </a:solidFill>
                <a:latin typeface="Courier New"/>
                <a:cs typeface="Courier New"/>
              </a:rPr>
              <a:t>line</a:t>
            </a:r>
            <a:r>
              <a:rPr sz="1600" b="1" spc="-3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35" dirty="0">
                <a:solidFill>
                  <a:srgbClr val="00B050"/>
                </a:solidFill>
                <a:latin typeface="Courier New"/>
                <a:cs typeface="Courier New"/>
              </a:rPr>
              <a:t>character?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A1FFDB7-6BFA-0065-AC58-F74E5FA6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19D559B-E577-8BA2-4024-80208770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7" y="663946"/>
            <a:ext cx="5347335" cy="1286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Infinite</a:t>
            </a:r>
            <a:r>
              <a:rPr sz="3800" b="1" spc="-5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loops</a:t>
            </a:r>
            <a:endParaRPr sz="38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29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infinite </a:t>
            </a:r>
            <a:r>
              <a:rPr sz="2000" dirty="0">
                <a:latin typeface="Times New Roman"/>
                <a:cs typeface="Times New Roman"/>
              </a:rPr>
              <a:t>loop </a:t>
            </a:r>
            <a:r>
              <a:rPr sz="2000" spc="-5" dirty="0">
                <a:latin typeface="Times New Roman"/>
                <a:cs typeface="Times New Roman"/>
              </a:rPr>
              <a:t>is a </a:t>
            </a:r>
            <a:r>
              <a:rPr sz="2000" dirty="0">
                <a:latin typeface="Times New Roman"/>
                <a:cs typeface="Times New Roman"/>
              </a:rPr>
              <a:t>loop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does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terminate.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7" y="3387968"/>
            <a:ext cx="7236459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Usually,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infinite </a:t>
            </a:r>
            <a:r>
              <a:rPr sz="2000" dirty="0">
                <a:latin typeface="Times New Roman"/>
                <a:cs typeface="Times New Roman"/>
              </a:rPr>
              <a:t>loop </a:t>
            </a:r>
            <a:r>
              <a:rPr sz="2000" spc="-5" dirty="0">
                <a:latin typeface="Times New Roman"/>
                <a:cs typeface="Times New Roman"/>
              </a:rPr>
              <a:t>is a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logical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error </a:t>
            </a:r>
            <a:r>
              <a:rPr sz="2000" spc="-15" dirty="0">
                <a:latin typeface="Times New Roman"/>
                <a:cs typeface="Times New Roman"/>
              </a:rPr>
              <a:t>made </a:t>
            </a:r>
            <a:r>
              <a:rPr sz="2000" spc="-5" dirty="0">
                <a:latin typeface="Times New Roman"/>
                <a:cs typeface="Times New Roman"/>
              </a:rPr>
              <a:t>by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programmer.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spcBef>
                <a:spcPts val="475"/>
              </a:spcBef>
              <a:tabLst>
                <a:tab pos="7562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When it happens, check </a:t>
            </a:r>
            <a:r>
              <a:rPr sz="2000" spc="-15" dirty="0">
                <a:latin typeface="Times New Roman"/>
                <a:cs typeface="Times New Roman"/>
              </a:rPr>
              <a:t>your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spc="-15" dirty="0">
                <a:latin typeface="Times New Roman"/>
                <a:cs typeface="Times New Roman"/>
              </a:rPr>
              <a:t>your </a:t>
            </a:r>
            <a:r>
              <a:rPr sz="2000" dirty="0">
                <a:latin typeface="Times New Roman"/>
                <a:cs typeface="Times New Roman"/>
              </a:rPr>
              <a:t>program does </a:t>
            </a:r>
            <a:r>
              <a:rPr sz="2000" spc="-5" dirty="0">
                <a:latin typeface="Times New Roman"/>
                <a:cs typeface="Times New Roman"/>
              </a:rPr>
              <a:t>not stop, </a:t>
            </a:r>
            <a:r>
              <a:rPr sz="2000" dirty="0">
                <a:latin typeface="Times New Roman"/>
                <a:cs typeface="Times New Roman"/>
              </a:rPr>
              <a:t>press </a:t>
            </a:r>
            <a:r>
              <a:rPr sz="2000" spc="-5" dirty="0">
                <a:latin typeface="Times New Roman"/>
                <a:cs typeface="Times New Roman"/>
              </a:rPr>
              <a:t>&lt;Ctrl 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C&gt;.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0226" y="2185415"/>
            <a:ext cx="2009139" cy="1039494"/>
          </a:xfrm>
          <a:custGeom>
            <a:avLst/>
            <a:gdLst/>
            <a:ahLst/>
            <a:cxnLst/>
            <a:rect l="l" t="t" r="r" b="b"/>
            <a:pathLst>
              <a:path w="2009139" h="1039494">
                <a:moveTo>
                  <a:pt x="2002536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033272"/>
                </a:lnTo>
                <a:lnTo>
                  <a:pt x="6095" y="1039367"/>
                </a:lnTo>
                <a:lnTo>
                  <a:pt x="2002536" y="1039367"/>
                </a:lnTo>
                <a:lnTo>
                  <a:pt x="2008632" y="1033272"/>
                </a:lnTo>
                <a:lnTo>
                  <a:pt x="2008632" y="1027176"/>
                </a:lnTo>
                <a:lnTo>
                  <a:pt x="27431" y="1027176"/>
                </a:lnTo>
                <a:lnTo>
                  <a:pt x="15239" y="1011936"/>
                </a:lnTo>
                <a:lnTo>
                  <a:pt x="27431" y="1011936"/>
                </a:lnTo>
                <a:lnTo>
                  <a:pt x="27431" y="24384"/>
                </a:lnTo>
                <a:lnTo>
                  <a:pt x="15239" y="24384"/>
                </a:lnTo>
                <a:lnTo>
                  <a:pt x="27431" y="12191"/>
                </a:lnTo>
                <a:lnTo>
                  <a:pt x="2008632" y="12191"/>
                </a:lnTo>
                <a:lnTo>
                  <a:pt x="2008632" y="6096"/>
                </a:lnTo>
                <a:lnTo>
                  <a:pt x="2002536" y="0"/>
                </a:lnTo>
                <a:close/>
              </a:path>
              <a:path w="2009139" h="1039494">
                <a:moveTo>
                  <a:pt x="27431" y="1011936"/>
                </a:moveTo>
                <a:lnTo>
                  <a:pt x="15239" y="1011936"/>
                </a:lnTo>
                <a:lnTo>
                  <a:pt x="27431" y="1027176"/>
                </a:lnTo>
                <a:lnTo>
                  <a:pt x="27431" y="1011936"/>
                </a:lnTo>
                <a:close/>
              </a:path>
              <a:path w="2009139" h="1039494">
                <a:moveTo>
                  <a:pt x="1981200" y="1011936"/>
                </a:moveTo>
                <a:lnTo>
                  <a:pt x="27431" y="1011936"/>
                </a:lnTo>
                <a:lnTo>
                  <a:pt x="27431" y="1027176"/>
                </a:lnTo>
                <a:lnTo>
                  <a:pt x="1981200" y="1027176"/>
                </a:lnTo>
                <a:lnTo>
                  <a:pt x="1981200" y="1011936"/>
                </a:lnTo>
                <a:close/>
              </a:path>
              <a:path w="2009139" h="1039494">
                <a:moveTo>
                  <a:pt x="1981200" y="12191"/>
                </a:moveTo>
                <a:lnTo>
                  <a:pt x="1981200" y="1027176"/>
                </a:lnTo>
                <a:lnTo>
                  <a:pt x="1996439" y="1011936"/>
                </a:lnTo>
                <a:lnTo>
                  <a:pt x="2008632" y="1011936"/>
                </a:lnTo>
                <a:lnTo>
                  <a:pt x="2008632" y="24384"/>
                </a:lnTo>
                <a:lnTo>
                  <a:pt x="1996439" y="24384"/>
                </a:lnTo>
                <a:lnTo>
                  <a:pt x="1981200" y="12191"/>
                </a:lnTo>
                <a:close/>
              </a:path>
              <a:path w="2009139" h="1039494">
                <a:moveTo>
                  <a:pt x="2008632" y="1011936"/>
                </a:moveTo>
                <a:lnTo>
                  <a:pt x="1996439" y="1011936"/>
                </a:lnTo>
                <a:lnTo>
                  <a:pt x="1981200" y="1027176"/>
                </a:lnTo>
                <a:lnTo>
                  <a:pt x="2008632" y="1027176"/>
                </a:lnTo>
                <a:lnTo>
                  <a:pt x="2008632" y="1011936"/>
                </a:lnTo>
                <a:close/>
              </a:path>
              <a:path w="2009139" h="1039494">
                <a:moveTo>
                  <a:pt x="27431" y="12191"/>
                </a:moveTo>
                <a:lnTo>
                  <a:pt x="15239" y="24384"/>
                </a:lnTo>
                <a:lnTo>
                  <a:pt x="27431" y="24384"/>
                </a:lnTo>
                <a:lnTo>
                  <a:pt x="27431" y="12191"/>
                </a:lnTo>
                <a:close/>
              </a:path>
              <a:path w="2009139" h="1039494">
                <a:moveTo>
                  <a:pt x="1981200" y="12191"/>
                </a:moveTo>
                <a:lnTo>
                  <a:pt x="27431" y="12191"/>
                </a:lnTo>
                <a:lnTo>
                  <a:pt x="27431" y="24384"/>
                </a:lnTo>
                <a:lnTo>
                  <a:pt x="1981200" y="24384"/>
                </a:lnTo>
                <a:lnTo>
                  <a:pt x="1981200" y="12191"/>
                </a:lnTo>
                <a:close/>
              </a:path>
              <a:path w="2009139" h="1039494">
                <a:moveTo>
                  <a:pt x="2008632" y="12191"/>
                </a:moveTo>
                <a:lnTo>
                  <a:pt x="1981200" y="12191"/>
                </a:lnTo>
                <a:lnTo>
                  <a:pt x="1996439" y="24384"/>
                </a:lnTo>
                <a:lnTo>
                  <a:pt x="2008632" y="24384"/>
                </a:lnTo>
                <a:lnTo>
                  <a:pt x="2008632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1176" y="2200208"/>
            <a:ext cx="1780539" cy="938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spcBef>
                <a:spcPts val="90"/>
              </a:spcBef>
            </a:pPr>
            <a:r>
              <a:rPr sz="2000" b="1" spc="-100" dirty="0">
                <a:latin typeface="Courier New"/>
                <a:cs typeface="Courier New"/>
              </a:rPr>
              <a:t>int </a:t>
            </a:r>
            <a:r>
              <a:rPr sz="2000" b="1" spc="-5" dirty="0">
                <a:latin typeface="Courier New"/>
                <a:cs typeface="Courier New"/>
              </a:rPr>
              <a:t>a = </a:t>
            </a:r>
            <a:r>
              <a:rPr sz="2000" b="1" spc="-75" dirty="0">
                <a:latin typeface="Courier New"/>
                <a:cs typeface="Courier New"/>
              </a:rPr>
              <a:t>0;  </a:t>
            </a:r>
            <a:r>
              <a:rPr sz="2000" b="1" spc="-130" dirty="0">
                <a:latin typeface="Courier New"/>
                <a:cs typeface="Courier New"/>
              </a:rPr>
              <a:t>while(a </a:t>
            </a:r>
            <a:r>
              <a:rPr sz="2000" b="1" spc="-75" dirty="0">
                <a:latin typeface="Courier New"/>
                <a:cs typeface="Courier New"/>
              </a:rPr>
              <a:t>&gt;=</a:t>
            </a:r>
            <a:r>
              <a:rPr sz="2000" b="1" spc="-55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0)</a:t>
            </a:r>
            <a:endParaRPr sz="2000" dirty="0">
              <a:latin typeface="Courier New"/>
              <a:cs typeface="Courier New"/>
            </a:endParaRPr>
          </a:p>
          <a:p>
            <a:pPr marL="280670">
              <a:lnSpc>
                <a:spcPts val="2400"/>
              </a:lnSpc>
            </a:pPr>
            <a:r>
              <a:rPr sz="2000" b="1" spc="-110" dirty="0">
                <a:latin typeface="Courier New"/>
                <a:cs typeface="Courier New"/>
              </a:rPr>
              <a:t>a++;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0815" y="2185415"/>
            <a:ext cx="2005964" cy="731520"/>
          </a:xfrm>
          <a:custGeom>
            <a:avLst/>
            <a:gdLst/>
            <a:ahLst/>
            <a:cxnLst/>
            <a:rect l="l" t="t" r="r" b="b"/>
            <a:pathLst>
              <a:path w="2005964" h="731519">
                <a:moveTo>
                  <a:pt x="1999488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725424"/>
                </a:lnTo>
                <a:lnTo>
                  <a:pt x="6096" y="731520"/>
                </a:lnTo>
                <a:lnTo>
                  <a:pt x="1999488" y="731520"/>
                </a:lnTo>
                <a:lnTo>
                  <a:pt x="2005584" y="725424"/>
                </a:lnTo>
                <a:lnTo>
                  <a:pt x="2005584" y="719327"/>
                </a:lnTo>
                <a:lnTo>
                  <a:pt x="24384" y="719327"/>
                </a:lnTo>
                <a:lnTo>
                  <a:pt x="12192" y="707136"/>
                </a:lnTo>
                <a:lnTo>
                  <a:pt x="24384" y="707136"/>
                </a:lnTo>
                <a:lnTo>
                  <a:pt x="24384" y="24384"/>
                </a:lnTo>
                <a:lnTo>
                  <a:pt x="12192" y="24384"/>
                </a:lnTo>
                <a:lnTo>
                  <a:pt x="24384" y="12191"/>
                </a:lnTo>
                <a:lnTo>
                  <a:pt x="2005584" y="12191"/>
                </a:lnTo>
                <a:lnTo>
                  <a:pt x="2005584" y="6096"/>
                </a:lnTo>
                <a:lnTo>
                  <a:pt x="1999488" y="0"/>
                </a:lnTo>
                <a:close/>
              </a:path>
              <a:path w="2005964" h="731519">
                <a:moveTo>
                  <a:pt x="24384" y="707136"/>
                </a:moveTo>
                <a:lnTo>
                  <a:pt x="12192" y="707136"/>
                </a:lnTo>
                <a:lnTo>
                  <a:pt x="24384" y="719327"/>
                </a:lnTo>
                <a:lnTo>
                  <a:pt x="24384" y="707136"/>
                </a:lnTo>
                <a:close/>
              </a:path>
              <a:path w="2005964" h="731519">
                <a:moveTo>
                  <a:pt x="1981200" y="707136"/>
                </a:moveTo>
                <a:lnTo>
                  <a:pt x="24384" y="707136"/>
                </a:lnTo>
                <a:lnTo>
                  <a:pt x="24384" y="719327"/>
                </a:lnTo>
                <a:lnTo>
                  <a:pt x="1981200" y="719327"/>
                </a:lnTo>
                <a:lnTo>
                  <a:pt x="1981200" y="707136"/>
                </a:lnTo>
                <a:close/>
              </a:path>
              <a:path w="2005964" h="731519">
                <a:moveTo>
                  <a:pt x="1981200" y="12191"/>
                </a:moveTo>
                <a:lnTo>
                  <a:pt x="1981200" y="719327"/>
                </a:lnTo>
                <a:lnTo>
                  <a:pt x="1993392" y="707136"/>
                </a:lnTo>
                <a:lnTo>
                  <a:pt x="2005584" y="707136"/>
                </a:lnTo>
                <a:lnTo>
                  <a:pt x="2005584" y="24384"/>
                </a:lnTo>
                <a:lnTo>
                  <a:pt x="1993392" y="24384"/>
                </a:lnTo>
                <a:lnTo>
                  <a:pt x="1981200" y="12191"/>
                </a:lnTo>
                <a:close/>
              </a:path>
              <a:path w="2005964" h="731519">
                <a:moveTo>
                  <a:pt x="2005584" y="707136"/>
                </a:moveTo>
                <a:lnTo>
                  <a:pt x="1993392" y="707136"/>
                </a:lnTo>
                <a:lnTo>
                  <a:pt x="1981200" y="719327"/>
                </a:lnTo>
                <a:lnTo>
                  <a:pt x="2005584" y="719327"/>
                </a:lnTo>
                <a:lnTo>
                  <a:pt x="2005584" y="707136"/>
                </a:lnTo>
                <a:close/>
              </a:path>
              <a:path w="2005964" h="731519">
                <a:moveTo>
                  <a:pt x="24384" y="12191"/>
                </a:moveTo>
                <a:lnTo>
                  <a:pt x="12192" y="24384"/>
                </a:lnTo>
                <a:lnTo>
                  <a:pt x="24384" y="24384"/>
                </a:lnTo>
                <a:lnTo>
                  <a:pt x="24384" y="12191"/>
                </a:lnTo>
                <a:close/>
              </a:path>
              <a:path w="2005964" h="731519">
                <a:moveTo>
                  <a:pt x="1981200" y="12191"/>
                </a:moveTo>
                <a:lnTo>
                  <a:pt x="24384" y="12191"/>
                </a:lnTo>
                <a:lnTo>
                  <a:pt x="24384" y="24384"/>
                </a:lnTo>
                <a:lnTo>
                  <a:pt x="1981200" y="24384"/>
                </a:lnTo>
                <a:lnTo>
                  <a:pt x="1981200" y="12191"/>
                </a:lnTo>
                <a:close/>
              </a:path>
              <a:path w="2005964" h="731519">
                <a:moveTo>
                  <a:pt x="2005584" y="12191"/>
                </a:moveTo>
                <a:lnTo>
                  <a:pt x="1981200" y="12191"/>
                </a:lnTo>
                <a:lnTo>
                  <a:pt x="1993392" y="24384"/>
                </a:lnTo>
                <a:lnTo>
                  <a:pt x="2005584" y="24384"/>
                </a:lnTo>
                <a:lnTo>
                  <a:pt x="2005584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1832" y="2200210"/>
            <a:ext cx="164655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" marR="5080" indent="-268605">
              <a:spcBef>
                <a:spcPts val="90"/>
              </a:spcBef>
            </a:pPr>
            <a:r>
              <a:rPr sz="2000" b="1" spc="-140" dirty="0">
                <a:latin typeface="Courier New"/>
                <a:cs typeface="Courier New"/>
              </a:rPr>
              <a:t>while(true)  </a:t>
            </a:r>
            <a:r>
              <a:rPr sz="2000" b="1" spc="-110" dirty="0">
                <a:latin typeface="Courier New"/>
                <a:cs typeface="Courier New"/>
              </a:rPr>
              <a:t>cout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6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28359" y="2185415"/>
            <a:ext cx="2005964" cy="731520"/>
          </a:xfrm>
          <a:custGeom>
            <a:avLst/>
            <a:gdLst/>
            <a:ahLst/>
            <a:cxnLst/>
            <a:rect l="l" t="t" r="r" b="b"/>
            <a:pathLst>
              <a:path w="2005965" h="731519">
                <a:moveTo>
                  <a:pt x="1999488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725424"/>
                </a:lnTo>
                <a:lnTo>
                  <a:pt x="6095" y="731520"/>
                </a:lnTo>
                <a:lnTo>
                  <a:pt x="1999488" y="731520"/>
                </a:lnTo>
                <a:lnTo>
                  <a:pt x="2005584" y="725424"/>
                </a:lnTo>
                <a:lnTo>
                  <a:pt x="2005584" y="719327"/>
                </a:lnTo>
                <a:lnTo>
                  <a:pt x="27431" y="719327"/>
                </a:lnTo>
                <a:lnTo>
                  <a:pt x="12191" y="707136"/>
                </a:lnTo>
                <a:lnTo>
                  <a:pt x="27431" y="707136"/>
                </a:lnTo>
                <a:lnTo>
                  <a:pt x="27431" y="24384"/>
                </a:lnTo>
                <a:lnTo>
                  <a:pt x="12191" y="24384"/>
                </a:lnTo>
                <a:lnTo>
                  <a:pt x="27431" y="12191"/>
                </a:lnTo>
                <a:lnTo>
                  <a:pt x="2005584" y="12191"/>
                </a:lnTo>
                <a:lnTo>
                  <a:pt x="2005584" y="6096"/>
                </a:lnTo>
                <a:lnTo>
                  <a:pt x="1999488" y="0"/>
                </a:lnTo>
                <a:close/>
              </a:path>
              <a:path w="2005965" h="731519">
                <a:moveTo>
                  <a:pt x="27431" y="707136"/>
                </a:moveTo>
                <a:lnTo>
                  <a:pt x="12191" y="707136"/>
                </a:lnTo>
                <a:lnTo>
                  <a:pt x="27431" y="719327"/>
                </a:lnTo>
                <a:lnTo>
                  <a:pt x="27431" y="707136"/>
                </a:lnTo>
                <a:close/>
              </a:path>
              <a:path w="2005965" h="731519">
                <a:moveTo>
                  <a:pt x="1981199" y="707136"/>
                </a:moveTo>
                <a:lnTo>
                  <a:pt x="27431" y="707136"/>
                </a:lnTo>
                <a:lnTo>
                  <a:pt x="27431" y="719327"/>
                </a:lnTo>
                <a:lnTo>
                  <a:pt x="1981199" y="719327"/>
                </a:lnTo>
                <a:lnTo>
                  <a:pt x="1981199" y="707136"/>
                </a:lnTo>
                <a:close/>
              </a:path>
              <a:path w="2005965" h="731519">
                <a:moveTo>
                  <a:pt x="1981199" y="12191"/>
                </a:moveTo>
                <a:lnTo>
                  <a:pt x="1981199" y="719327"/>
                </a:lnTo>
                <a:lnTo>
                  <a:pt x="1993391" y="707136"/>
                </a:lnTo>
                <a:lnTo>
                  <a:pt x="2005584" y="707136"/>
                </a:lnTo>
                <a:lnTo>
                  <a:pt x="2005584" y="24384"/>
                </a:lnTo>
                <a:lnTo>
                  <a:pt x="1993391" y="24384"/>
                </a:lnTo>
                <a:lnTo>
                  <a:pt x="1981199" y="12191"/>
                </a:lnTo>
                <a:close/>
              </a:path>
              <a:path w="2005965" h="731519">
                <a:moveTo>
                  <a:pt x="2005584" y="707136"/>
                </a:moveTo>
                <a:lnTo>
                  <a:pt x="1993391" y="707136"/>
                </a:lnTo>
                <a:lnTo>
                  <a:pt x="1981199" y="719327"/>
                </a:lnTo>
                <a:lnTo>
                  <a:pt x="2005584" y="719327"/>
                </a:lnTo>
                <a:lnTo>
                  <a:pt x="2005584" y="707136"/>
                </a:lnTo>
                <a:close/>
              </a:path>
              <a:path w="2005965" h="731519">
                <a:moveTo>
                  <a:pt x="27431" y="12191"/>
                </a:moveTo>
                <a:lnTo>
                  <a:pt x="12191" y="24384"/>
                </a:lnTo>
                <a:lnTo>
                  <a:pt x="27431" y="24384"/>
                </a:lnTo>
                <a:lnTo>
                  <a:pt x="27431" y="12191"/>
                </a:lnTo>
                <a:close/>
              </a:path>
              <a:path w="2005965" h="731519">
                <a:moveTo>
                  <a:pt x="1981199" y="12191"/>
                </a:moveTo>
                <a:lnTo>
                  <a:pt x="27431" y="12191"/>
                </a:lnTo>
                <a:lnTo>
                  <a:pt x="27431" y="24384"/>
                </a:lnTo>
                <a:lnTo>
                  <a:pt x="1981199" y="24384"/>
                </a:lnTo>
                <a:lnTo>
                  <a:pt x="1981199" y="12191"/>
                </a:lnTo>
                <a:close/>
              </a:path>
              <a:path w="2005965" h="731519">
                <a:moveTo>
                  <a:pt x="2005584" y="12191"/>
                </a:moveTo>
                <a:lnTo>
                  <a:pt x="1981199" y="12191"/>
                </a:lnTo>
                <a:lnTo>
                  <a:pt x="1993391" y="24384"/>
                </a:lnTo>
                <a:lnTo>
                  <a:pt x="2005584" y="24384"/>
                </a:lnTo>
                <a:lnTo>
                  <a:pt x="2005584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19199" y="2200210"/>
            <a:ext cx="164655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" marR="5080" indent="-268605">
              <a:spcBef>
                <a:spcPts val="90"/>
              </a:spcBef>
            </a:pPr>
            <a:r>
              <a:rPr sz="2000" b="1" spc="-120" dirty="0">
                <a:latin typeface="Courier New"/>
                <a:cs typeface="Courier New"/>
              </a:rPr>
              <a:t>for(; </a:t>
            </a:r>
            <a:r>
              <a:rPr sz="2000" b="1" spc="-5" dirty="0">
                <a:latin typeface="Courier New"/>
                <a:cs typeface="Courier New"/>
              </a:rPr>
              <a:t>; )  </a:t>
            </a:r>
            <a:r>
              <a:rPr sz="2000" b="1" spc="-110" dirty="0">
                <a:latin typeface="Courier New"/>
                <a:cs typeface="Courier New"/>
              </a:rPr>
              <a:t>cout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61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79C1D86-EF7C-FDA9-EB62-914F78E8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EE414C-E339-3AA9-F370-BF70D021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2F08E-896F-57A6-D976-DCFF14FBC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3DEF39-E1C4-57B7-DCD6-57A0CD80438B}"/>
              </a:ext>
            </a:extLst>
          </p:cNvPr>
          <p:cNvSpPr txBox="1"/>
          <p:nvPr/>
        </p:nvSpPr>
        <p:spPr>
          <a:xfrm>
            <a:off x="328575" y="1833851"/>
            <a:ext cx="8417560" cy="33970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15" dirty="0">
                <a:latin typeface="Times New Roman"/>
                <a:cs typeface="Times New Roman"/>
              </a:rPr>
              <a:t>implement </a:t>
            </a:r>
            <a:r>
              <a:rPr sz="2000" spc="-5" dirty="0">
                <a:latin typeface="Times New Roman"/>
                <a:cs typeface="Times New Roman"/>
              </a:rPr>
              <a:t>a repetition </a:t>
            </a:r>
            <a:r>
              <a:rPr sz="2000" dirty="0">
                <a:latin typeface="Times New Roman"/>
                <a:cs typeface="Times New Roman"/>
              </a:rPr>
              <a:t>process, </a:t>
            </a:r>
            <a:r>
              <a:rPr sz="2000" spc="-15" dirty="0">
                <a:latin typeface="Times New Roman"/>
                <a:cs typeface="Times New Roman"/>
              </a:rPr>
              <a:t>sometimes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need to </a:t>
            </a:r>
            <a:r>
              <a:rPr sz="2000" spc="-10" dirty="0">
                <a:latin typeface="Times New Roman"/>
                <a:cs typeface="Times New Roman"/>
              </a:rPr>
              <a:t>further change  the flow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execution </a:t>
            </a:r>
            <a:r>
              <a:rPr sz="2000" spc="-5" dirty="0">
                <a:latin typeface="Times New Roman"/>
                <a:cs typeface="Times New Roman"/>
              </a:rPr>
              <a:t>of 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loop.</a:t>
            </a:r>
          </a:p>
          <a:p>
            <a:pPr marL="356870" indent="-344805">
              <a:spcBef>
                <a:spcPts val="3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b="1" spc="-120" dirty="0">
                <a:solidFill>
                  <a:srgbClr val="0070C0"/>
                </a:solidFill>
                <a:latin typeface="Courier New"/>
                <a:cs typeface="Courier New"/>
              </a:rPr>
              <a:t>break</a:t>
            </a:r>
            <a:r>
              <a:rPr sz="2000" b="1" spc="-9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 </a:t>
            </a:r>
            <a:r>
              <a:rPr sz="2000" spc="-5" dirty="0">
                <a:latin typeface="Times New Roman"/>
                <a:cs typeface="Times New Roman"/>
              </a:rPr>
              <a:t>brings </a:t>
            </a:r>
            <a:r>
              <a:rPr sz="2000" spc="-15" dirty="0">
                <a:latin typeface="Times New Roman"/>
                <a:cs typeface="Times New Roman"/>
              </a:rPr>
              <a:t>us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exit the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loop </a:t>
            </a:r>
            <a:r>
              <a:rPr sz="2000" spc="-25" dirty="0">
                <a:latin typeface="Times New Roman"/>
                <a:cs typeface="Times New Roman"/>
              </a:rPr>
              <a:t>immediately.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3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b="1" spc="-130" dirty="0">
                <a:solidFill>
                  <a:srgbClr val="0070C0"/>
                </a:solidFill>
                <a:latin typeface="Courier New"/>
                <a:cs typeface="Courier New"/>
              </a:rPr>
              <a:t>continue</a:t>
            </a:r>
            <a:r>
              <a:rPr sz="2000" b="1" spc="-76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executed, </a:t>
            </a:r>
            <a:r>
              <a:rPr sz="2000" spc="-15" dirty="0">
                <a:latin typeface="Times New Roman"/>
                <a:cs typeface="Times New Roman"/>
              </a:rPr>
              <a:t>statements </a:t>
            </a:r>
            <a:r>
              <a:rPr sz="2000" spc="-10" dirty="0">
                <a:latin typeface="Times New Roman"/>
                <a:cs typeface="Times New Roman"/>
              </a:rPr>
              <a:t>after </a:t>
            </a:r>
            <a:r>
              <a:rPr sz="2000" spc="-5" dirty="0">
                <a:latin typeface="Times New Roman"/>
                <a:cs typeface="Times New Roman"/>
              </a:rPr>
              <a:t>it in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loop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skipped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2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looping condition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be checked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immediately.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If it is </a:t>
            </a:r>
            <a:r>
              <a:rPr sz="2000" spc="-10" dirty="0">
                <a:latin typeface="Times New Roman"/>
                <a:cs typeface="Times New Roman"/>
              </a:rPr>
              <a:t>satisfied,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loop </a:t>
            </a:r>
            <a:r>
              <a:rPr sz="2000" spc="-10" dirty="0">
                <a:latin typeface="Times New Roman"/>
                <a:cs typeface="Times New Roman"/>
              </a:rPr>
              <a:t>starts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spc="-10" dirty="0">
                <a:latin typeface="Times New Roman"/>
                <a:cs typeface="Times New Roman"/>
              </a:rPr>
              <a:t>the beginning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again.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2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How to </a:t>
            </a:r>
            <a:r>
              <a:rPr sz="2000" spc="-15" dirty="0">
                <a:latin typeface="Times New Roman"/>
                <a:cs typeface="Times New Roman"/>
              </a:rPr>
              <a:t>write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to print out all integers from 1 to </a:t>
            </a:r>
            <a:r>
              <a:rPr sz="2000" spc="5" dirty="0">
                <a:latin typeface="Times New Roman"/>
                <a:cs typeface="Times New Roman"/>
              </a:rPr>
              <a:t>100 </a:t>
            </a:r>
            <a:r>
              <a:rPr sz="2000" spc="-5" dirty="0">
                <a:latin typeface="Times New Roman"/>
                <a:cs typeface="Times New Roman"/>
              </a:rPr>
              <a:t>except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multiples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of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10?</a:t>
            </a:r>
          </a:p>
          <a:p>
            <a:pPr marL="356870" indent="-344805">
              <a:spcBef>
                <a:spcPts val="2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lang="en-US" sz="2000" spc="-1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2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6E14714-7A0B-7A31-9E7D-23315BF1DFD1}"/>
              </a:ext>
            </a:extLst>
          </p:cNvPr>
          <p:cNvSpPr txBox="1"/>
          <p:nvPr/>
        </p:nvSpPr>
        <p:spPr>
          <a:xfrm>
            <a:off x="402548" y="1267237"/>
            <a:ext cx="4578985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US" sz="2800" b="1" spc="-12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b="1" spc="-12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reak</a:t>
            </a:r>
            <a:r>
              <a:rPr lang="en-US" sz="2800" b="1" spc="-12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60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b="1" spc="-13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04BE28-E8A8-62E0-4756-E95FA505A207}"/>
              </a:ext>
            </a:extLst>
          </p:cNvPr>
          <p:cNvSpPr/>
          <p:nvPr/>
        </p:nvSpPr>
        <p:spPr>
          <a:xfrm>
            <a:off x="5086330" y="4739962"/>
            <a:ext cx="3264535" cy="1447800"/>
          </a:xfrm>
          <a:custGeom>
            <a:avLst/>
            <a:gdLst/>
            <a:ahLst/>
            <a:cxnLst/>
            <a:rect l="l" t="t" r="r" b="b"/>
            <a:pathLst>
              <a:path w="3264534" h="1447800">
                <a:moveTo>
                  <a:pt x="325831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441704"/>
                </a:lnTo>
                <a:lnTo>
                  <a:pt x="6096" y="1447800"/>
                </a:lnTo>
                <a:lnTo>
                  <a:pt x="3258312" y="1447800"/>
                </a:lnTo>
                <a:lnTo>
                  <a:pt x="3264408" y="1441704"/>
                </a:lnTo>
                <a:lnTo>
                  <a:pt x="3264408" y="1435608"/>
                </a:lnTo>
                <a:lnTo>
                  <a:pt x="24384" y="1435608"/>
                </a:lnTo>
                <a:lnTo>
                  <a:pt x="12191" y="1420368"/>
                </a:lnTo>
                <a:lnTo>
                  <a:pt x="24384" y="1420368"/>
                </a:lnTo>
                <a:lnTo>
                  <a:pt x="24384" y="24384"/>
                </a:lnTo>
                <a:lnTo>
                  <a:pt x="12191" y="24384"/>
                </a:lnTo>
                <a:lnTo>
                  <a:pt x="24384" y="12192"/>
                </a:lnTo>
                <a:lnTo>
                  <a:pt x="3264408" y="12192"/>
                </a:lnTo>
                <a:lnTo>
                  <a:pt x="3264408" y="6096"/>
                </a:lnTo>
                <a:lnTo>
                  <a:pt x="3258312" y="0"/>
                </a:lnTo>
                <a:close/>
              </a:path>
              <a:path w="3264534" h="1447800">
                <a:moveTo>
                  <a:pt x="24384" y="1420368"/>
                </a:moveTo>
                <a:lnTo>
                  <a:pt x="12191" y="1420368"/>
                </a:lnTo>
                <a:lnTo>
                  <a:pt x="24384" y="1435608"/>
                </a:lnTo>
                <a:lnTo>
                  <a:pt x="24384" y="1420368"/>
                </a:lnTo>
                <a:close/>
              </a:path>
              <a:path w="3264534" h="1447800">
                <a:moveTo>
                  <a:pt x="3240023" y="1420368"/>
                </a:moveTo>
                <a:lnTo>
                  <a:pt x="24384" y="1420368"/>
                </a:lnTo>
                <a:lnTo>
                  <a:pt x="24384" y="1435608"/>
                </a:lnTo>
                <a:lnTo>
                  <a:pt x="3240023" y="1435608"/>
                </a:lnTo>
                <a:lnTo>
                  <a:pt x="3240023" y="1420368"/>
                </a:lnTo>
                <a:close/>
              </a:path>
              <a:path w="3264534" h="1447800">
                <a:moveTo>
                  <a:pt x="3240023" y="12192"/>
                </a:moveTo>
                <a:lnTo>
                  <a:pt x="3240023" y="1435608"/>
                </a:lnTo>
                <a:lnTo>
                  <a:pt x="3252216" y="1420368"/>
                </a:lnTo>
                <a:lnTo>
                  <a:pt x="3264408" y="1420368"/>
                </a:lnTo>
                <a:lnTo>
                  <a:pt x="3264408" y="24384"/>
                </a:lnTo>
                <a:lnTo>
                  <a:pt x="3252216" y="24384"/>
                </a:lnTo>
                <a:lnTo>
                  <a:pt x="3240023" y="12192"/>
                </a:lnTo>
                <a:close/>
              </a:path>
              <a:path w="3264534" h="1447800">
                <a:moveTo>
                  <a:pt x="3264408" y="1420368"/>
                </a:moveTo>
                <a:lnTo>
                  <a:pt x="3252216" y="1420368"/>
                </a:lnTo>
                <a:lnTo>
                  <a:pt x="3240023" y="1435608"/>
                </a:lnTo>
                <a:lnTo>
                  <a:pt x="3264408" y="1435608"/>
                </a:lnTo>
                <a:lnTo>
                  <a:pt x="3264408" y="1420368"/>
                </a:lnTo>
                <a:close/>
              </a:path>
              <a:path w="3264534" h="1447800">
                <a:moveTo>
                  <a:pt x="24384" y="12192"/>
                </a:moveTo>
                <a:lnTo>
                  <a:pt x="12191" y="24384"/>
                </a:lnTo>
                <a:lnTo>
                  <a:pt x="24384" y="24384"/>
                </a:lnTo>
                <a:lnTo>
                  <a:pt x="24384" y="12192"/>
                </a:lnTo>
                <a:close/>
              </a:path>
              <a:path w="3264534" h="1447800">
                <a:moveTo>
                  <a:pt x="3240023" y="12192"/>
                </a:moveTo>
                <a:lnTo>
                  <a:pt x="24384" y="12192"/>
                </a:lnTo>
                <a:lnTo>
                  <a:pt x="24384" y="24384"/>
                </a:lnTo>
                <a:lnTo>
                  <a:pt x="3240023" y="24384"/>
                </a:lnTo>
                <a:lnTo>
                  <a:pt x="3240023" y="12192"/>
                </a:lnTo>
                <a:close/>
              </a:path>
              <a:path w="3264534" h="1447800">
                <a:moveTo>
                  <a:pt x="3264408" y="12192"/>
                </a:moveTo>
                <a:lnTo>
                  <a:pt x="3240023" y="12192"/>
                </a:lnTo>
                <a:lnTo>
                  <a:pt x="3252216" y="24384"/>
                </a:lnTo>
                <a:lnTo>
                  <a:pt x="3264408" y="24384"/>
                </a:lnTo>
                <a:lnTo>
                  <a:pt x="3264408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A30A33-7D8C-537B-E2B7-C20FA2D82FE7}"/>
              </a:ext>
            </a:extLst>
          </p:cNvPr>
          <p:cNvSpPr txBox="1"/>
          <p:nvPr/>
        </p:nvSpPr>
        <p:spPr>
          <a:xfrm>
            <a:off x="5206345" y="4819972"/>
            <a:ext cx="314452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105"/>
              </a:spcBef>
            </a:pPr>
            <a:r>
              <a:rPr sz="1600" b="1" spc="-100" dirty="0">
                <a:latin typeface="Courier New"/>
                <a:cs typeface="Courier New"/>
              </a:rPr>
              <a:t>for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(int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100;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a++)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ts val="1730"/>
              </a:lnSpc>
            </a:pPr>
            <a:r>
              <a:rPr sz="1600" b="1" spc="-75" dirty="0">
                <a:latin typeface="Courier New"/>
                <a:cs typeface="Courier New"/>
              </a:rPr>
              <a:t>if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(a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10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==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0)</a:t>
            </a:r>
            <a:endParaRPr sz="1600" dirty="0">
              <a:latin typeface="Courier New"/>
              <a:cs typeface="Courier New"/>
            </a:endParaRPr>
          </a:p>
          <a:p>
            <a:pPr marL="426720">
              <a:lnSpc>
                <a:spcPts val="1730"/>
              </a:lnSpc>
            </a:pPr>
            <a:r>
              <a:rPr sz="1600" b="1" spc="-135" dirty="0">
                <a:solidFill>
                  <a:srgbClr val="0070C0"/>
                </a:solidFill>
                <a:latin typeface="Courier New"/>
                <a:cs typeface="Courier New"/>
              </a:rPr>
              <a:t>continue;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ts val="1730"/>
              </a:lnSpc>
            </a:pPr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5FF81E8-24CA-DD61-4687-28F5BA229FF6}"/>
              </a:ext>
            </a:extLst>
          </p:cNvPr>
          <p:cNvSpPr/>
          <p:nvPr/>
        </p:nvSpPr>
        <p:spPr>
          <a:xfrm>
            <a:off x="1058186" y="4962212"/>
            <a:ext cx="3267710" cy="1225550"/>
          </a:xfrm>
          <a:custGeom>
            <a:avLst/>
            <a:gdLst/>
            <a:ahLst/>
            <a:cxnLst/>
            <a:rect l="l" t="t" r="r" b="b"/>
            <a:pathLst>
              <a:path w="3267710" h="1225550">
                <a:moveTo>
                  <a:pt x="3261360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219200"/>
                </a:lnTo>
                <a:lnTo>
                  <a:pt x="6095" y="1225296"/>
                </a:lnTo>
                <a:lnTo>
                  <a:pt x="3261360" y="1225296"/>
                </a:lnTo>
                <a:lnTo>
                  <a:pt x="3267455" y="1219200"/>
                </a:lnTo>
                <a:lnTo>
                  <a:pt x="3267455" y="1213104"/>
                </a:lnTo>
                <a:lnTo>
                  <a:pt x="27431" y="1213104"/>
                </a:lnTo>
                <a:lnTo>
                  <a:pt x="15239" y="1197864"/>
                </a:lnTo>
                <a:lnTo>
                  <a:pt x="27431" y="1197864"/>
                </a:lnTo>
                <a:lnTo>
                  <a:pt x="27431" y="24384"/>
                </a:lnTo>
                <a:lnTo>
                  <a:pt x="15239" y="24384"/>
                </a:lnTo>
                <a:lnTo>
                  <a:pt x="27431" y="12192"/>
                </a:lnTo>
                <a:lnTo>
                  <a:pt x="3267455" y="12192"/>
                </a:lnTo>
                <a:lnTo>
                  <a:pt x="3267455" y="6096"/>
                </a:lnTo>
                <a:lnTo>
                  <a:pt x="3261360" y="0"/>
                </a:lnTo>
                <a:close/>
              </a:path>
              <a:path w="3267710" h="1225550">
                <a:moveTo>
                  <a:pt x="27431" y="1197864"/>
                </a:moveTo>
                <a:lnTo>
                  <a:pt x="15239" y="1197864"/>
                </a:lnTo>
                <a:lnTo>
                  <a:pt x="27431" y="1213104"/>
                </a:lnTo>
                <a:lnTo>
                  <a:pt x="27431" y="1197864"/>
                </a:lnTo>
                <a:close/>
              </a:path>
              <a:path w="3267710" h="1225550">
                <a:moveTo>
                  <a:pt x="3243072" y="1197864"/>
                </a:moveTo>
                <a:lnTo>
                  <a:pt x="27431" y="1197864"/>
                </a:lnTo>
                <a:lnTo>
                  <a:pt x="27431" y="1213104"/>
                </a:lnTo>
                <a:lnTo>
                  <a:pt x="3243072" y="1213104"/>
                </a:lnTo>
                <a:lnTo>
                  <a:pt x="3243072" y="1197864"/>
                </a:lnTo>
                <a:close/>
              </a:path>
              <a:path w="3267710" h="1225550">
                <a:moveTo>
                  <a:pt x="3243072" y="12192"/>
                </a:moveTo>
                <a:lnTo>
                  <a:pt x="3243072" y="1213104"/>
                </a:lnTo>
                <a:lnTo>
                  <a:pt x="3255264" y="1197864"/>
                </a:lnTo>
                <a:lnTo>
                  <a:pt x="3267455" y="1197864"/>
                </a:lnTo>
                <a:lnTo>
                  <a:pt x="3267455" y="24384"/>
                </a:lnTo>
                <a:lnTo>
                  <a:pt x="3255264" y="24384"/>
                </a:lnTo>
                <a:lnTo>
                  <a:pt x="3243072" y="12192"/>
                </a:lnTo>
                <a:close/>
              </a:path>
              <a:path w="3267710" h="1225550">
                <a:moveTo>
                  <a:pt x="3267455" y="1197864"/>
                </a:moveTo>
                <a:lnTo>
                  <a:pt x="3255264" y="1197864"/>
                </a:lnTo>
                <a:lnTo>
                  <a:pt x="3243072" y="1213104"/>
                </a:lnTo>
                <a:lnTo>
                  <a:pt x="3267455" y="1213104"/>
                </a:lnTo>
                <a:lnTo>
                  <a:pt x="3267455" y="1197864"/>
                </a:lnTo>
                <a:close/>
              </a:path>
              <a:path w="3267710" h="1225550">
                <a:moveTo>
                  <a:pt x="27431" y="12192"/>
                </a:moveTo>
                <a:lnTo>
                  <a:pt x="15239" y="24384"/>
                </a:lnTo>
                <a:lnTo>
                  <a:pt x="27431" y="24384"/>
                </a:lnTo>
                <a:lnTo>
                  <a:pt x="27431" y="12192"/>
                </a:lnTo>
                <a:close/>
              </a:path>
              <a:path w="3267710" h="1225550">
                <a:moveTo>
                  <a:pt x="3243072" y="12192"/>
                </a:moveTo>
                <a:lnTo>
                  <a:pt x="27431" y="12192"/>
                </a:lnTo>
                <a:lnTo>
                  <a:pt x="27431" y="24384"/>
                </a:lnTo>
                <a:lnTo>
                  <a:pt x="3243072" y="24384"/>
                </a:lnTo>
                <a:lnTo>
                  <a:pt x="3243072" y="12192"/>
                </a:lnTo>
                <a:close/>
              </a:path>
              <a:path w="3267710" h="1225550">
                <a:moveTo>
                  <a:pt x="3267455" y="12192"/>
                </a:moveTo>
                <a:lnTo>
                  <a:pt x="3243072" y="12192"/>
                </a:lnTo>
                <a:lnTo>
                  <a:pt x="3255264" y="24384"/>
                </a:lnTo>
                <a:lnTo>
                  <a:pt x="3267455" y="24384"/>
                </a:lnTo>
                <a:lnTo>
                  <a:pt x="3267455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4EDA872-42F2-F26E-ED28-DE24DB241211}"/>
              </a:ext>
            </a:extLst>
          </p:cNvPr>
          <p:cNvSpPr txBox="1"/>
          <p:nvPr/>
        </p:nvSpPr>
        <p:spPr>
          <a:xfrm>
            <a:off x="715833" y="4895687"/>
            <a:ext cx="3592195" cy="121635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60375">
              <a:lnSpc>
                <a:spcPts val="1825"/>
              </a:lnSpc>
              <a:spcBef>
                <a:spcPts val="545"/>
              </a:spcBef>
            </a:pPr>
            <a:r>
              <a:rPr sz="1600" b="1" spc="-100" dirty="0">
                <a:latin typeface="Courier New"/>
                <a:cs typeface="Courier New"/>
              </a:rPr>
              <a:t>for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(int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100;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a++)</a:t>
            </a:r>
            <a:endParaRPr sz="1600" dirty="0">
              <a:latin typeface="Courier New"/>
              <a:cs typeface="Courier New"/>
            </a:endParaRPr>
          </a:p>
          <a:p>
            <a:pPr marL="460375">
              <a:lnSpc>
                <a:spcPts val="173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667385">
              <a:lnSpc>
                <a:spcPts val="1730"/>
              </a:lnSpc>
            </a:pPr>
            <a:r>
              <a:rPr sz="1600" b="1" spc="-110" dirty="0">
                <a:latin typeface="Courier New"/>
                <a:cs typeface="Courier New"/>
              </a:rPr>
              <a:t>if(a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%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10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!=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0)</a:t>
            </a:r>
            <a:endParaRPr sz="1600" dirty="0">
              <a:latin typeface="Courier New"/>
              <a:cs typeface="Courier New"/>
            </a:endParaRPr>
          </a:p>
          <a:p>
            <a:pPr marL="875030">
              <a:lnSpc>
                <a:spcPts val="1730"/>
              </a:lnSpc>
            </a:pPr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&lt;&lt;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"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";</a:t>
            </a:r>
            <a:endParaRPr sz="1600" dirty="0">
              <a:latin typeface="Courier New"/>
              <a:cs typeface="Courier New"/>
            </a:endParaRPr>
          </a:p>
          <a:p>
            <a:pPr marL="460375">
              <a:lnSpc>
                <a:spcPts val="182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5A8C092-EDD9-1DD3-A89D-DA3A7B1F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90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C6EAF56-89DD-57F0-6C13-5A3AB4C4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690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26</a:t>
            </a:fld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0095B47-4430-F10D-CADB-320E6991C1AC}"/>
              </a:ext>
            </a:extLst>
          </p:cNvPr>
          <p:cNvSpPr txBox="1"/>
          <p:nvPr/>
        </p:nvSpPr>
        <p:spPr>
          <a:xfrm>
            <a:off x="152400" y="444011"/>
            <a:ext cx="457898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US" sz="3800" b="1" spc="-120" dirty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statements</a:t>
            </a:r>
          </a:p>
        </p:txBody>
      </p:sp>
    </p:spTree>
    <p:extLst>
      <p:ext uri="{BB962C8B-B14F-4D97-AF65-F5344CB8AC3E}">
        <p14:creationId xmlns:p14="http://schemas.microsoft.com/office/powerpoint/2010/main" val="972087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5" y="633608"/>
            <a:ext cx="457898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120" dirty="0">
                <a:solidFill>
                  <a:srgbClr val="4F81BD"/>
                </a:solidFill>
                <a:latin typeface="Courier New"/>
                <a:cs typeface="Courier New"/>
              </a:rPr>
              <a:t>break</a:t>
            </a:r>
            <a:r>
              <a:rPr sz="3800" b="1" spc="-160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and </a:t>
            </a:r>
            <a:r>
              <a:rPr sz="3800" b="1" spc="-130" dirty="0">
                <a:solidFill>
                  <a:srgbClr val="4F81BD"/>
                </a:solidFill>
                <a:latin typeface="Courier New"/>
                <a:cs typeface="Courier New"/>
              </a:rPr>
              <a:t>continue</a:t>
            </a:r>
            <a:endParaRPr sz="3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589254"/>
            <a:ext cx="4729480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07950" indent="-344805">
              <a:lnSpc>
                <a:spcPct val="105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effect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break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continue</a:t>
            </a:r>
            <a:r>
              <a:rPr sz="2000" b="1" spc="-8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just  </a:t>
            </a:r>
            <a:r>
              <a:rPr sz="2000" spc="-5" dirty="0">
                <a:latin typeface="Times New Roman"/>
                <a:cs typeface="Times New Roman"/>
              </a:rPr>
              <a:t>on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current</a:t>
            </a:r>
            <a:r>
              <a:rPr sz="2000" b="1" spc="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level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marR="34925" lvl="1" indent="-286385">
              <a:lnSpc>
                <a:spcPct val="105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If a </a:t>
            </a:r>
            <a:r>
              <a:rPr sz="2000" b="1" spc="-120" dirty="0">
                <a:latin typeface="Courier New"/>
                <a:cs typeface="Courier New"/>
              </a:rPr>
              <a:t>break</a:t>
            </a:r>
            <a:r>
              <a:rPr sz="2000" b="1" spc="-8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in an </a:t>
            </a:r>
            <a:r>
              <a:rPr sz="2000" spc="-10" dirty="0">
                <a:latin typeface="Times New Roman"/>
                <a:cs typeface="Times New Roman"/>
              </a:rPr>
              <a:t>inner </a:t>
            </a:r>
            <a:r>
              <a:rPr sz="2000" dirty="0">
                <a:latin typeface="Times New Roman"/>
                <a:cs typeface="Times New Roman"/>
              </a:rPr>
              <a:t>loop, </a:t>
            </a:r>
            <a:r>
              <a:rPr sz="2000" spc="-10" dirty="0">
                <a:latin typeface="Times New Roman"/>
                <a:cs typeface="Times New Roman"/>
              </a:rPr>
              <a:t>the  execution jumps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outer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loop.</a:t>
            </a:r>
          </a:p>
          <a:p>
            <a:pPr marL="756285" marR="5080" lvl="1" indent="-286385">
              <a:lnSpc>
                <a:spcPct val="102499"/>
              </a:lnSpc>
              <a:spcBef>
                <a:spcPts val="3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If a </a:t>
            </a:r>
            <a:r>
              <a:rPr sz="2000" b="1" spc="-130" dirty="0">
                <a:latin typeface="Courier New"/>
                <a:cs typeface="Courier New"/>
              </a:rPr>
              <a:t>continue</a:t>
            </a:r>
            <a:r>
              <a:rPr sz="2000" b="1" spc="-8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in an </a:t>
            </a:r>
            <a:r>
              <a:rPr sz="2000" spc="-15" dirty="0">
                <a:latin typeface="Times New Roman"/>
                <a:cs typeface="Times New Roman"/>
              </a:rPr>
              <a:t>inner </a:t>
            </a:r>
            <a:r>
              <a:rPr sz="2000" dirty="0">
                <a:latin typeface="Times New Roman"/>
                <a:cs typeface="Times New Roman"/>
              </a:rPr>
              <a:t>loop,  </a:t>
            </a:r>
            <a:r>
              <a:rPr sz="2000" spc="-10" dirty="0">
                <a:latin typeface="Times New Roman"/>
                <a:cs typeface="Times New Roman"/>
              </a:rPr>
              <a:t>the execution jumps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condition  check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inner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loop.</a:t>
            </a:r>
          </a:p>
          <a:p>
            <a:pPr marL="356870" marR="13716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What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printed out at the end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this  </a:t>
            </a:r>
            <a:r>
              <a:rPr sz="2000" spc="-10" dirty="0">
                <a:latin typeface="Times New Roman"/>
                <a:cs typeface="Times New Roman"/>
              </a:rPr>
              <a:t>program?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2184" y="1615439"/>
            <a:ext cx="3697604" cy="3718560"/>
          </a:xfrm>
          <a:custGeom>
            <a:avLst/>
            <a:gdLst/>
            <a:ahLst/>
            <a:cxnLst/>
            <a:rect l="l" t="t" r="r" b="b"/>
            <a:pathLst>
              <a:path w="3697604" h="3718560">
                <a:moveTo>
                  <a:pt x="3691127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3712464"/>
                </a:lnTo>
                <a:lnTo>
                  <a:pt x="6095" y="3718560"/>
                </a:lnTo>
                <a:lnTo>
                  <a:pt x="3691127" y="3718560"/>
                </a:lnTo>
                <a:lnTo>
                  <a:pt x="3697223" y="3712464"/>
                </a:lnTo>
                <a:lnTo>
                  <a:pt x="3697223" y="3706367"/>
                </a:lnTo>
                <a:lnTo>
                  <a:pt x="24383" y="3706367"/>
                </a:lnTo>
                <a:lnTo>
                  <a:pt x="12191" y="3694176"/>
                </a:lnTo>
                <a:lnTo>
                  <a:pt x="24383" y="3694176"/>
                </a:lnTo>
                <a:lnTo>
                  <a:pt x="24383" y="24384"/>
                </a:lnTo>
                <a:lnTo>
                  <a:pt x="12191" y="24384"/>
                </a:lnTo>
                <a:lnTo>
                  <a:pt x="24383" y="12191"/>
                </a:lnTo>
                <a:lnTo>
                  <a:pt x="3697223" y="12191"/>
                </a:lnTo>
                <a:lnTo>
                  <a:pt x="3697223" y="6096"/>
                </a:lnTo>
                <a:lnTo>
                  <a:pt x="3691127" y="0"/>
                </a:lnTo>
                <a:close/>
              </a:path>
              <a:path w="3697604" h="3718560">
                <a:moveTo>
                  <a:pt x="24383" y="3694176"/>
                </a:moveTo>
                <a:lnTo>
                  <a:pt x="12191" y="3694176"/>
                </a:lnTo>
                <a:lnTo>
                  <a:pt x="24383" y="3706367"/>
                </a:lnTo>
                <a:lnTo>
                  <a:pt x="24383" y="3694176"/>
                </a:lnTo>
                <a:close/>
              </a:path>
              <a:path w="3697604" h="3718560">
                <a:moveTo>
                  <a:pt x="3669791" y="3694176"/>
                </a:moveTo>
                <a:lnTo>
                  <a:pt x="24383" y="3694176"/>
                </a:lnTo>
                <a:lnTo>
                  <a:pt x="24383" y="3706367"/>
                </a:lnTo>
                <a:lnTo>
                  <a:pt x="3669791" y="3706367"/>
                </a:lnTo>
                <a:lnTo>
                  <a:pt x="3669791" y="3694176"/>
                </a:lnTo>
                <a:close/>
              </a:path>
              <a:path w="3697604" h="3718560">
                <a:moveTo>
                  <a:pt x="3669791" y="12191"/>
                </a:moveTo>
                <a:lnTo>
                  <a:pt x="3669791" y="3706367"/>
                </a:lnTo>
                <a:lnTo>
                  <a:pt x="3685032" y="3694176"/>
                </a:lnTo>
                <a:lnTo>
                  <a:pt x="3697223" y="3694176"/>
                </a:lnTo>
                <a:lnTo>
                  <a:pt x="3697223" y="24384"/>
                </a:lnTo>
                <a:lnTo>
                  <a:pt x="3685032" y="24384"/>
                </a:lnTo>
                <a:lnTo>
                  <a:pt x="3669791" y="12191"/>
                </a:lnTo>
                <a:close/>
              </a:path>
              <a:path w="3697604" h="3718560">
                <a:moveTo>
                  <a:pt x="3697223" y="3694176"/>
                </a:moveTo>
                <a:lnTo>
                  <a:pt x="3685032" y="3694176"/>
                </a:lnTo>
                <a:lnTo>
                  <a:pt x="3669791" y="3706367"/>
                </a:lnTo>
                <a:lnTo>
                  <a:pt x="3697223" y="3706367"/>
                </a:lnTo>
                <a:lnTo>
                  <a:pt x="3697223" y="3694176"/>
                </a:lnTo>
                <a:close/>
              </a:path>
              <a:path w="3697604" h="3718560">
                <a:moveTo>
                  <a:pt x="24383" y="12191"/>
                </a:moveTo>
                <a:lnTo>
                  <a:pt x="12191" y="24384"/>
                </a:lnTo>
                <a:lnTo>
                  <a:pt x="24383" y="24384"/>
                </a:lnTo>
                <a:lnTo>
                  <a:pt x="24383" y="12191"/>
                </a:lnTo>
                <a:close/>
              </a:path>
              <a:path w="3697604" h="3718560">
                <a:moveTo>
                  <a:pt x="3669791" y="12191"/>
                </a:moveTo>
                <a:lnTo>
                  <a:pt x="24383" y="12191"/>
                </a:lnTo>
                <a:lnTo>
                  <a:pt x="24383" y="24384"/>
                </a:lnTo>
                <a:lnTo>
                  <a:pt x="3669791" y="24384"/>
                </a:lnTo>
                <a:lnTo>
                  <a:pt x="3669791" y="12191"/>
                </a:lnTo>
                <a:close/>
              </a:path>
              <a:path w="3697604" h="3718560">
                <a:moveTo>
                  <a:pt x="3697223" y="12191"/>
                </a:moveTo>
                <a:lnTo>
                  <a:pt x="3669791" y="12191"/>
                </a:lnTo>
                <a:lnTo>
                  <a:pt x="3685032" y="24384"/>
                </a:lnTo>
                <a:lnTo>
                  <a:pt x="3697223" y="24384"/>
                </a:lnTo>
                <a:lnTo>
                  <a:pt x="3697223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0042" y="1605695"/>
            <a:ext cx="3512185" cy="37048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1202690">
              <a:lnSpc>
                <a:spcPts val="2160"/>
              </a:lnSpc>
              <a:spcBef>
                <a:spcPts val="365"/>
              </a:spcBef>
            </a:pPr>
            <a:r>
              <a:rPr sz="2000" b="1" spc="-100" dirty="0">
                <a:latin typeface="Courier New"/>
                <a:cs typeface="Courier New"/>
              </a:rPr>
              <a:t>int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spc="-3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0,</a:t>
            </a:r>
            <a:r>
              <a:rPr sz="2000" b="1" spc="-3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</a:t>
            </a:r>
            <a:r>
              <a:rPr sz="2000" b="1" spc="-32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0;  </a:t>
            </a:r>
            <a:r>
              <a:rPr sz="2000" b="1" spc="-130" dirty="0">
                <a:latin typeface="Courier New"/>
                <a:cs typeface="Courier New"/>
              </a:rPr>
              <a:t>while(a </a:t>
            </a:r>
            <a:r>
              <a:rPr sz="2000" b="1" spc="-75" dirty="0">
                <a:latin typeface="Courier New"/>
                <a:cs typeface="Courier New"/>
              </a:rPr>
              <a:t>&lt;=</a:t>
            </a:r>
            <a:r>
              <a:rPr sz="2000" b="1" spc="-495" dirty="0">
                <a:latin typeface="Courier New"/>
                <a:cs typeface="Courier New"/>
              </a:rPr>
              <a:t> </a:t>
            </a:r>
            <a:r>
              <a:rPr sz="2000" b="1" spc="-100" dirty="0">
                <a:latin typeface="Courier New"/>
                <a:cs typeface="Courier New"/>
              </a:rPr>
              <a:t>10)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01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80670">
              <a:lnSpc>
                <a:spcPts val="2160"/>
              </a:lnSpc>
            </a:pPr>
            <a:r>
              <a:rPr sz="2000" b="1" spc="-130" dirty="0">
                <a:latin typeface="Courier New"/>
                <a:cs typeface="Courier New"/>
              </a:rPr>
              <a:t>while(b </a:t>
            </a:r>
            <a:r>
              <a:rPr sz="2000" b="1" spc="-75" dirty="0">
                <a:latin typeface="Courier New"/>
                <a:cs typeface="Courier New"/>
              </a:rPr>
              <a:t>&lt;=</a:t>
            </a:r>
            <a:r>
              <a:rPr sz="2000" b="1" spc="-480" dirty="0">
                <a:latin typeface="Courier New"/>
                <a:cs typeface="Courier New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10)</a:t>
            </a:r>
            <a:endParaRPr sz="2000" dirty="0">
              <a:latin typeface="Courier New"/>
              <a:cs typeface="Courier New"/>
            </a:endParaRPr>
          </a:p>
          <a:p>
            <a:pPr marL="280670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814069" marR="1602105" indent="-265430">
              <a:lnSpc>
                <a:spcPts val="2160"/>
              </a:lnSpc>
              <a:spcBef>
                <a:spcPts val="150"/>
              </a:spcBef>
            </a:pPr>
            <a:r>
              <a:rPr sz="2000" b="1" spc="-120" dirty="0">
                <a:latin typeface="Courier New"/>
                <a:cs typeface="Courier New"/>
              </a:rPr>
              <a:t>if(b </a:t>
            </a:r>
            <a:r>
              <a:rPr sz="2000" b="1" spc="-90" dirty="0">
                <a:latin typeface="Courier New"/>
                <a:cs typeface="Courier New"/>
              </a:rPr>
              <a:t>==</a:t>
            </a:r>
            <a:r>
              <a:rPr sz="2000" b="1" spc="-53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5)  </a:t>
            </a:r>
            <a:r>
              <a:rPr sz="2000" b="1" spc="-130" dirty="0">
                <a:solidFill>
                  <a:srgbClr val="0070C0"/>
                </a:solidFill>
                <a:latin typeface="Courier New"/>
                <a:cs typeface="Courier New"/>
              </a:rPr>
              <a:t>break;</a:t>
            </a:r>
            <a:endParaRPr sz="2000" dirty="0">
              <a:latin typeface="Courier New"/>
              <a:cs typeface="Courier New"/>
            </a:endParaRPr>
          </a:p>
          <a:p>
            <a:pPr marL="549275" marR="5080">
              <a:lnSpc>
                <a:spcPts val="2160"/>
              </a:lnSpc>
            </a:pPr>
            <a:r>
              <a:rPr sz="2000" b="1" spc="-120" dirty="0">
                <a:latin typeface="Courier New"/>
                <a:cs typeface="Courier New"/>
              </a:rPr>
              <a:t>cout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spc="-3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*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</a:t>
            </a:r>
            <a:r>
              <a:rPr sz="2000" b="1" spc="-320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"\n";  </a:t>
            </a:r>
            <a:r>
              <a:rPr sz="2000" b="1" spc="-120" dirty="0">
                <a:latin typeface="Courier New"/>
                <a:cs typeface="Courier New"/>
              </a:rPr>
              <a:t>b++;</a:t>
            </a:r>
            <a:endParaRPr sz="2000" dirty="0">
              <a:latin typeface="Courier New"/>
              <a:cs typeface="Courier New"/>
            </a:endParaRPr>
          </a:p>
          <a:p>
            <a:pPr marL="280670">
              <a:lnSpc>
                <a:spcPts val="2005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280670">
              <a:lnSpc>
                <a:spcPts val="2160"/>
              </a:lnSpc>
            </a:pPr>
            <a:r>
              <a:rPr sz="2000" b="1" spc="-110" dirty="0">
                <a:latin typeface="Courier New"/>
                <a:cs typeface="Courier New"/>
              </a:rPr>
              <a:t>a++;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b="1" spc="-110" dirty="0">
                <a:latin typeface="Courier New"/>
                <a:cs typeface="Courier New"/>
              </a:rPr>
              <a:t>cout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&lt;&lt;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"\n";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7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spc="-32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Courier New"/>
                <a:cs typeface="Courier New"/>
              </a:rPr>
              <a:t>?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6AD89D-7A80-86F4-68EB-0AAF826D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389080-0DEC-CB6D-C1EB-6CE7E568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647" y="1371600"/>
            <a:ext cx="8070705" cy="99770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0579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 blueprint for creating objects that defines their structure and behavior.</a:t>
            </a:r>
          </a:p>
          <a:p>
            <a:pPr marL="60579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To encapsulate related data and functions into a single unit.</a:t>
            </a:r>
          </a:p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74C68-D11D-FEBD-2682-1EC07755F3BB}"/>
              </a:ext>
            </a:extLst>
          </p:cNvPr>
          <p:cNvSpPr txBox="1"/>
          <p:nvPr/>
        </p:nvSpPr>
        <p:spPr>
          <a:xfrm>
            <a:off x="2519362" y="2747066"/>
            <a:ext cx="24336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Car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string brand;</a:t>
            </a:r>
          </a:p>
          <a:p>
            <a:r>
              <a:rPr lang="en-US" dirty="0"/>
              <a:t>    string model;</a:t>
            </a:r>
          </a:p>
          <a:p>
            <a:r>
              <a:rPr lang="en-US" dirty="0"/>
              <a:t>    int year;</a:t>
            </a:r>
          </a:p>
          <a:p>
            <a:r>
              <a:rPr lang="en-US" dirty="0"/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F7409-853D-68C5-BDB7-3F22161FBE54}"/>
              </a:ext>
            </a:extLst>
          </p:cNvPr>
          <p:cNvSpPr txBox="1"/>
          <p:nvPr/>
        </p:nvSpPr>
        <p:spPr>
          <a:xfrm>
            <a:off x="228600" y="609600"/>
            <a:ext cx="4581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>
              <a:lnSpc>
                <a:spcPct val="100000"/>
              </a:lnSpc>
              <a:tabLst>
                <a:tab pos="605790" algn="l"/>
                <a:tab pos="607060" algn="l"/>
              </a:tabLst>
            </a:pPr>
            <a:r>
              <a:rPr lang="en-US" sz="2800" b="1" dirty="0">
                <a:solidFill>
                  <a:srgbClr val="4F81BC"/>
                </a:solidFill>
                <a:latin typeface="Times New Roman"/>
                <a:cs typeface="Times New Roman"/>
              </a:rPr>
              <a:t>What is class</a:t>
            </a: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0D99D724-7A8D-8010-D707-82C42E99D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333B99AC-23BB-D962-5867-12918F47753F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328F9-DAD1-3368-2DB5-CEE04DF8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45B0CDC-6535-70DD-8239-0415FD0FD456}"/>
              </a:ext>
            </a:extLst>
          </p:cNvPr>
          <p:cNvSpPr txBox="1"/>
          <p:nvPr/>
        </p:nvSpPr>
        <p:spPr>
          <a:xfrm>
            <a:off x="685800" y="1524000"/>
            <a:ext cx="7389178" cy="31521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l"/>
            <a:endParaRPr lang="en-US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members: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declared within the class to store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Functions declared within the class to perform operations on the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specifiers: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from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outside the class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 only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the class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within the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and its subclasses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B6BBC-2553-4918-5A9C-D82DCBB47AD4}"/>
              </a:ext>
            </a:extLst>
          </p:cNvPr>
          <p:cNvSpPr txBox="1"/>
          <p:nvPr/>
        </p:nvSpPr>
        <p:spPr>
          <a:xfrm>
            <a:off x="609600" y="609600"/>
            <a:ext cx="4581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Members:</a:t>
            </a: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F3326EFC-B2D9-23D6-790F-6BD72462545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A5D8A23D-571A-C69A-C1DF-ACA263F165AD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4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9894B-0852-14A4-5DEC-F563CCDF0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EC25A93-99A6-680E-83EF-4E6AC1954389}"/>
              </a:ext>
            </a:extLst>
          </p:cNvPr>
          <p:cNvSpPr txBox="1"/>
          <p:nvPr/>
        </p:nvSpPr>
        <p:spPr>
          <a:xfrm>
            <a:off x="1219200" y="441324"/>
            <a:ext cx="7824825" cy="62837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065">
              <a:spcBef>
                <a:spcPts val="475"/>
              </a:spcBef>
              <a:tabLst>
                <a:tab pos="356870" algn="l"/>
                <a:tab pos="357505" algn="l"/>
              </a:tabLst>
            </a:pPr>
            <a:r>
              <a:rPr lang="en-US" sz="36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Control Statements</a:t>
            </a:r>
            <a:endParaRPr lang="en-US" sz="3600" dirty="0">
              <a:latin typeface="Courier New"/>
              <a:cs typeface="Courier New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1924C19-6277-A60E-98CF-09DE2E98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979FD5-170D-D2D9-B5D0-B10192B5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6B452-EC6F-0058-A142-45233975D09C}"/>
              </a:ext>
            </a:extLst>
          </p:cNvPr>
          <p:cNvSpPr txBox="1"/>
          <p:nvPr/>
        </p:nvSpPr>
        <p:spPr>
          <a:xfrm>
            <a:off x="495300" y="1473489"/>
            <a:ext cx="81534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0375" indent="-460375" algn="l">
              <a:buFont typeface="+mj-lt"/>
              <a:buAutoNum type="arabicPeriod"/>
            </a:pP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if-statement: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code based on a condition.</a:t>
            </a:r>
          </a:p>
          <a:p>
            <a:pPr marL="460375" indent="-460375" algn="l">
              <a:buFont typeface="+mj-lt"/>
              <a:buAutoNum type="arabicPeriod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460375">
              <a:buFont typeface="+mj-lt"/>
              <a:buAutoNum type="arabicPeriod"/>
            </a:pP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Executes different code based on a condition.</a:t>
            </a:r>
          </a:p>
          <a:p>
            <a:pPr marL="460375" indent="-460375">
              <a:buFont typeface="+mj-lt"/>
              <a:buAutoNum type="arabicPeriod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460375">
              <a:buFont typeface="+mj-lt"/>
              <a:buAutoNum type="arabicPeriod"/>
            </a:pP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switch-statement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Executes code based on different values of an expression.</a:t>
            </a:r>
          </a:p>
          <a:p>
            <a:pPr marL="460375" indent="-460375">
              <a:buFont typeface="+mj-lt"/>
              <a:buAutoNum type="arabicPeriod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460375">
              <a:buFont typeface="+mj-lt"/>
              <a:buAutoNum type="arabicPeriod"/>
            </a:pP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Repeats code while a condition is true.</a:t>
            </a:r>
          </a:p>
          <a:p>
            <a:pPr marL="460375" indent="-460375">
              <a:buFont typeface="+mj-lt"/>
              <a:buAutoNum type="arabicPeriod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460375">
              <a:buFont typeface="+mj-lt"/>
              <a:buAutoNum type="arabicPeriod"/>
            </a:pP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do-while loop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Repeats code at least once and then continues while a condition is true.</a:t>
            </a:r>
          </a:p>
          <a:p>
            <a:pPr marL="460375" indent="-460375">
              <a:buFont typeface="+mj-lt"/>
              <a:buAutoNum type="arabicPeriod"/>
            </a:pPr>
            <a:endParaRPr lang="en-US" sz="2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0375" indent="-460375">
              <a:buFont typeface="+mj-lt"/>
              <a:buAutoNum type="arabicPeriod"/>
            </a:pPr>
            <a:r>
              <a:rPr lang="en-US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Repeats code for a specific number of iterations.</a:t>
            </a:r>
          </a:p>
        </p:txBody>
      </p:sp>
    </p:spTree>
    <p:extLst>
      <p:ext uri="{BB962C8B-B14F-4D97-AF65-F5344CB8AC3E}">
        <p14:creationId xmlns:p14="http://schemas.microsoft.com/office/powerpoint/2010/main" val="130841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4E0E-D2A3-6F14-1014-03BC5083F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98EFD-CD07-F8AC-C36E-8A120EDBF638}"/>
              </a:ext>
            </a:extLst>
          </p:cNvPr>
          <p:cNvSpPr txBox="1"/>
          <p:nvPr/>
        </p:nvSpPr>
        <p:spPr>
          <a:xfrm>
            <a:off x="609600" y="609600"/>
            <a:ext cx="4581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Members:</a:t>
            </a: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3F31BB4B-256B-4E3A-985A-1FA9ED0BB57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7287DEEA-2F68-3938-D711-8AEA229139BB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BD174A-024D-55F1-288B-4EC47A14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95399"/>
            <a:ext cx="5943600" cy="50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261F5-2F15-2254-1BC9-78B7959B5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E325C18-2336-6F53-D591-576F532AB3F8}"/>
              </a:ext>
            </a:extLst>
          </p:cNvPr>
          <p:cNvSpPr txBox="1"/>
          <p:nvPr/>
        </p:nvSpPr>
        <p:spPr>
          <a:xfrm>
            <a:off x="78422" y="685800"/>
            <a:ext cx="8987155" cy="50526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2890">
              <a:tabLst>
                <a:tab pos="605790" algn="l"/>
                <a:tab pos="607060" algn="l"/>
              </a:tabLst>
            </a:pPr>
            <a:r>
              <a:rPr lang="en-US" sz="2800" b="1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Objects: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C85FF-4C2E-06B4-293A-465920775BC6}"/>
              </a:ext>
            </a:extLst>
          </p:cNvPr>
          <p:cNvSpPr txBox="1"/>
          <p:nvPr/>
        </p:nvSpPr>
        <p:spPr>
          <a:xfrm>
            <a:off x="228600" y="1318068"/>
            <a:ext cx="6781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Instantiating objects from a class: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907069B2-7AF3-4B05-0481-4867F5823AC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0DEEFB4D-A230-1140-EF90-C30484A4F24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81F0-EA53-8215-422A-B50F6F28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64" y="957483"/>
            <a:ext cx="3794363" cy="501031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93F284F-47F3-87A0-5ACB-615294AC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1936803"/>
            <a:ext cx="4794250" cy="37246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define a class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with a member variable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a member function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myMethod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main()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create two objects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obj1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obj2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of type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MyClass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access the member variable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assign values to it for each object.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call the member function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myMethod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for each object.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Finally, we output the values of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 Mono"/>
              </a:rPr>
              <a:t>myVar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each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01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A1FA7-1ABF-D559-D945-89AE50645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326B42D-BC05-6EF7-75DE-10EF2235840B}"/>
              </a:ext>
            </a:extLst>
          </p:cNvPr>
          <p:cNvSpPr txBox="1"/>
          <p:nvPr/>
        </p:nvSpPr>
        <p:spPr>
          <a:xfrm>
            <a:off x="78422" y="685800"/>
            <a:ext cx="8987155" cy="464742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7683500" algn="l"/>
              </a:tabLst>
            </a:pPr>
            <a:r>
              <a:rPr sz="1200" spc="-5" dirty="0">
                <a:solidFill>
                  <a:srgbClr val="7E7E7E"/>
                </a:solidFill>
                <a:latin typeface="Times New Roman"/>
                <a:cs typeface="Times New Roman"/>
              </a:rPr>
              <a:t>	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Instance vs. static</a:t>
            </a:r>
            <a:r>
              <a:rPr lang="en-US" sz="3800" b="1" spc="-1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variables</a:t>
            </a:r>
            <a:endParaRPr lang="en-US" sz="3800" dirty="0">
              <a:latin typeface="Times New Roman"/>
              <a:cs typeface="Times New Roman"/>
            </a:endParaRPr>
          </a:p>
          <a:p>
            <a:pPr marL="606425" indent="-343535">
              <a:lnSpc>
                <a:spcPct val="100000"/>
              </a:lnSpc>
              <a:spcBef>
                <a:spcPts val="3000"/>
              </a:spcBef>
              <a:buFont typeface="Arial"/>
              <a:buChar char="•"/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 a </a:t>
            </a:r>
            <a:r>
              <a:rPr lang="en-US" sz="2000" spc="-5" dirty="0">
                <a:latin typeface="Times New Roman"/>
                <a:cs typeface="Times New Roman"/>
              </a:rPr>
              <a:t>class, </a:t>
            </a:r>
            <a:r>
              <a:rPr lang="en-US" sz="2000" dirty="0">
                <a:latin typeface="Times New Roman"/>
                <a:cs typeface="Times New Roman"/>
              </a:rPr>
              <a:t>we can define variables and functions.</a:t>
            </a: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They are </a:t>
            </a:r>
            <a:r>
              <a:rPr lang="en-US" sz="2000" spc="-5" dirty="0">
                <a:latin typeface="Times New Roman"/>
                <a:cs typeface="Times New Roman"/>
              </a:rPr>
              <a:t>call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member variables </a:t>
            </a:r>
            <a:r>
              <a:rPr lang="en-US" sz="2000" dirty="0">
                <a:latin typeface="Times New Roman"/>
                <a:cs typeface="Times New Roman"/>
              </a:rPr>
              <a:t>and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member</a:t>
            </a:r>
            <a:r>
              <a:rPr lang="en-US" sz="2000" b="1" spc="-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functions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60642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05790" algn="l"/>
                <a:tab pos="607060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However, </a:t>
            </a:r>
            <a:r>
              <a:rPr lang="en-US" sz="2000" spc="5" dirty="0">
                <a:latin typeface="Times New Roman"/>
                <a:cs typeface="Times New Roman"/>
              </a:rPr>
              <a:t>now </a:t>
            </a:r>
            <a:r>
              <a:rPr lang="en-US" sz="2000" dirty="0">
                <a:latin typeface="Times New Roman"/>
                <a:cs typeface="Times New Roman"/>
              </a:rPr>
              <a:t>there can be four </a:t>
            </a:r>
            <a:r>
              <a:rPr lang="en-US" sz="2000" spc="-5" dirty="0">
                <a:latin typeface="Times New Roman"/>
                <a:cs typeface="Times New Roman"/>
              </a:rPr>
              <a:t>types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class</a:t>
            </a:r>
            <a:r>
              <a:rPr lang="en-US" sz="2000" spc="-1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members:</a:t>
            </a:r>
            <a:endParaRPr lang="en-US" sz="2000" dirty="0">
              <a:latin typeface="Times New Roman"/>
              <a:cs typeface="Times New Roman"/>
            </a:endParaRP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Instance variables</a:t>
            </a:r>
            <a:r>
              <a:rPr lang="en-US" sz="20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(default).</a:t>
            </a: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Static</a:t>
            </a:r>
            <a:r>
              <a:rPr lang="en-US" sz="20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variables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1007110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Instance functions</a:t>
            </a:r>
            <a:r>
              <a:rPr lang="en-US" sz="20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(default).</a:t>
            </a:r>
          </a:p>
          <a:p>
            <a:pPr marL="10071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007110" algn="l"/>
                <a:tab pos="1007744" algn="l"/>
              </a:tabLst>
            </a:pP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Static</a:t>
            </a:r>
            <a:r>
              <a:rPr lang="en-US" sz="20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functions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606425" marR="110617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05790" algn="l"/>
                <a:tab pos="60706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Starting from </a:t>
            </a:r>
            <a:r>
              <a:rPr lang="en-US" sz="2000" spc="-30" dirty="0">
                <a:latin typeface="Times New Roman"/>
                <a:cs typeface="Times New Roman"/>
              </a:rPr>
              <a:t>now, </a:t>
            </a:r>
            <a:r>
              <a:rPr lang="en-US" sz="2000" dirty="0">
                <a:latin typeface="Times New Roman"/>
                <a:cs typeface="Times New Roman"/>
              </a:rPr>
              <a:t>when we say </a:t>
            </a:r>
            <a:r>
              <a:rPr lang="en-US" sz="2000" spc="-10" dirty="0">
                <a:latin typeface="Times New Roman"/>
                <a:cs typeface="Times New Roman"/>
              </a:rPr>
              <a:t>member </a:t>
            </a:r>
            <a:r>
              <a:rPr lang="en-US" sz="2000" dirty="0">
                <a:latin typeface="Times New Roman"/>
                <a:cs typeface="Times New Roman"/>
              </a:rPr>
              <a:t>variables (fields) and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member  </a:t>
            </a:r>
            <a:r>
              <a:rPr lang="en-US" sz="2000" dirty="0">
                <a:latin typeface="Times New Roman"/>
                <a:cs typeface="Times New Roman"/>
              </a:rPr>
              <a:t>functions, we are talking about instance</a:t>
            </a:r>
            <a:r>
              <a:rPr lang="en-US" sz="2000" spc="-1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ones.</a:t>
            </a: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89631A94-63AE-813E-8399-D76CE259784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D5EE622-4A02-FBDF-2066-7CD06F83A5E9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17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CEA3C-0579-D532-B6E7-DE75C73A1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5D0C188-FB27-584F-D835-9B0A759084BE}"/>
              </a:ext>
            </a:extLst>
          </p:cNvPr>
          <p:cNvSpPr txBox="1"/>
          <p:nvPr/>
        </p:nvSpPr>
        <p:spPr>
          <a:xfrm>
            <a:off x="78422" y="1143000"/>
            <a:ext cx="8987155" cy="32752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Instance and static</a:t>
            </a:r>
            <a:r>
              <a:rPr lang="en-US" sz="3800" b="1" spc="-1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variables</a:t>
            </a:r>
            <a:endParaRPr lang="en-US" sz="3800" dirty="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latin typeface="Times New Roman"/>
                <a:cs typeface="Times New Roman"/>
              </a:rPr>
              <a:t>Instance Variables: 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/>
                <a:cs typeface="Times New Roman"/>
              </a:rPr>
              <a:t>Variables unique to each object, holding data specific to that instance.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latin typeface="Times New Roman"/>
                <a:cs typeface="Times New Roman"/>
              </a:rPr>
              <a:t>Static Variables: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latin typeface="Times New Roman"/>
                <a:cs typeface="Times New Roman"/>
              </a:rPr>
              <a:t>Variables shared among all objects of the class, containing data common to all instances.</a:t>
            </a:r>
          </a:p>
          <a:p>
            <a:pPr marL="514350">
              <a:lnSpc>
                <a:spcPct val="100000"/>
              </a:lnSpc>
              <a:spcBef>
                <a:spcPts val="600"/>
              </a:spcBef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D093F382-C926-2823-F2D8-DD837DC073E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6BAB5AB8-9382-9667-5949-269867522061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72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623EE-2AD3-28ED-C72F-A9A281A67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8AB4817-E65B-F4E5-D7F6-3B69DD0D1511}"/>
              </a:ext>
            </a:extLst>
          </p:cNvPr>
          <p:cNvSpPr txBox="1"/>
          <p:nvPr/>
        </p:nvSpPr>
        <p:spPr>
          <a:xfrm>
            <a:off x="156845" y="465841"/>
            <a:ext cx="8987155" cy="6591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Instance and static</a:t>
            </a:r>
            <a:r>
              <a:rPr lang="en-US" sz="3800" b="1" spc="-1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variables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F7454ED9-B0BF-62CD-FF89-3BA174D4460D}"/>
              </a:ext>
            </a:extLst>
          </p:cNvPr>
          <p:cNvSpPr txBox="1">
            <a:spLocks/>
          </p:cNvSpPr>
          <p:nvPr/>
        </p:nvSpPr>
        <p:spPr>
          <a:xfrm>
            <a:off x="2901950" y="65272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Statements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94083F08-36DB-4374-7D67-634A31B78D21}"/>
              </a:ext>
            </a:extLst>
          </p:cNvPr>
          <p:cNvSpPr txBox="1">
            <a:spLocks/>
          </p:cNvSpPr>
          <p:nvPr/>
        </p:nvSpPr>
        <p:spPr>
          <a:xfrm>
            <a:off x="6546850" y="65272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34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F03D6-DEF9-9BDA-3193-BAD8AE6379E6}"/>
              </a:ext>
            </a:extLst>
          </p:cNvPr>
          <p:cNvGrpSpPr/>
          <p:nvPr/>
        </p:nvGrpSpPr>
        <p:grpSpPr>
          <a:xfrm>
            <a:off x="733425" y="3441752"/>
            <a:ext cx="1479550" cy="1982177"/>
            <a:chOff x="1285875" y="3626641"/>
            <a:chExt cx="1479550" cy="19821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201F09-99A0-D87A-40E0-1AA6E5E66141}"/>
                </a:ext>
              </a:extLst>
            </p:cNvPr>
            <p:cNvSpPr/>
            <p:nvPr/>
          </p:nvSpPr>
          <p:spPr>
            <a:xfrm>
              <a:off x="2003425" y="4114513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4C2423-D00A-9DC8-3328-2FA4E7BE2E45}"/>
                </a:ext>
              </a:extLst>
            </p:cNvPr>
            <p:cNvSpPr txBox="1"/>
            <p:nvPr/>
          </p:nvSpPr>
          <p:spPr>
            <a:xfrm>
              <a:off x="1295400" y="4163647"/>
              <a:ext cx="76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b1.x =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A60805-F020-F673-78AC-B9A23E2F0C1F}"/>
                </a:ext>
              </a:extLst>
            </p:cNvPr>
            <p:cNvSpPr txBox="1"/>
            <p:nvPr/>
          </p:nvSpPr>
          <p:spPr>
            <a:xfrm>
              <a:off x="1320800" y="3626641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b1.x = 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3E1B6D-0081-F8D5-5B57-E6DB1453FFD3}"/>
                </a:ext>
              </a:extLst>
            </p:cNvPr>
            <p:cNvSpPr txBox="1"/>
            <p:nvPr/>
          </p:nvSpPr>
          <p:spPr>
            <a:xfrm>
              <a:off x="1285875" y="4746820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b1.x = 20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6FD9A3-1588-39B4-3A56-E4E07D0CAB70}"/>
                </a:ext>
              </a:extLst>
            </p:cNvPr>
            <p:cNvSpPr/>
            <p:nvPr/>
          </p:nvSpPr>
          <p:spPr>
            <a:xfrm>
              <a:off x="2003425" y="5151618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CCF531-D3B9-52A5-AA5A-AB4C8A4C7D1A}"/>
                </a:ext>
              </a:extLst>
            </p:cNvPr>
            <p:cNvSpPr txBox="1"/>
            <p:nvPr/>
          </p:nvSpPr>
          <p:spPr>
            <a:xfrm>
              <a:off x="1295400" y="5200752"/>
              <a:ext cx="76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b2.x =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EB46B6-0556-BE20-6E5A-DF900F88AB80}"/>
              </a:ext>
            </a:extLst>
          </p:cNvPr>
          <p:cNvGrpSpPr/>
          <p:nvPr/>
        </p:nvGrpSpPr>
        <p:grpSpPr>
          <a:xfrm>
            <a:off x="6248400" y="2037028"/>
            <a:ext cx="2482850" cy="4355131"/>
            <a:chOff x="5832475" y="1737048"/>
            <a:chExt cx="2482850" cy="43551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7B6BD3-D611-37C9-1434-A024C2F8C633}"/>
                </a:ext>
              </a:extLst>
            </p:cNvPr>
            <p:cNvSpPr/>
            <p:nvPr/>
          </p:nvSpPr>
          <p:spPr>
            <a:xfrm>
              <a:off x="6626225" y="4748151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A5D137-692E-AE8E-3324-A0065DEED845}"/>
                </a:ext>
              </a:extLst>
            </p:cNvPr>
            <p:cNvSpPr txBox="1"/>
            <p:nvPr/>
          </p:nvSpPr>
          <p:spPr>
            <a:xfrm>
              <a:off x="5832475" y="4807474"/>
              <a:ext cx="76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b1.y =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980906-AFA8-4898-1BD7-7AF3AF215FA3}"/>
                </a:ext>
              </a:extLst>
            </p:cNvPr>
            <p:cNvSpPr txBox="1"/>
            <p:nvPr/>
          </p:nvSpPr>
          <p:spPr>
            <a:xfrm>
              <a:off x="5864225" y="4098278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b1.y = 30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0DD1DF-9BB9-F7AD-6693-C562D9CD3CF4}"/>
                </a:ext>
              </a:extLst>
            </p:cNvPr>
            <p:cNvSpPr txBox="1"/>
            <p:nvPr/>
          </p:nvSpPr>
          <p:spPr>
            <a:xfrm>
              <a:off x="5873750" y="5469163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b2.y = 40</a:t>
              </a: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10B13F2-5585-E7B1-F27E-052667E54D9B}"/>
                </a:ext>
              </a:extLst>
            </p:cNvPr>
            <p:cNvSpPr/>
            <p:nvPr/>
          </p:nvSpPr>
          <p:spPr>
            <a:xfrm>
              <a:off x="6626225" y="4885746"/>
              <a:ext cx="1689100" cy="1206433"/>
            </a:xfrm>
            <a:prstGeom prst="arc">
              <a:avLst>
                <a:gd name="adj1" fmla="val 20488185"/>
                <a:gd name="adj2" fmla="val 966982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17035B-C7AE-62BE-0137-346CCBCDAE4F}"/>
                </a:ext>
              </a:extLst>
            </p:cNvPr>
            <p:cNvSpPr/>
            <p:nvPr/>
          </p:nvSpPr>
          <p:spPr>
            <a:xfrm>
              <a:off x="7540625" y="4748151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E64FAD-81AA-AB45-3888-8CBF480AEFD0}"/>
                </a:ext>
              </a:extLst>
            </p:cNvPr>
            <p:cNvSpPr/>
            <p:nvPr/>
          </p:nvSpPr>
          <p:spPr>
            <a:xfrm>
              <a:off x="6648450" y="2212091"/>
              <a:ext cx="7620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3ABB8A-5506-9B39-1A10-D22E036A00BB}"/>
                </a:ext>
              </a:extLst>
            </p:cNvPr>
            <p:cNvSpPr txBox="1"/>
            <p:nvPr/>
          </p:nvSpPr>
          <p:spPr>
            <a:xfrm>
              <a:off x="5854700" y="2271414"/>
              <a:ext cx="76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b1.y =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AFF73B-C186-6A4B-AA7F-63D9ACEA713F}"/>
                </a:ext>
              </a:extLst>
            </p:cNvPr>
            <p:cNvSpPr txBox="1"/>
            <p:nvPr/>
          </p:nvSpPr>
          <p:spPr>
            <a:xfrm>
              <a:off x="5864225" y="1737048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b1.y = 30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35CE2-08CA-2151-11AC-974730C7E03C}"/>
                </a:ext>
              </a:extLst>
            </p:cNvPr>
            <p:cNvSpPr txBox="1"/>
            <p:nvPr/>
          </p:nvSpPr>
          <p:spPr>
            <a:xfrm>
              <a:off x="5854700" y="2875238"/>
              <a:ext cx="14160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b2.y = 40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54C0A1-69F6-387C-70A1-4DC28B36FE4B}"/>
                </a:ext>
              </a:extLst>
            </p:cNvPr>
            <p:cNvGrpSpPr/>
            <p:nvPr/>
          </p:nvGrpSpPr>
          <p:grpSpPr>
            <a:xfrm>
              <a:off x="6854825" y="4814397"/>
              <a:ext cx="304800" cy="338554"/>
              <a:chOff x="4495800" y="3733800"/>
              <a:chExt cx="650875" cy="539345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25EC64E-24CA-16F2-CF4E-171231DA1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00" y="3823964"/>
                <a:ext cx="650875" cy="33968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3D7F948-8409-8A7B-7BFD-E000C89AF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4400" y="3733800"/>
                <a:ext cx="304800" cy="5393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E7F8FD4-96D7-3E6F-0BAF-5C43E605775E}"/>
              </a:ext>
            </a:extLst>
          </p:cNvPr>
          <p:cNvSpPr txBox="1"/>
          <p:nvPr/>
        </p:nvSpPr>
        <p:spPr>
          <a:xfrm>
            <a:off x="381000" y="1408671"/>
            <a:ext cx="502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Instance variables are unique to each object, while static variables are shared among all objects of a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16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935D1-A261-8048-76E5-174202F24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F9CB938-3F52-9078-6D11-AA5D7B34B2B9}"/>
              </a:ext>
            </a:extLst>
          </p:cNvPr>
          <p:cNvSpPr txBox="1"/>
          <p:nvPr/>
        </p:nvSpPr>
        <p:spPr>
          <a:xfrm>
            <a:off x="78422" y="426745"/>
            <a:ext cx="8987155" cy="6591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Instance and static</a:t>
            </a:r>
            <a:r>
              <a:rPr lang="en-US" sz="3800" b="1" spc="-11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lang="en-US"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variables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8BF59158-3E70-D78D-158B-0D37B4BF63F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121E7C7-90BD-DF0E-DE14-AA45A9A667B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DB0FC-1AAC-A5C4-4773-B867638B17A9}"/>
              </a:ext>
            </a:extLst>
          </p:cNvPr>
          <p:cNvSpPr txBox="1"/>
          <p:nvPr/>
        </p:nvSpPr>
        <p:spPr>
          <a:xfrm>
            <a:off x="501486" y="4632919"/>
            <a:ext cx="99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 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5DA1C-D058-567E-47F4-89EC51173CEF}"/>
              </a:ext>
            </a:extLst>
          </p:cNvPr>
          <p:cNvSpPr txBox="1"/>
          <p:nvPr/>
        </p:nvSpPr>
        <p:spPr>
          <a:xfrm>
            <a:off x="7772400" y="5233084"/>
            <a:ext cx="99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 </a:t>
            </a:r>
          </a:p>
          <a:p>
            <a:r>
              <a:rPr lang="en-US" dirty="0"/>
              <a:t>40</a:t>
            </a:r>
          </a:p>
          <a:p>
            <a:r>
              <a:rPr lang="en-US" dirty="0"/>
              <a:t>40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690C6-16D2-34ED-7828-B88DD861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32154"/>
            <a:ext cx="2857647" cy="3130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35675A-B63D-6636-354E-566B53A8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38518"/>
            <a:ext cx="3187864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188595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145" dirty="0">
                <a:solidFill>
                  <a:srgbClr val="4F81BC"/>
                </a:solidFill>
                <a:latin typeface="Times New Roman"/>
                <a:cs typeface="Times New Roman"/>
              </a:rPr>
              <a:t>V</a:t>
            </a: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isibi</a:t>
            </a:r>
            <a:r>
              <a:rPr sz="3800" b="1" spc="-15" dirty="0">
                <a:solidFill>
                  <a:srgbClr val="4F81BC"/>
                </a:solidFill>
                <a:latin typeface="Times New Roman"/>
                <a:cs typeface="Times New Roman"/>
              </a:rPr>
              <a:t>l</a:t>
            </a: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ity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340" y="1600200"/>
            <a:ext cx="8193405" cy="261353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2265" marR="2884170" indent="-342265" algn="r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can/must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visibility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dirty="0">
                <a:latin typeface="Times New Roman"/>
                <a:cs typeface="Times New Roman"/>
              </a:rPr>
              <a:t>in 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class:</a:t>
            </a:r>
            <a:endParaRPr sz="2000" dirty="0">
              <a:latin typeface="Times New Roman"/>
              <a:cs typeface="Times New Roman"/>
            </a:endParaRPr>
          </a:p>
          <a:p>
            <a:pPr marL="286385" marR="2892425" lvl="1" indent="-286385" algn="r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286385" algn="l"/>
                <a:tab pos="287020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Public </a:t>
            </a: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dirty="0">
                <a:latin typeface="Times New Roman"/>
                <a:cs typeface="Times New Roman"/>
              </a:rPr>
              <a:t>can be accessed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anywhere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Private </a:t>
            </a: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dirty="0">
                <a:latin typeface="Times New Roman"/>
                <a:cs typeface="Times New Roman"/>
              </a:rPr>
              <a:t>can be accessed only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 the</a:t>
            </a:r>
            <a:r>
              <a:rPr sz="200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class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Protected </a:t>
            </a: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dirty="0">
                <a:latin typeface="Times New Roman"/>
                <a:cs typeface="Times New Roman"/>
              </a:rPr>
              <a:t>will be discussed </a:t>
            </a:r>
            <a:r>
              <a:rPr sz="2000" spc="-5" dirty="0">
                <a:latin typeface="Times New Roman"/>
                <a:cs typeface="Times New Roman"/>
              </a:rPr>
              <a:t>later in this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semester.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These three keywords are the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visibility</a:t>
            </a:r>
            <a:r>
              <a:rPr sz="2000" b="1" spc="-1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modifiers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default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all members’ visibility level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private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Usually </a:t>
            </a:r>
            <a:r>
              <a:rPr sz="2000" spc="-5" dirty="0">
                <a:latin typeface="Times New Roman"/>
                <a:cs typeface="Times New Roman"/>
              </a:rPr>
              <a:t>all instance </a:t>
            </a:r>
            <a:r>
              <a:rPr sz="2000" dirty="0">
                <a:latin typeface="Times New Roman"/>
                <a:cs typeface="Times New Roman"/>
              </a:rPr>
              <a:t>variables are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private.</a:t>
            </a:r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48A997BD-F3F9-D64B-324A-B28D37EEE37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C2C85985-C033-1E55-83C7-7A4F5E9ED226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53594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Private </a:t>
            </a:r>
            <a:r>
              <a:rPr sz="38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instance</a:t>
            </a:r>
            <a:r>
              <a:rPr sz="3800" b="1" spc="-8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functions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563598"/>
            <a:ext cx="7429500" cy="7581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an </a:t>
            </a:r>
            <a:r>
              <a:rPr sz="2000" spc="-5" dirty="0">
                <a:latin typeface="Times New Roman"/>
                <a:cs typeface="Times New Roman"/>
              </a:rPr>
              <a:t>instance </a:t>
            </a:r>
            <a:r>
              <a:rPr sz="2000" dirty="0">
                <a:latin typeface="Times New Roman"/>
                <a:cs typeface="Times New Roman"/>
              </a:rPr>
              <a:t>function, we can invoke an </a:t>
            </a:r>
            <a:r>
              <a:rPr sz="2000" spc="-5" dirty="0">
                <a:latin typeface="Times New Roman"/>
                <a:cs typeface="Times New Roman"/>
              </a:rPr>
              <a:t>instance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Set an </a:t>
            </a:r>
            <a:r>
              <a:rPr sz="2000" spc="-5" dirty="0">
                <a:latin typeface="Times New Roman"/>
                <a:cs typeface="Times New Roman"/>
              </a:rPr>
              <a:t>instance </a:t>
            </a:r>
            <a:r>
              <a:rPr sz="2000" dirty="0">
                <a:latin typeface="Times New Roman"/>
                <a:cs typeface="Times New Roman"/>
              </a:rPr>
              <a:t>function private if it should be not accessed by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2776" y="2398776"/>
            <a:ext cx="4321175" cy="3138805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b="1" spc="-110" dirty="0">
                <a:latin typeface="Courier New"/>
                <a:cs typeface="Courier New"/>
              </a:rPr>
              <a:t>int </a:t>
            </a:r>
            <a:r>
              <a:rPr sz="1800" b="1" spc="-150" dirty="0">
                <a:latin typeface="Courier New"/>
                <a:cs typeface="Courier New"/>
              </a:rPr>
              <a:t>MyVector::</a:t>
            </a:r>
            <a:r>
              <a:rPr sz="1800" b="1" spc="-150" dirty="0">
                <a:solidFill>
                  <a:srgbClr val="006FC0"/>
                </a:solidFill>
                <a:latin typeface="Courier New"/>
                <a:cs typeface="Courier New"/>
              </a:rPr>
              <a:t>max()</a:t>
            </a:r>
            <a:r>
              <a:rPr sz="1800" b="1" spc="-5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b="1" spc="-110" dirty="0">
                <a:latin typeface="Courier New"/>
                <a:cs typeface="Courier New"/>
              </a:rPr>
              <a:t>int max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735" dirty="0">
                <a:latin typeface="Courier New"/>
                <a:cs typeface="Courier New"/>
              </a:rPr>
              <a:t> </a:t>
            </a:r>
            <a:r>
              <a:rPr sz="1800" b="1" spc="-125" dirty="0">
                <a:latin typeface="Courier New"/>
                <a:cs typeface="Courier New"/>
              </a:rPr>
              <a:t>m[0];</a:t>
            </a:r>
            <a:endParaRPr sz="1800">
              <a:latin typeface="Courier New"/>
              <a:cs typeface="Courier New"/>
            </a:endParaRPr>
          </a:p>
          <a:p>
            <a:pPr marL="561340" marR="677545" indent="-234950">
              <a:lnSpc>
                <a:spcPct val="100000"/>
              </a:lnSpc>
            </a:pPr>
            <a:r>
              <a:rPr sz="1800" b="1" spc="-140" dirty="0">
                <a:latin typeface="Courier New"/>
                <a:cs typeface="Courier New"/>
              </a:rPr>
              <a:t>for(int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15" dirty="0">
                <a:latin typeface="Courier New"/>
                <a:cs typeface="Courier New"/>
              </a:rPr>
              <a:t> </a:t>
            </a:r>
            <a:r>
              <a:rPr sz="1800" b="1" spc="-80" dirty="0">
                <a:latin typeface="Courier New"/>
                <a:cs typeface="Courier New"/>
              </a:rPr>
              <a:t>1;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spc="-80" dirty="0">
                <a:latin typeface="Courier New"/>
                <a:cs typeface="Courier New"/>
              </a:rPr>
              <a:t>n;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spc="-114" dirty="0">
                <a:latin typeface="Courier New"/>
                <a:cs typeface="Courier New"/>
              </a:rPr>
              <a:t>i++)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 </a:t>
            </a:r>
            <a:r>
              <a:rPr sz="1800" b="1" spc="-140" dirty="0">
                <a:latin typeface="Courier New"/>
                <a:cs typeface="Courier New"/>
              </a:rPr>
              <a:t>if(m[i]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490" dirty="0">
                <a:latin typeface="Courier New"/>
                <a:cs typeface="Courier New"/>
              </a:rPr>
              <a:t> </a:t>
            </a:r>
            <a:r>
              <a:rPr sz="1800" b="1" spc="-120" dirty="0">
                <a:latin typeface="Courier New"/>
                <a:cs typeface="Courier New"/>
              </a:rPr>
              <a:t>max)</a:t>
            </a:r>
            <a:endParaRPr sz="1800">
              <a:latin typeface="Courier New"/>
              <a:cs typeface="Courier New"/>
            </a:endParaRPr>
          </a:p>
          <a:p>
            <a:pPr marL="795655">
              <a:lnSpc>
                <a:spcPct val="100000"/>
              </a:lnSpc>
            </a:pPr>
            <a:r>
              <a:rPr sz="1800" b="1" spc="-110" dirty="0">
                <a:latin typeface="Courier New"/>
                <a:cs typeface="Courier New"/>
              </a:rPr>
              <a:t>max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30" dirty="0">
                <a:latin typeface="Courier New"/>
                <a:cs typeface="Courier New"/>
              </a:rPr>
              <a:t> </a:t>
            </a:r>
            <a:r>
              <a:rPr sz="1800" b="1" spc="-160" dirty="0">
                <a:latin typeface="Courier New"/>
                <a:cs typeface="Courier New"/>
              </a:rPr>
              <a:t>m[i];</a:t>
            </a:r>
            <a:endParaRPr sz="1800">
              <a:latin typeface="Courier New"/>
              <a:cs typeface="Courier New"/>
            </a:endParaRPr>
          </a:p>
          <a:p>
            <a:pPr marL="32639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26390">
              <a:lnSpc>
                <a:spcPct val="100000"/>
              </a:lnSpc>
            </a:pPr>
            <a:r>
              <a:rPr sz="1800" b="1" spc="-135" dirty="0">
                <a:latin typeface="Courier New"/>
                <a:cs typeface="Courier New"/>
              </a:rPr>
              <a:t>return</a:t>
            </a:r>
            <a:r>
              <a:rPr sz="1800" b="1" spc="-320" dirty="0">
                <a:latin typeface="Courier New"/>
                <a:cs typeface="Courier New"/>
              </a:rPr>
              <a:t> </a:t>
            </a:r>
            <a:r>
              <a:rPr sz="1800" b="1" spc="-160" dirty="0">
                <a:latin typeface="Courier New"/>
                <a:cs typeface="Courier New"/>
              </a:rPr>
              <a:t>max;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120" dirty="0">
                <a:latin typeface="Courier New"/>
                <a:cs typeface="Courier New"/>
              </a:rPr>
              <a:t>void </a:t>
            </a:r>
            <a:r>
              <a:rPr sz="1800" b="1" spc="-155" dirty="0">
                <a:latin typeface="Courier New"/>
                <a:cs typeface="Courier New"/>
              </a:rPr>
              <a:t>MyVector::</a:t>
            </a:r>
            <a:r>
              <a:rPr sz="1800" b="1" spc="-155" dirty="0">
                <a:solidFill>
                  <a:srgbClr val="006FC0"/>
                </a:solidFill>
                <a:latin typeface="Courier New"/>
                <a:cs typeface="Courier New"/>
              </a:rPr>
              <a:t>printMax()</a:t>
            </a:r>
            <a:r>
              <a:rPr sz="1800" b="1" spc="-5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26390">
              <a:lnSpc>
                <a:spcPct val="100000"/>
              </a:lnSpc>
            </a:pPr>
            <a:r>
              <a:rPr sz="1800" b="1" spc="-120" dirty="0">
                <a:latin typeface="Courier New"/>
                <a:cs typeface="Courier New"/>
              </a:rPr>
              <a:t>cout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spc="-80" dirty="0">
                <a:latin typeface="Courier New"/>
                <a:cs typeface="Courier New"/>
              </a:rPr>
              <a:t>&lt;&lt;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spc="-125" dirty="0">
                <a:latin typeface="Courier New"/>
                <a:cs typeface="Courier New"/>
              </a:rPr>
              <a:t>"Max: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320" dirty="0">
                <a:latin typeface="Courier New"/>
                <a:cs typeface="Courier New"/>
              </a:rPr>
              <a:t> </a:t>
            </a:r>
            <a:r>
              <a:rPr sz="1800" b="1" spc="-80" dirty="0">
                <a:latin typeface="Courier New"/>
                <a:cs typeface="Courier New"/>
              </a:rPr>
              <a:t>&lt;&lt;</a:t>
            </a:r>
            <a:r>
              <a:rPr sz="1800" b="1" spc="-325" dirty="0">
                <a:latin typeface="Courier New"/>
                <a:cs typeface="Courier New"/>
              </a:rPr>
              <a:t> </a:t>
            </a:r>
            <a:r>
              <a:rPr sz="1800" b="1" spc="-130" dirty="0">
                <a:latin typeface="Courier New"/>
                <a:cs typeface="Courier New"/>
              </a:rPr>
              <a:t>max()</a:t>
            </a:r>
            <a:r>
              <a:rPr sz="1800" b="1" spc="-315" dirty="0">
                <a:latin typeface="Courier New"/>
                <a:cs typeface="Courier New"/>
              </a:rPr>
              <a:t> </a:t>
            </a:r>
            <a:r>
              <a:rPr sz="1800" b="1" spc="-80" dirty="0">
                <a:latin typeface="Courier New"/>
                <a:cs typeface="Courier New"/>
              </a:rPr>
              <a:t>&lt;&lt;</a:t>
            </a:r>
            <a:r>
              <a:rPr sz="1800" b="1" spc="-320" dirty="0">
                <a:latin typeface="Courier New"/>
                <a:cs typeface="Courier New"/>
              </a:rPr>
              <a:t> </a:t>
            </a:r>
            <a:r>
              <a:rPr sz="1800" b="1" spc="-160" dirty="0">
                <a:latin typeface="Courier New"/>
                <a:cs typeface="Courier New"/>
              </a:rPr>
              <a:t>"\n";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87" y="2398776"/>
            <a:ext cx="2736850" cy="286258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30" dirty="0">
                <a:latin typeface="Courier New"/>
                <a:cs typeface="Courier New"/>
              </a:rPr>
              <a:t>class </a:t>
            </a:r>
            <a:r>
              <a:rPr sz="1800" b="1" spc="-140" dirty="0">
                <a:latin typeface="Courier New"/>
                <a:cs typeface="Courier New"/>
              </a:rPr>
              <a:t>MyVector</a:t>
            </a:r>
            <a:r>
              <a:rPr sz="1800" b="1" spc="-5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26390" marR="1228725" indent="-234950">
              <a:lnSpc>
                <a:spcPct val="100000"/>
              </a:lnSpc>
              <a:spcBef>
                <a:spcPts val="5"/>
              </a:spcBef>
            </a:pPr>
            <a:r>
              <a:rPr sz="1800" b="1" spc="-160" dirty="0">
                <a:latin typeface="Courier New"/>
                <a:cs typeface="Courier New"/>
              </a:rPr>
              <a:t>private:  </a:t>
            </a:r>
            <a:r>
              <a:rPr sz="1800" b="1" spc="-110" dirty="0">
                <a:latin typeface="Courier New"/>
                <a:cs typeface="Courier New"/>
              </a:rPr>
              <a:t>int </a:t>
            </a:r>
            <a:r>
              <a:rPr sz="1800" b="1" spc="-160" dirty="0">
                <a:latin typeface="Courier New"/>
                <a:cs typeface="Courier New"/>
              </a:rPr>
              <a:t>n;  </a:t>
            </a:r>
            <a:r>
              <a:rPr sz="1800" b="1" spc="-120" dirty="0">
                <a:latin typeface="Courier New"/>
                <a:cs typeface="Courier New"/>
              </a:rPr>
              <a:t>int* </a:t>
            </a:r>
            <a:r>
              <a:rPr sz="1800" b="1" spc="-160" dirty="0">
                <a:latin typeface="Courier New"/>
                <a:cs typeface="Courier New"/>
              </a:rPr>
              <a:t>m;  </a:t>
            </a:r>
            <a:r>
              <a:rPr sz="1800" b="1" spc="-110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1800" b="1" spc="-4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60" dirty="0">
                <a:solidFill>
                  <a:srgbClr val="006FC0"/>
                </a:solidFill>
                <a:latin typeface="Courier New"/>
                <a:cs typeface="Courier New"/>
              </a:rPr>
              <a:t>max();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60" dirty="0">
                <a:latin typeface="Courier New"/>
                <a:cs typeface="Courier New"/>
              </a:rPr>
              <a:t>public:</a:t>
            </a:r>
            <a:endParaRPr sz="1800">
              <a:latin typeface="Courier New"/>
              <a:cs typeface="Courier New"/>
            </a:endParaRPr>
          </a:p>
          <a:p>
            <a:pPr marL="326390" marR="170815">
              <a:lnSpc>
                <a:spcPct val="100000"/>
              </a:lnSpc>
            </a:pPr>
            <a:r>
              <a:rPr sz="1800" b="1" spc="-120" dirty="0">
                <a:latin typeface="Courier New"/>
                <a:cs typeface="Courier New"/>
              </a:rPr>
              <a:t>void </a:t>
            </a:r>
            <a:r>
              <a:rPr sz="1800" b="1" spc="-140" dirty="0">
                <a:latin typeface="Courier New"/>
                <a:cs typeface="Courier New"/>
              </a:rPr>
              <a:t>init(int</a:t>
            </a:r>
            <a:r>
              <a:rPr sz="1800" b="1" spc="-590" dirty="0">
                <a:latin typeface="Courier New"/>
                <a:cs typeface="Courier New"/>
              </a:rPr>
              <a:t> </a:t>
            </a:r>
            <a:r>
              <a:rPr sz="1800" b="1" spc="-160" dirty="0">
                <a:latin typeface="Courier New"/>
                <a:cs typeface="Courier New"/>
              </a:rPr>
              <a:t>dim);  </a:t>
            </a:r>
            <a:r>
              <a:rPr sz="1800" b="1" spc="-120" dirty="0">
                <a:latin typeface="Courier New"/>
                <a:cs typeface="Courier New"/>
              </a:rPr>
              <a:t>void</a:t>
            </a:r>
            <a:r>
              <a:rPr sz="1800" b="1" spc="-330" dirty="0">
                <a:latin typeface="Courier New"/>
                <a:cs typeface="Courier New"/>
              </a:rPr>
              <a:t> </a:t>
            </a:r>
            <a:r>
              <a:rPr sz="1800" b="1" spc="-160" dirty="0">
                <a:latin typeface="Courier New"/>
                <a:cs typeface="Courier New"/>
              </a:rPr>
              <a:t>print();</a:t>
            </a:r>
            <a:endParaRPr sz="1800">
              <a:latin typeface="Courier New"/>
              <a:cs typeface="Courier New"/>
            </a:endParaRPr>
          </a:p>
          <a:p>
            <a:pPr marL="326390">
              <a:lnSpc>
                <a:spcPct val="100000"/>
              </a:lnSpc>
            </a:pPr>
            <a:r>
              <a:rPr sz="1800" b="1" spc="-120" dirty="0">
                <a:solidFill>
                  <a:srgbClr val="006FC0"/>
                </a:solidFill>
                <a:latin typeface="Courier New"/>
                <a:cs typeface="Courier New"/>
              </a:rPr>
              <a:t>void</a:t>
            </a:r>
            <a:r>
              <a:rPr sz="1800" b="1" spc="-3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-160" dirty="0">
                <a:solidFill>
                  <a:srgbClr val="006FC0"/>
                </a:solidFill>
                <a:latin typeface="Courier New"/>
                <a:cs typeface="Courier New"/>
              </a:rPr>
              <a:t>printMax();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60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3DD45F8A-3D71-C3F8-EBDF-169BCF445FC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9CBC0C4F-440F-C0A7-AD4F-07A616AC5364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27374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Constructors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563598"/>
            <a:ext cx="7754620" cy="25869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constructor is an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instance function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it is very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special.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constructor will be invoked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automatically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object is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created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invoked.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 cannot be invoked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twice.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It cannot be invoked by the </a:t>
            </a:r>
            <a:r>
              <a:rPr sz="2000" spc="-5" dirty="0">
                <a:latin typeface="Times New Roman"/>
                <a:cs typeface="Times New Roman"/>
              </a:rPr>
              <a:t>programmer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manually.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Usually it is used to </a:t>
            </a:r>
            <a:r>
              <a:rPr sz="2000" spc="-5" dirty="0">
                <a:latin typeface="Times New Roman"/>
                <a:cs typeface="Times New Roman"/>
              </a:rPr>
              <a:t>initialize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object.</a:t>
            </a:r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8FE0213D-00AC-EC08-BAFC-0FE16EC117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D2BBD88A-0230-AD1A-70BF-5726E003B1A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64590"/>
            <a:ext cx="24415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Destruc</a:t>
            </a:r>
            <a:r>
              <a:rPr sz="3800" b="1" spc="10" dirty="0">
                <a:solidFill>
                  <a:srgbClr val="4F81BC"/>
                </a:solidFill>
                <a:latin typeface="Times New Roman"/>
                <a:cs typeface="Times New Roman"/>
              </a:rPr>
              <a:t>t</a:t>
            </a:r>
            <a:r>
              <a:rPr sz="3800" b="1" dirty="0">
                <a:solidFill>
                  <a:srgbClr val="4F81BC"/>
                </a:solidFill>
                <a:latin typeface="Times New Roman"/>
                <a:cs typeface="Times New Roman"/>
              </a:rPr>
              <a:t>ors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133600"/>
            <a:ext cx="6558915" cy="14725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destructor is invoked right before an object is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destroyed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public and have no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parameter.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compiler </a:t>
            </a:r>
            <a:r>
              <a:rPr sz="2000" dirty="0">
                <a:latin typeface="Times New Roman"/>
                <a:cs typeface="Times New Roman"/>
              </a:rPr>
              <a:t>provides a default destructor that does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nothing.</a:t>
            </a: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define your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spc="-10" dirty="0">
                <a:latin typeface="Times New Roman"/>
                <a:cs typeface="Times New Roman"/>
              </a:rPr>
              <a:t>destructor,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80" dirty="0">
                <a:solidFill>
                  <a:srgbClr val="006FC0"/>
                </a:solidFill>
                <a:latin typeface="Courier New"/>
                <a:cs typeface="Courier New"/>
              </a:rPr>
              <a:t>~</a:t>
            </a:r>
            <a:r>
              <a:rPr sz="2000" spc="-8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E4760FF0-35B2-A44B-D67C-DB408929B2A4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94046286-E559-0071-0E4A-66BC2AE4036A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6B0C-74DD-CA78-8A7B-9904EA1A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0E96912-6C27-6A35-B640-4F7E86B20DEF}"/>
              </a:ext>
            </a:extLst>
          </p:cNvPr>
          <p:cNvSpPr txBox="1"/>
          <p:nvPr/>
        </p:nvSpPr>
        <p:spPr>
          <a:xfrm>
            <a:off x="328577" y="633606"/>
            <a:ext cx="5921375" cy="596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75" dirty="0">
                <a:solidFill>
                  <a:srgbClr val="4F81BD"/>
                </a:solidFill>
                <a:latin typeface="Courier New"/>
                <a:cs typeface="Courier New"/>
              </a:rPr>
              <a:t>if</a:t>
            </a:r>
            <a:r>
              <a:rPr sz="3800" b="1" spc="-151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9F4C56-D39D-6BFD-46B6-7D46B247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9EB8F59-26CB-9F84-155F-A45D1072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077BE1-F3D9-974E-6DA8-C22AFC45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45720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52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BEFFF-8395-74CE-7DFE-D447046A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0CACD7-C3A8-8DDC-3C63-3B3E3CE41B23}"/>
              </a:ext>
            </a:extLst>
          </p:cNvPr>
          <p:cNvSpPr txBox="1"/>
          <p:nvPr/>
        </p:nvSpPr>
        <p:spPr>
          <a:xfrm>
            <a:off x="329590" y="685800"/>
            <a:ext cx="8357210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Constructors and Destructors</a:t>
            </a:r>
            <a:br>
              <a:rPr lang="en-US" sz="3800" b="1" spc="-5" dirty="0">
                <a:solidFill>
                  <a:srgbClr val="4F81BC"/>
                </a:solidFill>
                <a:latin typeface="Times New Roman"/>
                <a:cs typeface="Times New Roman"/>
              </a:rPr>
            </a:b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602A7F-5D86-4A63-7598-3EB9BF0A49F6}"/>
              </a:ext>
            </a:extLst>
          </p:cNvPr>
          <p:cNvSpPr txBox="1"/>
          <p:nvPr/>
        </p:nvSpPr>
        <p:spPr>
          <a:xfrm>
            <a:off x="329590" y="1624330"/>
            <a:ext cx="4471010" cy="251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Special member functions automatically called when an object is created.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Used to initialize object's data members and set up its state.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Have the same name as the class.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Can be overloaded, allowing multiple constructors with different parameter lists.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D7EA8343-7C50-AF3D-6B54-277D94BCD14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C0CC47C7-481C-7E39-C3F4-B83B5093CE6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5BF2F-F180-FA8C-87E1-FE274690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59" y="1752600"/>
            <a:ext cx="3009441" cy="39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18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2286000"/>
            <a:ext cx="6248400" cy="1793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Thanks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endParaRPr lang="en-US" sz="3800" b="1" spc="-10" dirty="0">
              <a:solidFill>
                <a:srgbClr val="4F81BD"/>
              </a:solid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Any Question?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41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7407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7" y="3206074"/>
            <a:ext cx="6000115" cy="22129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6870" marR="5080" indent="-344805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many </a:t>
            </a:r>
            <a:r>
              <a:rPr sz="2000" spc="-5" dirty="0">
                <a:latin typeface="Times New Roman"/>
                <a:cs typeface="Times New Roman"/>
              </a:rPr>
              <a:t>cases, </a:t>
            </a:r>
            <a:r>
              <a:rPr sz="2000" spc="-2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hope that conditional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20" dirty="0">
                <a:latin typeface="Times New Roman"/>
                <a:cs typeface="Times New Roman"/>
              </a:rPr>
              <a:t>whether </a:t>
            </a:r>
            <a:r>
              <a:rPr sz="2000" spc="-1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condition is true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false, </a:t>
            </a:r>
            <a:r>
              <a:rPr sz="2000" spc="-2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15" dirty="0">
                <a:latin typeface="Times New Roman"/>
                <a:cs typeface="Times New Roman"/>
              </a:rPr>
              <a:t>different </a:t>
            </a:r>
            <a:r>
              <a:rPr sz="2000" spc="-10" dirty="0">
                <a:latin typeface="Times New Roman"/>
                <a:cs typeface="Times New Roman"/>
              </a:rPr>
              <a:t>sets </a:t>
            </a:r>
            <a:r>
              <a:rPr sz="2000" spc="-5" dirty="0">
                <a:latin typeface="Times New Roman"/>
                <a:cs typeface="Times New Roman"/>
              </a:rPr>
              <a:t>of  </a:t>
            </a:r>
            <a:r>
              <a:rPr sz="2000" spc="-15" dirty="0">
                <a:latin typeface="Times New Roman"/>
                <a:cs typeface="Times New Roman"/>
              </a:rPr>
              <a:t>statements.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1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done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b="1" spc="-125" dirty="0">
                <a:solidFill>
                  <a:srgbClr val="0070C0"/>
                </a:solidFill>
                <a:latin typeface="Courier New"/>
                <a:cs typeface="Courier New"/>
              </a:rPr>
              <a:t>if-else</a:t>
            </a:r>
            <a:r>
              <a:rPr sz="2000" b="1" spc="-83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2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Do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2000" b="1" i="1" spc="-360" dirty="0">
                <a:latin typeface="Courier New"/>
                <a:cs typeface="Courier New"/>
              </a:rPr>
              <a:t> 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sz="2000" b="1" i="1" spc="-844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u="sng" spc="-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i="1" spc="-885" dirty="0">
                <a:latin typeface="Courier New"/>
                <a:cs typeface="Courier New"/>
              </a:rPr>
              <a:t> </a:t>
            </a:r>
            <a:r>
              <a:rPr lang="en-US" sz="2000" b="1" i="1" spc="-8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Courier New"/>
                <a:cs typeface="Courier New"/>
              </a:rPr>
              <a:t>true</a:t>
            </a:r>
            <a:r>
              <a:rPr sz="2000" spc="-12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Do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2000" b="1" i="1" spc="-360" dirty="0">
                <a:latin typeface="Courier New"/>
                <a:cs typeface="Courier New"/>
              </a:rPr>
              <a:t> 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sz="2000" b="1" i="1" spc="-8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u="sng" spc="-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i="1" spc="-885" dirty="0">
                <a:latin typeface="Courier New"/>
                <a:cs typeface="Courier New"/>
              </a:rPr>
              <a:t> </a:t>
            </a:r>
            <a:r>
              <a:rPr lang="en-US" sz="2000" b="1" i="1" spc="-8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false</a:t>
            </a:r>
            <a:r>
              <a:rPr sz="2000" spc="-1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spcBef>
                <a:spcPts val="2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An </a:t>
            </a:r>
            <a:r>
              <a:rPr sz="2000" b="1" spc="-110" dirty="0">
                <a:latin typeface="Courier New"/>
                <a:cs typeface="Courier New"/>
              </a:rPr>
              <a:t>else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must </a:t>
            </a:r>
            <a:r>
              <a:rPr sz="2000" spc="-1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an associated </a:t>
            </a:r>
            <a:r>
              <a:rPr sz="2000" b="1" spc="-100" dirty="0">
                <a:latin typeface="Courier New"/>
                <a:cs typeface="Courier New"/>
              </a:rPr>
              <a:t>if</a:t>
            </a:r>
            <a:r>
              <a:rPr sz="2000" spc="-100" dirty="0">
                <a:latin typeface="Times New Roman"/>
                <a:cs typeface="Times New Roman"/>
              </a:rPr>
              <a:t>!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7" y="633606"/>
            <a:ext cx="5921375" cy="1955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75" dirty="0">
                <a:solidFill>
                  <a:srgbClr val="4F81BD"/>
                </a:solidFill>
                <a:latin typeface="Courier New"/>
                <a:cs typeface="Courier New"/>
              </a:rPr>
              <a:t>if</a:t>
            </a:r>
            <a:r>
              <a:rPr sz="3800" b="1" spc="-151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 dirty="0">
              <a:latin typeface="Times New Roman"/>
              <a:cs typeface="Times New Roman"/>
            </a:endParaRPr>
          </a:p>
          <a:p>
            <a:pPr marL="356870" marR="179070" indent="-344805">
              <a:lnSpc>
                <a:spcPts val="2110"/>
              </a:lnSpc>
              <a:spcBef>
                <a:spcPts val="32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75" dirty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sz="2000" b="1" spc="-85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2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i="1" u="sng" spc="-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i="1" spc="-9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 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Courier New"/>
                <a:cs typeface="Courier New"/>
              </a:rPr>
              <a:t>bool</a:t>
            </a:r>
            <a:r>
              <a:rPr sz="2000" b="1" spc="-869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ourier New"/>
                <a:cs typeface="Courier New"/>
              </a:rPr>
              <a:t>{</a:t>
            </a:r>
            <a:r>
              <a:rPr sz="2000" b="1" spc="-3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}</a:t>
            </a:r>
            <a:r>
              <a:rPr sz="2000" b="1" spc="-869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dropped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 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statement.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7583" y="1615439"/>
            <a:ext cx="2255520" cy="1347470"/>
          </a:xfrm>
          <a:custGeom>
            <a:avLst/>
            <a:gdLst/>
            <a:ahLst/>
            <a:cxnLst/>
            <a:rect l="l" t="t" r="r" b="b"/>
            <a:pathLst>
              <a:path w="2255520" h="1347470">
                <a:moveTo>
                  <a:pt x="225247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341120"/>
                </a:lnTo>
                <a:lnTo>
                  <a:pt x="6096" y="1347215"/>
                </a:lnTo>
                <a:lnTo>
                  <a:pt x="2252472" y="1347215"/>
                </a:lnTo>
                <a:lnTo>
                  <a:pt x="2255520" y="1341120"/>
                </a:lnTo>
                <a:lnTo>
                  <a:pt x="2255520" y="1335024"/>
                </a:lnTo>
                <a:lnTo>
                  <a:pt x="24384" y="1335024"/>
                </a:lnTo>
                <a:lnTo>
                  <a:pt x="12192" y="1322831"/>
                </a:lnTo>
                <a:lnTo>
                  <a:pt x="24384" y="1322831"/>
                </a:lnTo>
                <a:lnTo>
                  <a:pt x="24384" y="24384"/>
                </a:lnTo>
                <a:lnTo>
                  <a:pt x="12192" y="24384"/>
                </a:lnTo>
                <a:lnTo>
                  <a:pt x="24384" y="12191"/>
                </a:lnTo>
                <a:lnTo>
                  <a:pt x="2255520" y="12191"/>
                </a:lnTo>
                <a:lnTo>
                  <a:pt x="2255520" y="6096"/>
                </a:lnTo>
                <a:lnTo>
                  <a:pt x="2252472" y="0"/>
                </a:lnTo>
                <a:close/>
              </a:path>
              <a:path w="2255520" h="1347470">
                <a:moveTo>
                  <a:pt x="24384" y="1322831"/>
                </a:moveTo>
                <a:lnTo>
                  <a:pt x="12192" y="1322831"/>
                </a:lnTo>
                <a:lnTo>
                  <a:pt x="24384" y="1335024"/>
                </a:lnTo>
                <a:lnTo>
                  <a:pt x="24384" y="1322831"/>
                </a:lnTo>
                <a:close/>
              </a:path>
              <a:path w="2255520" h="1347470">
                <a:moveTo>
                  <a:pt x="2231136" y="1322831"/>
                </a:moveTo>
                <a:lnTo>
                  <a:pt x="24384" y="1322831"/>
                </a:lnTo>
                <a:lnTo>
                  <a:pt x="24384" y="1335024"/>
                </a:lnTo>
                <a:lnTo>
                  <a:pt x="2231136" y="1335024"/>
                </a:lnTo>
                <a:lnTo>
                  <a:pt x="2231136" y="1322831"/>
                </a:lnTo>
                <a:close/>
              </a:path>
              <a:path w="2255520" h="1347470">
                <a:moveTo>
                  <a:pt x="2231136" y="12191"/>
                </a:moveTo>
                <a:lnTo>
                  <a:pt x="2231136" y="1335024"/>
                </a:lnTo>
                <a:lnTo>
                  <a:pt x="2243328" y="1322831"/>
                </a:lnTo>
                <a:lnTo>
                  <a:pt x="2255520" y="1322831"/>
                </a:lnTo>
                <a:lnTo>
                  <a:pt x="2255520" y="24384"/>
                </a:lnTo>
                <a:lnTo>
                  <a:pt x="2243328" y="24384"/>
                </a:lnTo>
                <a:lnTo>
                  <a:pt x="2231136" y="12191"/>
                </a:lnTo>
                <a:close/>
              </a:path>
              <a:path w="2255520" h="1347470">
                <a:moveTo>
                  <a:pt x="2255520" y="1322831"/>
                </a:moveTo>
                <a:lnTo>
                  <a:pt x="2243328" y="1322831"/>
                </a:lnTo>
                <a:lnTo>
                  <a:pt x="2231136" y="1335024"/>
                </a:lnTo>
                <a:lnTo>
                  <a:pt x="2255520" y="1335024"/>
                </a:lnTo>
                <a:lnTo>
                  <a:pt x="2255520" y="1322831"/>
                </a:lnTo>
                <a:close/>
              </a:path>
              <a:path w="2255520" h="1347470">
                <a:moveTo>
                  <a:pt x="24384" y="12191"/>
                </a:moveTo>
                <a:lnTo>
                  <a:pt x="12192" y="24384"/>
                </a:lnTo>
                <a:lnTo>
                  <a:pt x="24384" y="24384"/>
                </a:lnTo>
                <a:lnTo>
                  <a:pt x="24384" y="12191"/>
                </a:lnTo>
                <a:close/>
              </a:path>
              <a:path w="2255520" h="1347470">
                <a:moveTo>
                  <a:pt x="2231136" y="12191"/>
                </a:moveTo>
                <a:lnTo>
                  <a:pt x="24384" y="12191"/>
                </a:lnTo>
                <a:lnTo>
                  <a:pt x="24384" y="24384"/>
                </a:lnTo>
                <a:lnTo>
                  <a:pt x="2231136" y="24384"/>
                </a:lnTo>
                <a:lnTo>
                  <a:pt x="2231136" y="12191"/>
                </a:lnTo>
                <a:close/>
              </a:path>
              <a:path w="2255520" h="1347470">
                <a:moveTo>
                  <a:pt x="2255520" y="12191"/>
                </a:moveTo>
                <a:lnTo>
                  <a:pt x="2231136" y="12191"/>
                </a:lnTo>
                <a:lnTo>
                  <a:pt x="2243328" y="24384"/>
                </a:lnTo>
                <a:lnTo>
                  <a:pt x="2255520" y="24384"/>
                </a:lnTo>
                <a:lnTo>
                  <a:pt x="2255520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65573" y="1630237"/>
            <a:ext cx="1914525" cy="1246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345" dirty="0">
                <a:latin typeface="Courier New"/>
                <a:cs typeface="Courier New"/>
              </a:rPr>
              <a:t> </a:t>
            </a:r>
            <a:r>
              <a:rPr sz="2000" b="1" spc="-140" dirty="0">
                <a:latin typeface="Courier New"/>
                <a:cs typeface="Courier New"/>
              </a:rPr>
              <a:t>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spc="-140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80670"/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2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7583" y="3054097"/>
            <a:ext cx="2255520" cy="2578735"/>
          </a:xfrm>
          <a:custGeom>
            <a:avLst/>
            <a:gdLst/>
            <a:ahLst/>
            <a:cxnLst/>
            <a:rect l="l" t="t" r="r" b="b"/>
            <a:pathLst>
              <a:path w="2255520" h="2578735">
                <a:moveTo>
                  <a:pt x="225247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575560"/>
                </a:lnTo>
                <a:lnTo>
                  <a:pt x="6096" y="2578608"/>
                </a:lnTo>
                <a:lnTo>
                  <a:pt x="2252472" y="2578608"/>
                </a:lnTo>
                <a:lnTo>
                  <a:pt x="2255520" y="2575560"/>
                </a:lnTo>
                <a:lnTo>
                  <a:pt x="2255520" y="2566416"/>
                </a:lnTo>
                <a:lnTo>
                  <a:pt x="24384" y="2566416"/>
                </a:lnTo>
                <a:lnTo>
                  <a:pt x="12192" y="2554224"/>
                </a:lnTo>
                <a:lnTo>
                  <a:pt x="24384" y="2554224"/>
                </a:lnTo>
                <a:lnTo>
                  <a:pt x="24384" y="24384"/>
                </a:lnTo>
                <a:lnTo>
                  <a:pt x="12192" y="24384"/>
                </a:lnTo>
                <a:lnTo>
                  <a:pt x="24384" y="12192"/>
                </a:lnTo>
                <a:lnTo>
                  <a:pt x="2255520" y="12192"/>
                </a:lnTo>
                <a:lnTo>
                  <a:pt x="2255520" y="6096"/>
                </a:lnTo>
                <a:lnTo>
                  <a:pt x="2252472" y="0"/>
                </a:lnTo>
                <a:close/>
              </a:path>
              <a:path w="2255520" h="2578735">
                <a:moveTo>
                  <a:pt x="24384" y="2554224"/>
                </a:moveTo>
                <a:lnTo>
                  <a:pt x="12192" y="2554224"/>
                </a:lnTo>
                <a:lnTo>
                  <a:pt x="24384" y="2566416"/>
                </a:lnTo>
                <a:lnTo>
                  <a:pt x="24384" y="2554224"/>
                </a:lnTo>
                <a:close/>
              </a:path>
              <a:path w="2255520" h="2578735">
                <a:moveTo>
                  <a:pt x="2231136" y="2554224"/>
                </a:moveTo>
                <a:lnTo>
                  <a:pt x="24384" y="2554224"/>
                </a:lnTo>
                <a:lnTo>
                  <a:pt x="24384" y="2566416"/>
                </a:lnTo>
                <a:lnTo>
                  <a:pt x="2231136" y="2566416"/>
                </a:lnTo>
                <a:lnTo>
                  <a:pt x="2231136" y="2554224"/>
                </a:lnTo>
                <a:close/>
              </a:path>
              <a:path w="2255520" h="2578735">
                <a:moveTo>
                  <a:pt x="2231136" y="12192"/>
                </a:moveTo>
                <a:lnTo>
                  <a:pt x="2231136" y="2566416"/>
                </a:lnTo>
                <a:lnTo>
                  <a:pt x="2243328" y="2554224"/>
                </a:lnTo>
                <a:lnTo>
                  <a:pt x="2255520" y="2554224"/>
                </a:lnTo>
                <a:lnTo>
                  <a:pt x="2255520" y="24384"/>
                </a:lnTo>
                <a:lnTo>
                  <a:pt x="2243328" y="24384"/>
                </a:lnTo>
                <a:lnTo>
                  <a:pt x="2231136" y="12192"/>
                </a:lnTo>
                <a:close/>
              </a:path>
              <a:path w="2255520" h="2578735">
                <a:moveTo>
                  <a:pt x="2255520" y="2554224"/>
                </a:moveTo>
                <a:lnTo>
                  <a:pt x="2243328" y="2554224"/>
                </a:lnTo>
                <a:lnTo>
                  <a:pt x="2231136" y="2566416"/>
                </a:lnTo>
                <a:lnTo>
                  <a:pt x="2255520" y="2566416"/>
                </a:lnTo>
                <a:lnTo>
                  <a:pt x="2255520" y="2554224"/>
                </a:lnTo>
                <a:close/>
              </a:path>
              <a:path w="2255520" h="2578735">
                <a:moveTo>
                  <a:pt x="24384" y="12192"/>
                </a:moveTo>
                <a:lnTo>
                  <a:pt x="12192" y="24384"/>
                </a:lnTo>
                <a:lnTo>
                  <a:pt x="24384" y="24384"/>
                </a:lnTo>
                <a:lnTo>
                  <a:pt x="24384" y="12192"/>
                </a:lnTo>
                <a:close/>
              </a:path>
              <a:path w="2255520" h="2578735">
                <a:moveTo>
                  <a:pt x="2231136" y="12192"/>
                </a:moveTo>
                <a:lnTo>
                  <a:pt x="24384" y="12192"/>
                </a:lnTo>
                <a:lnTo>
                  <a:pt x="24384" y="24384"/>
                </a:lnTo>
                <a:lnTo>
                  <a:pt x="2231136" y="24384"/>
                </a:lnTo>
                <a:lnTo>
                  <a:pt x="2231136" y="12192"/>
                </a:lnTo>
                <a:close/>
              </a:path>
              <a:path w="2255520" h="2578735">
                <a:moveTo>
                  <a:pt x="2255520" y="12192"/>
                </a:moveTo>
                <a:lnTo>
                  <a:pt x="2231136" y="12192"/>
                </a:lnTo>
                <a:lnTo>
                  <a:pt x="2243328" y="24384"/>
                </a:lnTo>
                <a:lnTo>
                  <a:pt x="2255520" y="24384"/>
                </a:lnTo>
                <a:lnTo>
                  <a:pt x="2255520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65573" y="3071992"/>
            <a:ext cx="1951355" cy="2465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90"/>
              </a:spcBef>
            </a:pPr>
            <a:r>
              <a:rPr sz="2000" b="1" spc="-140" dirty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sz="2000" b="1" spc="-140" dirty="0">
                <a:latin typeface="Courier New"/>
                <a:cs typeface="Courier New"/>
              </a:rPr>
              <a:t>(</a:t>
            </a:r>
            <a:r>
              <a:rPr sz="2000" b="1" i="1" u="sng" spc="-1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2000" b="1" spc="-140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316865"/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2000" b="1" i="1" spc="-385" dirty="0">
                <a:latin typeface="Courier New"/>
                <a:cs typeface="Courier New"/>
              </a:rPr>
              <a:t> 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b="1" spc="-110" dirty="0">
                <a:solidFill>
                  <a:srgbClr val="0070C0"/>
                </a:solidFill>
                <a:latin typeface="Courier New"/>
                <a:cs typeface="Courier New"/>
              </a:rPr>
              <a:t>else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00" b="1" spc="-5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316865"/>
            <a:r>
              <a:rPr sz="2000" b="1" i="1" u="sng" spc="-13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2000" b="1" i="1" spc="-385" dirty="0">
                <a:latin typeface="Courier New"/>
                <a:cs typeface="Courier New"/>
              </a:rPr>
              <a:t> 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endParaRPr sz="2000" dirty="0">
              <a:latin typeface="Courier New"/>
              <a:cs typeface="Courier New"/>
            </a:endParaRPr>
          </a:p>
          <a:p>
            <a:pPr marL="12700">
              <a:spcBef>
                <a:spcPts val="25"/>
              </a:spcBef>
            </a:pPr>
            <a:r>
              <a:rPr sz="2000" b="1" spc="-5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3DEE6EC-6D33-6512-9703-8C0680D2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0C52EFE-38E3-2589-F528-0B0F6513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33608"/>
            <a:ext cx="726948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Example of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130" dirty="0">
                <a:solidFill>
                  <a:srgbClr val="4F81BD"/>
                </a:solidFill>
                <a:latin typeface="Courier New"/>
                <a:cs typeface="Courier New"/>
              </a:rPr>
              <a:t>if-else</a:t>
            </a:r>
            <a:r>
              <a:rPr sz="3800" b="1" spc="-153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791" y="3407665"/>
            <a:ext cx="4273550" cy="2554605"/>
          </a:xfrm>
          <a:custGeom>
            <a:avLst/>
            <a:gdLst/>
            <a:ahLst/>
            <a:cxnLst/>
            <a:rect l="l" t="t" r="r" b="b"/>
            <a:pathLst>
              <a:path w="4273550" h="2554604">
                <a:moveTo>
                  <a:pt x="4267200" y="0"/>
                </a:moveTo>
                <a:lnTo>
                  <a:pt x="3047" y="0"/>
                </a:lnTo>
                <a:lnTo>
                  <a:pt x="0" y="6096"/>
                </a:lnTo>
                <a:lnTo>
                  <a:pt x="0" y="2548128"/>
                </a:lnTo>
                <a:lnTo>
                  <a:pt x="3047" y="2554224"/>
                </a:lnTo>
                <a:lnTo>
                  <a:pt x="4267200" y="2554224"/>
                </a:lnTo>
                <a:lnTo>
                  <a:pt x="4273296" y="2548128"/>
                </a:lnTo>
                <a:lnTo>
                  <a:pt x="4273296" y="2542032"/>
                </a:lnTo>
                <a:lnTo>
                  <a:pt x="24383" y="2542032"/>
                </a:lnTo>
                <a:lnTo>
                  <a:pt x="12192" y="2526792"/>
                </a:lnTo>
                <a:lnTo>
                  <a:pt x="24383" y="2526792"/>
                </a:lnTo>
                <a:lnTo>
                  <a:pt x="24383" y="24384"/>
                </a:lnTo>
                <a:lnTo>
                  <a:pt x="12192" y="24384"/>
                </a:lnTo>
                <a:lnTo>
                  <a:pt x="24383" y="12191"/>
                </a:lnTo>
                <a:lnTo>
                  <a:pt x="4273296" y="12191"/>
                </a:lnTo>
                <a:lnTo>
                  <a:pt x="4273296" y="6096"/>
                </a:lnTo>
                <a:lnTo>
                  <a:pt x="4267200" y="0"/>
                </a:lnTo>
                <a:close/>
              </a:path>
              <a:path w="4273550" h="2554604">
                <a:moveTo>
                  <a:pt x="24383" y="2526792"/>
                </a:moveTo>
                <a:lnTo>
                  <a:pt x="12192" y="2526792"/>
                </a:lnTo>
                <a:lnTo>
                  <a:pt x="24383" y="2542032"/>
                </a:lnTo>
                <a:lnTo>
                  <a:pt x="24383" y="2526792"/>
                </a:lnTo>
                <a:close/>
              </a:path>
              <a:path w="4273550" h="2554604">
                <a:moveTo>
                  <a:pt x="4248912" y="2526792"/>
                </a:moveTo>
                <a:lnTo>
                  <a:pt x="24383" y="2526792"/>
                </a:lnTo>
                <a:lnTo>
                  <a:pt x="24383" y="2542032"/>
                </a:lnTo>
                <a:lnTo>
                  <a:pt x="4248912" y="2542032"/>
                </a:lnTo>
                <a:lnTo>
                  <a:pt x="4248912" y="2526792"/>
                </a:lnTo>
                <a:close/>
              </a:path>
              <a:path w="4273550" h="2554604">
                <a:moveTo>
                  <a:pt x="4248912" y="12191"/>
                </a:moveTo>
                <a:lnTo>
                  <a:pt x="4248912" y="2542032"/>
                </a:lnTo>
                <a:lnTo>
                  <a:pt x="4261104" y="2526792"/>
                </a:lnTo>
                <a:lnTo>
                  <a:pt x="4273296" y="2526792"/>
                </a:lnTo>
                <a:lnTo>
                  <a:pt x="4273296" y="24384"/>
                </a:lnTo>
                <a:lnTo>
                  <a:pt x="4261104" y="24384"/>
                </a:lnTo>
                <a:lnTo>
                  <a:pt x="4248912" y="12191"/>
                </a:lnTo>
                <a:close/>
              </a:path>
              <a:path w="4273550" h="2554604">
                <a:moveTo>
                  <a:pt x="4273296" y="2526792"/>
                </a:moveTo>
                <a:lnTo>
                  <a:pt x="4261104" y="2526792"/>
                </a:lnTo>
                <a:lnTo>
                  <a:pt x="4248912" y="2542032"/>
                </a:lnTo>
                <a:lnTo>
                  <a:pt x="4273296" y="2542032"/>
                </a:lnTo>
                <a:lnTo>
                  <a:pt x="4273296" y="2526792"/>
                </a:lnTo>
                <a:close/>
              </a:path>
              <a:path w="4273550" h="2554604">
                <a:moveTo>
                  <a:pt x="24383" y="12191"/>
                </a:moveTo>
                <a:lnTo>
                  <a:pt x="12192" y="24384"/>
                </a:lnTo>
                <a:lnTo>
                  <a:pt x="24383" y="24384"/>
                </a:lnTo>
                <a:lnTo>
                  <a:pt x="24383" y="12191"/>
                </a:lnTo>
                <a:close/>
              </a:path>
              <a:path w="4273550" h="2554604">
                <a:moveTo>
                  <a:pt x="4248912" y="12191"/>
                </a:moveTo>
                <a:lnTo>
                  <a:pt x="24383" y="12191"/>
                </a:lnTo>
                <a:lnTo>
                  <a:pt x="24383" y="24384"/>
                </a:lnTo>
                <a:lnTo>
                  <a:pt x="4248912" y="24384"/>
                </a:lnTo>
                <a:lnTo>
                  <a:pt x="4248912" y="12191"/>
                </a:lnTo>
                <a:close/>
              </a:path>
              <a:path w="4273550" h="2554604">
                <a:moveTo>
                  <a:pt x="4273296" y="12191"/>
                </a:moveTo>
                <a:lnTo>
                  <a:pt x="4248912" y="12191"/>
                </a:lnTo>
                <a:lnTo>
                  <a:pt x="4261104" y="24384"/>
                </a:lnTo>
                <a:lnTo>
                  <a:pt x="4273296" y="24384"/>
                </a:lnTo>
                <a:lnTo>
                  <a:pt x="4273296" y="12191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577" y="3810000"/>
            <a:ext cx="3866515" cy="4902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20"/>
              </a:spcBef>
              <a:tabLst>
                <a:tab pos="530225" algn="l"/>
              </a:tabLst>
            </a:pPr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"Please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enter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your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income: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";  </a:t>
            </a:r>
            <a:r>
              <a:rPr sz="1600" b="1" spc="-100" dirty="0">
                <a:latin typeface="Courier New"/>
                <a:cs typeface="Courier New"/>
              </a:rPr>
              <a:t>cin	</a:t>
            </a:r>
            <a:r>
              <a:rPr sz="1600" b="1" spc="-75" dirty="0">
                <a:latin typeface="Courier New"/>
                <a:cs typeface="Courier New"/>
              </a:rPr>
              <a:t>&gt;&gt;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income;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749" y="4504455"/>
            <a:ext cx="3970020" cy="9290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19710" marR="1656714" indent="-207645">
              <a:lnSpc>
                <a:spcPts val="1730"/>
              </a:lnSpc>
              <a:spcBef>
                <a:spcPts val="320"/>
              </a:spcBef>
            </a:pPr>
            <a:r>
              <a:rPr sz="1600" b="1" spc="-75" dirty="0">
                <a:latin typeface="Courier New"/>
                <a:cs typeface="Courier New"/>
              </a:rPr>
              <a:t>if </a:t>
            </a:r>
            <a:r>
              <a:rPr sz="1600" b="1" spc="-125" dirty="0">
                <a:latin typeface="Courier New"/>
                <a:cs typeface="Courier New"/>
              </a:rPr>
              <a:t>(income </a:t>
            </a:r>
            <a:r>
              <a:rPr sz="1600" b="1" spc="-75" dirty="0">
                <a:latin typeface="Courier New"/>
                <a:cs typeface="Courier New"/>
              </a:rPr>
              <a:t>&lt;= </a:t>
            </a:r>
            <a:r>
              <a:rPr sz="1600" b="1" spc="-125" dirty="0">
                <a:latin typeface="Courier New"/>
                <a:cs typeface="Courier New"/>
              </a:rPr>
              <a:t>10000)  </a:t>
            </a:r>
            <a:r>
              <a:rPr sz="1600" b="1" spc="-100" dirty="0">
                <a:latin typeface="Courier New"/>
                <a:cs typeface="Courier New"/>
              </a:rPr>
              <a:t>tax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0.02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income;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605"/>
              </a:lnSpc>
            </a:pPr>
            <a:r>
              <a:rPr sz="1600" b="1" spc="-75" dirty="0">
                <a:solidFill>
                  <a:srgbClr val="0070C0"/>
                </a:solidFill>
                <a:latin typeface="Courier New"/>
                <a:cs typeface="Courier New"/>
              </a:rPr>
              <a:t>if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(income </a:t>
            </a:r>
            <a:r>
              <a:rPr sz="1600" b="1" dirty="0">
                <a:solidFill>
                  <a:srgbClr val="0070C0"/>
                </a:solidFill>
                <a:latin typeface="Courier New"/>
                <a:cs typeface="Courier New"/>
              </a:rPr>
              <a:t>&gt;</a:t>
            </a:r>
            <a:r>
              <a:rPr sz="1600" b="1" spc="-72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125" dirty="0">
                <a:solidFill>
                  <a:srgbClr val="0070C0"/>
                </a:solidFill>
                <a:latin typeface="Courier New"/>
                <a:cs typeface="Courier New"/>
              </a:rPr>
              <a:t>10000)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ts val="1825"/>
              </a:lnSpc>
            </a:pPr>
            <a:r>
              <a:rPr sz="1600" b="1" spc="-100" dirty="0">
                <a:latin typeface="Courier New"/>
                <a:cs typeface="Courier New"/>
              </a:rPr>
              <a:t>tax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0.08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(income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10000)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200;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749" y="5601706"/>
            <a:ext cx="40741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"Tax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amount: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$"</a:t>
            </a:r>
            <a:r>
              <a:rPr sz="1600" b="1" spc="-31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tax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"\n";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2959" y="3407665"/>
            <a:ext cx="4273550" cy="2554605"/>
          </a:xfrm>
          <a:custGeom>
            <a:avLst/>
            <a:gdLst/>
            <a:ahLst/>
            <a:cxnLst/>
            <a:rect l="l" t="t" r="r" b="b"/>
            <a:pathLst>
              <a:path w="4273550" h="2554604">
                <a:moveTo>
                  <a:pt x="4267199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2548128"/>
                </a:lnTo>
                <a:lnTo>
                  <a:pt x="6095" y="2554224"/>
                </a:lnTo>
                <a:lnTo>
                  <a:pt x="4267199" y="2554224"/>
                </a:lnTo>
                <a:lnTo>
                  <a:pt x="4273295" y="2548128"/>
                </a:lnTo>
                <a:lnTo>
                  <a:pt x="4273295" y="2542032"/>
                </a:lnTo>
                <a:lnTo>
                  <a:pt x="24384" y="2542032"/>
                </a:lnTo>
                <a:lnTo>
                  <a:pt x="12191" y="2526791"/>
                </a:lnTo>
                <a:lnTo>
                  <a:pt x="24384" y="2526791"/>
                </a:lnTo>
                <a:lnTo>
                  <a:pt x="24384" y="24384"/>
                </a:lnTo>
                <a:lnTo>
                  <a:pt x="12191" y="24384"/>
                </a:lnTo>
                <a:lnTo>
                  <a:pt x="24384" y="12191"/>
                </a:lnTo>
                <a:lnTo>
                  <a:pt x="4273295" y="12191"/>
                </a:lnTo>
                <a:lnTo>
                  <a:pt x="4273295" y="6096"/>
                </a:lnTo>
                <a:lnTo>
                  <a:pt x="4267199" y="0"/>
                </a:lnTo>
                <a:close/>
              </a:path>
              <a:path w="4273550" h="2554604">
                <a:moveTo>
                  <a:pt x="24384" y="2526791"/>
                </a:moveTo>
                <a:lnTo>
                  <a:pt x="12191" y="2526791"/>
                </a:lnTo>
                <a:lnTo>
                  <a:pt x="24384" y="2542032"/>
                </a:lnTo>
                <a:lnTo>
                  <a:pt x="24384" y="2526791"/>
                </a:lnTo>
                <a:close/>
              </a:path>
              <a:path w="4273550" h="2554604">
                <a:moveTo>
                  <a:pt x="4248912" y="2526791"/>
                </a:moveTo>
                <a:lnTo>
                  <a:pt x="24384" y="2526791"/>
                </a:lnTo>
                <a:lnTo>
                  <a:pt x="24384" y="2542032"/>
                </a:lnTo>
                <a:lnTo>
                  <a:pt x="4248912" y="2542032"/>
                </a:lnTo>
                <a:lnTo>
                  <a:pt x="4248912" y="2526791"/>
                </a:lnTo>
                <a:close/>
              </a:path>
              <a:path w="4273550" h="2554604">
                <a:moveTo>
                  <a:pt x="4248912" y="12191"/>
                </a:moveTo>
                <a:lnTo>
                  <a:pt x="4248912" y="2542032"/>
                </a:lnTo>
                <a:lnTo>
                  <a:pt x="4261104" y="2526791"/>
                </a:lnTo>
                <a:lnTo>
                  <a:pt x="4273295" y="2526792"/>
                </a:lnTo>
                <a:lnTo>
                  <a:pt x="4273295" y="24384"/>
                </a:lnTo>
                <a:lnTo>
                  <a:pt x="4261104" y="24384"/>
                </a:lnTo>
                <a:lnTo>
                  <a:pt x="4248912" y="12191"/>
                </a:lnTo>
                <a:close/>
              </a:path>
              <a:path w="4273550" h="2554604">
                <a:moveTo>
                  <a:pt x="4273295" y="2526792"/>
                </a:moveTo>
                <a:lnTo>
                  <a:pt x="4261104" y="2526791"/>
                </a:lnTo>
                <a:lnTo>
                  <a:pt x="4248912" y="2542032"/>
                </a:lnTo>
                <a:lnTo>
                  <a:pt x="4273295" y="2542032"/>
                </a:lnTo>
                <a:lnTo>
                  <a:pt x="4273295" y="2526792"/>
                </a:lnTo>
                <a:close/>
              </a:path>
              <a:path w="4273550" h="2554604">
                <a:moveTo>
                  <a:pt x="24384" y="12191"/>
                </a:moveTo>
                <a:lnTo>
                  <a:pt x="12191" y="24384"/>
                </a:lnTo>
                <a:lnTo>
                  <a:pt x="24384" y="24384"/>
                </a:lnTo>
                <a:lnTo>
                  <a:pt x="24384" y="12191"/>
                </a:lnTo>
                <a:close/>
              </a:path>
              <a:path w="4273550" h="2554604">
                <a:moveTo>
                  <a:pt x="4248912" y="12191"/>
                </a:moveTo>
                <a:lnTo>
                  <a:pt x="24384" y="12191"/>
                </a:lnTo>
                <a:lnTo>
                  <a:pt x="24384" y="24384"/>
                </a:lnTo>
                <a:lnTo>
                  <a:pt x="4248912" y="24384"/>
                </a:lnTo>
                <a:lnTo>
                  <a:pt x="4248912" y="12191"/>
                </a:lnTo>
                <a:close/>
              </a:path>
              <a:path w="4273550" h="2554604">
                <a:moveTo>
                  <a:pt x="4273295" y="12191"/>
                </a:moveTo>
                <a:lnTo>
                  <a:pt x="4248912" y="12191"/>
                </a:lnTo>
                <a:lnTo>
                  <a:pt x="4261104" y="24384"/>
                </a:lnTo>
                <a:lnTo>
                  <a:pt x="4273295" y="24384"/>
                </a:lnTo>
                <a:lnTo>
                  <a:pt x="4273295" y="12191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8577" y="1586471"/>
            <a:ext cx="8528685" cy="20916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6870" indent="-344805">
              <a:spcBef>
                <a:spcPts val="3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income </a:t>
            </a:r>
            <a:r>
              <a:rPr sz="2000" spc="-5" dirty="0">
                <a:latin typeface="Times New Roman"/>
                <a:cs typeface="Times New Roman"/>
              </a:rPr>
              <a:t>tax rate often varies according to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level of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income.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E.g., 2% for </a:t>
            </a:r>
            <a:r>
              <a:rPr sz="2000" spc="-15" dirty="0">
                <a:latin typeface="Times New Roman"/>
                <a:cs typeface="Times New Roman"/>
              </a:rPr>
              <a:t>income </a:t>
            </a:r>
            <a:r>
              <a:rPr sz="2000" spc="-5" dirty="0">
                <a:latin typeface="Times New Roman"/>
                <a:cs typeface="Times New Roman"/>
              </a:rPr>
              <a:t>below </a:t>
            </a:r>
            <a:r>
              <a:rPr sz="2000" dirty="0">
                <a:latin typeface="Times New Roman"/>
                <a:cs typeface="Times New Roman"/>
              </a:rPr>
              <a:t>$10000 </a:t>
            </a:r>
            <a:r>
              <a:rPr sz="2000" spc="-10" dirty="0">
                <a:latin typeface="Times New Roman"/>
                <a:cs typeface="Times New Roman"/>
              </a:rPr>
              <a:t>but 8% </a:t>
            </a:r>
            <a:r>
              <a:rPr sz="2000" spc="-15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part above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$10000.</a:t>
            </a:r>
          </a:p>
          <a:p>
            <a:pPr marL="356870" marR="5080" indent="-344805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How to </a:t>
            </a:r>
            <a:r>
              <a:rPr sz="2000" spc="-15" dirty="0">
                <a:latin typeface="Times New Roman"/>
                <a:cs typeface="Times New Roman"/>
              </a:rPr>
              <a:t>write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to calculate the </a:t>
            </a:r>
            <a:r>
              <a:rPr sz="2000" spc="-10" dirty="0">
                <a:latin typeface="Times New Roman"/>
                <a:cs typeface="Times New Roman"/>
              </a:rPr>
              <a:t>amount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income </a:t>
            </a:r>
            <a:r>
              <a:rPr sz="2000" spc="-5" dirty="0">
                <a:latin typeface="Times New Roman"/>
                <a:cs typeface="Times New Roman"/>
              </a:rPr>
              <a:t>tax based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an input  </a:t>
            </a:r>
            <a:r>
              <a:rPr sz="2000" spc="-15" dirty="0">
                <a:latin typeface="Times New Roman"/>
                <a:cs typeface="Times New Roman"/>
              </a:rPr>
              <a:t>amount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income?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2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Which of </a:t>
            </a:r>
            <a:r>
              <a:rPr sz="2000" spc="-10" dirty="0">
                <a:latin typeface="Times New Roman"/>
                <a:cs typeface="Times New Roman"/>
              </a:rPr>
              <a:t>the following </a:t>
            </a:r>
            <a:r>
              <a:rPr sz="2000" spc="-25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programs is </a:t>
            </a:r>
            <a:r>
              <a:rPr sz="2000" dirty="0">
                <a:latin typeface="Times New Roman"/>
                <a:cs typeface="Times New Roman"/>
              </a:rPr>
              <a:t>correct (or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better)?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spcBef>
                <a:spcPts val="1625"/>
              </a:spcBef>
              <a:tabLst>
                <a:tab pos="4404360" algn="l"/>
              </a:tabLst>
            </a:pPr>
            <a:r>
              <a:rPr sz="1600" b="1" spc="-125" dirty="0">
                <a:latin typeface="Courier New"/>
                <a:cs typeface="Courier New"/>
              </a:rPr>
              <a:t>double</a:t>
            </a:r>
            <a:r>
              <a:rPr sz="1600" b="1" spc="-290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income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0,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tax</a:t>
            </a:r>
            <a:r>
              <a:rPr sz="1600" b="1" spc="-2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0;	</a:t>
            </a:r>
            <a:r>
              <a:rPr sz="1600" b="1" spc="-125" dirty="0">
                <a:latin typeface="Courier New"/>
                <a:cs typeface="Courier New"/>
              </a:rPr>
              <a:t>double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income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0,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tax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0824" y="3846061"/>
            <a:ext cx="3866515" cy="4902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20"/>
              </a:spcBef>
              <a:tabLst>
                <a:tab pos="530225" algn="l"/>
              </a:tabLst>
            </a:pPr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"Please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enter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your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income: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";  </a:t>
            </a:r>
            <a:r>
              <a:rPr sz="1600" b="1" spc="-100" dirty="0">
                <a:latin typeface="Courier New"/>
                <a:cs typeface="Courier New"/>
              </a:rPr>
              <a:t>cin	</a:t>
            </a:r>
            <a:r>
              <a:rPr sz="1600" b="1" spc="-75" dirty="0">
                <a:latin typeface="Courier New"/>
                <a:cs typeface="Courier New"/>
              </a:rPr>
              <a:t>&gt;&gt;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income;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0822" y="4504455"/>
            <a:ext cx="3970654" cy="9290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19710" marR="1656714" indent="-207645">
              <a:lnSpc>
                <a:spcPts val="1730"/>
              </a:lnSpc>
              <a:spcBef>
                <a:spcPts val="320"/>
              </a:spcBef>
            </a:pPr>
            <a:r>
              <a:rPr sz="1600" b="1" spc="-75" dirty="0">
                <a:latin typeface="Courier New"/>
                <a:cs typeface="Courier New"/>
              </a:rPr>
              <a:t>if </a:t>
            </a:r>
            <a:r>
              <a:rPr sz="1600" b="1" spc="-125" dirty="0">
                <a:latin typeface="Courier New"/>
                <a:cs typeface="Courier New"/>
              </a:rPr>
              <a:t>(income </a:t>
            </a:r>
            <a:r>
              <a:rPr sz="1600" b="1" spc="-75" dirty="0">
                <a:latin typeface="Courier New"/>
                <a:cs typeface="Courier New"/>
              </a:rPr>
              <a:t>&lt;= </a:t>
            </a:r>
            <a:r>
              <a:rPr sz="1600" b="1" spc="-125" dirty="0">
                <a:latin typeface="Courier New"/>
                <a:cs typeface="Courier New"/>
              </a:rPr>
              <a:t>10000)  </a:t>
            </a:r>
            <a:r>
              <a:rPr sz="1600" b="1" spc="-100" dirty="0">
                <a:latin typeface="Courier New"/>
                <a:cs typeface="Courier New"/>
              </a:rPr>
              <a:t>tax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0.02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income;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605"/>
              </a:lnSpc>
            </a:pPr>
            <a:r>
              <a:rPr sz="1600" b="1" spc="-110" dirty="0">
                <a:solidFill>
                  <a:srgbClr val="0070C0"/>
                </a:solidFill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  <a:p>
            <a:pPr marL="219710">
              <a:lnSpc>
                <a:spcPts val="1825"/>
              </a:lnSpc>
            </a:pPr>
            <a:r>
              <a:rPr sz="1600" b="1" spc="-100" dirty="0">
                <a:latin typeface="Courier New"/>
                <a:cs typeface="Courier New"/>
              </a:rPr>
              <a:t>tax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0.08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(income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-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10000)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0" dirty="0">
                <a:latin typeface="Courier New"/>
                <a:cs typeface="Courier New"/>
              </a:rPr>
              <a:t>200;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0822" y="5601706"/>
            <a:ext cx="40741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14" dirty="0">
                <a:latin typeface="Courier New"/>
                <a:cs typeface="Courier New"/>
              </a:rPr>
              <a:t>"Tax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30" dirty="0">
                <a:latin typeface="Courier New"/>
                <a:cs typeface="Courier New"/>
              </a:rPr>
              <a:t>amount: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$"</a:t>
            </a:r>
            <a:r>
              <a:rPr sz="1600" b="1" spc="-31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tax</a:t>
            </a:r>
            <a:r>
              <a:rPr sz="1600" b="1" spc="-32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295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"\n";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9F6C75E-D008-62D4-49D5-891F631C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DEDEEB8-470C-34C0-07C2-2EB240C6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577" y="1611767"/>
            <a:ext cx="5647055" cy="344517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6870" marR="262890" indent="-344805">
              <a:lnSpc>
                <a:spcPts val="2160"/>
              </a:lnSpc>
              <a:spcBef>
                <a:spcPts val="3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86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if-else</a:t>
            </a:r>
            <a:r>
              <a:rPr sz="2000" b="1" spc="-60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nested</a:t>
            </a:r>
            <a:r>
              <a:rPr sz="2000" b="1" spc="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 an </a:t>
            </a: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58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block.</a:t>
            </a:r>
          </a:p>
          <a:p>
            <a:pPr marL="756285" marR="514984" lvl="1" indent="-286385">
              <a:lnSpc>
                <a:spcPts val="216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this example, </a:t>
            </a:r>
            <a:r>
              <a:rPr sz="2000" spc="-5" dirty="0">
                <a:latin typeface="Times New Roman"/>
                <a:cs typeface="Times New Roman"/>
              </a:rPr>
              <a:t>if both conditions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true,  </a:t>
            </a:r>
            <a:r>
              <a:rPr sz="2000" spc="-15" dirty="0">
                <a:latin typeface="Times New Roman"/>
                <a:cs typeface="Times New Roman"/>
              </a:rPr>
              <a:t>statements </a:t>
            </a: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executed.</a:t>
            </a:r>
            <a:endParaRPr sz="2000" dirty="0">
              <a:latin typeface="Times New Roman"/>
              <a:cs typeface="Times New Roman"/>
            </a:endParaRPr>
          </a:p>
          <a:p>
            <a:pPr marL="756285" marR="384175" lvl="1" indent="-286385">
              <a:lnSpc>
                <a:spcPts val="216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If condition 1 is true </a:t>
            </a:r>
            <a:r>
              <a:rPr sz="2000" spc="-10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condition 2 is </a:t>
            </a:r>
            <a:r>
              <a:rPr sz="2000" spc="-10" dirty="0">
                <a:latin typeface="Times New Roman"/>
                <a:cs typeface="Times New Roman"/>
              </a:rPr>
              <a:t>false,  </a:t>
            </a:r>
            <a:r>
              <a:rPr sz="2000" spc="-15" dirty="0">
                <a:latin typeface="Times New Roman"/>
                <a:cs typeface="Times New Roman"/>
              </a:rPr>
              <a:t>statements </a:t>
            </a:r>
            <a:r>
              <a:rPr sz="2000" spc="-10" dirty="0">
                <a:latin typeface="Times New Roman"/>
                <a:cs typeface="Times New Roman"/>
              </a:rPr>
              <a:t>B </a:t>
            </a:r>
            <a:r>
              <a:rPr sz="2000" spc="-15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executed.</a:t>
            </a:r>
            <a:endParaRPr sz="2000" dirty="0">
              <a:latin typeface="Times New Roman"/>
              <a:cs typeface="Times New Roman"/>
            </a:endParaRPr>
          </a:p>
          <a:p>
            <a:pPr marL="756285" marR="543560" lvl="1" indent="-286385">
              <a:lnSpc>
                <a:spcPts val="216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If condition 1 is </a:t>
            </a:r>
            <a:r>
              <a:rPr sz="2000" spc="-10" dirty="0">
                <a:latin typeface="Times New Roman"/>
                <a:cs typeface="Times New Roman"/>
              </a:rPr>
              <a:t>false, </a:t>
            </a:r>
            <a:r>
              <a:rPr sz="2000" spc="-15" dirty="0">
                <a:latin typeface="Times New Roman"/>
                <a:cs typeface="Times New Roman"/>
              </a:rPr>
              <a:t>statements </a:t>
            </a:r>
            <a:r>
              <a:rPr sz="2000" spc="-10" dirty="0">
                <a:latin typeface="Times New Roman"/>
                <a:cs typeface="Times New Roman"/>
              </a:rPr>
              <a:t>C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be  executed.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805">
              <a:lnSpc>
                <a:spcPts val="2280"/>
              </a:lnSpc>
              <a:spcBef>
                <a:spcPts val="1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86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if-else</a:t>
            </a:r>
            <a:r>
              <a:rPr sz="2000" b="1" spc="-60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nested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endParaRPr sz="2000" dirty="0">
              <a:latin typeface="Times New Roman"/>
              <a:cs typeface="Times New Roman"/>
            </a:endParaRPr>
          </a:p>
          <a:p>
            <a:pPr marL="356870">
              <a:lnSpc>
                <a:spcPts val="2280"/>
              </a:lnSpc>
            </a:pPr>
            <a:r>
              <a:rPr sz="2000" b="1" spc="-110" dirty="0">
                <a:latin typeface="Courier New"/>
                <a:cs typeface="Courier New"/>
              </a:rPr>
              <a:t>else</a:t>
            </a:r>
            <a:r>
              <a:rPr sz="2000" b="1" spc="-60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block.</a:t>
            </a:r>
          </a:p>
          <a:p>
            <a:pPr marL="356870" indent="-344805">
              <a:spcBef>
                <a:spcPts val="24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85" dirty="0">
                <a:latin typeface="Times New Roman"/>
                <a:cs typeface="Times New Roman"/>
              </a:rPr>
              <a:t>We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10" dirty="0">
                <a:latin typeface="Times New Roman"/>
                <a:cs typeface="Times New Roman"/>
              </a:rPr>
              <a:t>this for </a:t>
            </a:r>
            <a:r>
              <a:rPr sz="2000" spc="-15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level of </a:t>
            </a:r>
            <a:r>
              <a:rPr sz="2000" b="1" spc="-75" dirty="0">
                <a:latin typeface="Courier New"/>
                <a:cs typeface="Courier New"/>
              </a:rPr>
              <a:t>if</a:t>
            </a:r>
            <a:r>
              <a:rPr sz="2000" b="1" spc="-6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 </a:t>
            </a:r>
            <a:r>
              <a:rPr sz="2000" b="1" spc="-130" dirty="0">
                <a:latin typeface="Courier New"/>
                <a:cs typeface="Courier New"/>
              </a:rPr>
              <a:t>if-else</a:t>
            </a:r>
            <a:r>
              <a:rPr sz="2000" spc="-13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745" y="633608"/>
            <a:ext cx="555307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15" dirty="0">
                <a:solidFill>
                  <a:srgbClr val="4F81BD"/>
                </a:solidFill>
                <a:latin typeface="Times New Roman"/>
                <a:cs typeface="Times New Roman"/>
              </a:rPr>
              <a:t>Nested </a:t>
            </a:r>
            <a:r>
              <a:rPr sz="3800" b="1" spc="-130" dirty="0">
                <a:solidFill>
                  <a:srgbClr val="4F81BD"/>
                </a:solidFill>
                <a:latin typeface="Courier New"/>
                <a:cs typeface="Courier New"/>
              </a:rPr>
              <a:t>if-else</a:t>
            </a:r>
            <a:r>
              <a:rPr sz="3800" b="1" spc="-1535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8025" y="1685543"/>
            <a:ext cx="2258695" cy="3441700"/>
          </a:xfrm>
          <a:custGeom>
            <a:avLst/>
            <a:gdLst/>
            <a:ahLst/>
            <a:cxnLst/>
            <a:rect l="l" t="t" r="r" b="b"/>
            <a:pathLst>
              <a:path w="2258695" h="3441700">
                <a:moveTo>
                  <a:pt x="2252472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3435096"/>
                </a:lnTo>
                <a:lnTo>
                  <a:pt x="6096" y="3441192"/>
                </a:lnTo>
                <a:lnTo>
                  <a:pt x="2252472" y="3441192"/>
                </a:lnTo>
                <a:lnTo>
                  <a:pt x="2258568" y="3435096"/>
                </a:lnTo>
                <a:lnTo>
                  <a:pt x="2258568" y="3428999"/>
                </a:lnTo>
                <a:lnTo>
                  <a:pt x="27431" y="3429000"/>
                </a:lnTo>
                <a:lnTo>
                  <a:pt x="15239" y="3416808"/>
                </a:lnTo>
                <a:lnTo>
                  <a:pt x="27431" y="3416808"/>
                </a:lnTo>
                <a:lnTo>
                  <a:pt x="27431" y="24384"/>
                </a:lnTo>
                <a:lnTo>
                  <a:pt x="15239" y="24384"/>
                </a:lnTo>
                <a:lnTo>
                  <a:pt x="27431" y="12192"/>
                </a:lnTo>
                <a:lnTo>
                  <a:pt x="2258568" y="12192"/>
                </a:lnTo>
                <a:lnTo>
                  <a:pt x="2258568" y="6096"/>
                </a:lnTo>
                <a:lnTo>
                  <a:pt x="2252472" y="0"/>
                </a:lnTo>
                <a:close/>
              </a:path>
              <a:path w="2258695" h="3441700">
                <a:moveTo>
                  <a:pt x="27431" y="3416808"/>
                </a:moveTo>
                <a:lnTo>
                  <a:pt x="15239" y="3416808"/>
                </a:lnTo>
                <a:lnTo>
                  <a:pt x="27431" y="3429000"/>
                </a:lnTo>
                <a:lnTo>
                  <a:pt x="27431" y="3416808"/>
                </a:lnTo>
                <a:close/>
              </a:path>
              <a:path w="2258695" h="3441700">
                <a:moveTo>
                  <a:pt x="2231135" y="3416808"/>
                </a:moveTo>
                <a:lnTo>
                  <a:pt x="27431" y="3416808"/>
                </a:lnTo>
                <a:lnTo>
                  <a:pt x="27431" y="3429000"/>
                </a:lnTo>
                <a:lnTo>
                  <a:pt x="2231135" y="3429000"/>
                </a:lnTo>
                <a:lnTo>
                  <a:pt x="2231135" y="3416808"/>
                </a:lnTo>
                <a:close/>
              </a:path>
              <a:path w="2258695" h="3441700">
                <a:moveTo>
                  <a:pt x="2231135" y="12192"/>
                </a:moveTo>
                <a:lnTo>
                  <a:pt x="2231135" y="3429000"/>
                </a:lnTo>
                <a:lnTo>
                  <a:pt x="2243328" y="3416808"/>
                </a:lnTo>
                <a:lnTo>
                  <a:pt x="2258568" y="3416808"/>
                </a:lnTo>
                <a:lnTo>
                  <a:pt x="2258568" y="24384"/>
                </a:lnTo>
                <a:lnTo>
                  <a:pt x="2243328" y="24384"/>
                </a:lnTo>
                <a:lnTo>
                  <a:pt x="2231135" y="12192"/>
                </a:lnTo>
                <a:close/>
              </a:path>
              <a:path w="2258695" h="3441700">
                <a:moveTo>
                  <a:pt x="2258568" y="3416808"/>
                </a:moveTo>
                <a:lnTo>
                  <a:pt x="2243328" y="3416808"/>
                </a:lnTo>
                <a:lnTo>
                  <a:pt x="2231135" y="3429000"/>
                </a:lnTo>
                <a:lnTo>
                  <a:pt x="2258568" y="3428999"/>
                </a:lnTo>
                <a:lnTo>
                  <a:pt x="2258568" y="3416808"/>
                </a:lnTo>
                <a:close/>
              </a:path>
              <a:path w="2258695" h="3441700">
                <a:moveTo>
                  <a:pt x="27431" y="12192"/>
                </a:moveTo>
                <a:lnTo>
                  <a:pt x="15239" y="24384"/>
                </a:lnTo>
                <a:lnTo>
                  <a:pt x="27431" y="24384"/>
                </a:lnTo>
                <a:lnTo>
                  <a:pt x="27431" y="12192"/>
                </a:lnTo>
                <a:close/>
              </a:path>
              <a:path w="2258695" h="3441700">
                <a:moveTo>
                  <a:pt x="2231135" y="12192"/>
                </a:moveTo>
                <a:lnTo>
                  <a:pt x="27431" y="12192"/>
                </a:lnTo>
                <a:lnTo>
                  <a:pt x="27431" y="24384"/>
                </a:lnTo>
                <a:lnTo>
                  <a:pt x="2231135" y="24384"/>
                </a:lnTo>
                <a:lnTo>
                  <a:pt x="2231135" y="12192"/>
                </a:lnTo>
                <a:close/>
              </a:path>
              <a:path w="2258695" h="3441700">
                <a:moveTo>
                  <a:pt x="2258568" y="12192"/>
                </a:moveTo>
                <a:lnTo>
                  <a:pt x="2231135" y="12192"/>
                </a:lnTo>
                <a:lnTo>
                  <a:pt x="2243328" y="24384"/>
                </a:lnTo>
                <a:lnTo>
                  <a:pt x="2258568" y="24384"/>
                </a:lnTo>
                <a:lnTo>
                  <a:pt x="2258568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79056" y="1688112"/>
            <a:ext cx="2101850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105"/>
              </a:spcBef>
            </a:pPr>
            <a:r>
              <a:rPr sz="1600" b="1" spc="-5" dirty="0">
                <a:latin typeface="Courier New"/>
                <a:cs typeface="Courier New"/>
              </a:rPr>
              <a:t>if(</a:t>
            </a:r>
            <a:r>
              <a:rPr sz="16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1600" b="1" i="1" u="sng" spc="-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i="1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sz="1600" b="1" spc="5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if(</a:t>
            </a:r>
            <a:r>
              <a:rPr sz="16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condition</a:t>
            </a:r>
            <a:r>
              <a:rPr sz="1600" b="1" i="1" u="sng" spc="-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ts val="173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ts val="1730"/>
              </a:lnSpc>
            </a:pPr>
            <a:r>
              <a:rPr sz="16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1600" b="1" i="1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ts val="173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ts val="173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499745">
              <a:lnSpc>
                <a:spcPts val="1730"/>
              </a:lnSpc>
            </a:pPr>
            <a:r>
              <a:rPr sz="16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1600" b="1" i="1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B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ts val="173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55904">
              <a:lnSpc>
                <a:spcPts val="1730"/>
              </a:lnSpc>
            </a:pPr>
            <a:r>
              <a:rPr sz="1600" b="1" i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statements</a:t>
            </a:r>
            <a:r>
              <a:rPr sz="1600" b="1" i="1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2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9FEB79E-D92F-B286-DBF4-2ED0DAE9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EAFFDE-D24A-0535-0C3B-F6DC8DCB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33608"/>
            <a:ext cx="500507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130" dirty="0">
                <a:solidFill>
                  <a:srgbClr val="4F81BD"/>
                </a:solidFill>
                <a:latin typeface="Courier New"/>
                <a:cs typeface="Courier New"/>
              </a:rPr>
              <a:t>else-if</a:t>
            </a:r>
            <a:r>
              <a:rPr sz="3800" b="1" spc="-127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7" y="1589254"/>
            <a:ext cx="492696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5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An </a:t>
            </a:r>
            <a:r>
              <a:rPr sz="2000" b="1" spc="-125" dirty="0">
                <a:latin typeface="Courier New"/>
                <a:cs typeface="Courier New"/>
              </a:rPr>
              <a:t>if-else </a:t>
            </a:r>
            <a:r>
              <a:rPr sz="2000" spc="-15" dirty="0">
                <a:latin typeface="Times New Roman"/>
                <a:cs typeface="Times New Roman"/>
              </a:rPr>
              <a:t>statement </a:t>
            </a:r>
            <a:r>
              <a:rPr sz="2000" spc="-10" dirty="0">
                <a:latin typeface="Times New Roman"/>
                <a:cs typeface="Times New Roman"/>
              </a:rPr>
              <a:t>allows </a:t>
            </a:r>
            <a:r>
              <a:rPr sz="2000" spc="-15" dirty="0">
                <a:latin typeface="Times New Roman"/>
                <a:cs typeface="Times New Roman"/>
              </a:rPr>
              <a:t>us </a:t>
            </a:r>
            <a:r>
              <a:rPr sz="2000" spc="-5" dirty="0">
                <a:latin typeface="Times New Roman"/>
                <a:cs typeface="Times New Roman"/>
              </a:rPr>
              <a:t>to respond  to a binary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condition.</a:t>
            </a:r>
            <a:endParaRPr sz="2000">
              <a:latin typeface="Times New Roman"/>
              <a:cs typeface="Times New Roman"/>
            </a:endParaRPr>
          </a:p>
          <a:p>
            <a:pPr marL="356870" marR="694690" indent="-344805">
              <a:lnSpc>
                <a:spcPct val="97500"/>
              </a:lnSpc>
              <a:spcBef>
                <a:spcPts val="5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20" dirty="0">
                <a:latin typeface="Times New Roman"/>
                <a:cs typeface="Times New Roman"/>
              </a:rPr>
              <a:t>want </a:t>
            </a:r>
            <a:r>
              <a:rPr sz="2000" spc="-5" dirty="0">
                <a:latin typeface="Times New Roman"/>
                <a:cs typeface="Times New Roman"/>
              </a:rPr>
              <a:t>to respond to a ternary  condition,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2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put an </a:t>
            </a:r>
            <a:r>
              <a:rPr sz="2000" b="1" spc="-125" dirty="0">
                <a:latin typeface="Courier New"/>
                <a:cs typeface="Courier New"/>
              </a:rPr>
              <a:t>if-else  </a:t>
            </a:r>
            <a:r>
              <a:rPr sz="2000" spc="-15" dirty="0">
                <a:latin typeface="Times New Roman"/>
                <a:cs typeface="Times New Roman"/>
              </a:rPr>
              <a:t>statement </a:t>
            </a:r>
            <a:r>
              <a:rPr sz="2000" spc="-5" dirty="0">
                <a:latin typeface="Times New Roman"/>
                <a:cs typeface="Times New Roman"/>
              </a:rPr>
              <a:t>in an </a:t>
            </a:r>
            <a:r>
              <a:rPr sz="2000" b="1" spc="-110" dirty="0">
                <a:latin typeface="Courier New"/>
                <a:cs typeface="Courier New"/>
              </a:rPr>
              <a:t>else</a:t>
            </a:r>
            <a:r>
              <a:rPr sz="2000" b="1" spc="-72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577" y="3983241"/>
            <a:ext cx="488251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spcBef>
                <a:spcPts val="90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For this situation, </a:t>
            </a:r>
            <a:r>
              <a:rPr sz="2000" dirty="0">
                <a:latin typeface="Times New Roman"/>
                <a:cs typeface="Times New Roman"/>
              </a:rPr>
              <a:t>people </a:t>
            </a:r>
            <a:r>
              <a:rPr sz="2000" spc="-10" dirty="0">
                <a:latin typeface="Times New Roman"/>
                <a:cs typeface="Times New Roman"/>
              </a:rPr>
              <a:t>typically </a:t>
            </a:r>
            <a:r>
              <a:rPr sz="2000" dirty="0">
                <a:latin typeface="Times New Roman"/>
                <a:cs typeface="Times New Roman"/>
              </a:rPr>
              <a:t>drop </a:t>
            </a:r>
            <a:r>
              <a:rPr sz="2000" b="1" spc="-5" dirty="0">
                <a:latin typeface="Courier New"/>
                <a:cs typeface="Courier New"/>
              </a:rPr>
              <a:t>{ } 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put </a:t>
            </a:r>
            <a:r>
              <a:rPr sz="2000" spc="-5" dirty="0">
                <a:latin typeface="Times New Roman"/>
                <a:cs typeface="Times New Roman"/>
              </a:rPr>
              <a:t>the second </a:t>
            </a:r>
            <a:r>
              <a:rPr sz="2000" b="1" spc="-75" dirty="0">
                <a:latin typeface="Courier New"/>
                <a:cs typeface="Courier New"/>
              </a:rPr>
              <a:t>if </a:t>
            </a:r>
            <a:r>
              <a:rPr sz="2000" spc="-10" dirty="0">
                <a:latin typeface="Times New Roman"/>
                <a:cs typeface="Times New Roman"/>
              </a:rPr>
              <a:t>behind </a:t>
            </a:r>
            <a:r>
              <a:rPr sz="2000" spc="-5" dirty="0">
                <a:latin typeface="Times New Roman"/>
                <a:cs typeface="Times New Roman"/>
              </a:rPr>
              <a:t>else to create  an </a:t>
            </a:r>
            <a:r>
              <a:rPr sz="2000" b="1" spc="-125" dirty="0">
                <a:solidFill>
                  <a:srgbClr val="0070C0"/>
                </a:solidFill>
                <a:latin typeface="Courier New"/>
                <a:cs typeface="Courier New"/>
              </a:rPr>
              <a:t>else-if</a:t>
            </a:r>
            <a:r>
              <a:rPr sz="2000" b="1" spc="-79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41849" y="1609345"/>
            <a:ext cx="2615565" cy="2334895"/>
          </a:xfrm>
          <a:custGeom>
            <a:avLst/>
            <a:gdLst/>
            <a:ahLst/>
            <a:cxnLst/>
            <a:rect l="l" t="t" r="r" b="b"/>
            <a:pathLst>
              <a:path w="2615565" h="2334895">
                <a:moveTo>
                  <a:pt x="2609087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328672"/>
                </a:lnTo>
                <a:lnTo>
                  <a:pt x="6096" y="2334768"/>
                </a:lnTo>
                <a:lnTo>
                  <a:pt x="2609087" y="2334768"/>
                </a:lnTo>
                <a:lnTo>
                  <a:pt x="2615183" y="2328672"/>
                </a:lnTo>
                <a:lnTo>
                  <a:pt x="2615183" y="2322576"/>
                </a:lnTo>
                <a:lnTo>
                  <a:pt x="24384" y="2322576"/>
                </a:lnTo>
                <a:lnTo>
                  <a:pt x="12191" y="2310384"/>
                </a:lnTo>
                <a:lnTo>
                  <a:pt x="24384" y="2310384"/>
                </a:lnTo>
                <a:lnTo>
                  <a:pt x="24384" y="24384"/>
                </a:lnTo>
                <a:lnTo>
                  <a:pt x="12191" y="24384"/>
                </a:lnTo>
                <a:lnTo>
                  <a:pt x="24384" y="12192"/>
                </a:lnTo>
                <a:lnTo>
                  <a:pt x="2615183" y="12192"/>
                </a:lnTo>
                <a:lnTo>
                  <a:pt x="2615183" y="6096"/>
                </a:lnTo>
                <a:lnTo>
                  <a:pt x="2609087" y="0"/>
                </a:lnTo>
                <a:close/>
              </a:path>
              <a:path w="2615565" h="2334895">
                <a:moveTo>
                  <a:pt x="24384" y="2310384"/>
                </a:moveTo>
                <a:lnTo>
                  <a:pt x="12191" y="2310384"/>
                </a:lnTo>
                <a:lnTo>
                  <a:pt x="24384" y="2322576"/>
                </a:lnTo>
                <a:lnTo>
                  <a:pt x="24384" y="2310384"/>
                </a:lnTo>
                <a:close/>
              </a:path>
              <a:path w="2615565" h="2334895">
                <a:moveTo>
                  <a:pt x="2590800" y="2310384"/>
                </a:moveTo>
                <a:lnTo>
                  <a:pt x="24384" y="2310384"/>
                </a:lnTo>
                <a:lnTo>
                  <a:pt x="24384" y="2322576"/>
                </a:lnTo>
                <a:lnTo>
                  <a:pt x="2590800" y="2322576"/>
                </a:lnTo>
                <a:lnTo>
                  <a:pt x="2590800" y="2310384"/>
                </a:lnTo>
                <a:close/>
              </a:path>
              <a:path w="2615565" h="2334895">
                <a:moveTo>
                  <a:pt x="2590800" y="12192"/>
                </a:moveTo>
                <a:lnTo>
                  <a:pt x="2590800" y="2322576"/>
                </a:lnTo>
                <a:lnTo>
                  <a:pt x="2602992" y="2310384"/>
                </a:lnTo>
                <a:lnTo>
                  <a:pt x="2615183" y="2310384"/>
                </a:lnTo>
                <a:lnTo>
                  <a:pt x="2615183" y="24384"/>
                </a:lnTo>
                <a:lnTo>
                  <a:pt x="2602992" y="24384"/>
                </a:lnTo>
                <a:lnTo>
                  <a:pt x="2590800" y="12192"/>
                </a:lnTo>
                <a:close/>
              </a:path>
              <a:path w="2615565" h="2334895">
                <a:moveTo>
                  <a:pt x="2615183" y="2310384"/>
                </a:moveTo>
                <a:lnTo>
                  <a:pt x="2602992" y="2310384"/>
                </a:lnTo>
                <a:lnTo>
                  <a:pt x="2590800" y="2322576"/>
                </a:lnTo>
                <a:lnTo>
                  <a:pt x="2615183" y="2322576"/>
                </a:lnTo>
                <a:lnTo>
                  <a:pt x="2615183" y="2310384"/>
                </a:lnTo>
                <a:close/>
              </a:path>
              <a:path w="2615565" h="2334895">
                <a:moveTo>
                  <a:pt x="24384" y="12192"/>
                </a:moveTo>
                <a:lnTo>
                  <a:pt x="12191" y="24384"/>
                </a:lnTo>
                <a:lnTo>
                  <a:pt x="24384" y="24384"/>
                </a:lnTo>
                <a:lnTo>
                  <a:pt x="24384" y="12192"/>
                </a:lnTo>
                <a:close/>
              </a:path>
              <a:path w="2615565" h="2334895">
                <a:moveTo>
                  <a:pt x="2590800" y="12192"/>
                </a:moveTo>
                <a:lnTo>
                  <a:pt x="24384" y="12192"/>
                </a:lnTo>
                <a:lnTo>
                  <a:pt x="24384" y="24384"/>
                </a:lnTo>
                <a:lnTo>
                  <a:pt x="2590800" y="24384"/>
                </a:lnTo>
                <a:lnTo>
                  <a:pt x="2590800" y="12192"/>
                </a:lnTo>
                <a:close/>
              </a:path>
              <a:path w="2615565" h="2334895">
                <a:moveTo>
                  <a:pt x="2615183" y="12192"/>
                </a:moveTo>
                <a:lnTo>
                  <a:pt x="2590800" y="12192"/>
                </a:lnTo>
                <a:lnTo>
                  <a:pt x="2602992" y="24384"/>
                </a:lnTo>
                <a:lnTo>
                  <a:pt x="2615183" y="24384"/>
                </a:lnTo>
                <a:lnTo>
                  <a:pt x="2615183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32712" y="1630115"/>
            <a:ext cx="2421890" cy="2221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75" dirty="0">
                <a:latin typeface="Courier New"/>
                <a:cs typeface="Courier New"/>
              </a:rPr>
              <a:t>if (a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750" dirty="0">
                <a:latin typeface="Courier New"/>
                <a:cs typeface="Courier New"/>
              </a:rPr>
              <a:t> </a:t>
            </a:r>
            <a:r>
              <a:rPr sz="1600" b="1" spc="-105" dirty="0">
                <a:latin typeface="Courier New"/>
                <a:cs typeface="Courier New"/>
              </a:rPr>
              <a:t>10)</a:t>
            </a:r>
            <a:endParaRPr sz="1600" dirty="0">
              <a:latin typeface="Courier New"/>
              <a:cs typeface="Courier New"/>
            </a:endParaRPr>
          </a:p>
          <a:p>
            <a:pPr marL="12700" marR="315595" indent="207010"/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3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"a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10.";  </a:t>
            </a:r>
            <a:r>
              <a:rPr sz="1600" b="1" spc="-110" dirty="0"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219710"/>
            <a:r>
              <a:rPr sz="1600" b="1" spc="-75" dirty="0">
                <a:latin typeface="Courier New"/>
                <a:cs typeface="Courier New"/>
              </a:rPr>
              <a:t>if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(a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10)</a:t>
            </a:r>
            <a:endParaRPr sz="1600" dirty="0">
              <a:latin typeface="Courier New"/>
              <a:cs typeface="Courier New"/>
            </a:endParaRPr>
          </a:p>
          <a:p>
            <a:pPr marL="219710" marR="108585" indent="207010"/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&lt;&lt;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"a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330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10.";  </a:t>
            </a:r>
            <a:r>
              <a:rPr sz="1600" b="1" spc="-110" dirty="0">
                <a:latin typeface="Courier New"/>
                <a:cs typeface="Courier New"/>
              </a:rPr>
              <a:t>else</a:t>
            </a:r>
            <a:endParaRPr sz="1600" dirty="0">
              <a:latin typeface="Courier New"/>
              <a:cs typeface="Courier New"/>
            </a:endParaRPr>
          </a:p>
          <a:p>
            <a:pPr marL="426720">
              <a:spcBef>
                <a:spcPts val="5"/>
              </a:spcBef>
            </a:pPr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85" dirty="0">
                <a:latin typeface="Courier New"/>
                <a:cs typeface="Courier New"/>
              </a:rPr>
              <a:t>&lt;&lt;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"a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==</a:t>
            </a:r>
            <a:r>
              <a:rPr sz="1600" b="1" spc="-330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10.";</a:t>
            </a:r>
            <a:endParaRPr sz="1600" dirty="0">
              <a:latin typeface="Courier New"/>
              <a:cs typeface="Courier New"/>
            </a:endParaRPr>
          </a:p>
          <a:p>
            <a:pPr marL="12700"/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41849" y="4005073"/>
            <a:ext cx="2615565" cy="1594485"/>
          </a:xfrm>
          <a:custGeom>
            <a:avLst/>
            <a:gdLst/>
            <a:ahLst/>
            <a:cxnLst/>
            <a:rect l="l" t="t" r="r" b="b"/>
            <a:pathLst>
              <a:path w="2615565" h="1594485">
                <a:moveTo>
                  <a:pt x="2609087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1591055"/>
                </a:lnTo>
                <a:lnTo>
                  <a:pt x="6096" y="1594103"/>
                </a:lnTo>
                <a:lnTo>
                  <a:pt x="2609087" y="1594103"/>
                </a:lnTo>
                <a:lnTo>
                  <a:pt x="2615183" y="1591055"/>
                </a:lnTo>
                <a:lnTo>
                  <a:pt x="2615183" y="1581911"/>
                </a:lnTo>
                <a:lnTo>
                  <a:pt x="24384" y="1581911"/>
                </a:lnTo>
                <a:lnTo>
                  <a:pt x="12191" y="1569719"/>
                </a:lnTo>
                <a:lnTo>
                  <a:pt x="24384" y="1569719"/>
                </a:lnTo>
                <a:lnTo>
                  <a:pt x="24384" y="24383"/>
                </a:lnTo>
                <a:lnTo>
                  <a:pt x="12191" y="24383"/>
                </a:lnTo>
                <a:lnTo>
                  <a:pt x="24384" y="12191"/>
                </a:lnTo>
                <a:lnTo>
                  <a:pt x="2615183" y="12191"/>
                </a:lnTo>
                <a:lnTo>
                  <a:pt x="2615183" y="6095"/>
                </a:lnTo>
                <a:lnTo>
                  <a:pt x="2609087" y="0"/>
                </a:lnTo>
                <a:close/>
              </a:path>
              <a:path w="2615565" h="1594485">
                <a:moveTo>
                  <a:pt x="24384" y="1569719"/>
                </a:moveTo>
                <a:lnTo>
                  <a:pt x="12191" y="1569719"/>
                </a:lnTo>
                <a:lnTo>
                  <a:pt x="24384" y="1581911"/>
                </a:lnTo>
                <a:lnTo>
                  <a:pt x="24384" y="1569719"/>
                </a:lnTo>
                <a:close/>
              </a:path>
              <a:path w="2615565" h="1594485">
                <a:moveTo>
                  <a:pt x="2590800" y="1569719"/>
                </a:moveTo>
                <a:lnTo>
                  <a:pt x="24384" y="1569719"/>
                </a:lnTo>
                <a:lnTo>
                  <a:pt x="24384" y="1581911"/>
                </a:lnTo>
                <a:lnTo>
                  <a:pt x="2590800" y="1581911"/>
                </a:lnTo>
                <a:lnTo>
                  <a:pt x="2590800" y="1569719"/>
                </a:lnTo>
                <a:close/>
              </a:path>
              <a:path w="2615565" h="1594485">
                <a:moveTo>
                  <a:pt x="2590800" y="12191"/>
                </a:moveTo>
                <a:lnTo>
                  <a:pt x="2590800" y="1581911"/>
                </a:lnTo>
                <a:lnTo>
                  <a:pt x="2602992" y="1569719"/>
                </a:lnTo>
                <a:lnTo>
                  <a:pt x="2615183" y="1569719"/>
                </a:lnTo>
                <a:lnTo>
                  <a:pt x="2615183" y="24383"/>
                </a:lnTo>
                <a:lnTo>
                  <a:pt x="2602992" y="24383"/>
                </a:lnTo>
                <a:lnTo>
                  <a:pt x="2590800" y="12191"/>
                </a:lnTo>
                <a:close/>
              </a:path>
              <a:path w="2615565" h="1594485">
                <a:moveTo>
                  <a:pt x="2615183" y="1569719"/>
                </a:moveTo>
                <a:lnTo>
                  <a:pt x="2602992" y="1569719"/>
                </a:lnTo>
                <a:lnTo>
                  <a:pt x="2590800" y="1581911"/>
                </a:lnTo>
                <a:lnTo>
                  <a:pt x="2615183" y="1581911"/>
                </a:lnTo>
                <a:lnTo>
                  <a:pt x="2615183" y="1569719"/>
                </a:lnTo>
                <a:close/>
              </a:path>
              <a:path w="2615565" h="1594485">
                <a:moveTo>
                  <a:pt x="24384" y="12191"/>
                </a:moveTo>
                <a:lnTo>
                  <a:pt x="12191" y="24383"/>
                </a:lnTo>
                <a:lnTo>
                  <a:pt x="24384" y="24383"/>
                </a:lnTo>
                <a:lnTo>
                  <a:pt x="24384" y="12191"/>
                </a:lnTo>
                <a:close/>
              </a:path>
              <a:path w="2615565" h="1594485">
                <a:moveTo>
                  <a:pt x="2590800" y="12191"/>
                </a:moveTo>
                <a:lnTo>
                  <a:pt x="24384" y="12191"/>
                </a:lnTo>
                <a:lnTo>
                  <a:pt x="24384" y="24383"/>
                </a:lnTo>
                <a:lnTo>
                  <a:pt x="2590800" y="24383"/>
                </a:lnTo>
                <a:lnTo>
                  <a:pt x="2590800" y="12191"/>
                </a:lnTo>
                <a:close/>
              </a:path>
              <a:path w="2615565" h="1594485">
                <a:moveTo>
                  <a:pt x="2615183" y="12191"/>
                </a:moveTo>
                <a:lnTo>
                  <a:pt x="2590800" y="12191"/>
                </a:lnTo>
                <a:lnTo>
                  <a:pt x="2602992" y="24383"/>
                </a:lnTo>
                <a:lnTo>
                  <a:pt x="2615183" y="24383"/>
                </a:lnTo>
                <a:lnTo>
                  <a:pt x="2615183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32712" y="4025975"/>
            <a:ext cx="221488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75" dirty="0">
                <a:latin typeface="Courier New"/>
                <a:cs typeface="Courier New"/>
              </a:rPr>
              <a:t>if (a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750" dirty="0">
                <a:latin typeface="Courier New"/>
                <a:cs typeface="Courier New"/>
              </a:rPr>
              <a:t> </a:t>
            </a:r>
            <a:r>
              <a:rPr sz="1600" b="1" spc="-105" dirty="0">
                <a:latin typeface="Courier New"/>
                <a:cs typeface="Courier New"/>
              </a:rPr>
              <a:t>10)</a:t>
            </a:r>
            <a:endParaRPr sz="1600">
              <a:latin typeface="Courier New"/>
              <a:cs typeface="Courier New"/>
            </a:endParaRPr>
          </a:p>
          <a:p>
            <a:pPr marL="12700" marR="108585" indent="207010"/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3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"a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&lt;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10.";  </a:t>
            </a:r>
            <a:r>
              <a:rPr sz="1600" b="1" spc="-110" dirty="0">
                <a:solidFill>
                  <a:srgbClr val="0070C0"/>
                </a:solidFill>
                <a:latin typeface="Courier New"/>
                <a:cs typeface="Courier New"/>
              </a:rPr>
              <a:t>else</a:t>
            </a:r>
            <a:r>
              <a:rPr sz="1600" b="1" spc="-30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75" dirty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sz="1600" b="1" spc="-3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(a</a:t>
            </a:r>
            <a:r>
              <a:rPr sz="1600" b="1" spc="-3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300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10)</a:t>
            </a:r>
            <a:endParaRPr sz="1600">
              <a:latin typeface="Courier New"/>
              <a:cs typeface="Courier New"/>
            </a:endParaRPr>
          </a:p>
          <a:p>
            <a:pPr marL="12700" marR="108585" indent="207010"/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1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3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"a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&gt;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10.";  </a:t>
            </a:r>
            <a:r>
              <a:rPr sz="1600" b="1" spc="-110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219710"/>
            <a:r>
              <a:rPr sz="1600" b="1" spc="-110" dirty="0">
                <a:latin typeface="Courier New"/>
                <a:cs typeface="Courier New"/>
              </a:rPr>
              <a:t>cout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33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"a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==</a:t>
            </a:r>
            <a:r>
              <a:rPr sz="1600" b="1" spc="-305" dirty="0">
                <a:latin typeface="Courier New"/>
                <a:cs typeface="Courier New"/>
              </a:rPr>
              <a:t> </a:t>
            </a:r>
            <a:r>
              <a:rPr sz="1600" b="1" spc="-125" dirty="0">
                <a:latin typeface="Courier New"/>
                <a:cs typeface="Courier New"/>
              </a:rPr>
              <a:t>10.";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66E470D-B3F2-AADA-FA3C-14A2C4EB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A3A1A0B-FB25-1BB2-4FEB-A421B803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33608"/>
            <a:ext cx="500507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800" b="1" spc="-5" dirty="0">
                <a:solidFill>
                  <a:srgbClr val="4F81BD"/>
                </a:solidFill>
                <a:latin typeface="Times New Roman"/>
                <a:cs typeface="Times New Roman"/>
              </a:rPr>
              <a:t>The </a:t>
            </a:r>
            <a:r>
              <a:rPr sz="3800" b="1" spc="-130" dirty="0">
                <a:solidFill>
                  <a:srgbClr val="4F81BD"/>
                </a:solidFill>
                <a:latin typeface="Courier New"/>
                <a:cs typeface="Courier New"/>
              </a:rPr>
              <a:t>else-if</a:t>
            </a:r>
            <a:r>
              <a:rPr sz="3800" b="1" spc="-1270" dirty="0">
                <a:solidFill>
                  <a:srgbClr val="4F81BD"/>
                </a:solidFill>
                <a:latin typeface="Courier New"/>
                <a:cs typeface="Courier New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statement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605697"/>
            <a:ext cx="4992370" cy="3270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An </a:t>
            </a:r>
            <a:r>
              <a:rPr sz="2000" b="1" spc="-125" dirty="0">
                <a:latin typeface="Courier New"/>
                <a:cs typeface="Courier New"/>
              </a:rPr>
              <a:t>else-if </a:t>
            </a:r>
            <a:r>
              <a:rPr sz="2000" spc="-15" dirty="0">
                <a:latin typeface="Times New Roman"/>
                <a:cs typeface="Times New Roman"/>
              </a:rPr>
              <a:t>statement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generated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15" dirty="0">
                <a:latin typeface="Times New Roman"/>
                <a:cs typeface="Times New Roman"/>
              </a:rPr>
              <a:t>using  </a:t>
            </a:r>
            <a:r>
              <a:rPr sz="2000" spc="-25" dirty="0">
                <a:latin typeface="Times New Roman"/>
                <a:cs typeface="Times New Roman"/>
              </a:rPr>
              <a:t>two </a:t>
            </a:r>
            <a:r>
              <a:rPr sz="2000" spc="-10" dirty="0">
                <a:latin typeface="Times New Roman"/>
                <a:cs typeface="Times New Roman"/>
              </a:rPr>
              <a:t>nested </a:t>
            </a:r>
            <a:r>
              <a:rPr sz="2000" b="1" spc="-125" dirty="0">
                <a:latin typeface="Courier New"/>
                <a:cs typeface="Courier New"/>
              </a:rPr>
              <a:t>if-else</a:t>
            </a:r>
            <a:r>
              <a:rPr sz="2000" b="1" spc="-69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statements.</a:t>
            </a:r>
            <a:endParaRPr sz="2000">
              <a:latin typeface="Times New Roman"/>
              <a:cs typeface="Times New Roman"/>
            </a:endParaRPr>
          </a:p>
          <a:p>
            <a:pPr marL="356870" indent="-344805"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Times New Roman"/>
                <a:cs typeface="Times New Roman"/>
              </a:rPr>
              <a:t>It is logically </a:t>
            </a:r>
            <a:r>
              <a:rPr sz="2000" spc="-15" dirty="0">
                <a:latin typeface="Times New Roman"/>
                <a:cs typeface="Times New Roman"/>
              </a:rPr>
              <a:t>fine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spc="-15" dirty="0">
                <a:latin typeface="Times New Roman"/>
                <a:cs typeface="Times New Roman"/>
              </a:rPr>
              <a:t>use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Courier New"/>
                <a:cs typeface="Courier New"/>
              </a:rPr>
              <a:t>else-if</a:t>
            </a:r>
            <a:r>
              <a:rPr sz="2000" spc="-13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6870" marR="40640" indent="-344805"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However,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spc="-30" dirty="0">
                <a:latin typeface="Times New Roman"/>
                <a:cs typeface="Times New Roman"/>
              </a:rPr>
              <a:t>we </a:t>
            </a:r>
            <a:r>
              <a:rPr sz="2000" spc="-20" dirty="0">
                <a:latin typeface="Times New Roman"/>
                <a:cs typeface="Times New Roman"/>
              </a:rPr>
              <a:t>want </a:t>
            </a:r>
            <a:r>
              <a:rPr sz="2000" spc="-5" dirty="0">
                <a:latin typeface="Times New Roman"/>
                <a:cs typeface="Times New Roman"/>
              </a:rPr>
              <a:t>to respond to </a:t>
            </a:r>
            <a:r>
              <a:rPr sz="2000" spc="-10" dirty="0">
                <a:latin typeface="Times New Roman"/>
                <a:cs typeface="Times New Roman"/>
              </a:rPr>
              <a:t>more </a:t>
            </a:r>
            <a:r>
              <a:rPr sz="2000" spc="-5" dirty="0">
                <a:latin typeface="Times New Roman"/>
                <a:cs typeface="Times New Roman"/>
              </a:rPr>
              <a:t>than  three conditions, </a:t>
            </a:r>
            <a:r>
              <a:rPr sz="2000" spc="-10" dirty="0">
                <a:latin typeface="Times New Roman"/>
                <a:cs typeface="Times New Roman"/>
              </a:rPr>
              <a:t>using </a:t>
            </a:r>
            <a:r>
              <a:rPr sz="2000" b="1" spc="-130" dirty="0">
                <a:latin typeface="Courier New"/>
                <a:cs typeface="Courier New"/>
              </a:rPr>
              <a:t>else-if </a:t>
            </a:r>
            <a:r>
              <a:rPr sz="2000" spc="-5" dirty="0">
                <a:latin typeface="Times New Roman"/>
                <a:cs typeface="Times New Roman"/>
              </a:rPr>
              <a:t>greatly  </a:t>
            </a:r>
            <a:r>
              <a:rPr sz="2000" spc="-10" dirty="0">
                <a:latin typeface="Times New Roman"/>
                <a:cs typeface="Times New Roman"/>
              </a:rPr>
              <a:t>enhances the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readability </a:t>
            </a:r>
            <a:r>
              <a:rPr sz="2000" spc="-5" dirty="0">
                <a:latin typeface="Times New Roman"/>
                <a:cs typeface="Times New Roman"/>
              </a:rPr>
              <a:t>of our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356870" marR="71120" indent="-344805">
              <a:lnSpc>
                <a:spcPct val="101699"/>
              </a:lnSpc>
              <a:spcBef>
                <a:spcPts val="320"/>
              </a:spcBef>
              <a:buFont typeface="Arial"/>
              <a:buChar char="•"/>
              <a:tabLst>
                <a:tab pos="356870" algn="l"/>
                <a:tab pos="357505" algn="l"/>
                <a:tab pos="1313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Another	selection statement, </a:t>
            </a:r>
            <a:r>
              <a:rPr sz="2000" b="1" spc="-135" dirty="0">
                <a:latin typeface="Courier New"/>
                <a:cs typeface="Courier New"/>
              </a:rPr>
              <a:t>switch-case</a:t>
            </a:r>
            <a:r>
              <a:rPr sz="2000" spc="-135" dirty="0">
                <a:latin typeface="Times New Roman"/>
                <a:cs typeface="Times New Roman"/>
              </a:rPr>
              <a:t>, 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(sometimes) more </a:t>
            </a:r>
            <a:r>
              <a:rPr sz="2000" dirty="0">
                <a:latin typeface="Times New Roman"/>
                <a:cs typeface="Times New Roman"/>
              </a:rPr>
              <a:t>appropriate </a:t>
            </a: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a  condition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has </a:t>
            </a:r>
            <a:r>
              <a:rPr sz="2000" spc="-15" dirty="0">
                <a:latin typeface="Times New Roman"/>
                <a:cs typeface="Times New Roman"/>
              </a:rPr>
              <a:t>many </a:t>
            </a:r>
            <a:r>
              <a:rPr sz="2000" spc="-5" dirty="0">
                <a:latin typeface="Times New Roman"/>
                <a:cs typeface="Times New Roman"/>
              </a:rPr>
              <a:t>realizations and </a:t>
            </a:r>
            <a:r>
              <a:rPr sz="2000" spc="-20" dirty="0">
                <a:latin typeface="Times New Roman"/>
                <a:cs typeface="Times New Roman"/>
              </a:rPr>
              <a:t>will  </a:t>
            </a:r>
            <a:r>
              <a:rPr sz="2000" spc="-5" dirty="0">
                <a:latin typeface="Times New Roman"/>
                <a:cs typeface="Times New Roman"/>
              </a:rPr>
              <a:t>be introduced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later.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1615439"/>
            <a:ext cx="2331720" cy="3810000"/>
          </a:xfrm>
          <a:custGeom>
            <a:avLst/>
            <a:gdLst/>
            <a:ahLst/>
            <a:cxnLst/>
            <a:rect l="l" t="t" r="r" b="b"/>
            <a:pathLst>
              <a:path w="2331720" h="3810000">
                <a:moveTo>
                  <a:pt x="2325624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3803904"/>
                </a:lnTo>
                <a:lnTo>
                  <a:pt x="6096" y="3810000"/>
                </a:lnTo>
                <a:lnTo>
                  <a:pt x="2325624" y="3810000"/>
                </a:lnTo>
                <a:lnTo>
                  <a:pt x="2331720" y="3803904"/>
                </a:lnTo>
                <a:lnTo>
                  <a:pt x="2331720" y="3797807"/>
                </a:lnTo>
                <a:lnTo>
                  <a:pt x="27432" y="3797807"/>
                </a:lnTo>
                <a:lnTo>
                  <a:pt x="15239" y="3785616"/>
                </a:lnTo>
                <a:lnTo>
                  <a:pt x="27432" y="3785616"/>
                </a:lnTo>
                <a:lnTo>
                  <a:pt x="27432" y="24384"/>
                </a:lnTo>
                <a:lnTo>
                  <a:pt x="15239" y="24384"/>
                </a:lnTo>
                <a:lnTo>
                  <a:pt x="27432" y="12191"/>
                </a:lnTo>
                <a:lnTo>
                  <a:pt x="2331720" y="12191"/>
                </a:lnTo>
                <a:lnTo>
                  <a:pt x="2331720" y="6096"/>
                </a:lnTo>
                <a:lnTo>
                  <a:pt x="2325624" y="0"/>
                </a:lnTo>
                <a:close/>
              </a:path>
              <a:path w="2331720" h="3810000">
                <a:moveTo>
                  <a:pt x="27432" y="3785616"/>
                </a:moveTo>
                <a:lnTo>
                  <a:pt x="15239" y="3785616"/>
                </a:lnTo>
                <a:lnTo>
                  <a:pt x="27432" y="3797807"/>
                </a:lnTo>
                <a:lnTo>
                  <a:pt x="27432" y="3785616"/>
                </a:lnTo>
                <a:close/>
              </a:path>
              <a:path w="2331720" h="3810000">
                <a:moveTo>
                  <a:pt x="2307335" y="3785616"/>
                </a:moveTo>
                <a:lnTo>
                  <a:pt x="27432" y="3785616"/>
                </a:lnTo>
                <a:lnTo>
                  <a:pt x="27432" y="3797807"/>
                </a:lnTo>
                <a:lnTo>
                  <a:pt x="2307335" y="3797807"/>
                </a:lnTo>
                <a:lnTo>
                  <a:pt x="2307335" y="3785616"/>
                </a:lnTo>
                <a:close/>
              </a:path>
              <a:path w="2331720" h="3810000">
                <a:moveTo>
                  <a:pt x="2307335" y="12191"/>
                </a:moveTo>
                <a:lnTo>
                  <a:pt x="2307335" y="3797807"/>
                </a:lnTo>
                <a:lnTo>
                  <a:pt x="2319528" y="3785616"/>
                </a:lnTo>
                <a:lnTo>
                  <a:pt x="2331720" y="3785616"/>
                </a:lnTo>
                <a:lnTo>
                  <a:pt x="2331720" y="24384"/>
                </a:lnTo>
                <a:lnTo>
                  <a:pt x="2319528" y="24384"/>
                </a:lnTo>
                <a:lnTo>
                  <a:pt x="2307335" y="12191"/>
                </a:lnTo>
                <a:close/>
              </a:path>
              <a:path w="2331720" h="3810000">
                <a:moveTo>
                  <a:pt x="2331720" y="3785616"/>
                </a:moveTo>
                <a:lnTo>
                  <a:pt x="2319528" y="3785616"/>
                </a:lnTo>
                <a:lnTo>
                  <a:pt x="2307335" y="3797807"/>
                </a:lnTo>
                <a:lnTo>
                  <a:pt x="2331720" y="3797807"/>
                </a:lnTo>
                <a:lnTo>
                  <a:pt x="2331720" y="3785616"/>
                </a:lnTo>
                <a:close/>
              </a:path>
              <a:path w="2331720" h="3810000">
                <a:moveTo>
                  <a:pt x="27432" y="12191"/>
                </a:moveTo>
                <a:lnTo>
                  <a:pt x="15239" y="24384"/>
                </a:lnTo>
                <a:lnTo>
                  <a:pt x="27432" y="24384"/>
                </a:lnTo>
                <a:lnTo>
                  <a:pt x="27432" y="12191"/>
                </a:lnTo>
                <a:close/>
              </a:path>
              <a:path w="2331720" h="3810000">
                <a:moveTo>
                  <a:pt x="2307335" y="12191"/>
                </a:moveTo>
                <a:lnTo>
                  <a:pt x="27432" y="12191"/>
                </a:lnTo>
                <a:lnTo>
                  <a:pt x="27432" y="24384"/>
                </a:lnTo>
                <a:lnTo>
                  <a:pt x="2307335" y="24384"/>
                </a:lnTo>
                <a:lnTo>
                  <a:pt x="2307335" y="12191"/>
                </a:lnTo>
                <a:close/>
              </a:path>
              <a:path w="2331720" h="3810000">
                <a:moveTo>
                  <a:pt x="2331720" y="12191"/>
                </a:moveTo>
                <a:lnTo>
                  <a:pt x="2307335" y="12191"/>
                </a:lnTo>
                <a:lnTo>
                  <a:pt x="2319528" y="24384"/>
                </a:lnTo>
                <a:lnTo>
                  <a:pt x="2331720" y="24384"/>
                </a:lnTo>
                <a:lnTo>
                  <a:pt x="2331720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9651" y="1633176"/>
            <a:ext cx="211137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710" marR="519430" indent="-207645">
              <a:spcBef>
                <a:spcPts val="105"/>
              </a:spcBef>
            </a:pPr>
            <a:r>
              <a:rPr sz="1600" b="1" spc="-75" dirty="0">
                <a:latin typeface="Courier New"/>
                <a:cs typeface="Courier New"/>
              </a:rPr>
              <a:t>if </a:t>
            </a:r>
            <a:r>
              <a:rPr sz="1600" b="1" spc="-125" dirty="0">
                <a:latin typeface="Courier New"/>
                <a:cs typeface="Courier New"/>
              </a:rPr>
              <a:t>(month </a:t>
            </a:r>
            <a:r>
              <a:rPr sz="1600" b="1" spc="-75" dirty="0">
                <a:latin typeface="Courier New"/>
                <a:cs typeface="Courier New"/>
              </a:rPr>
              <a:t>==</a:t>
            </a:r>
            <a:r>
              <a:rPr sz="1600" b="1" spc="-755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1)  </a:t>
            </a:r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565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"31";</a:t>
            </a:r>
            <a:endParaRPr sz="1600">
              <a:latin typeface="Courier New"/>
              <a:cs typeface="Courier New"/>
            </a:endParaRPr>
          </a:p>
          <a:p>
            <a:pPr marL="219710" marR="108585" indent="-207645"/>
            <a:r>
              <a:rPr sz="1600" b="1" spc="-110" dirty="0">
                <a:latin typeface="Courier New"/>
                <a:cs typeface="Courier New"/>
              </a:rPr>
              <a:t>else </a:t>
            </a:r>
            <a:r>
              <a:rPr sz="1600" b="1" spc="-130" dirty="0">
                <a:latin typeface="Courier New"/>
                <a:cs typeface="Courier New"/>
              </a:rPr>
              <a:t>if(month </a:t>
            </a:r>
            <a:r>
              <a:rPr sz="1600" b="1" spc="-75" dirty="0">
                <a:latin typeface="Courier New"/>
                <a:cs typeface="Courier New"/>
              </a:rPr>
              <a:t>==</a:t>
            </a:r>
            <a:r>
              <a:rPr sz="1600" b="1" spc="-74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2)  </a:t>
            </a:r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525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"28";</a:t>
            </a:r>
            <a:endParaRPr sz="1600">
              <a:latin typeface="Courier New"/>
              <a:cs typeface="Courier New"/>
            </a:endParaRPr>
          </a:p>
          <a:p>
            <a:pPr marL="219710" marR="108585" indent="-207645"/>
            <a:r>
              <a:rPr sz="1600" b="1" spc="-110" dirty="0">
                <a:latin typeface="Courier New"/>
                <a:cs typeface="Courier New"/>
              </a:rPr>
              <a:t>else </a:t>
            </a:r>
            <a:r>
              <a:rPr sz="1600" b="1" spc="-130" dirty="0">
                <a:latin typeface="Courier New"/>
                <a:cs typeface="Courier New"/>
              </a:rPr>
              <a:t>if(month </a:t>
            </a:r>
            <a:r>
              <a:rPr sz="1600" b="1" spc="-75" dirty="0">
                <a:latin typeface="Courier New"/>
                <a:cs typeface="Courier New"/>
              </a:rPr>
              <a:t>==</a:t>
            </a:r>
            <a:r>
              <a:rPr sz="1600" b="1" spc="-74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3)  </a:t>
            </a:r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525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"31";</a:t>
            </a:r>
            <a:endParaRPr sz="1600">
              <a:latin typeface="Courier New"/>
              <a:cs typeface="Courier New"/>
            </a:endParaRPr>
          </a:p>
          <a:p>
            <a:pPr marL="219710" marR="108585" indent="-207645"/>
            <a:r>
              <a:rPr sz="1600" b="1" spc="-110" dirty="0">
                <a:latin typeface="Courier New"/>
                <a:cs typeface="Courier New"/>
              </a:rPr>
              <a:t>else </a:t>
            </a:r>
            <a:r>
              <a:rPr sz="1600" b="1" spc="-130" dirty="0">
                <a:latin typeface="Courier New"/>
                <a:cs typeface="Courier New"/>
              </a:rPr>
              <a:t>if(month </a:t>
            </a:r>
            <a:r>
              <a:rPr sz="1600" b="1" spc="-75" dirty="0">
                <a:latin typeface="Courier New"/>
                <a:cs typeface="Courier New"/>
              </a:rPr>
              <a:t>==</a:t>
            </a:r>
            <a:r>
              <a:rPr sz="1600" b="1" spc="-74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4)  </a:t>
            </a:r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525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"30";</a:t>
            </a:r>
            <a:endParaRPr sz="1600">
              <a:latin typeface="Courier New"/>
              <a:cs typeface="Courier New"/>
            </a:endParaRPr>
          </a:p>
          <a:p>
            <a:pPr marL="219710" marR="108585" indent="-207645"/>
            <a:r>
              <a:rPr sz="1600" b="1" spc="-110" dirty="0">
                <a:latin typeface="Courier New"/>
                <a:cs typeface="Courier New"/>
              </a:rPr>
              <a:t>else </a:t>
            </a:r>
            <a:r>
              <a:rPr sz="1600" b="1" spc="-130" dirty="0">
                <a:latin typeface="Courier New"/>
                <a:cs typeface="Courier New"/>
              </a:rPr>
              <a:t>if(month </a:t>
            </a:r>
            <a:r>
              <a:rPr sz="1600" b="1" spc="-75" dirty="0">
                <a:latin typeface="Courier New"/>
                <a:cs typeface="Courier New"/>
              </a:rPr>
              <a:t>==</a:t>
            </a:r>
            <a:r>
              <a:rPr sz="1600" b="1" spc="-740" dirty="0">
                <a:latin typeface="Courier New"/>
                <a:cs typeface="Courier New"/>
              </a:rPr>
              <a:t> </a:t>
            </a:r>
            <a:r>
              <a:rPr sz="1600" b="1" spc="-75" dirty="0">
                <a:latin typeface="Courier New"/>
                <a:cs typeface="Courier New"/>
              </a:rPr>
              <a:t>5)  </a:t>
            </a:r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525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"31";</a:t>
            </a:r>
            <a:endParaRPr sz="160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3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100" dirty="0">
                <a:solidFill>
                  <a:srgbClr val="00B05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19710" marR="5080" indent="-207645"/>
            <a:r>
              <a:rPr sz="1600" b="1" spc="-110" dirty="0">
                <a:latin typeface="Courier New"/>
                <a:cs typeface="Courier New"/>
              </a:rPr>
              <a:t>else </a:t>
            </a:r>
            <a:r>
              <a:rPr sz="1600" b="1" spc="-130" dirty="0">
                <a:latin typeface="Courier New"/>
                <a:cs typeface="Courier New"/>
              </a:rPr>
              <a:t>if(month </a:t>
            </a:r>
            <a:r>
              <a:rPr sz="1600" b="1" spc="-75" dirty="0">
                <a:latin typeface="Courier New"/>
                <a:cs typeface="Courier New"/>
              </a:rPr>
              <a:t>==</a:t>
            </a:r>
            <a:r>
              <a:rPr sz="1600" b="1" spc="-735" dirty="0">
                <a:latin typeface="Courier New"/>
                <a:cs typeface="Courier New"/>
              </a:rPr>
              <a:t> </a:t>
            </a:r>
            <a:r>
              <a:rPr sz="1600" b="1" spc="-100" dirty="0">
                <a:latin typeface="Courier New"/>
                <a:cs typeface="Courier New"/>
              </a:rPr>
              <a:t>11)  </a:t>
            </a:r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520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"30";</a:t>
            </a:r>
            <a:endParaRPr sz="1600">
              <a:latin typeface="Courier New"/>
              <a:cs typeface="Courier New"/>
            </a:endParaRPr>
          </a:p>
          <a:p>
            <a:pPr marL="12700"/>
            <a:r>
              <a:rPr sz="1600" b="1" spc="-110" dirty="0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219710"/>
            <a:r>
              <a:rPr sz="1600" b="1" spc="-110" dirty="0">
                <a:latin typeface="Courier New"/>
                <a:cs typeface="Courier New"/>
              </a:rPr>
              <a:t>cout </a:t>
            </a:r>
            <a:r>
              <a:rPr sz="1600" b="1" spc="-75" dirty="0">
                <a:latin typeface="Courier New"/>
                <a:cs typeface="Courier New"/>
              </a:rPr>
              <a:t>&lt;&lt;</a:t>
            </a:r>
            <a:r>
              <a:rPr sz="1600" b="1" spc="-520" dirty="0">
                <a:latin typeface="Courier New"/>
                <a:cs typeface="Courier New"/>
              </a:rPr>
              <a:t> </a:t>
            </a:r>
            <a:r>
              <a:rPr sz="1600" b="1" spc="-120" dirty="0">
                <a:latin typeface="Courier New"/>
                <a:cs typeface="Courier New"/>
              </a:rPr>
              <a:t>"31";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F88EE74-4D0C-5CCC-C20D-E4C035F5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 Statements and Classes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F07635-1A02-FF8B-3D92-2A42CD9B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10"/>
              </a:lnSpc>
            </a:pPr>
            <a:fld id="{9DEFFD6A-C34E-4CA0-BD0C-7E156EC0BB02}" type="slidenum">
              <a:rPr lang="en-US" smtClean="0"/>
              <a:pPr marL="38100">
                <a:lnSpc>
                  <a:spcPts val="1410"/>
                </a:lnSpc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3552</Words>
  <Application>Microsoft Office PowerPoint</Application>
  <PresentationFormat>On-screen Show (4:3)</PresentationFormat>
  <Paragraphs>555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Söhne</vt:lpstr>
      <vt:lpstr>Söhne Mono</vt:lpstr>
      <vt:lpstr>Aptos</vt:lpstr>
      <vt:lpstr>Arial</vt:lpstr>
      <vt:lpstr>Calibri</vt:lpstr>
      <vt:lpstr>Courier New</vt:lpstr>
      <vt:lpstr>Times New Roman</vt:lpstr>
      <vt:lpstr>Wingdings</vt:lpstr>
      <vt:lpstr>Office Theme</vt:lpstr>
      <vt:lpstr>Control statement and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IHSAN ULLAH(伊桑)</cp:lastModifiedBy>
  <cp:revision>28</cp:revision>
  <dcterms:created xsi:type="dcterms:W3CDTF">2024-02-28T03:21:24Z</dcterms:created>
  <dcterms:modified xsi:type="dcterms:W3CDTF">2024-09-23T23:30:53Z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2024-02-28T00:00:00Z</vt:filetime>
  </property>
</Properties>
</file>