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Nunito" pitchFamily="2" charset="77"/>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5"/>
  </p:normalViewPr>
  <p:slideViewPr>
    <p:cSldViewPr snapToGrid="0">
      <p:cViewPr varScale="1">
        <p:scale>
          <a:sx n="140" d="100"/>
          <a:sy n="140" d="100"/>
        </p:scale>
        <p:origin x="84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d1ceaac49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d1ceaac49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dd1ceaac49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dd1ceaac49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dd1ceaac49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dd1ceaac49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dd1ceaac49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dd1ceaac49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dd1ceaac49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dd1ceaac49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d1ceaac49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d1ceaac49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d1ceaac49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dd1ceaac49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d1ceaac49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d1ceaac49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d1ceaac49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d1ceaac49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dd1ceaac49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dd1ceaac49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dd1ceaac49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dd1ceaac49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d1ceaac49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d1ceaac49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hyperlink" Target="https://dhipu-jm.medium.com/?source=post_page-----5f6a4c3e07df--------------------------------" TargetMode="External"/><Relationship Id="rId3" Type="http://schemas.openxmlformats.org/officeDocument/2006/relationships/hyperlink" Target="https://realpython.com/python-gui-tkinter/" TargetMode="External"/><Relationship Id="rId7" Type="http://schemas.openxmlformats.org/officeDocument/2006/relationships/hyperlink" Target="https://dhipu-jm.medium.com/while-preparing-for-an-exam-recently-i-came-across-a-java-swing-question-to-create-a-simple-5f6a4c3e07df"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stackoverflow.com/" TargetMode="External"/><Relationship Id="rId5" Type="http://schemas.openxmlformats.org/officeDocument/2006/relationships/hyperlink" Target="https://www.youtube.com/watch?v=GLnNPjL1U2g" TargetMode="External"/><Relationship Id="rId4" Type="http://schemas.openxmlformats.org/officeDocument/2006/relationships/hyperlink" Target="https://www.youtube.com/watch?v=JThKYGapGzU" TargetMode="External"/><Relationship Id="rId9" Type="http://schemas.openxmlformats.org/officeDocument/2006/relationships/hyperlink" Target="https://www.youtube.com/watch?v=5o3fMLPY7qY"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4800"/>
              <a:t>Speed Typing Test</a:t>
            </a:r>
            <a:endParaRPr sz="4800"/>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Christopher Ringer, Sol Benishay, Milo Baker-Durante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Discussion</a:t>
            </a:r>
            <a:endParaRPr/>
          </a:p>
        </p:txBody>
      </p:sp>
      <p:sp>
        <p:nvSpPr>
          <p:cNvPr id="185" name="Google Shape;185;p22"/>
          <p:cNvSpPr txBox="1">
            <a:spLocks noGrp="1"/>
          </p:cNvSpPr>
          <p:nvPr>
            <p:ph type="body" idx="1"/>
          </p:nvPr>
        </p:nvSpPr>
        <p:spPr>
          <a:xfrm>
            <a:off x="819150" y="1650025"/>
            <a:ext cx="7505700" cy="24480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We became much more comfortable implementing and using GUIs in both Python as well as Java</a:t>
            </a:r>
            <a:endParaRPr sz="1600"/>
          </a:p>
          <a:p>
            <a:pPr marL="457200" lvl="0" indent="-330200" algn="l" rtl="0">
              <a:spcBef>
                <a:spcPts val="0"/>
              </a:spcBef>
              <a:spcAft>
                <a:spcPts val="0"/>
              </a:spcAft>
              <a:buSzPts val="1600"/>
              <a:buChar char="●"/>
            </a:pPr>
            <a:r>
              <a:rPr lang="en" sz="1600"/>
              <a:t>Helped us with learning how to outline and plan our program before implementing code</a:t>
            </a:r>
            <a:endParaRPr sz="1600"/>
          </a:p>
          <a:p>
            <a:pPr marL="914400" lvl="1" indent="-330200" algn="l" rtl="0">
              <a:spcBef>
                <a:spcPts val="0"/>
              </a:spcBef>
              <a:spcAft>
                <a:spcPts val="0"/>
              </a:spcAft>
              <a:buSzPts val="1600"/>
              <a:buChar char="○"/>
            </a:pPr>
            <a:r>
              <a:rPr lang="en" sz="1600"/>
              <a:t>Will help make future projects easier and take less time to code</a:t>
            </a:r>
            <a:endParaRPr sz="1600"/>
          </a:p>
          <a:p>
            <a:pPr marL="914400" lvl="1" indent="-330200" algn="l" rtl="0">
              <a:spcBef>
                <a:spcPts val="0"/>
              </a:spcBef>
              <a:spcAft>
                <a:spcPts val="0"/>
              </a:spcAft>
              <a:buSzPts val="1600"/>
              <a:buChar char="○"/>
            </a:pPr>
            <a:r>
              <a:rPr lang="en" sz="1600"/>
              <a:t>The process of implementing code to work without a GUI and then coding around it is definitely beneficial and something that should of been done for the Java version as well</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Contributions</a:t>
            </a:r>
            <a:endParaRPr/>
          </a:p>
        </p:txBody>
      </p:sp>
      <p:sp>
        <p:nvSpPr>
          <p:cNvPr id="191" name="Google Shape;191;p2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Christopher: Primarily worked on the Python implementation, helped out with Java design</a:t>
            </a:r>
            <a:endParaRPr sz="1400"/>
          </a:p>
          <a:p>
            <a:pPr marL="457200" lvl="0" indent="-317500" algn="l" rtl="0">
              <a:spcBef>
                <a:spcPts val="0"/>
              </a:spcBef>
              <a:spcAft>
                <a:spcPts val="0"/>
              </a:spcAft>
              <a:buSzPts val="1400"/>
              <a:buChar char="●"/>
            </a:pPr>
            <a:r>
              <a:rPr lang="en" sz="1400"/>
              <a:t>Sol: Primarily worked on the Java implementation, helped out with Python design</a:t>
            </a:r>
            <a:endParaRPr sz="1400"/>
          </a:p>
          <a:p>
            <a:pPr marL="457200" lvl="0" indent="-317500" algn="l" rtl="0">
              <a:spcBef>
                <a:spcPts val="0"/>
              </a:spcBef>
              <a:spcAft>
                <a:spcPts val="0"/>
              </a:spcAft>
              <a:buSzPts val="1400"/>
              <a:buChar char="●"/>
            </a:pPr>
            <a:r>
              <a:rPr lang="en" sz="1400"/>
              <a:t>Milo: Worked on both implementation and helped coordinate between the two</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a:spLocks noGrp="1"/>
          </p:cNvSpPr>
          <p:nvPr>
            <p:ph type="title"/>
          </p:nvPr>
        </p:nvSpPr>
        <p:spPr>
          <a:xfrm>
            <a:off x="604500" y="4192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References</a:t>
            </a:r>
            <a:endParaRPr/>
          </a:p>
        </p:txBody>
      </p:sp>
      <p:sp>
        <p:nvSpPr>
          <p:cNvPr id="197" name="Google Shape;197;p24"/>
          <p:cNvSpPr txBox="1"/>
          <p:nvPr/>
        </p:nvSpPr>
        <p:spPr>
          <a:xfrm>
            <a:off x="604500" y="1072900"/>
            <a:ext cx="3967500" cy="345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a:latin typeface="Calibri"/>
                <a:ea typeface="Calibri"/>
                <a:cs typeface="Calibri"/>
                <a:sym typeface="Calibri"/>
              </a:rPr>
              <a:t>For Python:</a:t>
            </a:r>
            <a:endParaRPr sz="1600" u="sng">
              <a:latin typeface="Calibri"/>
              <a:ea typeface="Calibri"/>
              <a:cs typeface="Calibri"/>
              <a:sym typeface="Calibri"/>
            </a:endParaRPr>
          </a:p>
          <a:p>
            <a:pPr marL="0" lvl="0" indent="0" algn="l" rtl="0">
              <a:spcBef>
                <a:spcPts val="0"/>
              </a:spcBef>
              <a:spcAft>
                <a:spcPts val="0"/>
              </a:spcAft>
              <a:buNone/>
            </a:pPr>
            <a:endParaRPr sz="1600" u="sng">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3"/>
              </a:rPr>
              <a:t>https://realpython.com/python-gui-tkinter/</a:t>
            </a:r>
            <a:r>
              <a:rPr lang="en" sz="1200" u="sng">
                <a:latin typeface="Calibri"/>
                <a:ea typeface="Calibri"/>
                <a:cs typeface="Calibri"/>
                <a:sym typeface="Calibri"/>
              </a:rPr>
              <a:t> </a:t>
            </a:r>
            <a:endParaRPr sz="1200" u="sng">
              <a:latin typeface="Calibri"/>
              <a:ea typeface="Calibri"/>
              <a:cs typeface="Calibri"/>
              <a:sym typeface="Calibri"/>
            </a:endParaRPr>
          </a:p>
          <a:p>
            <a:pPr marL="457200" lvl="0" indent="0" algn="l" rtl="0">
              <a:spcBef>
                <a:spcPts val="0"/>
              </a:spcBef>
              <a:spcAft>
                <a:spcPts val="0"/>
              </a:spcAft>
              <a:buNone/>
            </a:pPr>
            <a:r>
              <a:rPr lang="en" sz="1200">
                <a:latin typeface="Calibri"/>
                <a:ea typeface="Calibri"/>
                <a:cs typeface="Calibri"/>
                <a:sym typeface="Calibri"/>
              </a:rPr>
              <a:t>Amos, David. “Python GUI Programming With Tkinter.” </a:t>
            </a:r>
            <a:r>
              <a:rPr lang="en" sz="1200" i="1">
                <a:latin typeface="Calibri"/>
                <a:ea typeface="Calibri"/>
                <a:cs typeface="Calibri"/>
                <a:sym typeface="Calibri"/>
              </a:rPr>
              <a:t>Real Python</a:t>
            </a:r>
            <a:r>
              <a:rPr lang="en" sz="1200">
                <a:latin typeface="Calibri"/>
                <a:ea typeface="Calibri"/>
                <a:cs typeface="Calibri"/>
                <a:sym typeface="Calibri"/>
              </a:rPr>
              <a:t>, Real Python, 3 Apr. 2021, realpython.com/python-gui-tkinter/. </a:t>
            </a:r>
            <a:endParaRPr sz="1200">
              <a:latin typeface="Calibri"/>
              <a:ea typeface="Calibri"/>
              <a:cs typeface="Calibri"/>
              <a:sym typeface="Calibri"/>
            </a:endParaRPr>
          </a:p>
          <a:p>
            <a:pPr marL="457200" lvl="0" indent="-304800" algn="l" rtl="0">
              <a:lnSpc>
                <a:spcPct val="115000"/>
              </a:lnSpc>
              <a:spcBef>
                <a:spcPts val="120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https://www.youtube.com/watch?v=JThKYGapGzU</a:t>
            </a:r>
            <a:r>
              <a:rPr lang="en" sz="1200">
                <a:latin typeface="Calibri"/>
                <a:ea typeface="Calibri"/>
                <a:cs typeface="Calibri"/>
                <a:sym typeface="Calibri"/>
              </a:rPr>
              <a:t> Miskew, Paul. “PYTHON 3 TKINTER - GUI ENTRY BIND KEY.” </a:t>
            </a:r>
            <a:r>
              <a:rPr lang="en" sz="1200" i="1">
                <a:latin typeface="Calibri"/>
                <a:ea typeface="Calibri"/>
                <a:cs typeface="Calibri"/>
                <a:sym typeface="Calibri"/>
              </a:rPr>
              <a:t>YouTube</a:t>
            </a:r>
            <a:r>
              <a:rPr lang="en" sz="1200">
                <a:latin typeface="Calibri"/>
                <a:ea typeface="Calibri"/>
                <a:cs typeface="Calibri"/>
                <a:sym typeface="Calibri"/>
              </a:rPr>
              <a:t>, YouTube, 7 Aug. 2018, www.youtube.com/watch?v=JThKYGapGzU. </a:t>
            </a:r>
            <a:endParaRPr sz="1200">
              <a:latin typeface="Calibri"/>
              <a:ea typeface="Calibri"/>
              <a:cs typeface="Calibri"/>
              <a:sym typeface="Calibri"/>
            </a:endParaRPr>
          </a:p>
          <a:p>
            <a:pPr marL="457200" lvl="0" indent="-304800" algn="l" rtl="0">
              <a:lnSpc>
                <a:spcPct val="115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5"/>
              </a:rPr>
              <a:t>https://www.youtube.com/watch?v=GLnNPjL1U2g</a:t>
            </a:r>
            <a:r>
              <a:rPr lang="en" sz="1200">
                <a:latin typeface="Calibri"/>
                <a:ea typeface="Calibri"/>
                <a:cs typeface="Calibri"/>
                <a:sym typeface="Calibri"/>
              </a:rPr>
              <a:t> Codemy.com. “Keyboard Event Binding With TKinter - Python Tkinter GUI Tutorial #44.” </a:t>
            </a:r>
            <a:r>
              <a:rPr lang="en" sz="1200" i="1">
                <a:latin typeface="Calibri"/>
                <a:ea typeface="Calibri"/>
                <a:cs typeface="Calibri"/>
                <a:sym typeface="Calibri"/>
              </a:rPr>
              <a:t>YouTube</a:t>
            </a:r>
            <a:r>
              <a:rPr lang="en" sz="1200">
                <a:latin typeface="Calibri"/>
                <a:ea typeface="Calibri"/>
                <a:cs typeface="Calibri"/>
                <a:sym typeface="Calibri"/>
              </a:rPr>
              <a:t>, YouTube, 3 Mar. 2020, www.youtube.com/watch?v=GLnNPjL1U2g. </a:t>
            </a:r>
            <a:endParaRPr sz="1200">
              <a:latin typeface="Calibri"/>
              <a:ea typeface="Calibri"/>
              <a:cs typeface="Calibri"/>
              <a:sym typeface="Calibri"/>
            </a:endParaRPr>
          </a:p>
        </p:txBody>
      </p:sp>
      <p:sp>
        <p:nvSpPr>
          <p:cNvPr id="198" name="Google Shape;198;p24"/>
          <p:cNvSpPr txBox="1"/>
          <p:nvPr/>
        </p:nvSpPr>
        <p:spPr>
          <a:xfrm>
            <a:off x="4572000" y="1075900"/>
            <a:ext cx="4110300" cy="344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a:latin typeface="Calibri"/>
                <a:ea typeface="Calibri"/>
                <a:cs typeface="Calibri"/>
                <a:sym typeface="Calibri"/>
              </a:rPr>
              <a:t>For Java:</a:t>
            </a:r>
            <a:endParaRPr sz="1600" u="sng">
              <a:latin typeface="Calibri"/>
              <a:ea typeface="Calibri"/>
              <a:cs typeface="Calibri"/>
              <a:sym typeface="Calibri"/>
            </a:endParaRPr>
          </a:p>
          <a:p>
            <a:pPr marL="0" lvl="0" indent="0" algn="l" rtl="0">
              <a:spcBef>
                <a:spcPts val="0"/>
              </a:spcBef>
              <a:spcAft>
                <a:spcPts val="0"/>
              </a:spcAft>
              <a:buNone/>
            </a:pPr>
            <a:endParaRPr sz="1600" u="sng">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6"/>
              </a:rPr>
              <a:t>https://stackoverflow.com/</a:t>
            </a:r>
            <a:r>
              <a:rPr lang="en" sz="1200" u="sng">
                <a:latin typeface="Calibri"/>
                <a:ea typeface="Calibri"/>
                <a:cs typeface="Calibri"/>
                <a:sym typeface="Calibri"/>
              </a:rPr>
              <a:t> (Small Issues)</a:t>
            </a:r>
            <a:endParaRPr sz="1200" u="sng">
              <a:latin typeface="Calibri"/>
              <a:ea typeface="Calibri"/>
              <a:cs typeface="Calibri"/>
              <a:sym typeface="Calibri"/>
            </a:endParaRPr>
          </a:p>
          <a:p>
            <a:pPr marL="457200" lvl="0" indent="0" algn="l" rtl="0">
              <a:spcBef>
                <a:spcPts val="0"/>
              </a:spcBef>
              <a:spcAft>
                <a:spcPts val="0"/>
              </a:spcAft>
              <a:buNone/>
            </a:pPr>
            <a:r>
              <a:rPr lang="en" sz="1200">
                <a:latin typeface="Calibri"/>
                <a:ea typeface="Calibri"/>
                <a:cs typeface="Calibri"/>
                <a:sym typeface="Calibri"/>
              </a:rPr>
              <a:t>Various “Stack Overflow” </a:t>
            </a:r>
            <a:r>
              <a:rPr lang="en" sz="1200" i="1">
                <a:latin typeface="Calibri"/>
                <a:ea typeface="Calibri"/>
                <a:cs typeface="Calibri"/>
                <a:sym typeface="Calibri"/>
              </a:rPr>
              <a:t>StackOverflow</a:t>
            </a:r>
            <a:r>
              <a:rPr lang="en" sz="1200">
                <a:latin typeface="Calibri"/>
                <a:ea typeface="Calibri"/>
                <a:cs typeface="Calibri"/>
                <a:sym typeface="Calibri"/>
              </a:rPr>
              <a:t>, StackOverflow, </a:t>
            </a:r>
            <a:r>
              <a:rPr lang="en" sz="1200" u="sng">
                <a:latin typeface="Calibri"/>
                <a:ea typeface="Calibri"/>
                <a:cs typeface="Calibri"/>
                <a:sym typeface="Calibri"/>
              </a:rPr>
              <a:t>https://stackoverflow.com/</a:t>
            </a:r>
            <a:r>
              <a:rPr lang="en" sz="1200">
                <a:latin typeface="Calibri"/>
                <a:ea typeface="Calibri"/>
                <a:cs typeface="Calibri"/>
                <a:sym typeface="Calibri"/>
              </a:rPr>
              <a:t>. </a:t>
            </a:r>
            <a:endParaRPr sz="1600" u="sng">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7"/>
              </a:rPr>
              <a:t>https://dhipu-jm.medium.com/while-preparing-for-an-exam-recently-i-came-across-a-java-swing-question-to-create-a-simple-5f6a4c3e07df</a:t>
            </a:r>
            <a:endParaRPr sz="1200" u="sng">
              <a:latin typeface="Calibri"/>
              <a:ea typeface="Calibri"/>
              <a:cs typeface="Calibri"/>
              <a:sym typeface="Calibri"/>
            </a:endParaRPr>
          </a:p>
          <a:p>
            <a:pPr marL="457200" lvl="0" indent="0" algn="l" rtl="0">
              <a:lnSpc>
                <a:spcPct val="100000"/>
              </a:lnSpc>
              <a:spcBef>
                <a:spcPts val="0"/>
              </a:spcBef>
              <a:spcAft>
                <a:spcPts val="0"/>
              </a:spcAft>
              <a:buNone/>
            </a:pPr>
            <a:r>
              <a:rPr lang="en" sz="1200">
                <a:solidFill>
                  <a:srgbClr val="181818"/>
                </a:solidFill>
                <a:highlight>
                  <a:srgbClr val="FFFFFF"/>
                </a:highlight>
                <a:uFill>
                  <a:noFill/>
                </a:uFill>
                <a:latin typeface="Calibri"/>
                <a:ea typeface="Calibri"/>
                <a:cs typeface="Calibri"/>
                <a:sym typeface="Calibri"/>
                <a:hlinkClick r:id="rId8">
                  <a:extLst>
                    <a:ext uri="{A12FA001-AC4F-418D-AE19-62706E023703}">
                      <ahyp:hlinkClr xmlns:ahyp="http://schemas.microsoft.com/office/drawing/2018/hyperlinkcolor" val="tx"/>
                    </a:ext>
                  </a:extLst>
                </a:hlinkClick>
              </a:rPr>
              <a:t>J M Dheeptha Rai</a:t>
            </a:r>
            <a:r>
              <a:rPr lang="en" sz="1200">
                <a:latin typeface="Calibri"/>
                <a:ea typeface="Calibri"/>
                <a:cs typeface="Calibri"/>
                <a:sym typeface="Calibri"/>
              </a:rPr>
              <a:t>. “</a:t>
            </a:r>
            <a:r>
              <a:rPr lang="en" sz="1200">
                <a:solidFill>
                  <a:srgbClr val="292929"/>
                </a:solidFill>
                <a:highlight>
                  <a:srgbClr val="FFFFFF"/>
                </a:highlight>
                <a:latin typeface="Calibri"/>
                <a:ea typeface="Calibri"/>
                <a:cs typeface="Calibri"/>
                <a:sym typeface="Calibri"/>
              </a:rPr>
              <a:t>Simple Checkerboard program using Java Swing for Beginners</a:t>
            </a:r>
            <a:r>
              <a:rPr lang="en" sz="1200">
                <a:latin typeface="Calibri"/>
                <a:ea typeface="Calibri"/>
                <a:cs typeface="Calibri"/>
                <a:sym typeface="Calibri"/>
              </a:rPr>
              <a:t>” </a:t>
            </a:r>
            <a:r>
              <a:rPr lang="en" sz="1200" i="1">
                <a:latin typeface="Calibri"/>
                <a:ea typeface="Calibri"/>
                <a:cs typeface="Calibri"/>
                <a:sym typeface="Calibri"/>
              </a:rPr>
              <a:t>Medium</a:t>
            </a:r>
            <a:r>
              <a:rPr lang="en" sz="1200">
                <a:latin typeface="Calibri"/>
                <a:ea typeface="Calibri"/>
                <a:cs typeface="Calibri"/>
                <a:sym typeface="Calibri"/>
              </a:rPr>
              <a:t>, JM Dheeptha Rai, 23 Oct. 2019. https://dhipu-jm.medium.com/while-preparing-for-an-exam-recently-i-came-across-a-java-swing-question-to-create-a-simple-5f6a4c3e07df. </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9"/>
              </a:rPr>
              <a:t>https://www.youtube.com/watch?v=5o3fMLPY7qY</a:t>
            </a:r>
            <a:endParaRPr sz="1200" u="sng">
              <a:latin typeface="Calibri"/>
              <a:ea typeface="Calibri"/>
              <a:cs typeface="Calibri"/>
              <a:sym typeface="Calibri"/>
            </a:endParaRPr>
          </a:p>
          <a:p>
            <a:pPr marL="457200" lvl="0" indent="0" algn="l" rtl="0">
              <a:spcBef>
                <a:spcPts val="0"/>
              </a:spcBef>
              <a:spcAft>
                <a:spcPts val="0"/>
              </a:spcAft>
              <a:buNone/>
            </a:pPr>
            <a:r>
              <a:rPr lang="en" sz="1200">
                <a:latin typeface="Calibri"/>
                <a:ea typeface="Calibri"/>
                <a:cs typeface="Calibri"/>
                <a:sym typeface="Calibri"/>
              </a:rPr>
              <a:t>Alex Lee. “</a:t>
            </a:r>
            <a:r>
              <a:rPr lang="en" sz="1200">
                <a:highlight>
                  <a:schemeClr val="dk1"/>
                </a:highlight>
                <a:latin typeface="Calibri"/>
                <a:ea typeface="Calibri"/>
                <a:cs typeface="Calibri"/>
                <a:sym typeface="Calibri"/>
              </a:rPr>
              <a:t>Java GUI Tutorial - Make a GUI in 13 Minutes</a:t>
            </a:r>
            <a:endParaRPr sz="1200">
              <a:highlight>
                <a:schemeClr val="dk1"/>
              </a:highlight>
              <a:latin typeface="Calibri"/>
              <a:ea typeface="Calibri"/>
              <a:cs typeface="Calibri"/>
              <a:sym typeface="Calibri"/>
            </a:endParaRPr>
          </a:p>
          <a:p>
            <a:pPr marL="457200" lvl="0" indent="0" algn="l" rtl="0">
              <a:spcBef>
                <a:spcPts val="0"/>
              </a:spcBef>
              <a:spcAft>
                <a:spcPts val="0"/>
              </a:spcAft>
              <a:buNone/>
            </a:pPr>
            <a:r>
              <a:rPr lang="en" sz="1200">
                <a:latin typeface="Calibri"/>
                <a:ea typeface="Calibri"/>
                <a:cs typeface="Calibri"/>
                <a:sym typeface="Calibri"/>
              </a:rPr>
              <a:t>” </a:t>
            </a:r>
            <a:r>
              <a:rPr lang="en" sz="1200" i="1">
                <a:latin typeface="Calibri"/>
                <a:ea typeface="Calibri"/>
                <a:cs typeface="Calibri"/>
                <a:sym typeface="Calibri"/>
              </a:rPr>
              <a:t>YouTube</a:t>
            </a:r>
            <a:r>
              <a:rPr lang="en" sz="1200">
                <a:latin typeface="Calibri"/>
                <a:ea typeface="Calibri"/>
                <a:cs typeface="Calibri"/>
                <a:sym typeface="Calibri"/>
              </a:rPr>
              <a:t>, YouTube, 6 Feb. 2020,.</a:t>
            </a:r>
            <a:endParaRPr sz="12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Evaluation</a:t>
            </a:r>
            <a:endParaRPr/>
          </a:p>
        </p:txBody>
      </p:sp>
      <p:sp>
        <p:nvSpPr>
          <p:cNvPr id="204" name="Google Shape;204;p25"/>
          <p:cNvSpPr txBox="1">
            <a:spLocks noGrp="1"/>
          </p:cNvSpPr>
          <p:nvPr>
            <p:ph type="body" idx="1"/>
          </p:nvPr>
        </p:nvSpPr>
        <p:spPr>
          <a:xfrm>
            <a:off x="819150" y="1606050"/>
            <a:ext cx="7505700" cy="24480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100" dirty="0">
                <a:solidFill>
                  <a:srgbClr val="000000"/>
                </a:solidFill>
                <a:latin typeface="Arial"/>
                <a:ea typeface="Arial"/>
                <a:cs typeface="Arial"/>
                <a:sym typeface="Arial"/>
              </a:rPr>
              <a:t>o </a:t>
            </a:r>
            <a:r>
              <a:rPr lang="en" sz="1100" b="1" dirty="0">
                <a:solidFill>
                  <a:srgbClr val="000000"/>
                </a:solidFill>
              </a:rPr>
              <a:t>Submitted as requested (10 points) - </a:t>
            </a:r>
            <a:r>
              <a:rPr lang="en" sz="1100" b="1" dirty="0">
                <a:solidFill>
                  <a:srgbClr val="FF0000"/>
                </a:solidFill>
              </a:rPr>
              <a:t>10</a:t>
            </a:r>
            <a:endParaRPr sz="1100" b="1" dirty="0">
              <a:solidFill>
                <a:srgbClr val="FF0000"/>
              </a:solidFill>
            </a:endParaRPr>
          </a:p>
          <a:p>
            <a:pPr marL="0" lvl="0" indent="0" algn="l" rtl="0">
              <a:spcBef>
                <a:spcPts val="1200"/>
              </a:spcBef>
              <a:spcAft>
                <a:spcPts val="0"/>
              </a:spcAft>
              <a:buNone/>
            </a:pPr>
            <a:r>
              <a:rPr lang="en" sz="1100" dirty="0">
                <a:solidFill>
                  <a:srgbClr val="000000"/>
                </a:solidFill>
                <a:latin typeface="Arial"/>
                <a:ea typeface="Arial"/>
                <a:cs typeface="Arial"/>
                <a:sym typeface="Arial"/>
              </a:rPr>
              <a:t>o </a:t>
            </a:r>
            <a:r>
              <a:rPr lang="en" sz="1100" b="1" dirty="0">
                <a:solidFill>
                  <a:srgbClr val="000000"/>
                </a:solidFill>
              </a:rPr>
              <a:t>Code/design </a:t>
            </a:r>
            <a:r>
              <a:rPr lang="en" sz="1100" b="1" dirty="0" err="1">
                <a:solidFill>
                  <a:srgbClr val="000000"/>
                </a:solidFill>
              </a:rPr>
              <a:t>quality,including</a:t>
            </a:r>
            <a:r>
              <a:rPr lang="en" sz="1100" b="1" dirty="0">
                <a:solidFill>
                  <a:srgbClr val="000000"/>
                </a:solidFill>
              </a:rPr>
              <a:t> information hiding, good use of </a:t>
            </a:r>
            <a:r>
              <a:rPr lang="en" sz="1100" b="1" dirty="0" err="1">
                <a:solidFill>
                  <a:srgbClr val="000000"/>
                </a:solidFill>
              </a:rPr>
              <a:t>OOP,reusability,documentation</a:t>
            </a:r>
            <a:r>
              <a:rPr lang="en" sz="1100" b="1" dirty="0">
                <a:solidFill>
                  <a:srgbClr val="000000"/>
                </a:solidFill>
              </a:rPr>
              <a:t> for all public class/methods/functions, meaningful names for parameters, variables, and methods, good readability using whitespace, a blank line to separate method definitions, having required elements described in this document, etc. (50 points) - </a:t>
            </a:r>
            <a:r>
              <a:rPr lang="en" sz="1100" b="1" dirty="0">
                <a:solidFill>
                  <a:srgbClr val="FF0000"/>
                </a:solidFill>
              </a:rPr>
              <a:t>45</a:t>
            </a:r>
            <a:endParaRPr sz="1100" b="1" dirty="0">
              <a:solidFill>
                <a:srgbClr val="FF0000"/>
              </a:solidFill>
            </a:endParaRPr>
          </a:p>
          <a:p>
            <a:pPr marL="0" lvl="0" indent="0" algn="l" rtl="0">
              <a:spcBef>
                <a:spcPts val="1200"/>
              </a:spcBef>
              <a:spcAft>
                <a:spcPts val="0"/>
              </a:spcAft>
              <a:buNone/>
            </a:pPr>
            <a:r>
              <a:rPr lang="en" sz="1100" dirty="0">
                <a:solidFill>
                  <a:srgbClr val="000000"/>
                </a:solidFill>
                <a:latin typeface="Arial"/>
                <a:ea typeface="Arial"/>
                <a:cs typeface="Arial"/>
                <a:sym typeface="Arial"/>
              </a:rPr>
              <a:t>o </a:t>
            </a:r>
            <a:r>
              <a:rPr lang="en" sz="1100" b="1" dirty="0">
                <a:solidFill>
                  <a:srgbClr val="000000"/>
                </a:solidFill>
              </a:rPr>
              <a:t>Output and correctness (20 points) - </a:t>
            </a:r>
            <a:r>
              <a:rPr lang="en" sz="1100" b="1" dirty="0">
                <a:solidFill>
                  <a:srgbClr val="FF0000"/>
                </a:solidFill>
              </a:rPr>
              <a:t>20</a:t>
            </a:r>
            <a:endParaRPr sz="1100" b="1" dirty="0">
              <a:solidFill>
                <a:srgbClr val="FF0000"/>
              </a:solidFill>
            </a:endParaRPr>
          </a:p>
          <a:p>
            <a:pPr marL="0" lvl="0" indent="0" algn="l" rtl="0">
              <a:spcBef>
                <a:spcPts val="1200"/>
              </a:spcBef>
              <a:spcAft>
                <a:spcPts val="0"/>
              </a:spcAft>
              <a:buNone/>
            </a:pPr>
            <a:r>
              <a:rPr lang="en" sz="1100" dirty="0">
                <a:solidFill>
                  <a:srgbClr val="000000"/>
                </a:solidFill>
                <a:latin typeface="Arial"/>
                <a:ea typeface="Arial"/>
                <a:cs typeface="Arial"/>
                <a:sym typeface="Arial"/>
              </a:rPr>
              <a:t>o </a:t>
            </a:r>
            <a:r>
              <a:rPr lang="en" sz="1100" b="1" dirty="0">
                <a:solidFill>
                  <a:srgbClr val="000000"/>
                </a:solidFill>
              </a:rPr>
              <a:t>Presentation and demonstration (20 points) </a:t>
            </a:r>
            <a:r>
              <a:rPr lang="en" sz="1100" b="1" dirty="0">
                <a:solidFill>
                  <a:srgbClr val="FF0000"/>
                </a:solidFill>
              </a:rPr>
              <a:t>17</a:t>
            </a:r>
            <a:endParaRPr sz="1100" b="1" dirty="0">
              <a:solidFill>
                <a:srgbClr val="FF0000"/>
              </a:solidFill>
            </a:endParaRPr>
          </a:p>
          <a:p>
            <a:pPr marL="0" lvl="0" indent="0" algn="l" rtl="0">
              <a:spcBef>
                <a:spcPts val="1200"/>
              </a:spcBef>
              <a:spcAft>
                <a:spcPts val="0"/>
              </a:spcAft>
              <a:buNone/>
            </a:pPr>
            <a:r>
              <a:rPr lang="en"/>
              <a:t>Individual Grades: Christopher - 95 / Milo - 90 / Sol - 95</a:t>
            </a:r>
            <a:endParaRPr/>
          </a:p>
          <a:p>
            <a:pPr marL="457200" lvl="0" indent="0" algn="l" rtl="0">
              <a:spcBef>
                <a:spcPts val="120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Outline</a:t>
            </a:r>
            <a:endParaRPr/>
          </a:p>
        </p:txBody>
      </p:sp>
      <p:sp>
        <p:nvSpPr>
          <p:cNvPr id="135" name="Google Shape;135;p14"/>
          <p:cNvSpPr txBox="1">
            <a:spLocks noGrp="1"/>
          </p:cNvSpPr>
          <p:nvPr>
            <p:ph type="body" idx="1"/>
          </p:nvPr>
        </p:nvSpPr>
        <p:spPr>
          <a:xfrm>
            <a:off x="819150" y="1990725"/>
            <a:ext cx="3302100" cy="24480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AutoNum type="arabicParenR"/>
            </a:pPr>
            <a:r>
              <a:rPr lang="en" sz="1600"/>
              <a:t>Problem Description</a:t>
            </a:r>
            <a:endParaRPr sz="1600"/>
          </a:p>
          <a:p>
            <a:pPr marL="457200" lvl="0" indent="-330200" algn="l" rtl="0">
              <a:spcBef>
                <a:spcPts val="0"/>
              </a:spcBef>
              <a:spcAft>
                <a:spcPts val="0"/>
              </a:spcAft>
              <a:buSzPts val="1600"/>
              <a:buAutoNum type="arabicParenR"/>
            </a:pPr>
            <a:r>
              <a:rPr lang="en" sz="1600"/>
              <a:t>Analysis and Design</a:t>
            </a:r>
            <a:endParaRPr sz="1600"/>
          </a:p>
          <a:p>
            <a:pPr marL="457200" lvl="0" indent="-330200" algn="l" rtl="0">
              <a:spcBef>
                <a:spcPts val="0"/>
              </a:spcBef>
              <a:spcAft>
                <a:spcPts val="0"/>
              </a:spcAft>
              <a:buSzPts val="1600"/>
              <a:buAutoNum type="arabicParenR"/>
            </a:pPr>
            <a:r>
              <a:rPr lang="en" sz="1600"/>
              <a:t>Demonstration</a:t>
            </a:r>
            <a:endParaRPr sz="1600"/>
          </a:p>
          <a:p>
            <a:pPr marL="457200" lvl="0" indent="-330200" algn="l" rtl="0">
              <a:spcBef>
                <a:spcPts val="0"/>
              </a:spcBef>
              <a:spcAft>
                <a:spcPts val="0"/>
              </a:spcAft>
              <a:buSzPts val="1600"/>
              <a:buAutoNum type="arabicParenR"/>
            </a:pPr>
            <a:r>
              <a:rPr lang="en" sz="1600"/>
              <a:t>Tests</a:t>
            </a:r>
            <a:endParaRPr sz="1600"/>
          </a:p>
          <a:p>
            <a:pPr marL="457200" lvl="0" indent="-330200" algn="l" rtl="0">
              <a:spcBef>
                <a:spcPts val="0"/>
              </a:spcBef>
              <a:spcAft>
                <a:spcPts val="0"/>
              </a:spcAft>
              <a:buSzPts val="1600"/>
              <a:buAutoNum type="arabicParenR"/>
            </a:pPr>
            <a:r>
              <a:rPr lang="en" sz="1600"/>
              <a:t>Documentation</a:t>
            </a:r>
            <a:endParaRPr sz="1600"/>
          </a:p>
        </p:txBody>
      </p:sp>
      <p:sp>
        <p:nvSpPr>
          <p:cNvPr id="136" name="Google Shape;136;p14"/>
          <p:cNvSpPr txBox="1"/>
          <p:nvPr/>
        </p:nvSpPr>
        <p:spPr>
          <a:xfrm>
            <a:off x="4121250" y="1990725"/>
            <a:ext cx="36573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alibri"/>
                <a:ea typeface="Calibri"/>
                <a:cs typeface="Calibri"/>
                <a:sym typeface="Calibri"/>
              </a:rPr>
              <a:t>6)    Tools</a:t>
            </a: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7)    Challenges</a:t>
            </a: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8)    Discussion</a:t>
            </a: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9)    Contributions</a:t>
            </a:r>
            <a:endParaRPr sz="16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Description</a:t>
            </a:r>
            <a:endParaRPr/>
          </a:p>
        </p:txBody>
      </p:sp>
      <p:sp>
        <p:nvSpPr>
          <p:cNvPr id="142" name="Google Shape;142;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Created a speed typing test</a:t>
            </a:r>
            <a:endParaRPr sz="1600"/>
          </a:p>
          <a:p>
            <a:pPr marL="914400" lvl="1" indent="-330200" algn="l" rtl="0">
              <a:spcBef>
                <a:spcPts val="0"/>
              </a:spcBef>
              <a:spcAft>
                <a:spcPts val="0"/>
              </a:spcAft>
              <a:buSzPts val="1600"/>
              <a:buChar char="○"/>
            </a:pPr>
            <a:r>
              <a:rPr lang="en" sz="1600"/>
              <a:t>Given a random sentence, we wanted to be able to time how long it took for the user to copy it</a:t>
            </a:r>
            <a:endParaRPr sz="1600"/>
          </a:p>
          <a:p>
            <a:pPr marL="914400" lvl="1" indent="-330200" algn="l" rtl="0">
              <a:spcBef>
                <a:spcPts val="0"/>
              </a:spcBef>
              <a:spcAft>
                <a:spcPts val="0"/>
              </a:spcAft>
              <a:buSzPts val="1600"/>
              <a:buChar char="○"/>
            </a:pPr>
            <a:r>
              <a:rPr lang="en" sz="1600"/>
              <a:t>Also wanted to be able to calculate their words per minute and the accuracy of their typing</a:t>
            </a:r>
            <a:endParaRPr sz="1600"/>
          </a:p>
          <a:p>
            <a:pPr marL="457200" lvl="0" indent="-330200" algn="l" rtl="0">
              <a:spcBef>
                <a:spcPts val="0"/>
              </a:spcBef>
              <a:spcAft>
                <a:spcPts val="0"/>
              </a:spcAft>
              <a:buSzPts val="1600"/>
              <a:buChar char="●"/>
            </a:pPr>
            <a:r>
              <a:rPr lang="en" sz="1600"/>
              <a:t>Created one on Java and one on Python</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Analysis &amp; Design Steps</a:t>
            </a:r>
            <a:endParaRPr/>
          </a:p>
        </p:txBody>
      </p:sp>
      <p:sp>
        <p:nvSpPr>
          <p:cNvPr id="148" name="Google Shape;148;p16"/>
          <p:cNvSpPr txBox="1">
            <a:spLocks noGrp="1"/>
          </p:cNvSpPr>
          <p:nvPr>
            <p:ph type="body" idx="1"/>
          </p:nvPr>
        </p:nvSpPr>
        <p:spPr>
          <a:xfrm>
            <a:off x="819150" y="1560625"/>
            <a:ext cx="7505700" cy="2878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For Python we started off by designing the game to function without the use of a GUI. Once we created a working version of the game this way, we implemented GUI methods to make the game function with a GUI.</a:t>
            </a:r>
            <a:endParaRPr/>
          </a:p>
          <a:p>
            <a:pPr marL="914400" lvl="1" indent="-298450" algn="l" rtl="0">
              <a:spcBef>
                <a:spcPts val="0"/>
              </a:spcBef>
              <a:spcAft>
                <a:spcPts val="0"/>
              </a:spcAft>
              <a:buSzPts val="1100"/>
              <a:buChar char="○"/>
            </a:pPr>
            <a:r>
              <a:rPr lang="en"/>
              <a:t>Some of the important steps in the python version were figuring out how to compare the likeness of two strings for our accuracy evaluation, as well as figuring out when and how to both start and stop the timer.</a:t>
            </a:r>
            <a:endParaRPr/>
          </a:p>
          <a:p>
            <a:pPr marL="457200" lvl="0" indent="-311150" algn="l" rtl="0">
              <a:spcBef>
                <a:spcPts val="0"/>
              </a:spcBef>
              <a:spcAft>
                <a:spcPts val="0"/>
              </a:spcAft>
              <a:buSzPts val="1300"/>
              <a:buChar char="●"/>
            </a:pPr>
            <a:r>
              <a:rPr lang="en"/>
              <a:t>For Java, because we already had the Python version layed-out, we created the function of the game and the actual GUI together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Demonstration of Basic Operations</a:t>
            </a:r>
            <a:endParaRPr/>
          </a:p>
        </p:txBody>
      </p:sp>
      <p:pic>
        <p:nvPicPr>
          <p:cNvPr id="154" name="Google Shape;154;p17"/>
          <p:cNvPicPr preferRelativeResize="0"/>
          <p:nvPr/>
        </p:nvPicPr>
        <p:blipFill>
          <a:blip r:embed="rId3">
            <a:alphaModFix/>
          </a:blip>
          <a:stretch>
            <a:fillRect/>
          </a:stretch>
        </p:blipFill>
        <p:spPr>
          <a:xfrm>
            <a:off x="4724400" y="1822300"/>
            <a:ext cx="4119956" cy="2359975"/>
          </a:xfrm>
          <a:prstGeom prst="rect">
            <a:avLst/>
          </a:prstGeom>
          <a:noFill/>
          <a:ln>
            <a:noFill/>
          </a:ln>
        </p:spPr>
      </p:pic>
      <p:pic>
        <p:nvPicPr>
          <p:cNvPr id="155" name="Google Shape;155;p17"/>
          <p:cNvPicPr preferRelativeResize="0"/>
          <p:nvPr/>
        </p:nvPicPr>
        <p:blipFill>
          <a:blip r:embed="rId4">
            <a:alphaModFix/>
          </a:blip>
          <a:stretch>
            <a:fillRect/>
          </a:stretch>
        </p:blipFill>
        <p:spPr>
          <a:xfrm>
            <a:off x="304800" y="1822300"/>
            <a:ext cx="4419601" cy="2359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Tests</a:t>
            </a:r>
            <a:endParaRPr/>
          </a:p>
        </p:txBody>
      </p:sp>
      <p:sp>
        <p:nvSpPr>
          <p:cNvPr id="161" name="Google Shape;161;p18"/>
          <p:cNvSpPr txBox="1">
            <a:spLocks noGrp="1"/>
          </p:cNvSpPr>
          <p:nvPr>
            <p:ph type="body" idx="1"/>
          </p:nvPr>
        </p:nvSpPr>
        <p:spPr>
          <a:xfrm>
            <a:off x="819150" y="157307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Implementing automated testing was a bit of a challenge for our game as it is very dependent on the user’s unique input. </a:t>
            </a:r>
            <a:endParaRPr/>
          </a:p>
          <a:p>
            <a:pPr marL="457200" lvl="0" indent="-311150" algn="l" rtl="0">
              <a:spcBef>
                <a:spcPts val="0"/>
              </a:spcBef>
              <a:spcAft>
                <a:spcPts val="0"/>
              </a:spcAft>
              <a:buSzPts val="1300"/>
              <a:buChar char="●"/>
            </a:pPr>
            <a:r>
              <a:rPr lang="en"/>
              <a:t>Issues would come up with our accuracy calculation if the user entered an input that was equal to, but had a greater number of characters than the text to copy down</a:t>
            </a:r>
            <a:endParaRPr/>
          </a:p>
          <a:p>
            <a:pPr marL="914400" lvl="1" indent="-298450" algn="l" rtl="0">
              <a:spcBef>
                <a:spcPts val="0"/>
              </a:spcBef>
              <a:spcAft>
                <a:spcPts val="0"/>
              </a:spcAft>
              <a:buSzPts val="1100"/>
              <a:buChar char="○"/>
            </a:pPr>
            <a:r>
              <a:rPr lang="en"/>
              <a:t>Ex. To Copy = “Hello”, userInput = “Helloaaa”, accuracy = 100%</a:t>
            </a:r>
            <a:endParaRPr/>
          </a:p>
          <a:p>
            <a:pPr marL="914400" lvl="1" indent="-298450" algn="l" rtl="0">
              <a:spcBef>
                <a:spcPts val="0"/>
              </a:spcBef>
              <a:spcAft>
                <a:spcPts val="0"/>
              </a:spcAft>
              <a:buSzPts val="1100"/>
              <a:buChar char="○"/>
            </a:pPr>
            <a:r>
              <a:rPr lang="en"/>
              <a:t>Because our accuracy calculation was not done perfectly, testing will yield incorrect results every time</a:t>
            </a:r>
            <a:endParaRPr/>
          </a:p>
          <a:p>
            <a:pPr marL="457200" lvl="0" indent="-311150" algn="l" rtl="0">
              <a:spcBef>
                <a:spcPts val="0"/>
              </a:spcBef>
              <a:spcAft>
                <a:spcPts val="0"/>
              </a:spcAft>
              <a:buSzPts val="1300"/>
              <a:buChar char="●"/>
            </a:pPr>
            <a:r>
              <a:rPr lang="en"/>
              <a:t>Similarly, much of our outputs for result were dependent on the amount of time it took for the user to enter their sentence, and thus automated testing didn’t seem too applicable.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Documentation</a:t>
            </a:r>
            <a:endParaRPr/>
          </a:p>
        </p:txBody>
      </p:sp>
      <p:sp>
        <p:nvSpPr>
          <p:cNvPr id="167" name="Google Shape;167;p19"/>
          <p:cNvSpPr txBox="1">
            <a:spLocks noGrp="1"/>
          </p:cNvSpPr>
          <p:nvPr>
            <p:ph type="body" idx="1"/>
          </p:nvPr>
        </p:nvSpPr>
        <p:spPr>
          <a:xfrm>
            <a:off x="819150" y="1551100"/>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Python version contains documentation for the functions</a:t>
            </a:r>
            <a:endParaRPr/>
          </a:p>
          <a:p>
            <a:pPr marL="457200" lvl="0" indent="-311150" algn="l" rtl="0">
              <a:spcBef>
                <a:spcPts val="0"/>
              </a:spcBef>
              <a:spcAft>
                <a:spcPts val="0"/>
              </a:spcAft>
              <a:buSzPts val="1300"/>
              <a:buChar char="●"/>
            </a:pPr>
            <a:r>
              <a:rPr lang="en"/>
              <a:t>Java version contains Javadoc comments for the class (whole class is standalone program) and methods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Tools/Technology used in the Project</a:t>
            </a:r>
            <a:endParaRPr/>
          </a:p>
        </p:txBody>
      </p:sp>
      <p:sp>
        <p:nvSpPr>
          <p:cNvPr id="173" name="Google Shape;173;p20"/>
          <p:cNvSpPr txBox="1">
            <a:spLocks noGrp="1"/>
          </p:cNvSpPr>
          <p:nvPr>
            <p:ph type="body" idx="1"/>
          </p:nvPr>
        </p:nvSpPr>
        <p:spPr>
          <a:xfrm>
            <a:off x="819150" y="1800200"/>
            <a:ext cx="7505700" cy="24480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For Python, we used TkInter one of the most common and standard GUI packages, as well as timeit, a timer library.</a:t>
            </a:r>
            <a:endParaRPr sz="1600"/>
          </a:p>
          <a:p>
            <a:pPr marL="457200" lvl="0" indent="-330200" algn="l" rtl="0">
              <a:spcBef>
                <a:spcPts val="0"/>
              </a:spcBef>
              <a:spcAft>
                <a:spcPts val="0"/>
              </a:spcAft>
              <a:buSzPts val="1600"/>
              <a:buChar char="●"/>
            </a:pPr>
            <a:r>
              <a:rPr lang="en" sz="1600"/>
              <a:t>For Java, Swing components were used for the GUI while some basic Java libraries were used for functionality (java.io, java.util, java.util.Scanner)</a:t>
            </a:r>
            <a:endParaRPr sz="1600"/>
          </a:p>
          <a:p>
            <a:pPr marL="457200" lvl="0" indent="-330200" algn="l" rtl="0">
              <a:spcBef>
                <a:spcPts val="0"/>
              </a:spcBef>
              <a:spcAft>
                <a:spcPts val="0"/>
              </a:spcAft>
              <a:buSzPts val="1600"/>
              <a:buChar char="●"/>
            </a:pPr>
            <a:r>
              <a:rPr lang="en" sz="1600"/>
              <a:t>The Python project was built in PyCharm (Although didn’t require a project as a standalone script)</a:t>
            </a:r>
            <a:endParaRPr sz="1600"/>
          </a:p>
          <a:p>
            <a:pPr marL="457200" lvl="0" indent="-330200" algn="l" rtl="0">
              <a:spcBef>
                <a:spcPts val="0"/>
              </a:spcBef>
              <a:spcAft>
                <a:spcPts val="0"/>
              </a:spcAft>
              <a:buSzPts val="1600"/>
              <a:buChar char="●"/>
            </a:pPr>
            <a:r>
              <a:rPr lang="en" sz="1600"/>
              <a:t>The Java project was built in IntelliJ</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Limitations &amp; Challenges</a:t>
            </a:r>
            <a:endParaRPr/>
          </a:p>
        </p:txBody>
      </p:sp>
      <p:sp>
        <p:nvSpPr>
          <p:cNvPr id="179" name="Google Shape;179;p21"/>
          <p:cNvSpPr txBox="1">
            <a:spLocks noGrp="1"/>
          </p:cNvSpPr>
          <p:nvPr>
            <p:ph type="body" idx="1"/>
          </p:nvPr>
        </p:nvSpPr>
        <p:spPr>
          <a:xfrm>
            <a:off x="819150" y="1595050"/>
            <a:ext cx="7505700" cy="2812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Huge challenge for both programs  was determining the best ways to compare the two strings for accuracy, especially when the two strings do not match lengths.</a:t>
            </a:r>
            <a:endParaRPr/>
          </a:p>
          <a:p>
            <a:pPr marL="457200" lvl="0" indent="-311150" algn="l" rtl="0">
              <a:spcBef>
                <a:spcPts val="0"/>
              </a:spcBef>
              <a:spcAft>
                <a:spcPts val="0"/>
              </a:spcAft>
              <a:buSzPts val="1300"/>
              <a:buChar char="●"/>
            </a:pPr>
            <a:r>
              <a:rPr lang="en"/>
              <a:t>One challenge for the Python part was learning the ins and outs of TkInter. Just like with any library it takes time to become familiar. </a:t>
            </a:r>
            <a:endParaRPr/>
          </a:p>
          <a:p>
            <a:pPr marL="457200" lvl="0" indent="-311150" algn="l" rtl="0">
              <a:spcBef>
                <a:spcPts val="0"/>
              </a:spcBef>
              <a:spcAft>
                <a:spcPts val="0"/>
              </a:spcAft>
              <a:buSzPts val="1300"/>
              <a:buChar char="●"/>
            </a:pPr>
            <a:r>
              <a:rPr lang="en"/>
              <a:t>At least for the Python version, one limitation is in using the type of action commands that we used, if the user were to press shift in the middle of typing, their timer would restart, giving an inaccurate time and wpm.</a:t>
            </a:r>
            <a:endParaRPr/>
          </a:p>
          <a:p>
            <a:pPr marL="457200" lvl="0" indent="-311150" algn="l" rtl="0">
              <a:spcBef>
                <a:spcPts val="0"/>
              </a:spcBef>
              <a:spcAft>
                <a:spcPts val="0"/>
              </a:spcAft>
              <a:buSzPts val="1300"/>
              <a:buChar char="●"/>
            </a:pPr>
            <a:r>
              <a:rPr lang="en"/>
              <a:t>For the Java, getting the hang of building the GUI using Java Swing took time and a lot of trial and error</a:t>
            </a:r>
            <a:endParaRPr/>
          </a:p>
          <a:p>
            <a:pPr marL="457200" lvl="0" indent="-311150" algn="l" rtl="0">
              <a:spcBef>
                <a:spcPts val="0"/>
              </a:spcBef>
              <a:spcAft>
                <a:spcPts val="0"/>
              </a:spcAft>
              <a:buSzPts val="1300"/>
              <a:buChar char="●"/>
            </a:pPr>
            <a:r>
              <a:rPr lang="en"/>
              <a:t>Trying to create multiple game rounds and levels was tough</a:t>
            </a: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1053</Words>
  <Application>Microsoft Macintosh PowerPoint</Application>
  <PresentationFormat>On-screen Show (16:9)</PresentationFormat>
  <Paragraphs>73</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Nunito</vt:lpstr>
      <vt:lpstr>Calibri</vt:lpstr>
      <vt:lpstr>Shift</vt:lpstr>
      <vt:lpstr>Speed Typing Test</vt:lpstr>
      <vt:lpstr>Outline</vt:lpstr>
      <vt:lpstr>Problem Description</vt:lpstr>
      <vt:lpstr>Analysis &amp; Design Steps</vt:lpstr>
      <vt:lpstr>Demonstration of Basic Operations</vt:lpstr>
      <vt:lpstr>Tests</vt:lpstr>
      <vt:lpstr>Documentation</vt:lpstr>
      <vt:lpstr>Tools/Technology used in the Project</vt:lpstr>
      <vt:lpstr>Limitations &amp; Challenges</vt:lpstr>
      <vt:lpstr>Discussion</vt:lpstr>
      <vt:lpstr>Contributions</vt:lpstr>
      <vt:lpstr>References</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Speed Typing Test</dc:title>
  <cp:lastModifiedBy>Microsoft Office User</cp:lastModifiedBy>
  <cp:revision>1</cp:revision>
  <dcterms:modified xsi:type="dcterms:W3CDTF">2021-06-01T14:59:34Z</dcterms:modified>
</cp:coreProperties>
</file>