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embeddedFont>
    <p:embeddedFont>
      <p:font typeface="TH SarabunPSK" panose="020B0500040200020003" pitchFamily="34" charset="-34"/>
      <p:regular r:id="rId8"/>
      <p:bold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7" d="100"/>
          <a:sy n="17" d="100"/>
        </p:scale>
        <p:origin x="1896" y="1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880655" y="72371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Smart Waste Management System</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2837248"/>
            <a:ext cx="36576000" cy="3644075"/>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000" dirty="0">
                <a:solidFill>
                  <a:schemeClr val="bg1"/>
                </a:solidFill>
                <a:effectLst/>
                <a:latin typeface="Quattrocento" panose="02020802030000000404" pitchFamily="18" charset="0"/>
                <a:cs typeface="Arial" pitchFamily="34" charset="0"/>
              </a:rPr>
              <a:t>Group Member</a:t>
            </a:r>
          </a:p>
          <a:p>
            <a:pPr algn="ctr">
              <a:defRPr/>
            </a:pPr>
            <a:r>
              <a:rPr lang="en-US" sz="4000" dirty="0">
                <a:solidFill>
                  <a:schemeClr val="bg1"/>
                </a:solidFill>
                <a:effectLst/>
                <a:latin typeface="Quattrocento" panose="02020802030000000404" pitchFamily="18" charset="0"/>
                <a:cs typeface="Arial" pitchFamily="34" charset="0"/>
              </a:rPr>
              <a:t>1.Teeranai   </a:t>
            </a:r>
            <a:r>
              <a:rPr lang="en-US" sz="4000" dirty="0" err="1">
                <a:solidFill>
                  <a:schemeClr val="bg1"/>
                </a:solidFill>
                <a:effectLst/>
                <a:latin typeface="Quattrocento" panose="02020802030000000404" pitchFamily="18" charset="0"/>
                <a:cs typeface="Arial" pitchFamily="34" charset="0"/>
              </a:rPr>
              <a:t>Sangtaera</a:t>
            </a:r>
            <a:r>
              <a:rPr lang="en-US" sz="4000" dirty="0">
                <a:solidFill>
                  <a:schemeClr val="bg1"/>
                </a:solidFill>
                <a:effectLst/>
                <a:latin typeface="Quattrocento" panose="02020802030000000404" pitchFamily="18" charset="0"/>
                <a:cs typeface="Arial" pitchFamily="34" charset="0"/>
              </a:rPr>
              <a:t>	65125056</a:t>
            </a:r>
          </a:p>
          <a:p>
            <a:pPr algn="ctr">
              <a:defRPr/>
            </a:pPr>
            <a:r>
              <a:rPr lang="en-US" sz="4000" dirty="0">
                <a:solidFill>
                  <a:schemeClr val="bg1"/>
                </a:solidFill>
                <a:effectLst/>
                <a:latin typeface="Quattrocento" panose="02020802030000000404" pitchFamily="18" charset="0"/>
                <a:cs typeface="Arial" pitchFamily="34" charset="0"/>
              </a:rPr>
              <a:t>2.Thanaphat </a:t>
            </a:r>
            <a:r>
              <a:rPr lang="en-US" sz="4000" dirty="0" err="1">
                <a:solidFill>
                  <a:schemeClr val="bg1"/>
                </a:solidFill>
                <a:effectLst/>
                <a:latin typeface="Quattrocento" panose="02020802030000000404" pitchFamily="18" charset="0"/>
                <a:cs typeface="Arial" pitchFamily="34" charset="0"/>
              </a:rPr>
              <a:t>Tenghirun</a:t>
            </a:r>
            <a:r>
              <a:rPr lang="en-US" sz="4000" dirty="0">
                <a:solidFill>
                  <a:schemeClr val="bg1"/>
                </a:solidFill>
                <a:effectLst/>
                <a:latin typeface="Quattrocento" panose="02020802030000000404" pitchFamily="18" charset="0"/>
                <a:cs typeface="Arial" pitchFamily="34" charset="0"/>
              </a:rPr>
              <a:t>	65126955</a:t>
            </a:r>
          </a:p>
          <a:p>
            <a:pPr algn="ctr">
              <a:defRPr/>
            </a:pPr>
            <a:r>
              <a:rPr lang="en-US" sz="4000" dirty="0">
                <a:solidFill>
                  <a:schemeClr val="bg1"/>
                </a:solidFill>
                <a:effectLst/>
                <a:latin typeface="Quattrocento" panose="02020802030000000404" pitchFamily="18" charset="0"/>
                <a:cs typeface="Arial" pitchFamily="34" charset="0"/>
              </a:rPr>
              <a:t>3.Basirin   Saman	65127367</a:t>
            </a:r>
          </a:p>
          <a:p>
            <a:pPr algn="ctr">
              <a:defRPr/>
            </a:pPr>
            <a:r>
              <a:rPr lang="en-US" sz="4400" dirty="0">
                <a:solidFill>
                  <a:schemeClr val="bg1"/>
                </a:solidFill>
                <a:effectLst/>
                <a:latin typeface="Quattrocento" panose="02020802030000000404" pitchFamily="18" charset="0"/>
                <a:cs typeface="Arial" pitchFamily="34" charset="0"/>
              </a:rPr>
              <a:t>System Interfacing, Integration and Internet of things </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798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indent="457200" algn="just">
              <a:lnSpc>
                <a:spcPct val="115000"/>
              </a:lnSpc>
              <a:spcBef>
                <a:spcPts val="0"/>
              </a:spcBef>
              <a:spcAft>
                <a:spcPts val="800"/>
              </a:spcAft>
            </a:pPr>
            <a:r>
              <a:rPr lang="en-US" sz="3200" dirty="0">
                <a:effectLst/>
                <a:latin typeface="Calibri" panose="020F0502020204030204" pitchFamily="34" charset="0"/>
                <a:ea typeface="Calibri" panose="020F0502020204030204" pitchFamily="34" charset="0"/>
              </a:rPr>
              <a:t>The project "Detects the amount of garbage in the bin and notifies the Website." aims to monitor the trash level in the bin by using an </a:t>
            </a:r>
            <a:r>
              <a:rPr lang="en-US" sz="3200" dirty="0" err="1">
                <a:effectLst/>
                <a:latin typeface="Calibri" panose="020F0502020204030204" pitchFamily="34" charset="0"/>
                <a:ea typeface="Calibri" panose="020F0502020204030204" pitchFamily="34" charset="0"/>
              </a:rPr>
              <a:t>Infared</a:t>
            </a:r>
            <a:r>
              <a:rPr lang="en-US" sz="3200" dirty="0">
                <a:effectLst/>
                <a:latin typeface="Calibri" panose="020F0502020204030204" pitchFamily="34" charset="0"/>
                <a:ea typeface="Calibri" panose="020F0502020204030204" pitchFamily="34" charset="0"/>
              </a:rPr>
              <a:t> Sensor, an effective device for measuring distance. The collected data is sent to </a:t>
            </a:r>
            <a:r>
              <a:rPr lang="en-US" sz="3200" dirty="0" err="1">
                <a:effectLst/>
                <a:latin typeface="Calibri" panose="020F0502020204030204" pitchFamily="34" charset="0"/>
                <a:ea typeface="Calibri" panose="020F0502020204030204" pitchFamily="34" charset="0"/>
              </a:rPr>
              <a:t>Thingspeak</a:t>
            </a:r>
            <a:r>
              <a:rPr lang="en-US" sz="3200" dirty="0">
                <a:effectLst/>
                <a:latin typeface="Calibri" panose="020F0502020204030204" pitchFamily="34" charset="0"/>
                <a:ea typeface="Calibri" panose="020F0502020204030204" pitchFamily="34" charset="0"/>
              </a:rPr>
              <a:t>, an IoT platform, where it is displayed in graphs and values on user-generated website pages. So that users can receive information about the amount of waste in the bin immediately and conveniently for example, cleaning the trash can in a timely manner or checking the trash level in the trash can to prevent it from filling up. The results are displayed on the website so that users can access information anywhere, anytime. And there is a notification via the internet when the trash level in the tank exceeds a pre-determined limit.</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954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4000" dirty="0">
                <a:effectLst/>
                <a:latin typeface="Quattrocento Sans" panose="020B0502050000020003" pitchFamily="34" charset="0"/>
              </a:rPr>
              <a:t>1.Study various paragraphs about waste management and technology used to measure waste volume.</a:t>
            </a:r>
          </a:p>
          <a:p>
            <a:pPr>
              <a:lnSpc>
                <a:spcPct val="110000"/>
              </a:lnSpc>
            </a:pPr>
            <a:r>
              <a:rPr lang="en-US" sz="4000" dirty="0">
                <a:effectLst/>
                <a:latin typeface="Quattrocento Sans" panose="020B0502050000020003" pitchFamily="34" charset="0"/>
              </a:rPr>
              <a:t>2.System design by specifying requirements and selecting appropriate technology and tools.</a:t>
            </a:r>
          </a:p>
          <a:p>
            <a:pPr>
              <a:lnSpc>
                <a:spcPct val="110000"/>
              </a:lnSpc>
            </a:pPr>
            <a:r>
              <a:rPr lang="en-US" sz="4000" dirty="0">
                <a:effectLst/>
                <a:latin typeface="Quattrocento Sans" panose="020B0502050000020003" pitchFamily="34" charset="0"/>
              </a:rPr>
              <a:t>3.Development of a program for measuring the amount of waste and connecting to sensors and sending data to </a:t>
            </a:r>
            <a:r>
              <a:rPr lang="en-US" sz="4000" dirty="0" err="1">
                <a:effectLst/>
                <a:latin typeface="Quattrocento Sans" panose="020B0502050000020003" pitchFamily="34" charset="0"/>
              </a:rPr>
              <a:t>Thingspeak</a:t>
            </a:r>
            <a:r>
              <a:rPr lang="en-US" sz="4000" dirty="0">
                <a:effectLst/>
                <a:latin typeface="Quattrocento Sans" panose="020B0502050000020003" pitchFamily="34" charset="0"/>
              </a:rPr>
              <a:t> and display it on the website.</a:t>
            </a:r>
          </a:p>
          <a:p>
            <a:pPr>
              <a:lnSpc>
                <a:spcPct val="110000"/>
              </a:lnSpc>
            </a:pPr>
            <a:r>
              <a:rPr lang="en-US" sz="4000" dirty="0">
                <a:effectLst/>
                <a:latin typeface="Quattrocento Sans" panose="020B0502050000020003" pitchFamily="34" charset="0"/>
              </a:rPr>
              <a:t>4.Testing and evaluating systems to verify correctness and performance.</a:t>
            </a:r>
          </a:p>
          <a:p>
            <a:pPr>
              <a:lnSpc>
                <a:spcPct val="110000"/>
              </a:lnSpc>
            </a:pPr>
            <a:r>
              <a:rPr lang="en-US" sz="4000" dirty="0">
                <a:effectLst/>
                <a:latin typeface="Quattrocento Sans" panose="020B0502050000020003" pitchFamily="34" charset="0"/>
              </a:rPr>
              <a:t>5.Analysis of data obtained from experiments and</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314930"/>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954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effectLst/>
                <a:latin typeface="Quattrocento Sans" panose="020B0502050000020003" pitchFamily="34" charset="0"/>
                <a:cs typeface="Arial" pitchFamily="34" charset="0"/>
              </a:rPr>
              <a:t>This project is to analyze and manage the amount of waste in tanks. By using </a:t>
            </a:r>
            <a:r>
              <a:rPr lang="en-US" sz="4000" dirty="0" err="1">
                <a:effectLst/>
                <a:latin typeface="Quattrocento Sans" panose="020B0502050000020003" pitchFamily="34" charset="0"/>
                <a:cs typeface="Arial" pitchFamily="34" charset="0"/>
              </a:rPr>
              <a:t>Infered</a:t>
            </a:r>
            <a:r>
              <a:rPr lang="en-US" sz="4000" dirty="0">
                <a:effectLst/>
                <a:latin typeface="Quattrocento Sans" panose="020B0502050000020003" pitchFamily="34" charset="0"/>
                <a:cs typeface="Arial" pitchFamily="34" charset="0"/>
              </a:rPr>
              <a:t> Sensor technology to detect the amount of waste. and send the data to </a:t>
            </a:r>
            <a:r>
              <a:rPr lang="en-US" sz="4000" dirty="0" err="1">
                <a:effectLst/>
                <a:latin typeface="Quattrocento Sans" panose="020B0502050000020003" pitchFamily="34" charset="0"/>
                <a:cs typeface="Arial" pitchFamily="34" charset="0"/>
              </a:rPr>
              <a:t>Thingspeak</a:t>
            </a:r>
            <a:r>
              <a:rPr lang="en-US" sz="4000" dirty="0">
                <a:effectLst/>
                <a:latin typeface="Quattrocento Sans" panose="020B0502050000020003" pitchFamily="34" charset="0"/>
                <a:cs typeface="Arial" pitchFamily="34" charset="0"/>
              </a:rPr>
              <a:t> for analysis and display. The results help in planning waste management and effectively evaluating activities on the environment. Using this technology simplifies waste detection and analysis. and is an effective tool for managing waste more efficiently Further investigation into data collection and evaluation is important to make the project more effective in the future.</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16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The project " Smart Waste Management System" was born out of the need to solve problems related to waste management at the individual or corporate level. The main problem is the lack of a system that can effectively detect and track the amount of waste in the tank. This functionality is preferred because of the benefits it provides for example, saving time in waste management and reducing risks related to health and the environment. Detection and notification through </a:t>
            </a:r>
            <a:r>
              <a:rPr lang="en-US" sz="3600" dirty="0" err="1">
                <a:effectLst/>
                <a:latin typeface="Quattrocento Sans" panose="020B0502050000020003" pitchFamily="34" charset="0"/>
                <a:cs typeface="Arial" pitchFamily="34" charset="0"/>
              </a:rPr>
              <a:t>Thingspeak</a:t>
            </a:r>
            <a:r>
              <a:rPr lang="en-US" sz="3600" dirty="0">
                <a:effectLst/>
                <a:latin typeface="Quattrocento Sans" panose="020B0502050000020003" pitchFamily="34" charset="0"/>
                <a:cs typeface="Arial" pitchFamily="34" charset="0"/>
              </a:rPr>
              <a:t> and display it on the created website page. It allows users to access information instantly and conveniently. The goal of this project is to develop an efficient system for managing waste and increasing efficiency in the sustainable use of resources. and reduce problems arising from the accumulation of waste in society and the environment quickly and efficiently.</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345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effectLst/>
                <a:latin typeface="Quattrocento Sans" panose="020B0502050000020003" pitchFamily="34" charset="0"/>
                <a:cs typeface="Arial" pitchFamily="34" charset="0"/>
              </a:rPr>
              <a:t>1. Study and data analysis</a:t>
            </a:r>
          </a:p>
          <a:p>
            <a:pPr algn="just">
              <a:lnSpc>
                <a:spcPct val="110000"/>
              </a:lnSpc>
            </a:pPr>
            <a:r>
              <a:rPr lang="en-US" sz="4000" dirty="0">
                <a:effectLst/>
                <a:latin typeface="Quattrocento Sans" panose="020B0502050000020003" pitchFamily="34" charset="0"/>
                <a:cs typeface="Arial" pitchFamily="34" charset="0"/>
              </a:rPr>
              <a:t>2.System design</a:t>
            </a:r>
          </a:p>
          <a:p>
            <a:pPr algn="just">
              <a:lnSpc>
                <a:spcPct val="110000"/>
              </a:lnSpc>
            </a:pPr>
            <a:r>
              <a:rPr lang="en-US" sz="4000" dirty="0">
                <a:effectLst/>
                <a:latin typeface="Quattrocento Sans" panose="020B0502050000020003" pitchFamily="34" charset="0"/>
                <a:cs typeface="Arial" pitchFamily="34" charset="0"/>
              </a:rPr>
              <a:t>3. Development and testing</a:t>
            </a:r>
          </a:p>
          <a:p>
            <a:pPr algn="just">
              <a:lnSpc>
                <a:spcPct val="110000"/>
              </a:lnSpc>
            </a:pPr>
            <a:r>
              <a:rPr lang="en-US" sz="4000" dirty="0">
                <a:effectLst/>
                <a:latin typeface="Quattrocento Sans" panose="020B0502050000020003" pitchFamily="34" charset="0"/>
                <a:cs typeface="Arial" pitchFamily="34" charset="0"/>
              </a:rPr>
              <a:t>4.Evaluation</a:t>
            </a:r>
          </a:p>
          <a:p>
            <a:pPr algn="just">
              <a:lnSpc>
                <a:spcPct val="110000"/>
              </a:lnSpc>
            </a:pPr>
            <a:r>
              <a:rPr lang="en-US" sz="4000" dirty="0">
                <a:effectLst/>
                <a:latin typeface="Quattrocento Sans" panose="020B0502050000020003" pitchFamily="34" charset="0"/>
                <a:cs typeface="Arial" pitchFamily="34" charset="0"/>
              </a:rPr>
              <a:t>5. Summary and learning</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3" name="Picture 2">
            <a:extLst>
              <a:ext uri="{FF2B5EF4-FFF2-40B4-BE49-F238E27FC236}">
                <a16:creationId xmlns:a16="http://schemas.microsoft.com/office/drawing/2014/main" id="{0528DE52-9CE8-5B2E-0380-4BDD316E5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5706" y="10049643"/>
            <a:ext cx="8857671" cy="4425452"/>
          </a:xfrm>
          <a:prstGeom prst="rect">
            <a:avLst/>
          </a:prstGeom>
        </p:spPr>
      </p:pic>
      <p:pic>
        <p:nvPicPr>
          <p:cNvPr id="5" name="Picture 4">
            <a:extLst>
              <a:ext uri="{FF2B5EF4-FFF2-40B4-BE49-F238E27FC236}">
                <a16:creationId xmlns:a16="http://schemas.microsoft.com/office/drawing/2014/main" id="{FDFEFD36-3DA2-8212-6B46-DF4CEA3FB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7890" y="16295053"/>
            <a:ext cx="8857671" cy="4425452"/>
          </a:xfrm>
          <a:prstGeom prst="rect">
            <a:avLst/>
          </a:prstGeom>
        </p:spPr>
      </p:pic>
      <p:pic>
        <p:nvPicPr>
          <p:cNvPr id="7" name="Picture 6">
            <a:extLst>
              <a:ext uri="{FF2B5EF4-FFF2-40B4-BE49-F238E27FC236}">
                <a16:creationId xmlns:a16="http://schemas.microsoft.com/office/drawing/2014/main" id="{F403AB7A-C007-8C48-4287-4B3E8B07BB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5706" y="22688900"/>
            <a:ext cx="8884946" cy="4425452"/>
          </a:xfrm>
          <a:prstGeom prst="rect">
            <a:avLst/>
          </a:prstGeom>
        </p:spPr>
      </p:pic>
      <p:sp>
        <p:nvSpPr>
          <p:cNvPr id="8" name="TextBox 7">
            <a:extLst>
              <a:ext uri="{FF2B5EF4-FFF2-40B4-BE49-F238E27FC236}">
                <a16:creationId xmlns:a16="http://schemas.microsoft.com/office/drawing/2014/main" id="{FE365030-D199-033C-D326-9148C27BB5C8}"/>
              </a:ext>
            </a:extLst>
          </p:cNvPr>
          <p:cNvSpPr txBox="1"/>
          <p:nvPr/>
        </p:nvSpPr>
        <p:spPr>
          <a:xfrm>
            <a:off x="23322220" y="8337975"/>
            <a:ext cx="7848600" cy="1446550"/>
          </a:xfrm>
          <a:prstGeom prst="rect">
            <a:avLst/>
          </a:prstGeom>
          <a:noFill/>
        </p:spPr>
        <p:txBody>
          <a:bodyPr wrap="square" rtlCol="0">
            <a:spAutoFit/>
          </a:bodyPr>
          <a:lstStyle/>
          <a:p>
            <a:pPr algn="ctr"/>
            <a:r>
              <a:rPr lang="en-US" sz="8800" b="1" dirty="0">
                <a:latin typeface="TH SarabunPSK" panose="020B0500040200020003" pitchFamily="34" charset="-34"/>
                <a:cs typeface="TH SarabunPSK" panose="020B0500040200020003" pitchFamily="34" charset="-34"/>
              </a:rPr>
              <a:t>Not Full</a:t>
            </a:r>
          </a:p>
        </p:txBody>
      </p:sp>
      <p:sp>
        <p:nvSpPr>
          <p:cNvPr id="9" name="TextBox 8">
            <a:extLst>
              <a:ext uri="{FF2B5EF4-FFF2-40B4-BE49-F238E27FC236}">
                <a16:creationId xmlns:a16="http://schemas.microsoft.com/office/drawing/2014/main" id="{A3CC3FA6-A421-52DC-9C8B-BE13D49BC2F8}"/>
              </a:ext>
            </a:extLst>
          </p:cNvPr>
          <p:cNvSpPr txBox="1"/>
          <p:nvPr/>
        </p:nvSpPr>
        <p:spPr>
          <a:xfrm>
            <a:off x="23322220" y="14848503"/>
            <a:ext cx="7848600" cy="1446550"/>
          </a:xfrm>
          <a:prstGeom prst="rect">
            <a:avLst/>
          </a:prstGeom>
          <a:noFill/>
        </p:spPr>
        <p:txBody>
          <a:bodyPr wrap="square" rtlCol="0">
            <a:spAutoFit/>
          </a:bodyPr>
          <a:lstStyle/>
          <a:p>
            <a:pPr algn="ctr"/>
            <a:r>
              <a:rPr lang="en-US" sz="8800" b="1" dirty="0">
                <a:latin typeface="TH SarabunPSK" panose="020B0500040200020003" pitchFamily="34" charset="-34"/>
                <a:cs typeface="TH SarabunPSK" panose="020B0500040200020003" pitchFamily="34" charset="-34"/>
              </a:rPr>
              <a:t>Middle</a:t>
            </a:r>
          </a:p>
        </p:txBody>
      </p:sp>
      <p:sp>
        <p:nvSpPr>
          <p:cNvPr id="10" name="TextBox 9">
            <a:extLst>
              <a:ext uri="{FF2B5EF4-FFF2-40B4-BE49-F238E27FC236}">
                <a16:creationId xmlns:a16="http://schemas.microsoft.com/office/drawing/2014/main" id="{1A568953-366A-B4A1-6F29-CBF3FAF2E266}"/>
              </a:ext>
            </a:extLst>
          </p:cNvPr>
          <p:cNvSpPr txBox="1"/>
          <p:nvPr/>
        </p:nvSpPr>
        <p:spPr>
          <a:xfrm>
            <a:off x="23307926" y="21275667"/>
            <a:ext cx="7848600" cy="1446550"/>
          </a:xfrm>
          <a:prstGeom prst="rect">
            <a:avLst/>
          </a:prstGeom>
          <a:noFill/>
        </p:spPr>
        <p:txBody>
          <a:bodyPr wrap="square" rtlCol="0">
            <a:spAutoFit/>
          </a:bodyPr>
          <a:lstStyle/>
          <a:p>
            <a:pPr algn="ctr"/>
            <a:r>
              <a:rPr lang="en-US" sz="8800" b="1" dirty="0">
                <a:latin typeface="TH SarabunPSK" panose="020B0500040200020003" pitchFamily="34" charset="-34"/>
                <a:cs typeface="TH SarabunPSK" panose="020B0500040200020003" pitchFamily="34" charset="-34"/>
              </a:rPr>
              <a:t>Full</a:t>
            </a:r>
          </a:p>
        </p:txBody>
      </p:sp>
      <p:pic>
        <p:nvPicPr>
          <p:cNvPr id="12" name="Picture 11">
            <a:extLst>
              <a:ext uri="{FF2B5EF4-FFF2-40B4-BE49-F238E27FC236}">
                <a16:creationId xmlns:a16="http://schemas.microsoft.com/office/drawing/2014/main" id="{7B8C8D26-382A-E242-BB6C-EFE05310E5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24770395" y="26553254"/>
            <a:ext cx="4923661" cy="700464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524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TH SarabunPSK</vt:lpstr>
      <vt:lpstr>Quattrocento</vt:lpstr>
      <vt:lpstr>Times New Roman</vt:lpstr>
      <vt:lpstr>Calibri</vt:lpstr>
      <vt:lpstr>Quattrocento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BASIRIN SAMAN</cp:lastModifiedBy>
  <cp:revision>107</cp:revision>
  <cp:lastPrinted>2000-08-03T00:31:24Z</cp:lastPrinted>
  <dcterms:modified xsi:type="dcterms:W3CDTF">2024-03-19T08:47:18Z</dcterms:modified>
  <cp:category>research posters template</cp:category>
</cp:coreProperties>
</file>