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62"/>
  </p:notesMasterIdLst>
  <p:sldIdLst>
    <p:sldId id="306" r:id="rId2"/>
    <p:sldId id="316" r:id="rId3"/>
    <p:sldId id="312" r:id="rId4"/>
    <p:sldId id="384" r:id="rId5"/>
    <p:sldId id="318" r:id="rId6"/>
    <p:sldId id="558" r:id="rId7"/>
    <p:sldId id="443" r:id="rId8"/>
    <p:sldId id="559" r:id="rId9"/>
    <p:sldId id="560" r:id="rId10"/>
    <p:sldId id="566" r:id="rId11"/>
    <p:sldId id="561" r:id="rId12"/>
    <p:sldId id="586" r:id="rId13"/>
    <p:sldId id="567" r:id="rId14"/>
    <p:sldId id="562" r:id="rId15"/>
    <p:sldId id="587" r:id="rId16"/>
    <p:sldId id="563" r:id="rId17"/>
    <p:sldId id="564" r:id="rId18"/>
    <p:sldId id="569" r:id="rId19"/>
    <p:sldId id="398" r:id="rId20"/>
    <p:sldId id="538" r:id="rId21"/>
    <p:sldId id="322" r:id="rId22"/>
    <p:sldId id="495" r:id="rId23"/>
    <p:sldId id="565" r:id="rId24"/>
    <p:sldId id="386" r:id="rId25"/>
    <p:sldId id="403" r:id="rId26"/>
    <p:sldId id="404" r:id="rId27"/>
    <p:sldId id="329" r:id="rId28"/>
    <p:sldId id="548" r:id="rId29"/>
    <p:sldId id="588" r:id="rId30"/>
    <p:sldId id="387" r:id="rId31"/>
    <p:sldId id="409" r:id="rId32"/>
    <p:sldId id="410" r:id="rId33"/>
    <p:sldId id="573" r:id="rId34"/>
    <p:sldId id="550" r:id="rId35"/>
    <p:sldId id="574" r:id="rId36"/>
    <p:sldId id="576" r:id="rId37"/>
    <p:sldId id="577" r:id="rId38"/>
    <p:sldId id="578" r:id="rId39"/>
    <p:sldId id="579" r:id="rId40"/>
    <p:sldId id="580" r:id="rId41"/>
    <p:sldId id="575" r:id="rId42"/>
    <p:sldId id="506" r:id="rId43"/>
    <p:sldId id="505" r:id="rId44"/>
    <p:sldId id="581" r:id="rId45"/>
    <p:sldId id="589" r:id="rId46"/>
    <p:sldId id="508" r:id="rId47"/>
    <p:sldId id="582" r:id="rId48"/>
    <p:sldId id="583" r:id="rId49"/>
    <p:sldId id="509" r:id="rId50"/>
    <p:sldId id="510" r:id="rId51"/>
    <p:sldId id="584" r:id="rId52"/>
    <p:sldId id="590" r:id="rId53"/>
    <p:sldId id="585" r:id="rId54"/>
    <p:sldId id="511" r:id="rId55"/>
    <p:sldId id="512" r:id="rId56"/>
    <p:sldId id="591" r:id="rId57"/>
    <p:sldId id="554" r:id="rId58"/>
    <p:sldId id="592" r:id="rId59"/>
    <p:sldId id="504" r:id="rId60"/>
    <p:sldId id="303" r:id="rId6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0" autoAdjust="0"/>
    <p:restoredTop sz="79469" autoAdjust="0"/>
  </p:normalViewPr>
  <p:slideViewPr>
    <p:cSldViewPr snapToGrid="0">
      <p:cViewPr>
        <p:scale>
          <a:sx n="90" d="100"/>
          <a:sy n="90" d="100"/>
        </p:scale>
        <p:origin x="-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9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3.1.1.4</a:t>
            </a:r>
            <a:r>
              <a:rPr lang="en-US" baseline="0" dirty="0" smtClean="0"/>
              <a:t> Message Formatting and Encapsulation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3.1.1.5</a:t>
            </a:r>
            <a:r>
              <a:rPr lang="en-US" baseline="0" dirty="0" smtClean="0"/>
              <a:t> Message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3.1.1.5</a:t>
            </a:r>
            <a:r>
              <a:rPr lang="en-US" baseline="0" dirty="0" smtClean="0"/>
              <a:t> Message Size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3.1.1.6</a:t>
            </a:r>
            <a:r>
              <a:rPr lang="en-US" baseline="0" dirty="0" smtClean="0"/>
              <a:t> Message Timing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3.1.1.7</a:t>
            </a:r>
            <a:r>
              <a:rPr lang="en-US" baseline="0" dirty="0" smtClean="0"/>
              <a:t> Message Delivery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3.1.1.7</a:t>
            </a:r>
            <a:r>
              <a:rPr lang="en-US" baseline="0" dirty="0" smtClean="0"/>
              <a:t> Message Delivery Options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3.2.1.1 </a:t>
            </a:r>
            <a:r>
              <a:rPr lang="en-US" sz="1200" dirty="0" smtClean="0"/>
              <a:t>Rules that Govern Communications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3.2.1.2 </a:t>
            </a:r>
            <a:r>
              <a:rPr lang="en-US" sz="1200" dirty="0" smtClean="0"/>
              <a:t>Network</a:t>
            </a:r>
            <a:r>
              <a:rPr lang="en-US" sz="1200" baseline="0" dirty="0" smtClean="0"/>
              <a:t>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3.2.1.3 </a:t>
            </a:r>
            <a:r>
              <a:rPr lang="en-US" sz="1200" dirty="0" smtClean="0"/>
              <a:t>Protocol</a:t>
            </a:r>
            <a:r>
              <a:rPr lang="en-US" sz="1200" baseline="0" dirty="0" smtClean="0"/>
              <a:t> Interaction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3.2.2.1</a:t>
            </a:r>
            <a:r>
              <a:rPr lang="en-US" sz="1200" baseline="0" dirty="0" smtClean="0"/>
              <a:t> Protocol Suites and Industry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3.1.1.1 </a:t>
            </a:r>
            <a:r>
              <a:rPr lang="en-US" sz="1200" dirty="0" smtClean="0"/>
              <a:t>Communication Fundamentals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3.2.2.2</a:t>
            </a:r>
            <a:r>
              <a:rPr lang="en-US" sz="1200" baseline="0" dirty="0" smtClean="0"/>
              <a:t> Development of TCP/IP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3.2.2.3</a:t>
            </a:r>
            <a:r>
              <a:rPr lang="en-US" baseline="0" dirty="0" smtClean="0"/>
              <a:t> TCP/IP Protocol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3.2.2.4</a:t>
            </a:r>
            <a:r>
              <a:rPr lang="en-US" baseline="0" dirty="0" smtClean="0"/>
              <a:t> TCP/IP Communication </a:t>
            </a:r>
            <a:r>
              <a:rPr lang="en-US" baseline="0" dirty="0" smtClean="0"/>
              <a:t>Process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3.2.2.4</a:t>
            </a:r>
            <a:r>
              <a:rPr lang="en-US" baseline="0" dirty="0" smtClean="0"/>
              <a:t> TCP/IP Communication Process (Cont.)</a:t>
            </a:r>
          </a:p>
          <a:p>
            <a:r>
              <a:rPr lang="en-US" baseline="0" dirty="0" smtClean="0"/>
              <a:t>3.2.2.5 Activity – Mapping the Protocols of the TCP/IP 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4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3.2.3.1</a:t>
            </a:r>
            <a:r>
              <a:rPr lang="en-US" baseline="0" dirty="0" smtClean="0"/>
              <a:t> Open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3.2.3.2 Internet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3.2.3.2 Internet Standards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3.2.3.3</a:t>
            </a:r>
            <a:r>
              <a:rPr lang="en-US" baseline="0" dirty="0" smtClean="0"/>
              <a:t> Electronics and Communications Standard Organizations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3.2.3.3</a:t>
            </a:r>
            <a:r>
              <a:rPr lang="en-US" baseline="0" dirty="0" smtClean="0"/>
              <a:t> Electronics and Communications Standard Organizations (Cont.)</a:t>
            </a:r>
          </a:p>
          <a:p>
            <a:r>
              <a:rPr lang="en-US" baseline="0" dirty="0" smtClean="0"/>
              <a:t>3.2.3.4 Lab- Researching Networking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3.2.4.1</a:t>
            </a:r>
            <a:r>
              <a:rPr lang="en-US" baseline="0" dirty="0" smtClean="0"/>
              <a:t> The Benefits of Using a Layered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3.1.1.1 </a:t>
            </a:r>
            <a:r>
              <a:rPr lang="en-US" sz="1200" dirty="0" smtClean="0"/>
              <a:t>Communication Fundamentals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3.2.4.2</a:t>
            </a:r>
            <a:r>
              <a:rPr lang="en-US" baseline="0" dirty="0" smtClean="0"/>
              <a:t> The OSI Reference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3.2.4.3 The TCP/IP Protocol Model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3.2.4.4</a:t>
            </a:r>
            <a:r>
              <a:rPr lang="en-US" baseline="0" dirty="0" smtClean="0"/>
              <a:t> OSI Model and TCP/IP Model Comparison</a:t>
            </a:r>
          </a:p>
          <a:p>
            <a:r>
              <a:rPr lang="en-US" baseline="0" dirty="0" smtClean="0"/>
              <a:t>3.2.4.5 Activity – Identify Layers and Functions</a:t>
            </a:r>
          </a:p>
          <a:p>
            <a:r>
              <a:rPr lang="en-US" baseline="0" dirty="0" smtClean="0"/>
              <a:t>3.2.4.6 Packet Tracer – Investigating the TCP/IP and OSI Models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3.3.1.1 </a:t>
            </a:r>
            <a:r>
              <a:rPr lang="en-US" sz="1200" dirty="0" smtClean="0"/>
              <a:t>Message Segmentation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3.3.1.1 </a:t>
            </a:r>
            <a:r>
              <a:rPr lang="en-US" sz="1200" dirty="0" smtClean="0"/>
              <a:t>Message Segmentation (Cont.)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3.3.1.1 Communicating the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5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3.3.1.2</a:t>
            </a:r>
            <a:r>
              <a:rPr lang="en-US" baseline="0" dirty="0" smtClean="0"/>
              <a:t> Protocol Data Units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3.3.1.3 Encapsulation</a:t>
            </a:r>
            <a:r>
              <a:rPr lang="en-US" baseline="0" dirty="0" smtClean="0"/>
              <a:t> Example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3.3.1.4 </a:t>
            </a:r>
            <a:r>
              <a:rPr lang="en-US" baseline="0" dirty="0" smtClean="0"/>
              <a:t> De-Encapsulation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3.3.1.5 </a:t>
            </a:r>
            <a:r>
              <a:rPr lang="en-US" baseline="0" dirty="0" smtClean="0"/>
              <a:t> Activity – Identify the PDU Layer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3.1.1.2</a:t>
            </a:r>
            <a:r>
              <a:rPr lang="en-US" baseline="0" dirty="0" smtClean="0"/>
              <a:t> </a:t>
            </a:r>
            <a:r>
              <a:rPr lang="en-US" sz="1200" baseline="0" dirty="0" smtClean="0"/>
              <a:t>Rule Establishment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3.3.2.1</a:t>
            </a:r>
            <a:r>
              <a:rPr lang="en-US" baseline="0" dirty="0" smtClean="0"/>
              <a:t> Network Addresses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3.3.2.1</a:t>
            </a:r>
            <a:r>
              <a:rPr lang="en-US" baseline="0" dirty="0" smtClean="0"/>
              <a:t> Network Addresses (Cont.)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3.3.2.2 Data Link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587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3.3.2.2</a:t>
            </a:r>
            <a:r>
              <a:rPr lang="en-US" baseline="0" dirty="0" smtClean="0"/>
              <a:t> Data Link Address (Cont.)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3.3.2.2</a:t>
            </a:r>
            <a:r>
              <a:rPr lang="en-US" baseline="0" dirty="0" smtClean="0"/>
              <a:t> Data Link Address (Cont.)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3.3.2.3</a:t>
            </a:r>
            <a:r>
              <a:rPr lang="en-US" baseline="0" dirty="0" smtClean="0"/>
              <a:t> Devices on the Same Network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3.3.2.3 </a:t>
            </a:r>
            <a:r>
              <a:rPr lang="en-US" baseline="0" dirty="0" smtClean="0"/>
              <a:t>Devices on the Same Network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178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3.3.2.4</a:t>
            </a:r>
            <a:r>
              <a:rPr lang="en-US" baseline="0" dirty="0" smtClean="0"/>
              <a:t> Devices on a Remote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3.3.2.4 Devices on a Remote Network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176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3.4.1.1 Lab - Installing Wireshark</a:t>
            </a:r>
          </a:p>
          <a:p>
            <a:r>
              <a:rPr lang="en-US" baseline="0" dirty="0" smtClean="0"/>
              <a:t>3.4.1.2 Lab - Using Wireshark to View Network Traffic</a:t>
            </a:r>
          </a:p>
          <a:p>
            <a:r>
              <a:rPr lang="en-US" baseline="0" dirty="0" smtClean="0"/>
              <a:t>3.4.1.3 Class </a:t>
            </a:r>
            <a:r>
              <a:rPr lang="en-US" baseline="0" smtClean="0"/>
              <a:t>Activity – Guaranteed to Work!</a:t>
            </a:r>
            <a:endParaRPr lang="en-US" baseline="0" dirty="0" smtClean="0"/>
          </a:p>
          <a:p>
            <a:r>
              <a:rPr lang="en-US" baseline="0" dirty="0" smtClean="0"/>
              <a:t>3.4.1.4 Chapter 3: Network Protocols and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3.1.1.2</a:t>
            </a:r>
            <a:r>
              <a:rPr lang="en-US" baseline="0" dirty="0" smtClean="0"/>
              <a:t> </a:t>
            </a:r>
            <a:r>
              <a:rPr lang="en-US" sz="1200" baseline="0" dirty="0" smtClean="0"/>
              <a:t>Rule Establishment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3.1.1.3</a:t>
            </a:r>
            <a:r>
              <a:rPr lang="en-US" baseline="0" dirty="0" smtClean="0"/>
              <a:t> Message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3.1.1.3</a:t>
            </a:r>
            <a:r>
              <a:rPr lang="en-US" baseline="0" dirty="0" smtClean="0"/>
              <a:t> Message Encoding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3.1.1.4</a:t>
            </a:r>
            <a:r>
              <a:rPr lang="en-US" baseline="0" dirty="0" smtClean="0"/>
              <a:t> Message Formatting and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3.1.1.4</a:t>
            </a:r>
            <a:r>
              <a:rPr lang="en-US" baseline="0" dirty="0" smtClean="0"/>
              <a:t> Message Formatting and Encapsulation (Cont.)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1" y="4462818"/>
            <a:ext cx="3803355" cy="384721"/>
          </a:xfrm>
        </p:spPr>
        <p:txBody>
          <a:bodyPr/>
          <a:lstStyle/>
          <a:p>
            <a:r>
              <a:rPr lang="en-US" dirty="0" smtClean="0"/>
              <a:t>Introduction to Networks v5.1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722449"/>
            <a:ext cx="8112125" cy="29072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Chapter 3:</a:t>
            </a:r>
            <a:br>
              <a:rPr lang="en-US" sz="4000" dirty="0" smtClean="0"/>
            </a:br>
            <a:r>
              <a:rPr lang="en-US" sz="4000" dirty="0" smtClean="0"/>
              <a:t>Network Protocols and Communications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Encoding (cont.)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4" y="1543049"/>
            <a:ext cx="7580313" cy="458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0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Formatting and Encapsulation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1326607"/>
            <a:ext cx="6333158" cy="491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6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Formatting and 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Example: Personal letter contains the following elements:</a:t>
            </a:r>
          </a:p>
          <a:p>
            <a:r>
              <a:rPr lang="en-US" sz="2000" dirty="0"/>
              <a:t>An identifier of the recipient</a:t>
            </a:r>
          </a:p>
          <a:p>
            <a:r>
              <a:rPr lang="en-US" sz="2000" dirty="0"/>
              <a:t>A salutation or greeting</a:t>
            </a:r>
          </a:p>
          <a:p>
            <a:r>
              <a:rPr lang="en-US" sz="2000" dirty="0"/>
              <a:t>The message content</a:t>
            </a:r>
          </a:p>
          <a:p>
            <a:r>
              <a:rPr lang="en-US" sz="2000" dirty="0"/>
              <a:t>A closing phrase</a:t>
            </a:r>
          </a:p>
          <a:p>
            <a:r>
              <a:rPr lang="en-US" sz="2000" dirty="0"/>
              <a:t>An identifier of the sender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67731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807618" cy="838200"/>
          </a:xfrm>
        </p:spPr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Formatting and Encapsulation (cont.)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2" y="2347398"/>
            <a:ext cx="869756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1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Size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18" y="942755"/>
            <a:ext cx="4441152" cy="508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368232" y="1257222"/>
            <a:ext cx="3641793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Human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115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Computer </a:t>
            </a:r>
            <a:r>
              <a:rPr lang="en-US" sz="2000" dirty="0" smtClean="0"/>
              <a:t>Communication</a:t>
            </a:r>
          </a:p>
          <a:p>
            <a:r>
              <a:rPr lang="en-US" sz="2000" dirty="0"/>
              <a:t>The source host </a:t>
            </a:r>
            <a:r>
              <a:rPr lang="en-US" sz="2000" dirty="0" smtClean="0"/>
              <a:t>breaks </a:t>
            </a:r>
            <a:r>
              <a:rPr lang="en-US" sz="2000" dirty="0"/>
              <a:t>a long message into individual pieces or frames that meet both the minimum and maximum size requirements. </a:t>
            </a:r>
          </a:p>
          <a:p>
            <a:r>
              <a:rPr lang="en-US" sz="2000" dirty="0"/>
              <a:t>Each frame will also have its own addressing information.</a:t>
            </a:r>
          </a:p>
          <a:p>
            <a:r>
              <a:rPr lang="en-US" sz="2000" dirty="0"/>
              <a:t>At the receiving host, the pieces are reconstructed to be processed and interpreted.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8530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Rules of engagement:</a:t>
            </a:r>
          </a:p>
          <a:p>
            <a:r>
              <a:rPr lang="en-US" sz="2000" dirty="0"/>
              <a:t>Access Method</a:t>
            </a:r>
          </a:p>
          <a:p>
            <a:r>
              <a:rPr lang="en-US" sz="2000" dirty="0"/>
              <a:t>Flow Control</a:t>
            </a:r>
          </a:p>
          <a:p>
            <a:r>
              <a:rPr lang="en-US" sz="2000" dirty="0"/>
              <a:t>Response Timeout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373242"/>
            <a:ext cx="5329238" cy="37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75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Delivery Options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3758950"/>
            <a:ext cx="3048000" cy="23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4" y="2455533"/>
            <a:ext cx="3190875" cy="23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8751"/>
            <a:ext cx="3333119" cy="236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95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51" y="3871976"/>
            <a:ext cx="3599260" cy="24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89" y="1305941"/>
            <a:ext cx="3714244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Delivery Options </a:t>
            </a: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3" y="1481971"/>
            <a:ext cx="3412807" cy="225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82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3.2:</a:t>
            </a:r>
            <a:br>
              <a:rPr lang="en-US" sz="4000" dirty="0" smtClean="0"/>
            </a:br>
            <a:r>
              <a:rPr lang="en-US" sz="4000" dirty="0" smtClean="0"/>
              <a:t>Network Protocols and Standards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Explain why protocols are necessary in communication. </a:t>
            </a:r>
            <a:endParaRPr lang="en-US" sz="1800" dirty="0" smtClean="0"/>
          </a:p>
          <a:p>
            <a:r>
              <a:rPr lang="en-US" sz="1800" dirty="0"/>
              <a:t>Explain the purpose of adhering to a protocol suite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the role of standards organizations in establishing protocols for network interoperability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how the TCP/IP model and the OSI model are used to facilitate standardization in the communication process.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046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Chapter Outline</a:t>
            </a:r>
            <a:endParaRPr lang="en-US" sz="4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.0 Introduction</a:t>
            </a:r>
          </a:p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.1 Rules of Communication</a:t>
            </a:r>
          </a:p>
          <a:p>
            <a:pPr marL="400050" indent="-400050"/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.2 Network Protocols and Standards</a:t>
            </a:r>
          </a:p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.3 Data Transfer in the Network</a:t>
            </a:r>
          </a:p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.4 Summary</a:t>
            </a:r>
            <a:endParaRPr lang="en-US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3.2.1:</a:t>
            </a:r>
            <a:br>
              <a:rPr lang="en-US" sz="2800" dirty="0" smtClean="0"/>
            </a:br>
            <a:r>
              <a:rPr lang="en-US" sz="2800" dirty="0" smtClean="0"/>
              <a:t>Protocols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2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Rules that Govern Communications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27460" y="1267759"/>
            <a:ext cx="6359089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409109"/>
            <a:ext cx="48482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7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Network Protocols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sz="2000" dirty="0"/>
              <a:t>The </a:t>
            </a:r>
            <a:r>
              <a:rPr lang="en-US" sz="2000" dirty="0" smtClean="0"/>
              <a:t>role </a:t>
            </a:r>
            <a:r>
              <a:rPr lang="en-US" sz="2000" dirty="0"/>
              <a:t>of </a:t>
            </a:r>
            <a:r>
              <a:rPr lang="en-US" sz="2000" dirty="0" smtClean="0"/>
              <a:t>protocols</a:t>
            </a:r>
            <a:endParaRPr lang="en-US" sz="2000" dirty="0"/>
          </a:p>
          <a:p>
            <a:pPr marL="342900" indent="-342900"/>
            <a:r>
              <a:rPr lang="en-US" sz="2000" dirty="0"/>
              <a:t>How the message is formatted or structured</a:t>
            </a:r>
          </a:p>
          <a:p>
            <a:pPr marL="342900" indent="-342900"/>
            <a:r>
              <a:rPr lang="en-US" sz="2000" dirty="0"/>
              <a:t>The process by which networking devices share information about pathways with other networks</a:t>
            </a:r>
          </a:p>
          <a:p>
            <a:pPr marL="342900" indent="-342900"/>
            <a:r>
              <a:rPr lang="en-US" sz="2000" dirty="0"/>
              <a:t>How and when error and system messages are passed between devices</a:t>
            </a:r>
          </a:p>
          <a:p>
            <a:pPr marL="342900" indent="-342900"/>
            <a:r>
              <a:rPr lang="en-US" sz="2000" dirty="0"/>
              <a:t>The setup and termination of data transfer sessions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Protocol Interaction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21" y="1582618"/>
            <a:ext cx="7104063" cy="471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9701" y="1256961"/>
            <a:ext cx="83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35153"/>
                </a:solidFill>
              </a:rPr>
              <a:t>Interaction of protocols in communication between a web server and web client.</a:t>
            </a:r>
            <a:endParaRPr lang="en-US" dirty="0">
              <a:solidFill>
                <a:srgbClr val="4351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3.2.2:</a:t>
            </a:r>
            <a:br>
              <a:rPr lang="en-US" sz="2800" dirty="0" smtClean="0"/>
            </a:br>
            <a:r>
              <a:rPr lang="en-US" sz="2800" dirty="0" smtClean="0"/>
              <a:t>Protocol Suites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4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Suites and Industry Standards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0" y="1476375"/>
            <a:ext cx="777054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8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Development of TCP/IP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299517"/>
            <a:ext cx="6170454" cy="501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8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TCP/IP Protocol Suite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1426499"/>
            <a:ext cx="7509510" cy="472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Communication Process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" y="1731368"/>
            <a:ext cx="6508466" cy="458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6"/>
          <p:cNvSpPr txBox="1">
            <a:spLocks/>
          </p:cNvSpPr>
          <p:nvPr/>
        </p:nvSpPr>
        <p:spPr>
          <a:xfrm>
            <a:off x="327460" y="1262044"/>
            <a:ext cx="730206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Protocol Operation - Sending a Message</a:t>
            </a:r>
          </a:p>
        </p:txBody>
      </p:sp>
    </p:spTree>
    <p:extLst>
      <p:ext uri="{BB962C8B-B14F-4D97-AF65-F5344CB8AC3E}">
        <p14:creationId xmlns:p14="http://schemas.microsoft.com/office/powerpoint/2010/main" val="12167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Communication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03860" y="1298575"/>
            <a:ext cx="5395913" cy="4476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Protocol Operation – Receiving a Message</a:t>
            </a:r>
            <a:endParaRPr lang="en-US" sz="2000" dirty="0"/>
          </a:p>
        </p:txBody>
      </p:sp>
      <p:pic>
        <p:nvPicPr>
          <p:cNvPr id="4" name="Picture 3" descr="Introduction to Networks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7640" r="40000" b="25178"/>
          <a:stretch/>
        </p:blipFill>
        <p:spPr>
          <a:xfrm>
            <a:off x="1408670" y="1964142"/>
            <a:ext cx="6524368" cy="438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34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3.1:</a:t>
            </a:r>
            <a:br>
              <a:rPr lang="en-US" sz="4000" dirty="0" smtClean="0"/>
            </a:br>
            <a:r>
              <a:rPr lang="en-US" sz="4000" dirty="0" smtClean="0"/>
              <a:t>Rules of Communication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Describe the types of rules that are necessary to successfully communicate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0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3.2.3:</a:t>
            </a:r>
            <a:br>
              <a:rPr lang="en-US" sz="2800" dirty="0" smtClean="0"/>
            </a:br>
            <a:r>
              <a:rPr lang="en-US" sz="2800" dirty="0" smtClean="0"/>
              <a:t>Standard Organizations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5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Open Standards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03" y="1399223"/>
            <a:ext cx="6580194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4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Internet Standards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42" y="1435505"/>
            <a:ext cx="6228556" cy="483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6"/>
          <p:cNvSpPr txBox="1">
            <a:spLocks/>
          </p:cNvSpPr>
          <p:nvPr/>
        </p:nvSpPr>
        <p:spPr>
          <a:xfrm>
            <a:off x="219074" y="1325081"/>
            <a:ext cx="5867401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ISOC, IAM, IETF, and IRTF</a:t>
            </a:r>
          </a:p>
        </p:txBody>
      </p:sp>
    </p:spTree>
    <p:extLst>
      <p:ext uri="{BB962C8B-B14F-4D97-AF65-F5344CB8AC3E}">
        <p14:creationId xmlns:p14="http://schemas.microsoft.com/office/powerpoint/2010/main" val="39491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Internet Standards (cont.)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219074" y="1271741"/>
            <a:ext cx="5867401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IANA and ICANN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1" y="1543050"/>
            <a:ext cx="8247498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94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Electronics and Communications Standard Organizations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52424" y="1286981"/>
            <a:ext cx="7143751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Institute of Electrical and Electronics Engineers (IEEE)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22083"/>
            <a:ext cx="5100927" cy="461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Electronics and Communications Standard </a:t>
            </a:r>
            <a:r>
              <a:rPr lang="en-US" dirty="0" smtClean="0"/>
              <a:t>Organizations (cont.)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52424" y="1271741"/>
            <a:ext cx="7143751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EIA/TIA Standards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19" y="1714500"/>
            <a:ext cx="6405563" cy="427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0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3.2.4:</a:t>
            </a:r>
            <a:br>
              <a:rPr lang="en-US" sz="2800" dirty="0" smtClean="0"/>
            </a:br>
            <a:r>
              <a:rPr lang="en-US" sz="2800" dirty="0"/>
              <a:t>Reference Models</a:t>
            </a:r>
          </a:p>
        </p:txBody>
      </p:sp>
    </p:spTree>
    <p:extLst>
      <p:ext uri="{BB962C8B-B14F-4D97-AF65-F5344CB8AC3E}">
        <p14:creationId xmlns:p14="http://schemas.microsoft.com/office/powerpoint/2010/main" val="10800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Benefits of Using a Layered Model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1350208"/>
            <a:ext cx="5991225" cy="490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OSI Reference Model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77" y="1363980"/>
            <a:ext cx="3183211" cy="495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07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TCP/IP Protocol Model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2" y="1266825"/>
            <a:ext cx="7222617" cy="496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7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3.1.1:</a:t>
            </a:r>
            <a:br>
              <a:rPr lang="en-US" sz="2800" dirty="0" smtClean="0"/>
            </a:br>
            <a:r>
              <a:rPr lang="en-US" sz="2800" dirty="0" smtClean="0"/>
              <a:t>The Rules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83820"/>
            <a:ext cx="8588861" cy="11865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OSI Model and TCP/IP Model Comparison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0" y="1390500"/>
            <a:ext cx="5771198" cy="488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78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072640"/>
            <a:ext cx="8112125" cy="688368"/>
          </a:xfrm>
        </p:spPr>
        <p:txBody>
          <a:bodyPr/>
          <a:lstStyle/>
          <a:p>
            <a:r>
              <a:rPr lang="en-US" sz="4000" dirty="0" smtClean="0"/>
              <a:t>Section 3.3:</a:t>
            </a:r>
            <a:br>
              <a:rPr lang="en-US" sz="4000" dirty="0" smtClean="0"/>
            </a:br>
            <a:r>
              <a:rPr lang="en-US" sz="4000" dirty="0" smtClean="0"/>
              <a:t>Data Transfer in the Network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Upon completion of this section, you should be able to: </a:t>
            </a:r>
          </a:p>
          <a:p>
            <a:r>
              <a:rPr lang="en-US" sz="1800" dirty="0"/>
              <a:t>Explain how data encapsulation allows data to be transported across the network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how local hosts access local resources on a network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4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3.3.1:</a:t>
            </a:r>
            <a:br>
              <a:rPr lang="en-US" sz="2800" dirty="0" smtClean="0"/>
            </a:br>
            <a:r>
              <a:rPr lang="en-US" sz="2800" dirty="0" smtClean="0"/>
              <a:t>Data Encapsulation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66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Segmentation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66699" y="1384136"/>
            <a:ext cx="427672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Communicating the Message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5" y="1859280"/>
            <a:ext cx="4160893" cy="299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49" y="3304370"/>
            <a:ext cx="4145630" cy="301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1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Segmentation (cont.)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66699" y="1186016"/>
            <a:ext cx="427672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Communicating the Message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609724"/>
            <a:ext cx="6715125" cy="470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64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the </a:t>
            </a:r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Segmenting Messages:</a:t>
            </a:r>
          </a:p>
          <a:p>
            <a:r>
              <a:rPr lang="en-US" sz="2000" dirty="0"/>
              <a:t>Allows many different conversations to be interleaved</a:t>
            </a:r>
          </a:p>
          <a:p>
            <a:r>
              <a:rPr lang="en-US" sz="2000" dirty="0"/>
              <a:t>Increases the efficiency of network communications</a:t>
            </a:r>
          </a:p>
          <a:p>
            <a:r>
              <a:rPr lang="en-US" sz="2000" dirty="0"/>
              <a:t>Adds complexity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17299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Encapsulation</a:t>
            </a:r>
          </a:p>
          <a:p>
            <a:r>
              <a:rPr lang="en-US" sz="2000" dirty="0"/>
              <a:t>Data</a:t>
            </a:r>
          </a:p>
          <a:p>
            <a:r>
              <a:rPr lang="en-US" sz="2000" dirty="0"/>
              <a:t>Segment</a:t>
            </a:r>
          </a:p>
          <a:p>
            <a:r>
              <a:rPr lang="en-US" sz="2000" dirty="0"/>
              <a:t>Packet</a:t>
            </a:r>
          </a:p>
          <a:p>
            <a:r>
              <a:rPr lang="en-US" sz="2000" dirty="0"/>
              <a:t>Frame</a:t>
            </a:r>
          </a:p>
          <a:p>
            <a:r>
              <a:rPr lang="en-US" sz="2000" dirty="0"/>
              <a:t>Bits</a:t>
            </a:r>
          </a:p>
          <a:p>
            <a:endParaRPr lang="en-US" sz="2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70" y="1149784"/>
            <a:ext cx="5666366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7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Example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9" y="1345883"/>
            <a:ext cx="7713663" cy="495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3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De-Encapsulation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3" y="1252538"/>
            <a:ext cx="7691955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0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3.3.2:</a:t>
            </a:r>
            <a:br>
              <a:rPr lang="en-US" sz="2800" dirty="0" smtClean="0"/>
            </a:br>
            <a:r>
              <a:rPr lang="en-US" sz="2800" dirty="0" smtClean="0"/>
              <a:t>Data Access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Fundamentals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20632" y="1226742"/>
            <a:ext cx="3641793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Human Communication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95" y="1811969"/>
            <a:ext cx="5943600" cy="409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6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Addresses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4" y="2328863"/>
            <a:ext cx="7770813" cy="25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771524" y="1579933"/>
            <a:ext cx="748093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Network Addresses and Data Link Addresses</a:t>
            </a:r>
          </a:p>
        </p:txBody>
      </p:sp>
    </p:spTree>
    <p:extLst>
      <p:ext uri="{BB962C8B-B14F-4D97-AF65-F5344CB8AC3E}">
        <p14:creationId xmlns:p14="http://schemas.microsoft.com/office/powerpoint/2010/main" val="241237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Addresses (cont.)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14324" y="1216078"/>
            <a:ext cx="748093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Layer 3 Network Addresses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5" y="1762125"/>
            <a:ext cx="7869570" cy="432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5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Link </a:t>
            </a:r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Network Address</a:t>
            </a:r>
          </a:p>
          <a:p>
            <a:r>
              <a:rPr lang="en-US" sz="2000" dirty="0"/>
              <a:t>Source IP address</a:t>
            </a:r>
          </a:p>
          <a:p>
            <a:r>
              <a:rPr lang="en-US" sz="2000" dirty="0"/>
              <a:t>Destination IP address</a:t>
            </a:r>
          </a:p>
          <a:p>
            <a:r>
              <a:rPr lang="en-US" sz="2000" dirty="0"/>
              <a:t>Responsible for delivering the IP packet from the original source to the final destination, either on the same network or to a remote network.</a:t>
            </a:r>
          </a:p>
          <a:p>
            <a:pPr marL="0" indent="0">
              <a:buNone/>
            </a:pPr>
            <a:r>
              <a:rPr lang="en-US" sz="2000" dirty="0"/>
              <a:t>Data Link Address</a:t>
            </a:r>
          </a:p>
          <a:p>
            <a:r>
              <a:rPr lang="en-US" sz="2000" dirty="0"/>
              <a:t>Source data link address </a:t>
            </a:r>
          </a:p>
          <a:p>
            <a:r>
              <a:rPr lang="en-US" sz="2000" dirty="0"/>
              <a:t>Destination data link address</a:t>
            </a:r>
          </a:p>
          <a:p>
            <a:r>
              <a:rPr lang="en-US" sz="2000" dirty="0"/>
              <a:t>Responsible for delivering the data link frame from one network interface card (NIC) to another NIC on the same network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67982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</a:t>
            </a:r>
            <a:r>
              <a:rPr lang="en-US" dirty="0" smtClean="0"/>
              <a:t>Address (cont.)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14324" y="1231318"/>
            <a:ext cx="748093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Layer 2 </a:t>
            </a:r>
            <a:r>
              <a:rPr lang="en-US" sz="2000" dirty="0" smtClean="0"/>
              <a:t>Data Link </a:t>
            </a:r>
            <a:r>
              <a:rPr lang="en-US" sz="2000" dirty="0" smtClean="0"/>
              <a:t>Addresses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1681660"/>
            <a:ext cx="4935731" cy="237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394" y="3945856"/>
            <a:ext cx="4995663" cy="237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</a:t>
            </a:r>
            <a:r>
              <a:rPr lang="en-US" dirty="0" smtClean="0"/>
              <a:t>Address (cont.)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14324" y="1330378"/>
            <a:ext cx="748093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Layer 2 </a:t>
            </a:r>
            <a:r>
              <a:rPr lang="en-US" sz="2000" dirty="0" smtClean="0"/>
              <a:t>Data Link </a:t>
            </a:r>
            <a:r>
              <a:rPr lang="en-US" sz="2000" dirty="0" smtClean="0"/>
              <a:t>Addresses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9" y="1971675"/>
            <a:ext cx="778986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28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on the Same Network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51598"/>
            <a:ext cx="6858000" cy="493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3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on the Same Network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Role of the Network Layer </a:t>
            </a:r>
            <a:r>
              <a:rPr lang="en-US" sz="2000" dirty="0" smtClean="0"/>
              <a:t>Addresses</a:t>
            </a:r>
          </a:p>
          <a:p>
            <a:pPr marL="342900" lvl="2"/>
            <a:r>
              <a:rPr lang="en-US" dirty="0" smtClean="0"/>
              <a:t>Network </a:t>
            </a:r>
            <a:r>
              <a:rPr lang="en-US" dirty="0"/>
              <a:t>portion of the IP Address – The left-most part of the address that indicates which network the IP address is a member.</a:t>
            </a:r>
          </a:p>
          <a:p>
            <a:pPr marL="342900" lvl="2"/>
            <a:r>
              <a:rPr lang="en-US" dirty="0"/>
              <a:t>Host portion – The remaining part of the address that identifies a specific device on the network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Source </a:t>
            </a:r>
            <a:r>
              <a:rPr lang="en-US" sz="2000" dirty="0"/>
              <a:t>IP address  – The IP address of the sending device</a:t>
            </a:r>
          </a:p>
          <a:p>
            <a:r>
              <a:rPr lang="en-US" sz="2000" dirty="0"/>
              <a:t>Destination IP address  – The IP address of the receiving </a:t>
            </a:r>
            <a:r>
              <a:rPr lang="en-US" sz="2000" dirty="0" smtClean="0"/>
              <a:t>device</a:t>
            </a:r>
          </a:p>
          <a:p>
            <a:r>
              <a:rPr lang="en-US" sz="2000" dirty="0" smtClean="0"/>
              <a:t>Role of </a:t>
            </a:r>
            <a:r>
              <a:rPr lang="en-US" sz="2000" dirty="0"/>
              <a:t>the Data Link Layer Addresses</a:t>
            </a:r>
            <a:endParaRPr lang="en-US" sz="2000" dirty="0" smtClean="0"/>
          </a:p>
          <a:p>
            <a:pPr marL="342900" lvl="2"/>
            <a:r>
              <a:rPr lang="en-US" dirty="0" smtClean="0"/>
              <a:t>Source </a:t>
            </a:r>
            <a:r>
              <a:rPr lang="en-US" dirty="0"/>
              <a:t>MAC address  – This is the data link address, or the Ethernet MAC address, of </a:t>
            </a:r>
            <a:r>
              <a:rPr lang="en-US" dirty="0" smtClean="0"/>
              <a:t>the sending device.</a:t>
            </a:r>
          </a:p>
          <a:p>
            <a:pPr marL="342900" lvl="2"/>
            <a:r>
              <a:rPr lang="en-US" dirty="0"/>
              <a:t>Destination MAC address  – When the receiving device is on the same network as the sending device, this is the data link address of the receiving device. </a:t>
            </a:r>
          </a:p>
        </p:txBody>
      </p:sp>
    </p:spTree>
    <p:extLst>
      <p:ext uri="{BB962C8B-B14F-4D97-AF65-F5344CB8AC3E}">
        <p14:creationId xmlns:p14="http://schemas.microsoft.com/office/powerpoint/2010/main" val="8420843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on a Remote Network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0" y="1398269"/>
            <a:ext cx="753902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1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on a Remote Network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Role </a:t>
            </a:r>
            <a:r>
              <a:rPr lang="en-US" sz="2000" dirty="0"/>
              <a:t>of the Network Layer </a:t>
            </a:r>
            <a:r>
              <a:rPr lang="en-US" sz="2000" dirty="0" smtClean="0"/>
              <a:t>Addresses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source and destination IP addresses will represent hosts on different </a:t>
            </a:r>
            <a:r>
              <a:rPr lang="en-US" sz="2000" dirty="0" smtClean="0"/>
              <a:t>networks indicated by the different network portions of the source and destination addresses.</a:t>
            </a:r>
          </a:p>
          <a:p>
            <a:pPr marL="0" indent="0">
              <a:buNone/>
            </a:pPr>
            <a:r>
              <a:rPr lang="en-US" sz="2000" dirty="0"/>
              <a:t>Role of the Data Link </a:t>
            </a:r>
            <a:r>
              <a:rPr lang="en-US" sz="2000" dirty="0" smtClean="0"/>
              <a:t>Layer Addresses</a:t>
            </a:r>
          </a:p>
          <a:p>
            <a:r>
              <a:rPr lang="en-US" sz="2000" dirty="0"/>
              <a:t>Destination MAC address </a:t>
            </a:r>
            <a:r>
              <a:rPr lang="en-US" sz="2000" dirty="0" smtClean="0"/>
              <a:t> - When </a:t>
            </a:r>
            <a:r>
              <a:rPr lang="en-US" sz="2000" dirty="0"/>
              <a:t>the receiving </a:t>
            </a:r>
            <a:r>
              <a:rPr lang="en-US" sz="2000" dirty="0" smtClean="0"/>
              <a:t>device is </a:t>
            </a:r>
            <a:r>
              <a:rPr lang="en-US" sz="2000" dirty="0"/>
              <a:t>on a different network from the sending device, the sending device uses the Ethernet MAC address of the default gateway or router.</a:t>
            </a:r>
          </a:p>
        </p:txBody>
      </p:sp>
    </p:spTree>
    <p:extLst>
      <p:ext uri="{BB962C8B-B14F-4D97-AF65-F5344CB8AC3E}">
        <p14:creationId xmlns:p14="http://schemas.microsoft.com/office/powerpoint/2010/main" val="6895309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072640"/>
            <a:ext cx="8112125" cy="688368"/>
          </a:xfrm>
        </p:spPr>
        <p:txBody>
          <a:bodyPr/>
          <a:lstStyle/>
          <a:p>
            <a:r>
              <a:rPr lang="en-US" sz="4000" dirty="0" smtClean="0"/>
              <a:t>Section 3.4:</a:t>
            </a:r>
            <a:br>
              <a:rPr lang="en-US" sz="4000" dirty="0" smtClean="0"/>
            </a:b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Chapter Objectives: </a:t>
            </a:r>
          </a:p>
          <a:p>
            <a:r>
              <a:rPr lang="en-US" sz="1800" dirty="0"/>
              <a:t>Explain how rules are used to facilitate communication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the role of protocols and standards organizations in facilitating interoperability in network communications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how devices on a LAN access resources in a small to medium-sized business network.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052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  <a:r>
              <a:rPr lang="en-US" dirty="0" smtClean="0"/>
              <a:t>Fundamentals (Cont.)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8232" y="1196262"/>
            <a:ext cx="3641793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Computer Communication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36" y="1764688"/>
            <a:ext cx="6858000" cy="434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5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Establishment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3" y="1367195"/>
            <a:ext cx="5192317" cy="28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3585567"/>
            <a:ext cx="50196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54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Establishment (cont.)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87" y="1652588"/>
            <a:ext cx="7707226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Encoding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59" y="1365204"/>
            <a:ext cx="6828361" cy="495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6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12500</TotalTime>
  <Words>1121</Words>
  <Application>Microsoft Office PowerPoint</Application>
  <PresentationFormat>On-screen Show (4:3)</PresentationFormat>
  <Paragraphs>248</Paragraphs>
  <Slides>60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NetAcad_White_PPT_Template 05Oct12</vt:lpstr>
      <vt:lpstr>Chapter 3: Network Protocols and Communications</vt:lpstr>
      <vt:lpstr>Chapter Outline</vt:lpstr>
      <vt:lpstr>Section 3.1: Rules of Communication</vt:lpstr>
      <vt:lpstr>Topic 3.1.1: The Rules</vt:lpstr>
      <vt:lpstr>Communication Fundamentals</vt:lpstr>
      <vt:lpstr>Communication Fundamentals (Cont.)</vt:lpstr>
      <vt:lpstr>Rule Establishment</vt:lpstr>
      <vt:lpstr>Rule Establishment (cont.)</vt:lpstr>
      <vt:lpstr>Message Encoding</vt:lpstr>
      <vt:lpstr>Message Encoding (cont.)</vt:lpstr>
      <vt:lpstr>Message Formatting and Encapsulation</vt:lpstr>
      <vt:lpstr>Message Formatting and Encapsulation</vt:lpstr>
      <vt:lpstr>Message Formatting and Encapsulation (cont.)</vt:lpstr>
      <vt:lpstr>Message Size</vt:lpstr>
      <vt:lpstr>Message Size</vt:lpstr>
      <vt:lpstr>Message Timing</vt:lpstr>
      <vt:lpstr>Message Delivery Options</vt:lpstr>
      <vt:lpstr>Message Delivery Options (cont.)</vt:lpstr>
      <vt:lpstr>Section 3.2: Network Protocols and Standards</vt:lpstr>
      <vt:lpstr>Topic 3.2.1: Protocols</vt:lpstr>
      <vt:lpstr>Rules that Govern Communications</vt:lpstr>
      <vt:lpstr>Network Protocols</vt:lpstr>
      <vt:lpstr>Protocol Interaction</vt:lpstr>
      <vt:lpstr>Topic 3.2.2: Protocol Suites</vt:lpstr>
      <vt:lpstr>Protocol Suites and Industry Standards</vt:lpstr>
      <vt:lpstr>Development of TCP/IP</vt:lpstr>
      <vt:lpstr>TCP/IP Protocol Suite</vt:lpstr>
      <vt:lpstr>TCP/IP Communication Process</vt:lpstr>
      <vt:lpstr>TCP/IP Communication Process</vt:lpstr>
      <vt:lpstr>Topic 3.2.3: Standard Organizations</vt:lpstr>
      <vt:lpstr>Open Standards</vt:lpstr>
      <vt:lpstr>Internet Standards</vt:lpstr>
      <vt:lpstr>Internet Standards (cont.)</vt:lpstr>
      <vt:lpstr>Electronics and Communications Standard Organizations</vt:lpstr>
      <vt:lpstr>Electronics and Communications Standard Organizations (cont.)</vt:lpstr>
      <vt:lpstr>Topic 3.2.4: Reference Models</vt:lpstr>
      <vt:lpstr>The Benefits of Using a Layered Model</vt:lpstr>
      <vt:lpstr>The OSI Reference Model</vt:lpstr>
      <vt:lpstr>The TCP/IP Protocol Model</vt:lpstr>
      <vt:lpstr>OSI Model and TCP/IP Model Comparison</vt:lpstr>
      <vt:lpstr>Section 3.3: Data Transfer in the Network</vt:lpstr>
      <vt:lpstr>Topic 3.3.1: Data Encapsulation</vt:lpstr>
      <vt:lpstr>Message Segmentation</vt:lpstr>
      <vt:lpstr>Message Segmentation (cont.)</vt:lpstr>
      <vt:lpstr>Communicating the Message</vt:lpstr>
      <vt:lpstr>Protocol Data Units</vt:lpstr>
      <vt:lpstr>Encapsulation Example</vt:lpstr>
      <vt:lpstr>De-Encapsulation</vt:lpstr>
      <vt:lpstr>Topic 3.3.2: Data Access</vt:lpstr>
      <vt:lpstr>Network Addresses</vt:lpstr>
      <vt:lpstr>Network Addresses (cont.)</vt:lpstr>
      <vt:lpstr>Data Link Addresses</vt:lpstr>
      <vt:lpstr>Data Link Address (cont.)</vt:lpstr>
      <vt:lpstr>Data Link Address (cont.)</vt:lpstr>
      <vt:lpstr>Devices on the Same Network</vt:lpstr>
      <vt:lpstr>Devices on the Same Network (cont.)</vt:lpstr>
      <vt:lpstr>Devices on a Remote Network</vt:lpstr>
      <vt:lpstr>Devices on a Remote Network (cont.)</vt:lpstr>
      <vt:lpstr>Section 3.4: Summary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Suk-yi Pennock</cp:lastModifiedBy>
  <cp:revision>291</cp:revision>
  <dcterms:created xsi:type="dcterms:W3CDTF">2012-10-09T16:58:47Z</dcterms:created>
  <dcterms:modified xsi:type="dcterms:W3CDTF">2015-07-22T16:23:24Z</dcterms:modified>
</cp:coreProperties>
</file>