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6.xml" ContentType="application/vnd.openxmlformats-officedocument.theme+xml"/>
  <Override PartName="/ppt/tags/tag2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  <p:sldMasterId id="2147483685" r:id="rId2"/>
    <p:sldMasterId id="2147483691" r:id="rId3"/>
    <p:sldMasterId id="2147483714" r:id="rId4"/>
    <p:sldMasterId id="2147483719" r:id="rId5"/>
    <p:sldMasterId id="2147483730" r:id="rId6"/>
    <p:sldMasterId id="2147483741" r:id="rId7"/>
  </p:sldMasterIdLst>
  <p:notesMasterIdLst>
    <p:notesMasterId r:id="rId16"/>
  </p:notesMasterIdLst>
  <p:sldIdLst>
    <p:sldId id="598" r:id="rId8"/>
    <p:sldId id="592" r:id="rId9"/>
    <p:sldId id="595" r:id="rId10"/>
    <p:sldId id="599" r:id="rId11"/>
    <p:sldId id="593" r:id="rId12"/>
    <p:sldId id="596" r:id="rId13"/>
    <p:sldId id="597" r:id="rId14"/>
    <p:sldId id="594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mcallister" initials="spm" lastIdx="17" clrIdx="0"/>
  <p:cmAuthor id="1" name="Greg Barr" initials="GB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B"/>
    <a:srgbClr val="233640"/>
    <a:srgbClr val="33928B"/>
    <a:srgbClr val="01786E"/>
    <a:srgbClr val="6DB43F"/>
    <a:srgbClr val="0A5FAA"/>
    <a:srgbClr val="92D050"/>
    <a:srgbClr val="0D0D0D"/>
    <a:srgbClr val="000000"/>
    <a:srgbClr val="0A3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81" autoAdjust="0"/>
    <p:restoredTop sz="88178" autoAdjust="0"/>
  </p:normalViewPr>
  <p:slideViewPr>
    <p:cSldViewPr snapToGrid="0" snapToObjects="1">
      <p:cViewPr>
        <p:scale>
          <a:sx n="112" d="100"/>
          <a:sy n="112" d="100"/>
        </p:scale>
        <p:origin x="1194" y="-66"/>
      </p:cViewPr>
      <p:guideLst>
        <p:guide orient="horz" pos="2160"/>
        <p:guide pos="3840"/>
      </p:guideLst>
    </p:cSldViewPr>
  </p:slid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100" d="100"/>
        <a:sy n="100" d="100"/>
      </p:scale>
      <p:origin x="0" y="-8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CD305-C8EB-014F-809E-A167267EBAE0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BA0F2-874B-FE43-A00D-0C6FADBDB5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94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A0F2-874B-FE43-A00D-0C6FADBDB50D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826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A0F2-874B-FE43-A00D-0C6FADBDB50D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333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A0F2-874B-FE43-A00D-0C6FADBDB50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069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A0F2-874B-FE43-A00D-0C6FADBDB50D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510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A0F2-874B-FE43-A00D-0C6FADBDB50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45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ags" Target="../tags/tag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352530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783570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186771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92446"/>
            <a:ext cx="11185264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EDEDE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98071"/>
            <a:ext cx="10932634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DEDE"/>
                </a:solidFill>
              </a:defRPr>
            </a:lvl1pPr>
            <a:lvl2pPr>
              <a:buClr>
                <a:schemeClr val="bg1"/>
              </a:buClr>
              <a:defRPr>
                <a:solidFill>
                  <a:srgbClr val="DEDEDE"/>
                </a:solidFill>
              </a:defRPr>
            </a:lvl2pPr>
            <a:lvl3pPr>
              <a:buClr>
                <a:schemeClr val="bg1"/>
              </a:buClr>
              <a:defRPr>
                <a:solidFill>
                  <a:srgbClr val="DEDEDE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DEDE"/>
                </a:solidFill>
              </a:defRPr>
            </a:lvl1pPr>
            <a:lvl2pPr>
              <a:defRPr>
                <a:solidFill>
                  <a:srgbClr val="DEDEDE"/>
                </a:solidFill>
              </a:defRPr>
            </a:lvl2pPr>
            <a:lvl3pPr>
              <a:defRPr>
                <a:solidFill>
                  <a:srgbClr val="DEDEDE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98071"/>
            <a:ext cx="11006564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19982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EDEDE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98071"/>
            <a:ext cx="10932634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DEDE"/>
                </a:solidFill>
              </a:defRPr>
            </a:lvl1pPr>
            <a:lvl2pPr>
              <a:buClr>
                <a:schemeClr val="bg1"/>
              </a:buClr>
              <a:defRPr>
                <a:solidFill>
                  <a:srgbClr val="DEDEDE"/>
                </a:solidFill>
              </a:defRPr>
            </a:lvl2pPr>
            <a:lvl3pPr>
              <a:buClr>
                <a:schemeClr val="bg1"/>
              </a:buClr>
              <a:defRPr>
                <a:solidFill>
                  <a:srgbClr val="DEDEDE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DEDE"/>
                </a:solidFill>
              </a:defRPr>
            </a:lvl1pPr>
            <a:lvl2pPr>
              <a:defRPr>
                <a:solidFill>
                  <a:srgbClr val="DEDEDE"/>
                </a:solidFill>
              </a:defRPr>
            </a:lvl2pPr>
            <a:lvl3pPr>
              <a:defRPr>
                <a:solidFill>
                  <a:srgbClr val="DEDEDE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98071"/>
            <a:ext cx="11006564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6" y="2899610"/>
            <a:ext cx="3858628" cy="29346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4932948" y="385011"/>
            <a:ext cx="6896380" cy="54492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5"/>
            <a:ext cx="3858630" cy="2807165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352530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783570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186771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Why Solac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4641892" y="1161734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Aft>
                <a:spcPts val="0"/>
              </a:spcAft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31775">
              <a:defRPr/>
            </a:lvl2pPr>
            <a:lvl3pPr marL="858838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4641892" y="2462653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Content Placeholder 6"/>
          <p:cNvSpPr>
            <a:spLocks noGrp="1"/>
          </p:cNvSpPr>
          <p:nvPr>
            <p:ph sz="quarter" idx="14"/>
          </p:nvPr>
        </p:nvSpPr>
        <p:spPr>
          <a:xfrm>
            <a:off x="4641892" y="3763572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Content Placeholder 6"/>
          <p:cNvSpPr>
            <a:spLocks noGrp="1"/>
          </p:cNvSpPr>
          <p:nvPr>
            <p:ph sz="quarter" idx="15"/>
          </p:nvPr>
        </p:nvSpPr>
        <p:spPr>
          <a:xfrm>
            <a:off x="4641892" y="5055769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162" r="17429"/>
          <a:stretch/>
        </p:blipFill>
        <p:spPr>
          <a:xfrm>
            <a:off x="0" y="1131956"/>
            <a:ext cx="3081764" cy="517688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Why Solac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1295399" y="4917257"/>
            <a:ext cx="10896601" cy="118872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2830484" y="1161734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Aft>
                <a:spcPts val="0"/>
              </a:spcAft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31775">
              <a:defRPr sz="2000"/>
            </a:lvl2pPr>
            <a:lvl3pPr marL="858838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2830484" y="2462653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Content Placeholder 6"/>
          <p:cNvSpPr>
            <a:spLocks noGrp="1"/>
          </p:cNvSpPr>
          <p:nvPr>
            <p:ph sz="quarter" idx="14"/>
          </p:nvPr>
        </p:nvSpPr>
        <p:spPr>
          <a:xfrm>
            <a:off x="2830484" y="3763572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Content Placeholder 6"/>
          <p:cNvSpPr>
            <a:spLocks noGrp="1"/>
          </p:cNvSpPr>
          <p:nvPr>
            <p:ph sz="quarter" idx="15"/>
          </p:nvPr>
        </p:nvSpPr>
        <p:spPr>
          <a:xfrm>
            <a:off x="2830484" y="5055769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793865" y="1300246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spcAft>
                <a:spcPts val="0"/>
              </a:spcAft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31775">
              <a:defRPr/>
            </a:lvl2pPr>
            <a:lvl3pPr marL="858838" indent="0">
              <a:buNone/>
              <a:defRPr/>
            </a:lvl3pPr>
          </a:lstStyle>
          <a:p>
            <a:pPr lvl="0"/>
            <a:r>
              <a:rPr lang="en-US" dirty="0"/>
              <a:t>Logo or Description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793865" y="2601165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Logo or Description</a:t>
            </a:r>
          </a:p>
        </p:txBody>
      </p:sp>
      <p:sp>
        <p:nvSpPr>
          <p:cNvPr id="20" name="Content Placeholder 6"/>
          <p:cNvSpPr>
            <a:spLocks noGrp="1"/>
          </p:cNvSpPr>
          <p:nvPr>
            <p:ph sz="quarter" idx="18" hasCustomPrompt="1"/>
          </p:nvPr>
        </p:nvSpPr>
        <p:spPr>
          <a:xfrm>
            <a:off x="793865" y="3902084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Logo or Description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19" hasCustomPrompt="1"/>
          </p:nvPr>
        </p:nvSpPr>
        <p:spPr>
          <a:xfrm>
            <a:off x="793865" y="5194281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Logo or Description</a:t>
            </a: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92446"/>
            <a:ext cx="3120633" cy="6765554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8304023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92446"/>
            <a:ext cx="3120633" cy="6765554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8304023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2487029" cy="4551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349250" indent="-231775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3649078" y="1282700"/>
            <a:ext cx="5235969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6" y="2899610"/>
            <a:ext cx="3858628" cy="29346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4932948" y="385011"/>
            <a:ext cx="6896380" cy="54492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5"/>
            <a:ext cx="3858630" cy="2807165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352530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783570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186771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Why Solac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4641892" y="1161734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Aft>
                <a:spcPts val="0"/>
              </a:spcAft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31775">
              <a:defRPr/>
            </a:lvl2pPr>
            <a:lvl3pPr marL="858838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4641892" y="2462653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Content Placeholder 6"/>
          <p:cNvSpPr>
            <a:spLocks noGrp="1"/>
          </p:cNvSpPr>
          <p:nvPr>
            <p:ph sz="quarter" idx="14"/>
          </p:nvPr>
        </p:nvSpPr>
        <p:spPr>
          <a:xfrm>
            <a:off x="4641892" y="3763572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Content Placeholder 6"/>
          <p:cNvSpPr>
            <a:spLocks noGrp="1"/>
          </p:cNvSpPr>
          <p:nvPr>
            <p:ph sz="quarter" idx="15"/>
          </p:nvPr>
        </p:nvSpPr>
        <p:spPr>
          <a:xfrm>
            <a:off x="4641892" y="5055769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162" r="17429"/>
          <a:stretch/>
        </p:blipFill>
        <p:spPr>
          <a:xfrm>
            <a:off x="0" y="1131956"/>
            <a:ext cx="3081764" cy="517688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Why Solac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1295399" y="4917257"/>
            <a:ext cx="10896601" cy="118872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2830484" y="1161734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Aft>
                <a:spcPts val="0"/>
              </a:spcAft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31775">
              <a:defRPr sz="2000"/>
            </a:lvl2pPr>
            <a:lvl3pPr marL="858838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2830484" y="2462653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Content Placeholder 6"/>
          <p:cNvSpPr>
            <a:spLocks noGrp="1"/>
          </p:cNvSpPr>
          <p:nvPr>
            <p:ph sz="quarter" idx="14"/>
          </p:nvPr>
        </p:nvSpPr>
        <p:spPr>
          <a:xfrm>
            <a:off x="2830484" y="3763572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Content Placeholder 6"/>
          <p:cNvSpPr>
            <a:spLocks noGrp="1"/>
          </p:cNvSpPr>
          <p:nvPr>
            <p:ph sz="quarter" idx="15"/>
          </p:nvPr>
        </p:nvSpPr>
        <p:spPr>
          <a:xfrm>
            <a:off x="2830484" y="5055769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793865" y="1300246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spcAft>
                <a:spcPts val="0"/>
              </a:spcAft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31775">
              <a:defRPr/>
            </a:lvl2pPr>
            <a:lvl3pPr marL="858838" indent="0">
              <a:buNone/>
              <a:defRPr/>
            </a:lvl3pPr>
          </a:lstStyle>
          <a:p>
            <a:pPr lvl="0"/>
            <a:r>
              <a:rPr lang="en-US" dirty="0"/>
              <a:t>Logo or Description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793865" y="2601165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Logo or Description</a:t>
            </a:r>
          </a:p>
        </p:txBody>
      </p:sp>
      <p:sp>
        <p:nvSpPr>
          <p:cNvPr id="20" name="Content Placeholder 6"/>
          <p:cNvSpPr>
            <a:spLocks noGrp="1"/>
          </p:cNvSpPr>
          <p:nvPr>
            <p:ph sz="quarter" idx="18" hasCustomPrompt="1"/>
          </p:nvPr>
        </p:nvSpPr>
        <p:spPr>
          <a:xfrm>
            <a:off x="793865" y="3902084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Logo or Description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19" hasCustomPrompt="1"/>
          </p:nvPr>
        </p:nvSpPr>
        <p:spPr>
          <a:xfrm>
            <a:off x="793865" y="5194281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Logo or Description</a:t>
            </a:r>
          </a:p>
        </p:txBody>
      </p:sp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92446"/>
            <a:ext cx="3120633" cy="6765554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8304023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92446"/>
            <a:ext cx="3120633" cy="6765554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8304023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2487029" cy="4551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349250" indent="-231775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3649078" y="1282700"/>
            <a:ext cx="5235969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31" y="108018"/>
            <a:ext cx="11229521" cy="1023938"/>
          </a:xfrm>
        </p:spPr>
        <p:txBody>
          <a:bodyPr/>
          <a:lstStyle>
            <a:lvl1pPr>
              <a:defRPr sz="3600">
                <a:solidFill>
                  <a:srgbClr val="005DAB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1520330" y="1346383"/>
            <a:ext cx="4926770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6890982" y="1346383"/>
            <a:ext cx="4926770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352530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783570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186771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352530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783570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186771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/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/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EDEDE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EDEDE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213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1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1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712" r:id="rId6"/>
  </p:sldLayoutIdLst>
  <p:hf hdr="0" dt="0"/>
  <p:txStyles>
    <p:titleStyle>
      <a:lvl1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1" fontAlgn="base" hangingPunct="1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1" fontAlgn="base" hangingPunct="1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1" fontAlgn="base" hangingPunct="1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789"/>
            <a:ext cx="12192000" cy="495883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DEDEDE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39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</p:sldLayoutIdLst>
  <p:hf hd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0" fontAlgn="base" hangingPunct="0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0" fontAlgn="base" hangingPunct="0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0" fontAlgn="base" hangingPunct="0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789"/>
            <a:ext cx="12192000" cy="6857211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2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713" r:id="rId4"/>
  </p:sldLayoutIdLst>
  <p:hf hd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0" fontAlgn="base" hangingPunct="0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0" fontAlgn="base" hangingPunct="0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0" fontAlgn="base" hangingPunct="0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789"/>
            <a:ext cx="12192000" cy="6857211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96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</p:sldLayoutIdLst>
  <p:hf hd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0" fontAlgn="base" hangingPunct="0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0" fontAlgn="base" hangingPunct="0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0" fontAlgn="base" hangingPunct="0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789"/>
            <a:ext cx="12192000" cy="495883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DEDEDE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5865" y="6161134"/>
            <a:ext cx="11430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41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</p:sldLayoutIdLst>
  <p:hf hd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0" fontAlgn="base" hangingPunct="0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0" fontAlgn="base" hangingPunct="0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0" fontAlgn="base" hangingPunct="0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789"/>
            <a:ext cx="12192000" cy="495883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DEDEDE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8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</p:sldLayoutIdLst>
  <p:hf hd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0" fontAlgn="base" hangingPunct="0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0" fontAlgn="base" hangingPunct="0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0" fontAlgn="base" hangingPunct="0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6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</p:sldLayoutIdLst>
  <p:hf hdr="0" dt="0"/>
  <p:txStyles>
    <p:titleStyle>
      <a:lvl1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1" fontAlgn="base" hangingPunct="1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1" fontAlgn="base" hangingPunct="1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1" fontAlgn="base" hangingPunct="1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3" Type="http://schemas.openxmlformats.org/officeDocument/2006/relationships/image" Target="../media/image5.png"/><Relationship Id="rId7" Type="http://schemas.openxmlformats.org/officeDocument/2006/relationships/image" Target="../media/image9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tif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3" Type="http://schemas.openxmlformats.org/officeDocument/2006/relationships/image" Target="../media/image5.png"/><Relationship Id="rId7" Type="http://schemas.openxmlformats.org/officeDocument/2006/relationships/image" Target="../media/image9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tif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3" Type="http://schemas.openxmlformats.org/officeDocument/2006/relationships/image" Target="../media/image5.png"/><Relationship Id="rId7" Type="http://schemas.openxmlformats.org/officeDocument/2006/relationships/image" Target="../media/image9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tiff"/><Relationship Id="rId10" Type="http://schemas.openxmlformats.org/officeDocument/2006/relationships/image" Target="../media/image12.tiff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tiff"/><Relationship Id="rId5" Type="http://schemas.openxmlformats.org/officeDocument/2006/relationships/image" Target="../media/image8.png"/><Relationship Id="rId4" Type="http://schemas.openxmlformats.org/officeDocument/2006/relationships/image" Target="../media/image9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iff"/><Relationship Id="rId3" Type="http://schemas.openxmlformats.org/officeDocument/2006/relationships/image" Target="../media/image6.png"/><Relationship Id="rId7" Type="http://schemas.openxmlformats.org/officeDocument/2006/relationships/image" Target="../media/image10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tiff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62F1-2466-4AFB-A95F-267D5DA5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Index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FB5F0-BEBA-4F88-9553-592368941165}"/>
              </a:ext>
            </a:extLst>
          </p:cNvPr>
          <p:cNvSpPr txBox="1"/>
          <p:nvPr/>
        </p:nvSpPr>
        <p:spPr>
          <a:xfrm>
            <a:off x="771525" y="1571625"/>
            <a:ext cx="10563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Slide 1: This index</a:t>
            </a:r>
          </a:p>
          <a:p>
            <a:r>
              <a:rPr lang="en-CA" dirty="0"/>
              <a:t>Slide 2: overview.png: Overview of Windows Deployment (replaced by overview-wsl.png)</a:t>
            </a:r>
          </a:p>
          <a:p>
            <a:r>
              <a:rPr lang="en-CA" dirty="0"/>
              <a:t>Slide 3: Unused</a:t>
            </a:r>
          </a:p>
          <a:p>
            <a:r>
              <a:rPr lang="en-CA" dirty="0"/>
              <a:t>Slide 4: overview-wsl.png: Overview of WSL Deployment</a:t>
            </a:r>
          </a:p>
          <a:p>
            <a:r>
              <a:rPr lang="en-CA" dirty="0"/>
              <a:t>Slide 5: installation.png: Installation Steps on Windows (Unused)</a:t>
            </a:r>
          </a:p>
          <a:p>
            <a:r>
              <a:rPr lang="en-CA" dirty="0"/>
              <a:t>Slide 6: installation-linux.png: Overview of Linux Deployment</a:t>
            </a:r>
          </a:p>
          <a:p>
            <a:r>
              <a:rPr lang="en-CA" dirty="0"/>
              <a:t>Slide 7: Unused</a:t>
            </a:r>
          </a:p>
          <a:p>
            <a:r>
              <a:rPr lang="en-CA" dirty="0"/>
              <a:t>Slide 8: deployment.png: Solace Messaging Deployment</a:t>
            </a:r>
          </a:p>
        </p:txBody>
      </p:sp>
    </p:spTree>
    <p:extLst>
      <p:ext uri="{BB962C8B-B14F-4D97-AF65-F5344CB8AC3E}">
        <p14:creationId xmlns:p14="http://schemas.microsoft.com/office/powerpoint/2010/main" val="118200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/>
          <p:cNvCxnSpPr/>
          <p:nvPr/>
        </p:nvCxnSpPr>
        <p:spPr bwMode="auto">
          <a:xfrm>
            <a:off x="5093717" y="3762663"/>
            <a:ext cx="1827470" cy="5171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 bwMode="auto">
          <a:xfrm>
            <a:off x="7018211" y="4252112"/>
            <a:ext cx="2126827" cy="1841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7014502" y="1715525"/>
            <a:ext cx="2147554" cy="2012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 err="1">
                <a:solidFill>
                  <a:srgbClr val="000000"/>
                </a:solidFill>
              </a:rPr>
              <a:t>PCFDev</a:t>
            </a:r>
            <a:r>
              <a:rPr lang="en-CA" sz="2000" b="1" dirty="0">
                <a:solidFill>
                  <a:srgbClr val="000000"/>
                </a:solidFill>
              </a:rPr>
              <a:t> VM</a:t>
            </a: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10925521" y="263945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56"/>
          <p:cNvSpPr/>
          <p:nvPr/>
        </p:nvSpPr>
        <p:spPr bwMode="auto">
          <a:xfrm>
            <a:off x="9531934" y="1704188"/>
            <a:ext cx="1999124" cy="2023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>
                <a:solidFill>
                  <a:srgbClr val="000000"/>
                </a:solidFill>
              </a:rPr>
              <a:t>BOSH Lite VM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7519723" y="2246658"/>
            <a:ext cx="1171599" cy="1171599"/>
            <a:chOff x="10438103" y="3127870"/>
            <a:chExt cx="593901" cy="593901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61" name="Oval 60"/>
            <p:cNvSpPr/>
            <p:nvPr/>
          </p:nvSpPr>
          <p:spPr bwMode="auto">
            <a:xfrm>
              <a:off x="10475122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1600" dirty="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3949" y="2250563"/>
            <a:ext cx="1167694" cy="116769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355494" y="4346936"/>
            <a:ext cx="1919409" cy="1579809"/>
            <a:chOff x="2997629" y="2156466"/>
            <a:chExt cx="1919409" cy="1579809"/>
          </a:xfrm>
        </p:grpSpPr>
        <p:sp>
          <p:nvSpPr>
            <p:cNvPr id="64" name="Rectangle 63"/>
            <p:cNvSpPr/>
            <p:nvPr/>
          </p:nvSpPr>
          <p:spPr bwMode="auto">
            <a:xfrm>
              <a:off x="2997629" y="2156466"/>
              <a:ext cx="1919409" cy="15798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76006" y="2225252"/>
              <a:ext cx="1016611" cy="508305"/>
            </a:xfrm>
            <a:prstGeom prst="rect">
              <a:avLst/>
            </a:prstGeom>
          </p:spPr>
        </p:pic>
      </p:grpSp>
      <p:cxnSp>
        <p:nvCxnSpPr>
          <p:cNvPr id="5" name="Straight Arrow Connector 4"/>
          <p:cNvCxnSpPr/>
          <p:nvPr/>
        </p:nvCxnSpPr>
        <p:spPr bwMode="auto">
          <a:xfrm>
            <a:off x="6392555" y="5104979"/>
            <a:ext cx="404910" cy="471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 bwMode="auto">
          <a:xfrm flipH="1" flipV="1">
            <a:off x="8103216" y="3489924"/>
            <a:ext cx="27256" cy="82279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6863050" y="4913769"/>
            <a:ext cx="318324" cy="369332"/>
            <a:chOff x="2790018" y="5090145"/>
            <a:chExt cx="318324" cy="369332"/>
          </a:xfrm>
        </p:grpSpPr>
        <p:sp>
          <p:nvSpPr>
            <p:cNvPr id="74" name="Oval 7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958194" y="4373314"/>
            <a:ext cx="345913" cy="345913"/>
            <a:chOff x="10438103" y="3127870"/>
            <a:chExt cx="593901" cy="593901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122" name="Oval 121"/>
            <p:cNvSpPr/>
            <p:nvPr/>
          </p:nvSpPr>
          <p:spPr bwMode="auto">
            <a:xfrm>
              <a:off x="10475124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500" dirty="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889403" y="4940176"/>
            <a:ext cx="590410" cy="524361"/>
            <a:chOff x="9753600" y="5620662"/>
            <a:chExt cx="590410" cy="524361"/>
          </a:xfrm>
        </p:grpSpPr>
        <p:sp>
          <p:nvSpPr>
            <p:cNvPr id="126" name="Rectangle 125"/>
            <p:cNvSpPr/>
            <p:nvPr/>
          </p:nvSpPr>
          <p:spPr bwMode="auto">
            <a:xfrm>
              <a:off x="9753600" y="5620662"/>
              <a:ext cx="590410" cy="524361"/>
            </a:xfrm>
            <a:prstGeom prst="rect">
              <a:avLst/>
            </a:prstGeom>
            <a:ln w="31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4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BOSH VMR</a:t>
              </a:r>
              <a:r>
                <a:rPr kumimoji="0" lang="en-CA" sz="400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Release</a:t>
              </a:r>
            </a:p>
          </p:txBody>
        </p:sp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71252" y="5752866"/>
              <a:ext cx="355106" cy="355106"/>
            </a:xfrm>
            <a:prstGeom prst="rect">
              <a:avLst/>
            </a:prstGeom>
          </p:spPr>
        </p:pic>
      </p:grpSp>
      <p:cxnSp>
        <p:nvCxnSpPr>
          <p:cNvPr id="127" name="Straight Arrow Connector 126"/>
          <p:cNvCxnSpPr/>
          <p:nvPr/>
        </p:nvCxnSpPr>
        <p:spPr bwMode="auto">
          <a:xfrm flipV="1">
            <a:off x="7241541" y="4623917"/>
            <a:ext cx="693731" cy="3331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 bwMode="auto">
          <a:xfrm>
            <a:off x="7257744" y="5104979"/>
            <a:ext cx="631659" cy="35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7957682" y="3816678"/>
            <a:ext cx="318324" cy="369332"/>
            <a:chOff x="2790018" y="5090145"/>
            <a:chExt cx="318324" cy="369332"/>
          </a:xfrm>
        </p:grpSpPr>
        <p:sp>
          <p:nvSpPr>
            <p:cNvPr id="135" name="Oval 134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37" name="Straight Arrow Connector 136"/>
          <p:cNvCxnSpPr/>
          <p:nvPr/>
        </p:nvCxnSpPr>
        <p:spPr bwMode="auto">
          <a:xfrm flipV="1">
            <a:off x="8564000" y="3380299"/>
            <a:ext cx="1589628" cy="153223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9242062" y="3918775"/>
            <a:ext cx="318324" cy="369332"/>
            <a:chOff x="2790018" y="5090145"/>
            <a:chExt cx="318324" cy="369332"/>
          </a:xfrm>
        </p:grpSpPr>
        <p:sp>
          <p:nvSpPr>
            <p:cNvPr id="139" name="Oval 138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98" y="3273741"/>
            <a:ext cx="983480" cy="14462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89" y="5109717"/>
            <a:ext cx="1575804" cy="386375"/>
          </a:xfrm>
          <a:prstGeom prst="rect">
            <a:avLst/>
          </a:prstGeom>
        </p:spPr>
      </p:pic>
      <p:cxnSp>
        <p:nvCxnSpPr>
          <p:cNvPr id="142" name="Straight Arrow Connector 141"/>
          <p:cNvCxnSpPr/>
          <p:nvPr/>
        </p:nvCxnSpPr>
        <p:spPr bwMode="auto">
          <a:xfrm>
            <a:off x="1243474" y="4568800"/>
            <a:ext cx="768812" cy="6335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 bwMode="auto">
          <a:xfrm>
            <a:off x="3792356" y="5266425"/>
            <a:ext cx="490228" cy="49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146845" y="3139317"/>
            <a:ext cx="2577993" cy="982329"/>
            <a:chOff x="1415068" y="2667764"/>
            <a:chExt cx="2577993" cy="982329"/>
          </a:xfrm>
        </p:grpSpPr>
        <p:sp>
          <p:nvSpPr>
            <p:cNvPr id="9" name="Rectangle 8"/>
            <p:cNvSpPr/>
            <p:nvPr/>
          </p:nvSpPr>
          <p:spPr bwMode="auto">
            <a:xfrm>
              <a:off x="1415068" y="2667764"/>
              <a:ext cx="2513344" cy="98232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71645" y="3105231"/>
              <a:ext cx="1227927" cy="466612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729920" y="2754858"/>
              <a:ext cx="226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/>
                <a:t>Solace-messaging-</a:t>
              </a:r>
              <a:r>
                <a:rPr lang="en-CA" sz="1400" dirty="0" err="1"/>
                <a:t>cf</a:t>
              </a:r>
              <a:r>
                <a:rPr lang="en-CA" sz="1400" dirty="0"/>
                <a:t>-dev</a:t>
              </a:r>
            </a:p>
          </p:txBody>
        </p:sp>
      </p:grpSp>
      <p:cxnSp>
        <p:nvCxnSpPr>
          <p:cNvPr id="66" name="Straight Arrow Connector 65"/>
          <p:cNvCxnSpPr/>
          <p:nvPr/>
        </p:nvCxnSpPr>
        <p:spPr bwMode="auto">
          <a:xfrm flipV="1">
            <a:off x="1222851" y="3418257"/>
            <a:ext cx="816063" cy="4296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4" idx="1"/>
          </p:cNvCxnSpPr>
          <p:nvPr/>
        </p:nvCxnSpPr>
        <p:spPr bwMode="auto">
          <a:xfrm>
            <a:off x="5082047" y="2794638"/>
            <a:ext cx="1854815" cy="1169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43475" y="783152"/>
            <a:ext cx="3039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Install required VMs</a:t>
            </a:r>
          </a:p>
          <a:p>
            <a:r>
              <a:rPr lang="en-CA" dirty="0"/>
              <a:t>Deploy Solace Messaging</a:t>
            </a:r>
          </a:p>
        </p:txBody>
      </p:sp>
      <p:cxnSp>
        <p:nvCxnSpPr>
          <p:cNvPr id="80" name="Straight Arrow Connector 79"/>
          <p:cNvCxnSpPr/>
          <p:nvPr/>
        </p:nvCxnSpPr>
        <p:spPr bwMode="auto">
          <a:xfrm>
            <a:off x="610934" y="1252820"/>
            <a:ext cx="632541" cy="23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4763723" y="2609972"/>
            <a:ext cx="318324" cy="369332"/>
            <a:chOff x="2790018" y="5072988"/>
            <a:chExt cx="318324" cy="369332"/>
          </a:xfrm>
        </p:grpSpPr>
        <p:sp>
          <p:nvSpPr>
            <p:cNvPr id="83" name="Oval 82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764399" y="3489924"/>
            <a:ext cx="318324" cy="369332"/>
            <a:chOff x="2790018" y="5072988"/>
            <a:chExt cx="318324" cy="369332"/>
          </a:xfrm>
        </p:grpSpPr>
        <p:sp>
          <p:nvSpPr>
            <p:cNvPr id="54" name="Oval 5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763723" y="2141775"/>
            <a:ext cx="318324" cy="369332"/>
            <a:chOff x="2790018" y="5072988"/>
            <a:chExt cx="318324" cy="369332"/>
          </a:xfrm>
        </p:grpSpPr>
        <p:sp>
          <p:nvSpPr>
            <p:cNvPr id="67" name="Oval 66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3</a:t>
              </a:r>
            </a:p>
          </p:txBody>
        </p:sp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0425" y="2110630"/>
            <a:ext cx="1227927" cy="4666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947" y="2639269"/>
            <a:ext cx="1575804" cy="386375"/>
          </a:xfrm>
          <a:prstGeom prst="rect">
            <a:avLst/>
          </a:prstGeom>
        </p:spPr>
      </p:pic>
      <p:cxnSp>
        <p:nvCxnSpPr>
          <p:cNvPr id="92" name="Straight Arrow Connector 91"/>
          <p:cNvCxnSpPr/>
          <p:nvPr/>
        </p:nvCxnSpPr>
        <p:spPr bwMode="auto">
          <a:xfrm>
            <a:off x="610934" y="995942"/>
            <a:ext cx="632541" cy="23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56362" y="5136840"/>
            <a:ext cx="1050288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>
                <a:latin typeface="Arial" charset="0"/>
              </a:rPr>
              <a:t>Solace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>
                <a:latin typeface="Arial" charset="0"/>
              </a:rPr>
              <a:t>Messaging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>
                <a:latin typeface="Arial" charset="0"/>
              </a:rPr>
              <a:t>PCF Tile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5696788" y="5333776"/>
            <a:ext cx="514575" cy="457010"/>
            <a:chOff x="9753600" y="5620662"/>
            <a:chExt cx="590410" cy="524361"/>
          </a:xfrm>
        </p:grpSpPr>
        <p:sp>
          <p:nvSpPr>
            <p:cNvPr id="96" name="Rectangle 95"/>
            <p:cNvSpPr/>
            <p:nvPr/>
          </p:nvSpPr>
          <p:spPr bwMode="auto">
            <a:xfrm>
              <a:off x="9753600" y="5620662"/>
              <a:ext cx="590410" cy="524361"/>
            </a:xfrm>
            <a:prstGeom prst="rect">
              <a:avLst/>
            </a:prstGeom>
            <a:ln w="31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4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BOSH VMR</a:t>
              </a:r>
              <a:r>
                <a:rPr kumimoji="0" lang="en-CA" sz="400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Release</a:t>
              </a: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71252" y="5752866"/>
              <a:ext cx="355106" cy="355106"/>
            </a:xfrm>
            <a:prstGeom prst="rect">
              <a:avLst/>
            </a:prstGeom>
          </p:spPr>
        </p:pic>
      </p:grpSp>
      <p:grpSp>
        <p:nvGrpSpPr>
          <p:cNvPr id="98" name="Group 97"/>
          <p:cNvGrpSpPr/>
          <p:nvPr/>
        </p:nvGrpSpPr>
        <p:grpSpPr>
          <a:xfrm>
            <a:off x="5699379" y="4612431"/>
            <a:ext cx="496055" cy="496055"/>
            <a:chOff x="10438103" y="3127870"/>
            <a:chExt cx="593901" cy="593901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100" name="Oval 99"/>
            <p:cNvSpPr/>
            <p:nvPr/>
          </p:nvSpPr>
          <p:spPr bwMode="auto">
            <a:xfrm>
              <a:off x="10475124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700" dirty="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cxnSp>
        <p:nvCxnSpPr>
          <p:cNvPr id="39" name="Straight Connector 38"/>
          <p:cNvCxnSpPr/>
          <p:nvPr/>
        </p:nvCxnSpPr>
        <p:spPr bwMode="auto">
          <a:xfrm>
            <a:off x="5628932" y="4426750"/>
            <a:ext cx="0" cy="143902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 bwMode="auto">
          <a:xfrm>
            <a:off x="398213" y="639336"/>
            <a:ext cx="3925843" cy="9813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5196" y="3228583"/>
            <a:ext cx="354135" cy="38108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9672" y="5692688"/>
            <a:ext cx="354135" cy="38108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404977" y="5729339"/>
            <a:ext cx="1793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000000"/>
                </a:solidFill>
              </a:rPr>
              <a:t>Common Tools VM</a:t>
            </a:r>
          </a:p>
        </p:txBody>
      </p:sp>
      <p:cxnSp>
        <p:nvCxnSpPr>
          <p:cNvPr id="114" name="Elbow Connector 113"/>
          <p:cNvCxnSpPr>
            <a:stCxn id="69" idx="0"/>
            <a:endCxn id="57" idx="0"/>
          </p:cNvCxnSpPr>
          <p:nvPr/>
        </p:nvCxnSpPr>
        <p:spPr bwMode="auto">
          <a:xfrm rot="5400000" flipH="1" flipV="1">
            <a:off x="7509015" y="-880706"/>
            <a:ext cx="437587" cy="5607376"/>
          </a:xfrm>
          <a:prstGeom prst="bentConnector3">
            <a:avLst>
              <a:gd name="adj1" fmla="val 152241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76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/>
          <p:cNvCxnSpPr/>
          <p:nvPr/>
        </p:nvCxnSpPr>
        <p:spPr bwMode="auto">
          <a:xfrm>
            <a:off x="5432287" y="3761712"/>
            <a:ext cx="1827470" cy="5171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 bwMode="auto">
          <a:xfrm>
            <a:off x="7319180" y="4225742"/>
            <a:ext cx="2126827" cy="1841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endParaRPr lang="en-CA">
              <a:solidFill>
                <a:srgbClr val="000000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10925521" y="263945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56"/>
          <p:cNvSpPr/>
          <p:nvPr/>
        </p:nvSpPr>
        <p:spPr bwMode="auto">
          <a:xfrm>
            <a:off x="7134160" y="1615633"/>
            <a:ext cx="4512847" cy="2023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>
                <a:solidFill>
                  <a:srgbClr val="000000"/>
                </a:solidFill>
              </a:rPr>
              <a:t>BOSH Lite VM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8470930" y="2303687"/>
            <a:ext cx="963575" cy="1025017"/>
            <a:chOff x="10438103" y="3127870"/>
            <a:chExt cx="593901" cy="593901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61" name="Oval 60"/>
            <p:cNvSpPr/>
            <p:nvPr/>
          </p:nvSpPr>
          <p:spPr bwMode="auto">
            <a:xfrm>
              <a:off x="10456601" y="3153290"/>
              <a:ext cx="542235" cy="55269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16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160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16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2657" y="2105879"/>
            <a:ext cx="1167694" cy="116769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355494" y="4346936"/>
            <a:ext cx="1919409" cy="1579809"/>
            <a:chOff x="2997629" y="2156466"/>
            <a:chExt cx="1919409" cy="1579809"/>
          </a:xfrm>
        </p:grpSpPr>
        <p:sp>
          <p:nvSpPr>
            <p:cNvPr id="64" name="Rectangle 63"/>
            <p:cNvSpPr/>
            <p:nvPr/>
          </p:nvSpPr>
          <p:spPr bwMode="auto">
            <a:xfrm>
              <a:off x="2997629" y="2156466"/>
              <a:ext cx="1919409" cy="15798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76006" y="2225252"/>
              <a:ext cx="1016611" cy="508305"/>
            </a:xfrm>
            <a:prstGeom prst="rect">
              <a:avLst/>
            </a:prstGeom>
          </p:spPr>
        </p:pic>
      </p:grpSp>
      <p:cxnSp>
        <p:nvCxnSpPr>
          <p:cNvPr id="5" name="Straight Arrow Connector 4"/>
          <p:cNvCxnSpPr>
            <a:cxnSpLocks/>
          </p:cNvCxnSpPr>
          <p:nvPr/>
        </p:nvCxnSpPr>
        <p:spPr bwMode="auto">
          <a:xfrm>
            <a:off x="6430093" y="5039672"/>
            <a:ext cx="551052" cy="821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</p:cNvCxnSpPr>
          <p:nvPr/>
        </p:nvCxnSpPr>
        <p:spPr bwMode="auto">
          <a:xfrm flipV="1">
            <a:off x="8470930" y="3517372"/>
            <a:ext cx="469886" cy="8157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7120452" y="4848462"/>
            <a:ext cx="318324" cy="369332"/>
            <a:chOff x="2790018" y="5090145"/>
            <a:chExt cx="318324" cy="369332"/>
          </a:xfrm>
        </p:grpSpPr>
        <p:sp>
          <p:nvSpPr>
            <p:cNvPr id="74" name="Oval 7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220489" y="4391884"/>
            <a:ext cx="345913" cy="345913"/>
            <a:chOff x="10438103" y="3127870"/>
            <a:chExt cx="593901" cy="593901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122" name="Oval 121"/>
            <p:cNvSpPr/>
            <p:nvPr/>
          </p:nvSpPr>
          <p:spPr bwMode="auto">
            <a:xfrm>
              <a:off x="10475124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50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227720" y="4943887"/>
            <a:ext cx="590410" cy="524361"/>
            <a:chOff x="9753600" y="5620662"/>
            <a:chExt cx="590410" cy="524361"/>
          </a:xfrm>
        </p:grpSpPr>
        <p:sp>
          <p:nvSpPr>
            <p:cNvPr id="126" name="Rectangle 125"/>
            <p:cNvSpPr/>
            <p:nvPr/>
          </p:nvSpPr>
          <p:spPr bwMode="auto">
            <a:xfrm>
              <a:off x="9753600" y="5620662"/>
              <a:ext cx="590410" cy="524361"/>
            </a:xfrm>
            <a:prstGeom prst="rect">
              <a:avLst/>
            </a:prstGeom>
            <a:ln w="31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4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BOSH VMR</a:t>
              </a:r>
              <a:r>
                <a:rPr kumimoji="0" lang="en-CA" sz="400" i="0" u="none" strike="noStrike" cap="none" normalizeH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Release</a:t>
              </a:r>
            </a:p>
          </p:txBody>
        </p:sp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71252" y="5752866"/>
              <a:ext cx="355106" cy="355106"/>
            </a:xfrm>
            <a:prstGeom prst="rect">
              <a:avLst/>
            </a:prstGeom>
          </p:spPr>
        </p:pic>
      </p:grpSp>
      <p:cxnSp>
        <p:nvCxnSpPr>
          <p:cNvPr id="127" name="Straight Arrow Connector 126"/>
          <p:cNvCxnSpPr/>
          <p:nvPr/>
        </p:nvCxnSpPr>
        <p:spPr bwMode="auto">
          <a:xfrm flipV="1">
            <a:off x="7498943" y="4558610"/>
            <a:ext cx="693731" cy="3331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 bwMode="auto">
          <a:xfrm>
            <a:off x="7515146" y="5039672"/>
            <a:ext cx="631659" cy="35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8537089" y="3782261"/>
            <a:ext cx="318324" cy="369332"/>
            <a:chOff x="2790018" y="5090145"/>
            <a:chExt cx="318324" cy="369332"/>
          </a:xfrm>
        </p:grpSpPr>
        <p:sp>
          <p:nvSpPr>
            <p:cNvPr id="135" name="Oval 134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37" name="Straight Arrow Connector 136"/>
          <p:cNvCxnSpPr/>
          <p:nvPr/>
        </p:nvCxnSpPr>
        <p:spPr bwMode="auto">
          <a:xfrm flipV="1">
            <a:off x="8884809" y="3342765"/>
            <a:ext cx="1589628" cy="153223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9643425" y="3836069"/>
            <a:ext cx="318324" cy="369332"/>
            <a:chOff x="2790018" y="5090145"/>
            <a:chExt cx="318324" cy="369332"/>
          </a:xfrm>
        </p:grpSpPr>
        <p:sp>
          <p:nvSpPr>
            <p:cNvPr id="139" name="Oval 138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chemeClr val="bg1"/>
                  </a:solidFill>
                </a:rPr>
                <a:t>3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98" y="3273741"/>
            <a:ext cx="983480" cy="14462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89" y="5109717"/>
            <a:ext cx="1575804" cy="386375"/>
          </a:xfrm>
          <a:prstGeom prst="rect">
            <a:avLst/>
          </a:prstGeom>
        </p:spPr>
      </p:pic>
      <p:cxnSp>
        <p:nvCxnSpPr>
          <p:cNvPr id="142" name="Straight Arrow Connector 141"/>
          <p:cNvCxnSpPr/>
          <p:nvPr/>
        </p:nvCxnSpPr>
        <p:spPr bwMode="auto">
          <a:xfrm>
            <a:off x="1243474" y="4568800"/>
            <a:ext cx="768812" cy="6335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 bwMode="auto">
          <a:xfrm>
            <a:off x="3792356" y="5266425"/>
            <a:ext cx="490228" cy="49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078071" y="2639452"/>
            <a:ext cx="2882004" cy="1153195"/>
            <a:chOff x="1413937" y="2651985"/>
            <a:chExt cx="2513344" cy="982329"/>
          </a:xfrm>
        </p:grpSpPr>
        <p:sp>
          <p:nvSpPr>
            <p:cNvPr id="9" name="Rectangle 8"/>
            <p:cNvSpPr/>
            <p:nvPr/>
          </p:nvSpPr>
          <p:spPr bwMode="auto">
            <a:xfrm>
              <a:off x="1413937" y="2651985"/>
              <a:ext cx="2513344" cy="98232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512453" y="2682689"/>
              <a:ext cx="226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solace-messaging-cf-dev</a:t>
              </a: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2193" y="3333947"/>
              <a:ext cx="753787" cy="286439"/>
            </a:xfrm>
            <a:prstGeom prst="rect">
              <a:avLst/>
            </a:prstGeom>
          </p:spPr>
        </p:pic>
      </p:grpSp>
      <p:cxnSp>
        <p:nvCxnSpPr>
          <p:cNvPr id="66" name="Straight Arrow Connector 65"/>
          <p:cNvCxnSpPr/>
          <p:nvPr/>
        </p:nvCxnSpPr>
        <p:spPr bwMode="auto">
          <a:xfrm flipV="1">
            <a:off x="1222851" y="3418257"/>
            <a:ext cx="816063" cy="4296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43474" y="783152"/>
            <a:ext cx="338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Prepare required deployments</a:t>
            </a:r>
          </a:p>
          <a:p>
            <a:r>
              <a:rPr lang="en-CA"/>
              <a:t>Deploy Solace Messaging</a:t>
            </a:r>
          </a:p>
        </p:txBody>
      </p:sp>
      <p:cxnSp>
        <p:nvCxnSpPr>
          <p:cNvPr id="80" name="Straight Arrow Connector 79"/>
          <p:cNvCxnSpPr/>
          <p:nvPr/>
        </p:nvCxnSpPr>
        <p:spPr bwMode="auto">
          <a:xfrm>
            <a:off x="610934" y="1252820"/>
            <a:ext cx="632541" cy="23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5074835" y="2096857"/>
            <a:ext cx="329994" cy="369332"/>
            <a:chOff x="2790018" y="5082735"/>
            <a:chExt cx="329994" cy="369332"/>
          </a:xfrm>
        </p:grpSpPr>
        <p:sp>
          <p:nvSpPr>
            <p:cNvPr id="83" name="Oval 82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flipH="1">
              <a:off x="2804159" y="5082735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074835" y="3414299"/>
            <a:ext cx="318324" cy="369332"/>
            <a:chOff x="2790018" y="5072988"/>
            <a:chExt cx="318324" cy="369332"/>
          </a:xfrm>
        </p:grpSpPr>
        <p:sp>
          <p:nvSpPr>
            <p:cNvPr id="54" name="Oval 5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093717" y="2943991"/>
            <a:ext cx="318324" cy="369332"/>
            <a:chOff x="2790018" y="5072988"/>
            <a:chExt cx="318324" cy="369332"/>
          </a:xfrm>
        </p:grpSpPr>
        <p:sp>
          <p:nvSpPr>
            <p:cNvPr id="67" name="Oval 66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3</a:t>
              </a:r>
            </a:p>
          </p:txBody>
        </p:sp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4249" y="2047193"/>
            <a:ext cx="1227927" cy="46661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2" name="Straight Arrow Connector 91"/>
          <p:cNvCxnSpPr/>
          <p:nvPr/>
        </p:nvCxnSpPr>
        <p:spPr bwMode="auto">
          <a:xfrm>
            <a:off x="610934" y="995942"/>
            <a:ext cx="632541" cy="23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56362" y="5136840"/>
            <a:ext cx="1050288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>
                <a:latin typeface="Arial" charset="0"/>
              </a:rPr>
              <a:t>Solace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>
                <a:latin typeface="Arial" charset="0"/>
              </a:rPr>
              <a:t>Messaging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>
                <a:latin typeface="Arial" charset="0"/>
              </a:rPr>
              <a:t>PCF Tile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5696788" y="5333776"/>
            <a:ext cx="514575" cy="457010"/>
            <a:chOff x="9753600" y="5620662"/>
            <a:chExt cx="590410" cy="524361"/>
          </a:xfrm>
        </p:grpSpPr>
        <p:sp>
          <p:nvSpPr>
            <p:cNvPr id="96" name="Rectangle 95"/>
            <p:cNvSpPr/>
            <p:nvPr/>
          </p:nvSpPr>
          <p:spPr bwMode="auto">
            <a:xfrm>
              <a:off x="9753600" y="5620662"/>
              <a:ext cx="590410" cy="524361"/>
            </a:xfrm>
            <a:prstGeom prst="rect">
              <a:avLst/>
            </a:prstGeom>
            <a:ln w="31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4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BOSH VMR</a:t>
              </a:r>
              <a:r>
                <a:rPr kumimoji="0" lang="en-CA" sz="400" i="0" u="none" strike="noStrike" cap="none" normalizeH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Release</a:t>
              </a: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71252" y="5752866"/>
              <a:ext cx="355106" cy="355106"/>
            </a:xfrm>
            <a:prstGeom prst="rect">
              <a:avLst/>
            </a:prstGeom>
          </p:spPr>
        </p:pic>
      </p:grpSp>
      <p:grpSp>
        <p:nvGrpSpPr>
          <p:cNvPr id="98" name="Group 97"/>
          <p:cNvGrpSpPr/>
          <p:nvPr/>
        </p:nvGrpSpPr>
        <p:grpSpPr>
          <a:xfrm>
            <a:off x="5699379" y="4612431"/>
            <a:ext cx="496055" cy="496055"/>
            <a:chOff x="10438103" y="3127870"/>
            <a:chExt cx="593901" cy="593901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100" name="Oval 99"/>
            <p:cNvSpPr/>
            <p:nvPr/>
          </p:nvSpPr>
          <p:spPr bwMode="auto">
            <a:xfrm>
              <a:off x="10475124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70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cxnSp>
        <p:nvCxnSpPr>
          <p:cNvPr id="39" name="Straight Connector 38"/>
          <p:cNvCxnSpPr/>
          <p:nvPr/>
        </p:nvCxnSpPr>
        <p:spPr bwMode="auto">
          <a:xfrm>
            <a:off x="5628932" y="4426750"/>
            <a:ext cx="0" cy="143902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 bwMode="auto">
          <a:xfrm>
            <a:off x="398213" y="639336"/>
            <a:ext cx="4058149" cy="9813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3068" y="3415257"/>
            <a:ext cx="354135" cy="38108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7074" y="5627381"/>
            <a:ext cx="354135" cy="38108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662379" y="5664032"/>
            <a:ext cx="1793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</a:rPr>
              <a:t>Common Tools VM</a:t>
            </a:r>
          </a:p>
        </p:txBody>
      </p:sp>
      <p:cxnSp>
        <p:nvCxnSpPr>
          <p:cNvPr id="114" name="Elbow Connector 113"/>
          <p:cNvCxnSpPr>
            <a:cxnSpLocks/>
            <a:stCxn id="84" idx="0"/>
            <a:endCxn id="57" idx="0"/>
          </p:cNvCxnSpPr>
          <p:nvPr/>
        </p:nvCxnSpPr>
        <p:spPr bwMode="auto">
          <a:xfrm rot="5400000" flipH="1" flipV="1">
            <a:off x="7078131" y="-215596"/>
            <a:ext cx="481224" cy="4143682"/>
          </a:xfrm>
          <a:prstGeom prst="bentConnector3">
            <a:avLst>
              <a:gd name="adj1" fmla="val 147504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DAFD141-FDB7-49E3-A676-58A7E3209ED1}"/>
              </a:ext>
            </a:extLst>
          </p:cNvPr>
          <p:cNvSpPr/>
          <p:nvPr/>
        </p:nvSpPr>
        <p:spPr bwMode="auto">
          <a:xfrm>
            <a:off x="3377781" y="3418257"/>
            <a:ext cx="1132623" cy="3984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F59DF-9222-4206-9B1D-23D50F21E709}"/>
              </a:ext>
            </a:extLst>
          </p:cNvPr>
          <p:cNvSpPr/>
          <p:nvPr/>
        </p:nvSpPr>
        <p:spPr bwMode="auto">
          <a:xfrm>
            <a:off x="2255138" y="2994215"/>
            <a:ext cx="2528033" cy="4247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cf-solace-messaging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deployment</a:t>
            </a:r>
            <a:r>
              <a:rPr lang="en-US" sz="1200" b="1">
                <a:solidFill>
                  <a:schemeClr val="tx1"/>
                </a:solidFill>
                <a:latin typeface="Arial" charset="0"/>
              </a:rPr>
              <a:t> (submodule)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C51742-5012-41B3-BAEB-782C2904094A}"/>
              </a:ext>
            </a:extLst>
          </p:cNvPr>
          <p:cNvCxnSpPr>
            <a:cxnSpLocks/>
          </p:cNvCxnSpPr>
          <p:nvPr/>
        </p:nvCxnSpPr>
        <p:spPr bwMode="auto">
          <a:xfrm flipV="1">
            <a:off x="5506650" y="3096288"/>
            <a:ext cx="2703202" cy="7726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81ADFC3-9692-4D3F-AE3B-EBE879532513}"/>
              </a:ext>
            </a:extLst>
          </p:cNvPr>
          <p:cNvSpPr/>
          <p:nvPr/>
        </p:nvSpPr>
        <p:spPr bwMode="auto">
          <a:xfrm>
            <a:off x="8280508" y="2012731"/>
            <a:ext cx="1412296" cy="143620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5943FF-E6BA-4C83-9FBA-BE6E1E1D021E}"/>
              </a:ext>
            </a:extLst>
          </p:cNvPr>
          <p:cNvSpPr txBox="1"/>
          <p:nvPr/>
        </p:nvSpPr>
        <p:spPr>
          <a:xfrm>
            <a:off x="8278901" y="1969030"/>
            <a:ext cx="192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CF</a:t>
            </a:r>
            <a:r>
              <a:rPr lang="en-US"/>
              <a:t> </a:t>
            </a:r>
            <a:r>
              <a:rPr lang="en-US" sz="140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BCCEF6-67AA-4E19-8A72-355029309405}"/>
              </a:ext>
            </a:extLst>
          </p:cNvPr>
          <p:cNvSpPr/>
          <p:nvPr/>
        </p:nvSpPr>
        <p:spPr bwMode="auto">
          <a:xfrm>
            <a:off x="7289600" y="2488778"/>
            <a:ext cx="856393" cy="26468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p-</a:t>
            </a:r>
            <a:r>
              <a:rPr kumimoji="0" lang="en-US" sz="13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mysql</a:t>
            </a:r>
            <a:r>
              <a: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890B327-3A85-48B5-ABAF-F9253535BCB6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9650" y="2730833"/>
            <a:ext cx="1752277" cy="30016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76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/>
          <p:cNvCxnSpPr/>
          <p:nvPr/>
        </p:nvCxnSpPr>
        <p:spPr bwMode="auto">
          <a:xfrm>
            <a:off x="5432287" y="3761712"/>
            <a:ext cx="1827470" cy="5171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 bwMode="auto">
          <a:xfrm>
            <a:off x="7319180" y="4225742"/>
            <a:ext cx="3405970" cy="1841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endParaRPr lang="en-CA">
              <a:solidFill>
                <a:srgbClr val="000000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10925521" y="263945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56"/>
          <p:cNvSpPr/>
          <p:nvPr/>
        </p:nvSpPr>
        <p:spPr bwMode="auto">
          <a:xfrm>
            <a:off x="6798842" y="881390"/>
            <a:ext cx="4784862" cy="2532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>
                <a:solidFill>
                  <a:srgbClr val="000000"/>
                </a:solidFill>
              </a:rPr>
              <a:t>BOSH Lite VM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8573914" y="1839014"/>
            <a:ext cx="963575" cy="1025017"/>
            <a:chOff x="10501577" y="2858636"/>
            <a:chExt cx="593901" cy="593901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501577" y="2858636"/>
              <a:ext cx="593901" cy="593901"/>
            </a:xfrm>
            <a:prstGeom prst="rect">
              <a:avLst/>
            </a:prstGeom>
          </p:spPr>
        </p:pic>
        <p:sp>
          <p:nvSpPr>
            <p:cNvPr id="61" name="Oval 60"/>
            <p:cNvSpPr/>
            <p:nvPr/>
          </p:nvSpPr>
          <p:spPr bwMode="auto">
            <a:xfrm>
              <a:off x="10526250" y="2867825"/>
              <a:ext cx="542235" cy="55269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1600" dirty="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355494" y="4346936"/>
            <a:ext cx="1919409" cy="1579809"/>
            <a:chOff x="2997629" y="2156466"/>
            <a:chExt cx="1919409" cy="1579809"/>
          </a:xfrm>
        </p:grpSpPr>
        <p:sp>
          <p:nvSpPr>
            <p:cNvPr id="64" name="Rectangle 63"/>
            <p:cNvSpPr/>
            <p:nvPr/>
          </p:nvSpPr>
          <p:spPr bwMode="auto">
            <a:xfrm>
              <a:off x="2997629" y="2156466"/>
              <a:ext cx="1919409" cy="15798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76006" y="2225252"/>
              <a:ext cx="1016611" cy="508305"/>
            </a:xfrm>
            <a:prstGeom prst="rect">
              <a:avLst/>
            </a:prstGeom>
          </p:spPr>
        </p:pic>
      </p:grpSp>
      <p:cxnSp>
        <p:nvCxnSpPr>
          <p:cNvPr id="5" name="Straight Arrow Connector 4"/>
          <p:cNvCxnSpPr>
            <a:cxnSpLocks/>
          </p:cNvCxnSpPr>
          <p:nvPr/>
        </p:nvCxnSpPr>
        <p:spPr bwMode="auto">
          <a:xfrm>
            <a:off x="6430093" y="5039672"/>
            <a:ext cx="551052" cy="821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  <a:stCxn id="136" idx="0"/>
            <a:endCxn id="61" idx="4"/>
          </p:cNvCxnSpPr>
          <p:nvPr/>
        </p:nvCxnSpPr>
        <p:spPr bwMode="auto">
          <a:xfrm flipV="1">
            <a:off x="8693542" y="2808778"/>
            <a:ext cx="360278" cy="97348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7120452" y="4848462"/>
            <a:ext cx="318324" cy="369332"/>
            <a:chOff x="2790018" y="5090145"/>
            <a:chExt cx="318324" cy="369332"/>
          </a:xfrm>
        </p:grpSpPr>
        <p:sp>
          <p:nvSpPr>
            <p:cNvPr id="74" name="Oval 7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220489" y="4391884"/>
            <a:ext cx="345913" cy="345913"/>
            <a:chOff x="10438103" y="3127870"/>
            <a:chExt cx="593901" cy="593901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122" name="Oval 121"/>
            <p:cNvSpPr/>
            <p:nvPr/>
          </p:nvSpPr>
          <p:spPr bwMode="auto">
            <a:xfrm>
              <a:off x="10475124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50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sp>
        <p:nvSpPr>
          <p:cNvPr id="126" name="Rectangle 125"/>
          <p:cNvSpPr/>
          <p:nvPr/>
        </p:nvSpPr>
        <p:spPr bwMode="auto">
          <a:xfrm>
            <a:off x="8227719" y="4838483"/>
            <a:ext cx="1871691" cy="629766"/>
          </a:xfrm>
          <a:prstGeom prst="rect">
            <a:avLst/>
          </a:prstGeom>
          <a:ln w="31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BOSH S</a:t>
            </a:r>
            <a:r>
              <a:rPr lang="en-CA" sz="400" dirty="0">
                <a:solidFill>
                  <a:schemeClr val="bg1"/>
                </a:solidFill>
                <a:latin typeface="Arial" charset="0"/>
              </a:rPr>
              <a:t>olace </a:t>
            </a:r>
            <a:r>
              <a:rPr kumimoji="0" lang="en-CA" sz="40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Release</a:t>
            </a:r>
          </a:p>
        </p:txBody>
      </p:sp>
      <p:cxnSp>
        <p:nvCxnSpPr>
          <p:cNvPr id="127" name="Straight Arrow Connector 126"/>
          <p:cNvCxnSpPr/>
          <p:nvPr/>
        </p:nvCxnSpPr>
        <p:spPr bwMode="auto">
          <a:xfrm flipV="1">
            <a:off x="7498943" y="4558610"/>
            <a:ext cx="693731" cy="3331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 bwMode="auto">
          <a:xfrm>
            <a:off x="7515146" y="5039672"/>
            <a:ext cx="631659" cy="35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8537089" y="3782261"/>
            <a:ext cx="318324" cy="369332"/>
            <a:chOff x="2790018" y="5090145"/>
            <a:chExt cx="318324" cy="369332"/>
          </a:xfrm>
        </p:grpSpPr>
        <p:sp>
          <p:nvSpPr>
            <p:cNvPr id="135" name="Oval 134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37" name="Straight Arrow Connector 136"/>
          <p:cNvCxnSpPr>
            <a:cxnSpLocks/>
            <a:endCxn id="86" idx="4"/>
          </p:cNvCxnSpPr>
          <p:nvPr/>
        </p:nvCxnSpPr>
        <p:spPr bwMode="auto">
          <a:xfrm flipV="1">
            <a:off x="9324219" y="2437372"/>
            <a:ext cx="1343394" cy="240111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9643425" y="3836069"/>
            <a:ext cx="318324" cy="369332"/>
            <a:chOff x="2790018" y="5090145"/>
            <a:chExt cx="318324" cy="369332"/>
          </a:xfrm>
        </p:grpSpPr>
        <p:sp>
          <p:nvSpPr>
            <p:cNvPr id="139" name="Oval 138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chemeClr val="bg1"/>
                  </a:solidFill>
                </a:rPr>
                <a:t>3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98" y="3273741"/>
            <a:ext cx="983480" cy="14462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89" y="5109717"/>
            <a:ext cx="1575804" cy="386375"/>
          </a:xfrm>
          <a:prstGeom prst="rect">
            <a:avLst/>
          </a:prstGeom>
        </p:spPr>
      </p:pic>
      <p:cxnSp>
        <p:nvCxnSpPr>
          <p:cNvPr id="142" name="Straight Arrow Connector 141"/>
          <p:cNvCxnSpPr/>
          <p:nvPr/>
        </p:nvCxnSpPr>
        <p:spPr bwMode="auto">
          <a:xfrm>
            <a:off x="1243474" y="4568800"/>
            <a:ext cx="768812" cy="6335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 bwMode="auto">
          <a:xfrm>
            <a:off x="3792356" y="5266425"/>
            <a:ext cx="490228" cy="49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078071" y="2639452"/>
            <a:ext cx="2882004" cy="1153195"/>
            <a:chOff x="1413937" y="2651985"/>
            <a:chExt cx="2513344" cy="982329"/>
          </a:xfrm>
        </p:grpSpPr>
        <p:sp>
          <p:nvSpPr>
            <p:cNvPr id="9" name="Rectangle 8"/>
            <p:cNvSpPr/>
            <p:nvPr/>
          </p:nvSpPr>
          <p:spPr bwMode="auto">
            <a:xfrm>
              <a:off x="1413937" y="2651985"/>
              <a:ext cx="2513344" cy="98232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512453" y="2682689"/>
              <a:ext cx="226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solace-messaging-cf-dev</a:t>
              </a: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2193" y="3333947"/>
              <a:ext cx="753787" cy="286439"/>
            </a:xfrm>
            <a:prstGeom prst="rect">
              <a:avLst/>
            </a:prstGeom>
          </p:spPr>
        </p:pic>
      </p:grpSp>
      <p:cxnSp>
        <p:nvCxnSpPr>
          <p:cNvPr id="66" name="Straight Arrow Connector 65"/>
          <p:cNvCxnSpPr/>
          <p:nvPr/>
        </p:nvCxnSpPr>
        <p:spPr bwMode="auto">
          <a:xfrm flipV="1">
            <a:off x="1222851" y="3418257"/>
            <a:ext cx="816063" cy="4296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43474" y="783152"/>
            <a:ext cx="338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Prepare required deployments</a:t>
            </a:r>
          </a:p>
          <a:p>
            <a:r>
              <a:rPr lang="en-CA"/>
              <a:t>Deploy Solace Messaging</a:t>
            </a:r>
          </a:p>
        </p:txBody>
      </p:sp>
      <p:cxnSp>
        <p:nvCxnSpPr>
          <p:cNvPr id="80" name="Straight Arrow Connector 79"/>
          <p:cNvCxnSpPr/>
          <p:nvPr/>
        </p:nvCxnSpPr>
        <p:spPr bwMode="auto">
          <a:xfrm>
            <a:off x="610934" y="1252820"/>
            <a:ext cx="632541" cy="23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7594653" y="3866108"/>
            <a:ext cx="319243" cy="369332"/>
            <a:chOff x="2790018" y="5099069"/>
            <a:chExt cx="319243" cy="369332"/>
          </a:xfrm>
        </p:grpSpPr>
        <p:sp>
          <p:nvSpPr>
            <p:cNvPr id="83" name="Oval 82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flipH="1">
              <a:off x="2793408" y="5099069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074835" y="3414299"/>
            <a:ext cx="318324" cy="369332"/>
            <a:chOff x="2790018" y="5072988"/>
            <a:chExt cx="318324" cy="369332"/>
          </a:xfrm>
        </p:grpSpPr>
        <p:sp>
          <p:nvSpPr>
            <p:cNvPr id="54" name="Oval 5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1</a:t>
              </a:r>
            </a:p>
          </p:txBody>
        </p:sp>
      </p:grpSp>
      <p:cxnSp>
        <p:nvCxnSpPr>
          <p:cNvPr id="92" name="Straight Arrow Connector 91"/>
          <p:cNvCxnSpPr/>
          <p:nvPr/>
        </p:nvCxnSpPr>
        <p:spPr bwMode="auto">
          <a:xfrm>
            <a:off x="610934" y="995942"/>
            <a:ext cx="632541" cy="23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56362" y="5136840"/>
            <a:ext cx="1050288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>
                <a:latin typeface="Arial" charset="0"/>
              </a:rPr>
              <a:t>Solace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>
                <a:latin typeface="Arial" charset="0"/>
              </a:rPr>
              <a:t>Messaging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>
                <a:latin typeface="Arial" charset="0"/>
              </a:rPr>
              <a:t>PCF Tile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5587564" y="5333776"/>
            <a:ext cx="628139" cy="457010"/>
          </a:xfrm>
          <a:prstGeom prst="rect">
            <a:avLst/>
          </a:prstGeom>
          <a:ln w="31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BOSH </a:t>
            </a:r>
            <a:r>
              <a:rPr lang="en-CA" sz="400" dirty="0">
                <a:solidFill>
                  <a:schemeClr val="bg1"/>
                </a:solidFill>
                <a:latin typeface="Arial" charset="0"/>
              </a:rPr>
              <a:t>Solace</a:t>
            </a:r>
            <a:r>
              <a:rPr kumimoji="0" lang="en-CA" sz="40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Release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5699379" y="4612431"/>
            <a:ext cx="496055" cy="496055"/>
            <a:chOff x="10438103" y="3127870"/>
            <a:chExt cx="593901" cy="593901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100" name="Oval 99"/>
            <p:cNvSpPr/>
            <p:nvPr/>
          </p:nvSpPr>
          <p:spPr bwMode="auto">
            <a:xfrm>
              <a:off x="10475124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70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cxnSp>
        <p:nvCxnSpPr>
          <p:cNvPr id="39" name="Straight Connector 38"/>
          <p:cNvCxnSpPr/>
          <p:nvPr/>
        </p:nvCxnSpPr>
        <p:spPr bwMode="auto">
          <a:xfrm>
            <a:off x="5528602" y="4433854"/>
            <a:ext cx="0" cy="143902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 bwMode="auto">
          <a:xfrm>
            <a:off x="398213" y="639336"/>
            <a:ext cx="4058149" cy="9813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3068" y="3415257"/>
            <a:ext cx="354135" cy="38108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892716" y="5664032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000000"/>
                </a:solidFill>
              </a:rPr>
              <a:t>Windows Subsystem for Linux</a:t>
            </a:r>
          </a:p>
        </p:txBody>
      </p:sp>
      <p:cxnSp>
        <p:nvCxnSpPr>
          <p:cNvPr id="114" name="Elbow Connector 113"/>
          <p:cNvCxnSpPr>
            <a:cxnSpLocks/>
            <a:stCxn id="84" idx="0"/>
          </p:cNvCxnSpPr>
          <p:nvPr/>
        </p:nvCxnSpPr>
        <p:spPr bwMode="auto">
          <a:xfrm rot="5400000" flipH="1" flipV="1">
            <a:off x="7550513" y="3652378"/>
            <a:ext cx="419186" cy="827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DAFD141-FDB7-49E3-A676-58A7E3209ED1}"/>
              </a:ext>
            </a:extLst>
          </p:cNvPr>
          <p:cNvSpPr/>
          <p:nvPr/>
        </p:nvSpPr>
        <p:spPr bwMode="auto">
          <a:xfrm>
            <a:off x="3377781" y="3418257"/>
            <a:ext cx="1132623" cy="3984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F59DF-9222-4206-9B1D-23D50F21E709}"/>
              </a:ext>
            </a:extLst>
          </p:cNvPr>
          <p:cNvSpPr/>
          <p:nvPr/>
        </p:nvSpPr>
        <p:spPr bwMode="auto">
          <a:xfrm>
            <a:off x="2255138" y="2994215"/>
            <a:ext cx="2528033" cy="4247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cf-solace-messaging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deployment</a:t>
            </a:r>
            <a:r>
              <a:rPr lang="en-US" sz="1200" b="1">
                <a:solidFill>
                  <a:schemeClr val="tx1"/>
                </a:solidFill>
                <a:latin typeface="Arial" charset="0"/>
              </a:rPr>
              <a:t> (submodule)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1ADFC3-9692-4D3F-AE3B-EBE879532513}"/>
              </a:ext>
            </a:extLst>
          </p:cNvPr>
          <p:cNvSpPr/>
          <p:nvPr/>
        </p:nvSpPr>
        <p:spPr bwMode="auto">
          <a:xfrm>
            <a:off x="8329595" y="1584798"/>
            <a:ext cx="1412296" cy="143620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5943FF-E6BA-4C83-9FBA-BE6E1E1D021E}"/>
              </a:ext>
            </a:extLst>
          </p:cNvPr>
          <p:cNvSpPr txBox="1"/>
          <p:nvPr/>
        </p:nvSpPr>
        <p:spPr>
          <a:xfrm>
            <a:off x="8231486" y="1217285"/>
            <a:ext cx="192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CF</a:t>
            </a:r>
            <a:r>
              <a:rPr lang="en-US" dirty="0"/>
              <a:t> </a:t>
            </a:r>
            <a:r>
              <a:rPr lang="en-US" sz="1400" dirty="0"/>
              <a:t>Deployment</a:t>
            </a:r>
          </a:p>
        </p:txBody>
      </p:sp>
      <p:sp>
        <p:nvSpPr>
          <p:cNvPr id="2" name="AutoShape 2" descr="https://assets.ubuntu.com/v1/3899d03f-choosingacloud.svg">
            <a:extLst>
              <a:ext uri="{FF2B5EF4-FFF2-40B4-BE49-F238E27FC236}">
                <a16:creationId xmlns:a16="http://schemas.microsoft.com/office/drawing/2014/main" id="{86A7A068-E84F-475E-BB70-47674CE0CA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28" name="Picture 4" descr="Image result for ubuntu logo">
            <a:extLst>
              <a:ext uri="{FF2B5EF4-FFF2-40B4-BE49-F238E27FC236}">
                <a16:creationId xmlns:a16="http://schemas.microsoft.com/office/drawing/2014/main" id="{E4BF3C13-4432-4D94-985E-E8F55E983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859" y="5616425"/>
            <a:ext cx="333124" cy="33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BFB9DC73-FB1A-456A-9CE9-B84D686FBFF9}"/>
              </a:ext>
            </a:extLst>
          </p:cNvPr>
          <p:cNvGrpSpPr/>
          <p:nvPr/>
        </p:nvGrpSpPr>
        <p:grpSpPr>
          <a:xfrm>
            <a:off x="9961069" y="2066464"/>
            <a:ext cx="1413088" cy="370907"/>
            <a:chOff x="7665720" y="1839457"/>
            <a:chExt cx="1973816" cy="459593"/>
          </a:xfrm>
        </p:grpSpPr>
        <p:sp>
          <p:nvSpPr>
            <p:cNvPr id="86" name="Can 4">
              <a:extLst>
                <a:ext uri="{FF2B5EF4-FFF2-40B4-BE49-F238E27FC236}">
                  <a16:creationId xmlns:a16="http://schemas.microsoft.com/office/drawing/2014/main" id="{A5FDE831-2433-4F28-A6A0-94B945A27DBC}"/>
                </a:ext>
              </a:extLst>
            </p:cNvPr>
            <p:cNvSpPr/>
            <p:nvPr/>
          </p:nvSpPr>
          <p:spPr bwMode="auto">
            <a:xfrm rot="5400000">
              <a:off x="8422831" y="1082346"/>
              <a:ext cx="459593" cy="1973816"/>
            </a:xfrm>
            <a:prstGeom prst="can">
              <a:avLst/>
            </a:prstGeom>
            <a:solidFill>
              <a:srgbClr val="E6E6E6"/>
            </a:solidFill>
            <a:ln w="9525" cap="flat" cmpd="sng" algn="ctr">
              <a:solidFill>
                <a:srgbClr val="F26F2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 defTabSz="91440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ADF6C"/>
                </a:buClr>
                <a:buSzPct val="60000"/>
                <a:buFont typeface="Arial Narrow" pitchFamily="34" charset="0"/>
                <a:buNone/>
              </a:pPr>
              <a:endParaRPr lang="en-US" sz="9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6FF6E906-968F-42CA-92B6-C22B8D837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90461" y="1897150"/>
              <a:ext cx="1088418" cy="304758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065FC6D-CFA8-49E0-BE70-513F8751195C}"/>
              </a:ext>
            </a:extLst>
          </p:cNvPr>
          <p:cNvGrpSpPr/>
          <p:nvPr/>
        </p:nvGrpSpPr>
        <p:grpSpPr>
          <a:xfrm>
            <a:off x="8484538" y="5009780"/>
            <a:ext cx="1413088" cy="370907"/>
            <a:chOff x="7665720" y="1839457"/>
            <a:chExt cx="1973816" cy="459593"/>
          </a:xfrm>
        </p:grpSpPr>
        <p:sp>
          <p:nvSpPr>
            <p:cNvPr id="89" name="Can 4">
              <a:extLst>
                <a:ext uri="{FF2B5EF4-FFF2-40B4-BE49-F238E27FC236}">
                  <a16:creationId xmlns:a16="http://schemas.microsoft.com/office/drawing/2014/main" id="{20EC8049-B006-4786-A5FF-2072FAEFC0E5}"/>
                </a:ext>
              </a:extLst>
            </p:cNvPr>
            <p:cNvSpPr/>
            <p:nvPr/>
          </p:nvSpPr>
          <p:spPr bwMode="auto">
            <a:xfrm rot="5400000">
              <a:off x="8422831" y="1082346"/>
              <a:ext cx="459593" cy="1973816"/>
            </a:xfrm>
            <a:prstGeom prst="can">
              <a:avLst/>
            </a:prstGeom>
            <a:solidFill>
              <a:srgbClr val="E6E6E6"/>
            </a:solidFill>
            <a:ln w="9525" cap="flat" cmpd="sng" algn="ctr">
              <a:solidFill>
                <a:srgbClr val="F26F2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 defTabSz="91440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ADF6C"/>
                </a:buClr>
                <a:buSzPct val="60000"/>
                <a:buFont typeface="Arial Narrow" pitchFamily="34" charset="0"/>
                <a:buNone/>
              </a:pPr>
              <a:endParaRPr lang="en-US" sz="9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26DFCBD1-FB6C-45C1-BFB6-5581EF514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90461" y="1897150"/>
              <a:ext cx="1088418" cy="304758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D3610BC-106A-4CF4-ADC0-1D38E0C21E7D}"/>
              </a:ext>
            </a:extLst>
          </p:cNvPr>
          <p:cNvGrpSpPr/>
          <p:nvPr/>
        </p:nvGrpSpPr>
        <p:grpSpPr>
          <a:xfrm>
            <a:off x="5683781" y="5516419"/>
            <a:ext cx="412219" cy="164751"/>
            <a:chOff x="7665720" y="1839457"/>
            <a:chExt cx="1973816" cy="459593"/>
          </a:xfrm>
        </p:grpSpPr>
        <p:sp>
          <p:nvSpPr>
            <p:cNvPr id="94" name="Can 4">
              <a:extLst>
                <a:ext uri="{FF2B5EF4-FFF2-40B4-BE49-F238E27FC236}">
                  <a16:creationId xmlns:a16="http://schemas.microsoft.com/office/drawing/2014/main" id="{37E7DA9E-7911-422F-A3BD-92A104659F06}"/>
                </a:ext>
              </a:extLst>
            </p:cNvPr>
            <p:cNvSpPr/>
            <p:nvPr/>
          </p:nvSpPr>
          <p:spPr bwMode="auto">
            <a:xfrm rot="5400000">
              <a:off x="8422831" y="1082346"/>
              <a:ext cx="459593" cy="1973816"/>
            </a:xfrm>
            <a:prstGeom prst="can">
              <a:avLst/>
            </a:prstGeom>
            <a:solidFill>
              <a:srgbClr val="E6E6E6"/>
            </a:solidFill>
            <a:ln w="9525" cap="flat" cmpd="sng" algn="ctr">
              <a:solidFill>
                <a:srgbClr val="F26F2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 defTabSz="91440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ADF6C"/>
                </a:buClr>
                <a:buSzPct val="60000"/>
                <a:buFont typeface="Arial Narrow" pitchFamily="34" charset="0"/>
                <a:buNone/>
              </a:pPr>
              <a:endParaRPr lang="en-US" sz="9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7F6EC0E6-A586-48C7-85DC-9A35A4C1B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90461" y="1897150"/>
              <a:ext cx="1088418" cy="304758"/>
            </a:xfrm>
            <a:prstGeom prst="rect">
              <a:avLst/>
            </a:prstGeom>
          </p:spPr>
        </p:pic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08D65A2-29A8-4E41-A60F-B12C44E6B57B}"/>
              </a:ext>
            </a:extLst>
          </p:cNvPr>
          <p:cNvCxnSpPr>
            <a:cxnSpLocks/>
            <a:stCxn id="84" idx="0"/>
          </p:cNvCxnSpPr>
          <p:nvPr/>
        </p:nvCxnSpPr>
        <p:spPr bwMode="auto">
          <a:xfrm flipV="1">
            <a:off x="7755969" y="3036810"/>
            <a:ext cx="676896" cy="82929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42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/>
          <p:cNvCxnSpPr/>
          <p:nvPr/>
        </p:nvCxnSpPr>
        <p:spPr bwMode="auto">
          <a:xfrm>
            <a:off x="5093717" y="3762663"/>
            <a:ext cx="1827470" cy="5171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 bwMode="auto">
          <a:xfrm>
            <a:off x="7018211" y="4252112"/>
            <a:ext cx="2126827" cy="1841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7014502" y="1715525"/>
            <a:ext cx="2147554" cy="2012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 err="1">
                <a:solidFill>
                  <a:srgbClr val="000000"/>
                </a:solidFill>
              </a:rPr>
              <a:t>PCFDev</a:t>
            </a:r>
            <a:r>
              <a:rPr lang="en-CA" sz="2000" b="1" dirty="0">
                <a:solidFill>
                  <a:srgbClr val="000000"/>
                </a:solidFill>
              </a:rPr>
              <a:t> VM</a:t>
            </a: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10925521" y="263945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56"/>
          <p:cNvSpPr/>
          <p:nvPr/>
        </p:nvSpPr>
        <p:spPr bwMode="auto">
          <a:xfrm>
            <a:off x="9531934" y="1704188"/>
            <a:ext cx="1999124" cy="2023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>
                <a:solidFill>
                  <a:srgbClr val="000000"/>
                </a:solidFill>
              </a:rPr>
              <a:t>BOSH Lite VM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98" y="3273741"/>
            <a:ext cx="983480" cy="144629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146845" y="3139317"/>
            <a:ext cx="2577993" cy="982329"/>
            <a:chOff x="1415068" y="2667764"/>
            <a:chExt cx="2577993" cy="982329"/>
          </a:xfrm>
        </p:grpSpPr>
        <p:sp>
          <p:nvSpPr>
            <p:cNvPr id="9" name="Rectangle 8"/>
            <p:cNvSpPr/>
            <p:nvPr/>
          </p:nvSpPr>
          <p:spPr bwMode="auto">
            <a:xfrm>
              <a:off x="1415068" y="2667764"/>
              <a:ext cx="2513344" cy="98232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71645" y="3105231"/>
              <a:ext cx="1227927" cy="466612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729920" y="2754858"/>
              <a:ext cx="226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/>
                <a:t>Solace-messaging-</a:t>
              </a:r>
              <a:r>
                <a:rPr lang="en-CA" sz="1400" dirty="0" err="1"/>
                <a:t>cf</a:t>
              </a:r>
              <a:r>
                <a:rPr lang="en-CA" sz="1400" dirty="0"/>
                <a:t>-dev</a:t>
              </a:r>
            </a:p>
          </p:txBody>
        </p:sp>
      </p:grpSp>
      <p:cxnSp>
        <p:nvCxnSpPr>
          <p:cNvPr id="66" name="Straight Arrow Connector 65"/>
          <p:cNvCxnSpPr/>
          <p:nvPr/>
        </p:nvCxnSpPr>
        <p:spPr bwMode="auto">
          <a:xfrm flipV="1">
            <a:off x="1222851" y="3418257"/>
            <a:ext cx="816063" cy="4296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4" idx="1"/>
          </p:cNvCxnSpPr>
          <p:nvPr/>
        </p:nvCxnSpPr>
        <p:spPr bwMode="auto">
          <a:xfrm>
            <a:off x="5082047" y="2794638"/>
            <a:ext cx="1854815" cy="1169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4763723" y="2609972"/>
            <a:ext cx="318324" cy="369332"/>
            <a:chOff x="2790018" y="5072988"/>
            <a:chExt cx="318324" cy="369332"/>
          </a:xfrm>
        </p:grpSpPr>
        <p:sp>
          <p:nvSpPr>
            <p:cNvPr id="83" name="Oval 82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764399" y="3489924"/>
            <a:ext cx="318324" cy="369332"/>
            <a:chOff x="2790018" y="5072988"/>
            <a:chExt cx="318324" cy="369332"/>
          </a:xfrm>
        </p:grpSpPr>
        <p:sp>
          <p:nvSpPr>
            <p:cNvPr id="54" name="Oval 5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763723" y="2141775"/>
            <a:ext cx="318324" cy="369332"/>
            <a:chOff x="2790018" y="5072988"/>
            <a:chExt cx="318324" cy="369332"/>
          </a:xfrm>
        </p:grpSpPr>
        <p:sp>
          <p:nvSpPr>
            <p:cNvPr id="67" name="Oval 66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3</a:t>
              </a:r>
            </a:p>
          </p:txBody>
        </p:sp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425" y="2110630"/>
            <a:ext cx="1227927" cy="4666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947" y="2639269"/>
            <a:ext cx="1575804" cy="38637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5196" y="3228583"/>
            <a:ext cx="354135" cy="38108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9672" y="5692688"/>
            <a:ext cx="354135" cy="38108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404977" y="5729339"/>
            <a:ext cx="1793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000000"/>
                </a:solidFill>
              </a:rPr>
              <a:t>Common Tools VM</a:t>
            </a:r>
          </a:p>
        </p:txBody>
      </p:sp>
      <p:cxnSp>
        <p:nvCxnSpPr>
          <p:cNvPr id="114" name="Elbow Connector 113"/>
          <p:cNvCxnSpPr>
            <a:stCxn id="69" idx="0"/>
            <a:endCxn id="57" idx="0"/>
          </p:cNvCxnSpPr>
          <p:nvPr/>
        </p:nvCxnSpPr>
        <p:spPr bwMode="auto">
          <a:xfrm rot="5400000" flipH="1" flipV="1">
            <a:off x="7509015" y="-880706"/>
            <a:ext cx="437587" cy="5607376"/>
          </a:xfrm>
          <a:prstGeom prst="bentConnector3">
            <a:avLst>
              <a:gd name="adj1" fmla="val 152241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25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B4483781-0628-45AC-ACB2-CF1EBF116E3E}"/>
              </a:ext>
            </a:extLst>
          </p:cNvPr>
          <p:cNvSpPr/>
          <p:nvPr/>
        </p:nvSpPr>
        <p:spPr bwMode="auto">
          <a:xfrm>
            <a:off x="6412615" y="742124"/>
            <a:ext cx="4512847" cy="23453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>
                <a:solidFill>
                  <a:srgbClr val="000000"/>
                </a:solidFill>
              </a:rPr>
              <a:t>BOSH Lite VM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D1B6681-F714-4700-83B8-200BBF0BEED2}"/>
              </a:ext>
            </a:extLst>
          </p:cNvPr>
          <p:cNvGrpSpPr/>
          <p:nvPr/>
        </p:nvGrpSpPr>
        <p:grpSpPr>
          <a:xfrm>
            <a:off x="2078071" y="2639452"/>
            <a:ext cx="2882004" cy="1153195"/>
            <a:chOff x="1413937" y="2651985"/>
            <a:chExt cx="2513344" cy="98232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3F62B1A-D8B5-47B4-827F-1C0EE26F56F3}"/>
                </a:ext>
              </a:extLst>
            </p:cNvPr>
            <p:cNvSpPr/>
            <p:nvPr/>
          </p:nvSpPr>
          <p:spPr bwMode="auto">
            <a:xfrm>
              <a:off x="1413937" y="2651985"/>
              <a:ext cx="2513344" cy="98232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63CCE8B-6F58-48B3-9E7C-9E4BCDA5DC18}"/>
                </a:ext>
              </a:extLst>
            </p:cNvPr>
            <p:cNvSpPr txBox="1"/>
            <p:nvPr/>
          </p:nvSpPr>
          <p:spPr>
            <a:xfrm>
              <a:off x="1512453" y="2682689"/>
              <a:ext cx="226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solace-messaging-cf-dev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990FE416-3C44-4A07-A03B-2E89B1C43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2193" y="3333947"/>
              <a:ext cx="753787" cy="286439"/>
            </a:xfrm>
            <a:prstGeom prst="rect">
              <a:avLst/>
            </a:prstGeom>
          </p:spPr>
        </p:pic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13ED74-4DA1-483B-9CDD-89C78E74F3DF}"/>
              </a:ext>
            </a:extLst>
          </p:cNvPr>
          <p:cNvCxnSpPr>
            <a:cxnSpLocks/>
          </p:cNvCxnSpPr>
          <p:nvPr/>
        </p:nvCxnSpPr>
        <p:spPr bwMode="auto">
          <a:xfrm>
            <a:off x="5432287" y="3761712"/>
            <a:ext cx="1690302" cy="6831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09979AD-EC0C-4512-9F80-933F1C1469D2}"/>
              </a:ext>
            </a:extLst>
          </p:cNvPr>
          <p:cNvSpPr/>
          <p:nvPr/>
        </p:nvSpPr>
        <p:spPr bwMode="auto">
          <a:xfrm>
            <a:off x="7134161" y="4448366"/>
            <a:ext cx="3069756" cy="1841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endParaRPr lang="en-CA">
              <a:solidFill>
                <a:srgbClr val="000000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890FBE5-34E5-4CC5-9EDC-4F08AE95726A}"/>
              </a:ext>
            </a:extLst>
          </p:cNvPr>
          <p:cNvGrpSpPr/>
          <p:nvPr/>
        </p:nvGrpSpPr>
        <p:grpSpPr>
          <a:xfrm>
            <a:off x="7868824" y="4094656"/>
            <a:ext cx="329994" cy="369332"/>
            <a:chOff x="2790018" y="5082735"/>
            <a:chExt cx="329994" cy="36933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15A2DEE-2D17-4985-931D-5E97A1C08CD5}"/>
                </a:ext>
              </a:extLst>
            </p:cNvPr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536E59-23DA-446D-B48C-F3A4BD048695}"/>
                </a:ext>
              </a:extLst>
            </p:cNvPr>
            <p:cNvSpPr txBox="1"/>
            <p:nvPr/>
          </p:nvSpPr>
          <p:spPr>
            <a:xfrm flipH="1">
              <a:off x="2804159" y="5082735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2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81B786-EB68-4EA6-9F7F-4C5C89250BC0}"/>
              </a:ext>
            </a:extLst>
          </p:cNvPr>
          <p:cNvGrpSpPr/>
          <p:nvPr/>
        </p:nvGrpSpPr>
        <p:grpSpPr>
          <a:xfrm>
            <a:off x="5074835" y="3414299"/>
            <a:ext cx="318324" cy="369332"/>
            <a:chOff x="2790018" y="5072988"/>
            <a:chExt cx="318324" cy="36933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A3FD9BD-AC7C-4E82-A2E0-8F940698C0C8}"/>
                </a:ext>
              </a:extLst>
            </p:cNvPr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C315CDA-7F48-4B66-9FC3-0E0BB55A8155}"/>
                </a:ext>
              </a:extLst>
            </p:cNvPr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1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21797EB-1E99-4893-A56D-2C6B6C0FF814}"/>
              </a:ext>
            </a:extLst>
          </p:cNvPr>
          <p:cNvGrpSpPr/>
          <p:nvPr/>
        </p:nvGrpSpPr>
        <p:grpSpPr>
          <a:xfrm>
            <a:off x="9139358" y="4090632"/>
            <a:ext cx="318324" cy="369332"/>
            <a:chOff x="2790018" y="5072988"/>
            <a:chExt cx="318324" cy="36933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1712A0D-09AF-474B-8168-9E3CAE31A032}"/>
                </a:ext>
              </a:extLst>
            </p:cNvPr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68649F-1586-49DC-B2F1-A421D732FFF4}"/>
                </a:ext>
              </a:extLst>
            </p:cNvPr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3</a:t>
              </a:r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A097568C-9C3B-4CA9-ABB9-124B4001D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074" y="5627381"/>
            <a:ext cx="354135" cy="38108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5204333-1804-43DF-A40C-91B8250B95D2}"/>
              </a:ext>
            </a:extLst>
          </p:cNvPr>
          <p:cNvSpPr txBox="1"/>
          <p:nvPr/>
        </p:nvSpPr>
        <p:spPr>
          <a:xfrm>
            <a:off x="7662379" y="5664032"/>
            <a:ext cx="1793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000000"/>
                </a:solidFill>
              </a:rPr>
              <a:t>Common Tools VM</a:t>
            </a:r>
          </a:p>
        </p:txBody>
      </p:sp>
      <p:cxnSp>
        <p:nvCxnSpPr>
          <p:cNvPr id="53" name="Elbow Connector 113">
            <a:extLst>
              <a:ext uri="{FF2B5EF4-FFF2-40B4-BE49-F238E27FC236}">
                <a16:creationId xmlns:a16="http://schemas.microsoft.com/office/drawing/2014/main" id="{2363F870-CA3D-44D6-A4C5-496C59530EC9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7563826" y="3608039"/>
            <a:ext cx="997483" cy="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035A5FB-803E-424B-BF4D-77A9D8983B4C}"/>
              </a:ext>
            </a:extLst>
          </p:cNvPr>
          <p:cNvSpPr/>
          <p:nvPr/>
        </p:nvSpPr>
        <p:spPr bwMode="auto">
          <a:xfrm>
            <a:off x="3377781" y="3418257"/>
            <a:ext cx="1132623" cy="3984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0695D7-6FD5-4CF6-AD3C-1BC5149D5DBB}"/>
              </a:ext>
            </a:extLst>
          </p:cNvPr>
          <p:cNvSpPr/>
          <p:nvPr/>
        </p:nvSpPr>
        <p:spPr bwMode="auto">
          <a:xfrm>
            <a:off x="2255138" y="2994215"/>
            <a:ext cx="2528033" cy="4247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cf-solace-messaging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deployment</a:t>
            </a:r>
            <a:r>
              <a:rPr lang="en-US" sz="1200" b="1">
                <a:solidFill>
                  <a:schemeClr val="tx1"/>
                </a:solidFill>
                <a:latin typeface="Arial" charset="0"/>
              </a:rPr>
              <a:t> (submodule)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2A88802-C558-42E8-B6A2-2C36F7A28495}"/>
              </a:ext>
            </a:extLst>
          </p:cNvPr>
          <p:cNvCxnSpPr>
            <a:cxnSpLocks/>
            <a:stCxn id="41" idx="0"/>
          </p:cNvCxnSpPr>
          <p:nvPr/>
        </p:nvCxnSpPr>
        <p:spPr bwMode="auto">
          <a:xfrm flipH="1" flipV="1">
            <a:off x="9285849" y="2584233"/>
            <a:ext cx="13906" cy="15063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0247565-C00F-4427-8F15-E309C5FAD322}"/>
              </a:ext>
            </a:extLst>
          </p:cNvPr>
          <p:cNvSpPr/>
          <p:nvPr/>
        </p:nvSpPr>
        <p:spPr bwMode="auto">
          <a:xfrm>
            <a:off x="7938676" y="1148029"/>
            <a:ext cx="1412296" cy="143620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0B1777-4E1A-4D84-8BBD-9E88F557E5E4}"/>
              </a:ext>
            </a:extLst>
          </p:cNvPr>
          <p:cNvSpPr txBox="1"/>
          <p:nvPr/>
        </p:nvSpPr>
        <p:spPr>
          <a:xfrm>
            <a:off x="7937069" y="1104328"/>
            <a:ext cx="192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CF</a:t>
            </a:r>
            <a:r>
              <a:rPr lang="en-US" dirty="0"/>
              <a:t> </a:t>
            </a:r>
            <a:r>
              <a:rPr lang="en-US" sz="1400" dirty="0"/>
              <a:t>Deployment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85B0896-47CC-43A4-B4A1-465CC5E802D9}"/>
              </a:ext>
            </a:extLst>
          </p:cNvPr>
          <p:cNvCxnSpPr/>
          <p:nvPr/>
        </p:nvCxnSpPr>
        <p:spPr bwMode="auto">
          <a:xfrm flipV="1">
            <a:off x="1222851" y="3418257"/>
            <a:ext cx="816063" cy="4296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001D2C3D-DE16-47A3-97BB-B7B0742E9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068" y="3415257"/>
            <a:ext cx="354135" cy="38108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05B1B56-1DEC-465C-983C-353EF8C5C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98" y="3273741"/>
            <a:ext cx="983480" cy="144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9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B4483781-0628-45AC-ACB2-CF1EBF116E3E}"/>
              </a:ext>
            </a:extLst>
          </p:cNvPr>
          <p:cNvSpPr/>
          <p:nvPr/>
        </p:nvSpPr>
        <p:spPr bwMode="auto">
          <a:xfrm>
            <a:off x="6730232" y="541369"/>
            <a:ext cx="4512847" cy="2023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>
                <a:solidFill>
                  <a:srgbClr val="000000"/>
                </a:solidFill>
              </a:rPr>
              <a:t>BOSH VM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D1B6681-F714-4700-83B8-200BBF0BEED2}"/>
              </a:ext>
            </a:extLst>
          </p:cNvPr>
          <p:cNvGrpSpPr/>
          <p:nvPr/>
        </p:nvGrpSpPr>
        <p:grpSpPr>
          <a:xfrm>
            <a:off x="2078071" y="2639452"/>
            <a:ext cx="2882004" cy="1153195"/>
            <a:chOff x="1413937" y="2651985"/>
            <a:chExt cx="2513344" cy="98232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3F62B1A-D8B5-47B4-827F-1C0EE26F56F3}"/>
                </a:ext>
              </a:extLst>
            </p:cNvPr>
            <p:cNvSpPr/>
            <p:nvPr/>
          </p:nvSpPr>
          <p:spPr bwMode="auto">
            <a:xfrm>
              <a:off x="1413937" y="2651985"/>
              <a:ext cx="2513344" cy="98232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63CCE8B-6F58-48B3-9E7C-9E4BCDA5DC18}"/>
                </a:ext>
              </a:extLst>
            </p:cNvPr>
            <p:cNvSpPr txBox="1"/>
            <p:nvPr/>
          </p:nvSpPr>
          <p:spPr>
            <a:xfrm>
              <a:off x="1512453" y="2682689"/>
              <a:ext cx="226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solace-messaging-cf-dev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990FE416-3C44-4A07-A03B-2E89B1C43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2193" y="3333947"/>
              <a:ext cx="753787" cy="286439"/>
            </a:xfrm>
            <a:prstGeom prst="rect">
              <a:avLst/>
            </a:prstGeom>
          </p:spPr>
        </p:pic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13ED74-4DA1-483B-9CDD-89C78E74F3DF}"/>
              </a:ext>
            </a:extLst>
          </p:cNvPr>
          <p:cNvCxnSpPr>
            <a:cxnSpLocks/>
          </p:cNvCxnSpPr>
          <p:nvPr/>
        </p:nvCxnSpPr>
        <p:spPr bwMode="auto">
          <a:xfrm>
            <a:off x="5315940" y="3761712"/>
            <a:ext cx="2517590" cy="70551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09979AD-EC0C-4512-9F80-933F1C1469D2}"/>
              </a:ext>
            </a:extLst>
          </p:cNvPr>
          <p:cNvSpPr/>
          <p:nvPr/>
        </p:nvSpPr>
        <p:spPr bwMode="auto">
          <a:xfrm>
            <a:off x="7833530" y="4216363"/>
            <a:ext cx="2126827" cy="1841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endParaRPr lang="en-CA">
              <a:solidFill>
                <a:srgbClr val="00000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81B786-EB68-4EA6-9F7F-4C5C89250BC0}"/>
              </a:ext>
            </a:extLst>
          </p:cNvPr>
          <p:cNvGrpSpPr/>
          <p:nvPr/>
        </p:nvGrpSpPr>
        <p:grpSpPr>
          <a:xfrm>
            <a:off x="4997616" y="3432801"/>
            <a:ext cx="318324" cy="369332"/>
            <a:chOff x="2790018" y="5072988"/>
            <a:chExt cx="318324" cy="36933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A3FD9BD-AC7C-4E82-A2E0-8F940698C0C8}"/>
                </a:ext>
              </a:extLst>
            </p:cNvPr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C315CDA-7F48-4B66-9FC3-0E0BB55A8155}"/>
                </a:ext>
              </a:extLst>
            </p:cNvPr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1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21797EB-1E99-4893-A56D-2C6B6C0FF814}"/>
              </a:ext>
            </a:extLst>
          </p:cNvPr>
          <p:cNvGrpSpPr/>
          <p:nvPr/>
        </p:nvGrpSpPr>
        <p:grpSpPr>
          <a:xfrm>
            <a:off x="8737781" y="3835596"/>
            <a:ext cx="318324" cy="369332"/>
            <a:chOff x="2790018" y="5072988"/>
            <a:chExt cx="318324" cy="36933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1712A0D-09AF-474B-8168-9E3CAE31A032}"/>
                </a:ext>
              </a:extLst>
            </p:cNvPr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68649F-1586-49DC-B2F1-A421D732FFF4}"/>
                </a:ext>
              </a:extLst>
            </p:cNvPr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2</a:t>
              </a:r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A097568C-9C3B-4CA9-ABB9-124B4001D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353" y="5282952"/>
            <a:ext cx="354135" cy="38108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5204333-1804-43DF-A40C-91B8250B95D2}"/>
              </a:ext>
            </a:extLst>
          </p:cNvPr>
          <p:cNvSpPr txBox="1"/>
          <p:nvPr/>
        </p:nvSpPr>
        <p:spPr>
          <a:xfrm>
            <a:off x="8818473" y="5332916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000000"/>
                </a:solidFill>
              </a:rPr>
              <a:t>WSL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035A5FB-803E-424B-BF4D-77A9D8983B4C}"/>
              </a:ext>
            </a:extLst>
          </p:cNvPr>
          <p:cNvSpPr/>
          <p:nvPr/>
        </p:nvSpPr>
        <p:spPr bwMode="auto">
          <a:xfrm>
            <a:off x="3377781" y="3418257"/>
            <a:ext cx="1132623" cy="3984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0695D7-6FD5-4CF6-AD3C-1BC5149D5DBB}"/>
              </a:ext>
            </a:extLst>
          </p:cNvPr>
          <p:cNvSpPr/>
          <p:nvPr/>
        </p:nvSpPr>
        <p:spPr bwMode="auto">
          <a:xfrm>
            <a:off x="2255138" y="2994215"/>
            <a:ext cx="2528033" cy="4247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cf-solace-messaging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deployment</a:t>
            </a:r>
            <a:r>
              <a:rPr lang="en-US" sz="1200" b="1">
                <a:solidFill>
                  <a:schemeClr val="tx1"/>
                </a:solidFill>
                <a:latin typeface="Arial" charset="0"/>
              </a:rPr>
              <a:t> (submodule)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2A88802-C558-42E8-B6A2-2C36F7A28495}"/>
              </a:ext>
            </a:extLst>
          </p:cNvPr>
          <p:cNvCxnSpPr>
            <a:cxnSpLocks/>
            <a:stCxn id="41" idx="0"/>
          </p:cNvCxnSpPr>
          <p:nvPr/>
        </p:nvCxnSpPr>
        <p:spPr bwMode="auto">
          <a:xfrm flipV="1">
            <a:off x="8898178" y="2554748"/>
            <a:ext cx="0" cy="128084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0247565-C00F-4427-8F15-E309C5FAD322}"/>
              </a:ext>
            </a:extLst>
          </p:cNvPr>
          <p:cNvSpPr/>
          <p:nvPr/>
        </p:nvSpPr>
        <p:spPr bwMode="auto">
          <a:xfrm>
            <a:off x="8280508" y="915504"/>
            <a:ext cx="1412296" cy="143620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0B1777-4E1A-4D84-8BBD-9E88F557E5E4}"/>
              </a:ext>
            </a:extLst>
          </p:cNvPr>
          <p:cNvSpPr txBox="1"/>
          <p:nvPr/>
        </p:nvSpPr>
        <p:spPr>
          <a:xfrm>
            <a:off x="8280508" y="1051258"/>
            <a:ext cx="192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CF</a:t>
            </a:r>
            <a:r>
              <a:rPr lang="en-US"/>
              <a:t> </a:t>
            </a:r>
            <a:r>
              <a:rPr lang="en-US" sz="1400"/>
              <a:t>Deployment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85B0896-47CC-43A4-B4A1-465CC5E802D9}"/>
              </a:ext>
            </a:extLst>
          </p:cNvPr>
          <p:cNvCxnSpPr/>
          <p:nvPr/>
        </p:nvCxnSpPr>
        <p:spPr bwMode="auto">
          <a:xfrm flipV="1">
            <a:off x="1222851" y="3418257"/>
            <a:ext cx="816063" cy="4296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001D2C3D-DE16-47A3-97BB-B7B0742E9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068" y="3415257"/>
            <a:ext cx="354135" cy="38108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05B1B56-1DEC-465C-983C-353EF8C5C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98" y="3273741"/>
            <a:ext cx="983480" cy="144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6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 bwMode="auto">
          <a:xfrm>
            <a:off x="5337395" y="414811"/>
            <a:ext cx="6431824" cy="2796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>
                <a:solidFill>
                  <a:srgbClr val="000000"/>
                </a:solidFill>
              </a:rPr>
              <a:t>BOSH Lite VM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7018211" y="4252112"/>
            <a:ext cx="4027017" cy="1841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endParaRPr lang="en-CA" dirty="0">
              <a:solidFill>
                <a:srgbClr val="000000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10925521" y="263945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3826510" y="4346936"/>
            <a:ext cx="2448393" cy="1579809"/>
            <a:chOff x="2997629" y="2156466"/>
            <a:chExt cx="1919409" cy="1579809"/>
          </a:xfrm>
        </p:grpSpPr>
        <p:sp>
          <p:nvSpPr>
            <p:cNvPr id="64" name="Rectangle 63"/>
            <p:cNvSpPr/>
            <p:nvPr/>
          </p:nvSpPr>
          <p:spPr bwMode="auto">
            <a:xfrm>
              <a:off x="2997629" y="2156466"/>
              <a:ext cx="1919409" cy="15798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76006" y="2225252"/>
              <a:ext cx="1016611" cy="508305"/>
            </a:xfrm>
            <a:prstGeom prst="rect">
              <a:avLst/>
            </a:prstGeom>
          </p:spPr>
        </p:pic>
      </p:grpSp>
      <p:cxnSp>
        <p:nvCxnSpPr>
          <p:cNvPr id="5" name="Straight Arrow Connector 4"/>
          <p:cNvCxnSpPr/>
          <p:nvPr/>
        </p:nvCxnSpPr>
        <p:spPr bwMode="auto">
          <a:xfrm>
            <a:off x="6392555" y="5104979"/>
            <a:ext cx="404910" cy="471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  <a:stCxn id="136" idx="0"/>
          </p:cNvCxnSpPr>
          <p:nvPr/>
        </p:nvCxnSpPr>
        <p:spPr bwMode="auto">
          <a:xfrm flipH="1" flipV="1">
            <a:off x="7859725" y="3001870"/>
            <a:ext cx="254410" cy="8148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6863050" y="4913769"/>
            <a:ext cx="318324" cy="369332"/>
            <a:chOff x="2790018" y="5090145"/>
            <a:chExt cx="318324" cy="369332"/>
          </a:xfrm>
        </p:grpSpPr>
        <p:sp>
          <p:nvSpPr>
            <p:cNvPr id="74" name="Oval 7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958194" y="4373314"/>
            <a:ext cx="345913" cy="345913"/>
            <a:chOff x="10438103" y="3127870"/>
            <a:chExt cx="593901" cy="593901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122" name="Oval 121"/>
            <p:cNvSpPr/>
            <p:nvPr/>
          </p:nvSpPr>
          <p:spPr bwMode="auto">
            <a:xfrm>
              <a:off x="10475124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500" dirty="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sp>
        <p:nvSpPr>
          <p:cNvPr id="126" name="Rectangle 125"/>
          <p:cNvSpPr/>
          <p:nvPr/>
        </p:nvSpPr>
        <p:spPr bwMode="auto">
          <a:xfrm>
            <a:off x="9245081" y="4926071"/>
            <a:ext cx="1331782" cy="524361"/>
          </a:xfrm>
          <a:prstGeom prst="rect">
            <a:avLst/>
          </a:prstGeom>
          <a:ln w="31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BOSH Solace</a:t>
            </a:r>
            <a:r>
              <a:rPr kumimoji="0" lang="en-CA" sz="40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Release</a:t>
            </a:r>
          </a:p>
        </p:txBody>
      </p:sp>
      <p:cxnSp>
        <p:nvCxnSpPr>
          <p:cNvPr id="127" name="Straight Arrow Connector 126"/>
          <p:cNvCxnSpPr/>
          <p:nvPr/>
        </p:nvCxnSpPr>
        <p:spPr bwMode="auto">
          <a:xfrm flipV="1">
            <a:off x="7241541" y="4623917"/>
            <a:ext cx="693731" cy="3331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cxnSpLocks/>
          </p:cNvCxnSpPr>
          <p:nvPr/>
        </p:nvCxnSpPr>
        <p:spPr bwMode="auto">
          <a:xfrm>
            <a:off x="7257744" y="5104979"/>
            <a:ext cx="1940866" cy="471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7957682" y="3816678"/>
            <a:ext cx="318324" cy="369332"/>
            <a:chOff x="2790018" y="5090145"/>
            <a:chExt cx="318324" cy="369332"/>
          </a:xfrm>
        </p:grpSpPr>
        <p:sp>
          <p:nvSpPr>
            <p:cNvPr id="135" name="Oval 134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37" name="Straight Arrow Connector 136"/>
          <p:cNvCxnSpPr>
            <a:cxnSpLocks/>
          </p:cNvCxnSpPr>
          <p:nvPr/>
        </p:nvCxnSpPr>
        <p:spPr bwMode="auto">
          <a:xfrm flipV="1">
            <a:off x="9971005" y="2153541"/>
            <a:ext cx="506139" cy="26321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10033252" y="3533650"/>
            <a:ext cx="318324" cy="369332"/>
            <a:chOff x="2790018" y="5090145"/>
            <a:chExt cx="318324" cy="369332"/>
          </a:xfrm>
        </p:grpSpPr>
        <p:sp>
          <p:nvSpPr>
            <p:cNvPr id="139" name="Oval 138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98" y="3273741"/>
            <a:ext cx="983480" cy="14462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560" y="5089913"/>
            <a:ext cx="1575804" cy="386375"/>
          </a:xfrm>
          <a:prstGeom prst="rect">
            <a:avLst/>
          </a:prstGeom>
        </p:spPr>
      </p:pic>
      <p:cxnSp>
        <p:nvCxnSpPr>
          <p:cNvPr id="142" name="Straight Arrow Connector 141"/>
          <p:cNvCxnSpPr>
            <a:cxnSpLocks/>
          </p:cNvCxnSpPr>
          <p:nvPr/>
        </p:nvCxnSpPr>
        <p:spPr bwMode="auto">
          <a:xfrm>
            <a:off x="1243474" y="4568800"/>
            <a:ext cx="496232" cy="38824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 bwMode="auto">
          <a:xfrm>
            <a:off x="3304323" y="5261475"/>
            <a:ext cx="490228" cy="49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77436" y="5062919"/>
            <a:ext cx="1050288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>
                <a:latin typeface="Arial" charset="0"/>
              </a:rPr>
              <a:t>Solace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>
                <a:latin typeface="Arial" charset="0"/>
              </a:rPr>
              <a:t>Messaging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>
                <a:latin typeface="Arial" charset="0"/>
              </a:rPr>
              <a:t>PCF Tile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5361352" y="5333776"/>
            <a:ext cx="850011" cy="457010"/>
          </a:xfrm>
          <a:prstGeom prst="rect">
            <a:avLst/>
          </a:prstGeom>
          <a:ln w="31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BOSH </a:t>
            </a:r>
            <a:r>
              <a:rPr lang="en-CA" sz="400" dirty="0">
                <a:solidFill>
                  <a:schemeClr val="bg1"/>
                </a:solidFill>
                <a:latin typeface="Arial" charset="0"/>
              </a:rPr>
              <a:t>Solace</a:t>
            </a:r>
            <a:r>
              <a:rPr kumimoji="0" lang="en-CA" sz="40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Release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5557468" y="4499674"/>
            <a:ext cx="496055" cy="496055"/>
            <a:chOff x="10268200" y="2992872"/>
            <a:chExt cx="593901" cy="593901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68200" y="2992872"/>
              <a:ext cx="593901" cy="593901"/>
            </a:xfrm>
            <a:prstGeom prst="rect">
              <a:avLst/>
            </a:prstGeom>
          </p:spPr>
        </p:pic>
        <p:sp>
          <p:nvSpPr>
            <p:cNvPr id="100" name="Oval 99"/>
            <p:cNvSpPr/>
            <p:nvPr/>
          </p:nvSpPr>
          <p:spPr bwMode="auto">
            <a:xfrm>
              <a:off x="10304565" y="3015707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700" dirty="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cxnSp>
        <p:nvCxnSpPr>
          <p:cNvPr id="39" name="Straight Connector 38"/>
          <p:cNvCxnSpPr/>
          <p:nvPr/>
        </p:nvCxnSpPr>
        <p:spPr bwMode="auto">
          <a:xfrm>
            <a:off x="5292312" y="4385467"/>
            <a:ext cx="0" cy="143902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 bwMode="auto">
          <a:xfrm>
            <a:off x="6355190" y="941340"/>
            <a:ext cx="2589633" cy="2012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>
                <a:solidFill>
                  <a:srgbClr val="000000"/>
                </a:solidFill>
              </a:rPr>
              <a:t>CF Deployment</a:t>
            </a: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9672" y="5692688"/>
            <a:ext cx="354135" cy="38108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404977" y="5729339"/>
            <a:ext cx="1793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000000"/>
                </a:solidFill>
              </a:rPr>
              <a:t>Common Tools VM</a:t>
            </a:r>
          </a:p>
        </p:txBody>
      </p:sp>
      <p:sp>
        <p:nvSpPr>
          <p:cNvPr id="61" name="Oval 60"/>
          <p:cNvSpPr/>
          <p:nvPr/>
        </p:nvSpPr>
        <p:spPr bwMode="auto">
          <a:xfrm>
            <a:off x="7139540" y="1584264"/>
            <a:ext cx="1020931" cy="1049192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Solace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dirty="0">
                <a:latin typeface="Arial" charset="0"/>
              </a:rPr>
              <a:t>Service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Broker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AC6FE94-5387-4BB3-A2D4-B33BE0983640}"/>
              </a:ext>
            </a:extLst>
          </p:cNvPr>
          <p:cNvGrpSpPr/>
          <p:nvPr/>
        </p:nvGrpSpPr>
        <p:grpSpPr>
          <a:xfrm>
            <a:off x="9729173" y="1637192"/>
            <a:ext cx="1413088" cy="370907"/>
            <a:chOff x="7665720" y="1839457"/>
            <a:chExt cx="1973816" cy="459593"/>
          </a:xfrm>
        </p:grpSpPr>
        <p:sp>
          <p:nvSpPr>
            <p:cNvPr id="49" name="Can 4">
              <a:extLst>
                <a:ext uri="{FF2B5EF4-FFF2-40B4-BE49-F238E27FC236}">
                  <a16:creationId xmlns:a16="http://schemas.microsoft.com/office/drawing/2014/main" id="{0BB35004-EA38-45C0-8742-01F36A40DD21}"/>
                </a:ext>
              </a:extLst>
            </p:cNvPr>
            <p:cNvSpPr/>
            <p:nvPr/>
          </p:nvSpPr>
          <p:spPr bwMode="auto">
            <a:xfrm rot="5400000">
              <a:off x="8422831" y="1082346"/>
              <a:ext cx="459593" cy="1973816"/>
            </a:xfrm>
            <a:prstGeom prst="can">
              <a:avLst/>
            </a:prstGeom>
            <a:solidFill>
              <a:srgbClr val="E6E6E6"/>
            </a:solidFill>
            <a:ln w="9525" cap="flat" cmpd="sng" algn="ctr">
              <a:solidFill>
                <a:srgbClr val="F26F2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 defTabSz="91440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ADF6C"/>
                </a:buClr>
                <a:buSzPct val="60000"/>
                <a:buFont typeface="Arial Narrow" pitchFamily="34" charset="0"/>
                <a:buNone/>
              </a:pPr>
              <a:endParaRPr lang="en-US" sz="9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2A2AF7F6-F2DF-45A5-AC8F-55815AD06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90461" y="1897150"/>
              <a:ext cx="1088418" cy="304758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58F950B-1853-4CDD-8BA2-06FF00515174}"/>
              </a:ext>
            </a:extLst>
          </p:cNvPr>
          <p:cNvGrpSpPr/>
          <p:nvPr/>
        </p:nvGrpSpPr>
        <p:grpSpPr>
          <a:xfrm>
            <a:off x="9417490" y="5079478"/>
            <a:ext cx="979050" cy="292510"/>
            <a:chOff x="7665720" y="1839457"/>
            <a:chExt cx="1973816" cy="459593"/>
          </a:xfrm>
        </p:grpSpPr>
        <p:sp>
          <p:nvSpPr>
            <p:cNvPr id="52" name="Can 4">
              <a:extLst>
                <a:ext uri="{FF2B5EF4-FFF2-40B4-BE49-F238E27FC236}">
                  <a16:creationId xmlns:a16="http://schemas.microsoft.com/office/drawing/2014/main" id="{8CE38C74-70A1-42E9-B3CE-EF65AA4E4CCD}"/>
                </a:ext>
              </a:extLst>
            </p:cNvPr>
            <p:cNvSpPr/>
            <p:nvPr/>
          </p:nvSpPr>
          <p:spPr bwMode="auto">
            <a:xfrm rot="5400000">
              <a:off x="8422831" y="1082346"/>
              <a:ext cx="459593" cy="1973816"/>
            </a:xfrm>
            <a:prstGeom prst="can">
              <a:avLst/>
            </a:prstGeom>
            <a:solidFill>
              <a:srgbClr val="E6E6E6"/>
            </a:solidFill>
            <a:ln w="9525" cap="flat" cmpd="sng" algn="ctr">
              <a:solidFill>
                <a:srgbClr val="F26F2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 defTabSz="91440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ADF6C"/>
                </a:buClr>
                <a:buSzPct val="60000"/>
                <a:buFont typeface="Arial Narrow" pitchFamily="34" charset="0"/>
                <a:buNone/>
              </a:pPr>
              <a:endParaRPr lang="en-US" sz="9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3BBBFE47-4BC3-4647-9D18-4CEEE254E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90461" y="1897150"/>
              <a:ext cx="1088418" cy="304758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5963E4E-8C3E-4CDD-B208-0423B8D2DDCB}"/>
              </a:ext>
            </a:extLst>
          </p:cNvPr>
          <p:cNvGrpSpPr/>
          <p:nvPr/>
        </p:nvGrpSpPr>
        <p:grpSpPr>
          <a:xfrm>
            <a:off x="5447474" y="5486892"/>
            <a:ext cx="667853" cy="242447"/>
            <a:chOff x="7665720" y="1839457"/>
            <a:chExt cx="1973816" cy="459593"/>
          </a:xfrm>
        </p:grpSpPr>
        <p:sp>
          <p:nvSpPr>
            <p:cNvPr id="55" name="Can 4">
              <a:extLst>
                <a:ext uri="{FF2B5EF4-FFF2-40B4-BE49-F238E27FC236}">
                  <a16:creationId xmlns:a16="http://schemas.microsoft.com/office/drawing/2014/main" id="{C2B726F8-71D6-4027-A80F-9A77884E5E5D}"/>
                </a:ext>
              </a:extLst>
            </p:cNvPr>
            <p:cNvSpPr/>
            <p:nvPr/>
          </p:nvSpPr>
          <p:spPr bwMode="auto">
            <a:xfrm rot="5400000">
              <a:off x="8422831" y="1082346"/>
              <a:ext cx="459593" cy="1973816"/>
            </a:xfrm>
            <a:prstGeom prst="can">
              <a:avLst/>
            </a:prstGeom>
            <a:solidFill>
              <a:srgbClr val="E6E6E6"/>
            </a:solidFill>
            <a:ln w="9525" cap="flat" cmpd="sng" algn="ctr">
              <a:solidFill>
                <a:srgbClr val="F26F2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 defTabSz="91440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ADF6C"/>
                </a:buClr>
                <a:buSzPct val="60000"/>
                <a:buFont typeface="Arial Narrow" pitchFamily="34" charset="0"/>
                <a:buNone/>
              </a:pPr>
              <a:endParaRPr lang="en-US" sz="9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09889520-682F-4518-8CB3-F7A7927E4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90461" y="1897150"/>
              <a:ext cx="1088418" cy="3047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06044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8"/>
  <p:tag name="ISPRING_RESOURCE_PATHS_HASH_PRESENTER" val="a4c656c28f8cb72c85654f3554dbd65cf1d0cdf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White Background">
  <a:themeElements>
    <a:clrScheme name="Better hyperlinking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5BBDF9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E365D58E-E694-4AA2-8000-083A97CB79B2}"/>
    </a:ext>
  </a:extLst>
</a:theme>
</file>

<file path=ppt/theme/theme2.xml><?xml version="1.0" encoding="utf-8"?>
<a:theme xmlns:a="http://schemas.openxmlformats.org/drawingml/2006/main" name="1_Light Gradient Background">
  <a:themeElements>
    <a:clrScheme name="Better hyperlinking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5BBDF9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CF34602C-A7F2-4CFC-9B9D-98204949FA5C}"/>
    </a:ext>
  </a:extLst>
</a:theme>
</file>

<file path=ppt/theme/theme3.xml><?xml version="1.0" encoding="utf-8"?>
<a:theme xmlns:a="http://schemas.openxmlformats.org/drawingml/2006/main" name="Dark Gradient Background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FADF6C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D50B3873-3629-4297-9B30-CF7C847465BF}"/>
    </a:ext>
  </a:extLst>
</a:theme>
</file>

<file path=ppt/theme/theme4.xml><?xml version="1.0" encoding="utf-8"?>
<a:theme xmlns:a="http://schemas.openxmlformats.org/drawingml/2006/main" name="1_Dark Gradient Background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FADF6C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D50B3873-3629-4297-9B30-CF7C847465BF}"/>
    </a:ext>
  </a:extLst>
</a:theme>
</file>

<file path=ppt/theme/theme5.xml><?xml version="1.0" encoding="utf-8"?>
<a:theme xmlns:a="http://schemas.openxmlformats.org/drawingml/2006/main" name="2_Light Gradient Background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FADF6C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CF34602C-A7F2-4CFC-9B9D-98204949FA5C}"/>
    </a:ext>
  </a:extLst>
</a:theme>
</file>

<file path=ppt/theme/theme6.xml><?xml version="1.0" encoding="utf-8"?>
<a:theme xmlns:a="http://schemas.openxmlformats.org/drawingml/2006/main" name="3_Light Gradient Background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FADF6C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CF34602C-A7F2-4CFC-9B9D-98204949FA5C}"/>
    </a:ext>
  </a:extLst>
</a:theme>
</file>

<file path=ppt/theme/theme7.xml><?xml version="1.0" encoding="utf-8"?>
<a:theme xmlns:a="http://schemas.openxmlformats.org/drawingml/2006/main" name="1_White Background">
  <a:themeElements>
    <a:clrScheme name="Better hyperlinking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5BBDF9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E365D58E-E694-4AA2-8000-083A97CB79B2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Solace-Presentation-Template</Template>
  <TotalTime>63589</TotalTime>
  <Words>286</Words>
  <Application>Microsoft Office PowerPoint</Application>
  <PresentationFormat>Widescreen</PresentationFormat>
  <Paragraphs>140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8</vt:i4>
      </vt:variant>
    </vt:vector>
  </HeadingPairs>
  <TitlesOfParts>
    <vt:vector size="23" baseType="lpstr">
      <vt:lpstr>ＭＳ Ｐゴシック</vt:lpstr>
      <vt:lpstr>Arial</vt:lpstr>
      <vt:lpstr>Arial Narrow</vt:lpstr>
      <vt:lpstr>Calibri</vt:lpstr>
      <vt:lpstr>Calibri Light</vt:lpstr>
      <vt:lpstr>Courier New</vt:lpstr>
      <vt:lpstr>Verdana</vt:lpstr>
      <vt:lpstr>Wingdings</vt:lpstr>
      <vt:lpstr>White Background</vt:lpstr>
      <vt:lpstr>1_Light Gradient Background</vt:lpstr>
      <vt:lpstr>Dark Gradient Background</vt:lpstr>
      <vt:lpstr>1_Dark Gradient Background</vt:lpstr>
      <vt:lpstr>2_Light Gradient Background</vt:lpstr>
      <vt:lpstr>3_Light Gradient Background</vt:lpstr>
      <vt:lpstr>1_White Background</vt:lpstr>
      <vt:lpstr>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Reliable Messaging</dc:title>
  <dc:creator>Greg Barr</dc:creator>
  <cp:lastModifiedBy>Michael Davis</cp:lastModifiedBy>
  <cp:revision>753</cp:revision>
  <dcterms:created xsi:type="dcterms:W3CDTF">2015-06-12T19:14:47Z</dcterms:created>
  <dcterms:modified xsi:type="dcterms:W3CDTF">2018-09-14T18:36:23Z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CF38E425-1046-4B54-8354-824AD5029948</vt:lpwstr>
  </property>
  <property fmtid="{D5CDD505-2E9C-101B-9397-08002B2CF9AE}" pid="3" name="ArticulatePath">
    <vt:lpwstr>Presentation2</vt:lpwstr>
  </property>
</Properties>
</file>