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6.xml" ContentType="application/vnd.openxmlformats-officedocument.theme+xml"/>
  <Override PartName="/ppt/tags/tag2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  <p:sldMasterId id="2147483685" r:id="rId2"/>
    <p:sldMasterId id="2147483691" r:id="rId3"/>
    <p:sldMasterId id="2147483714" r:id="rId4"/>
    <p:sldMasterId id="2147483719" r:id="rId5"/>
    <p:sldMasterId id="2147483730" r:id="rId6"/>
    <p:sldMasterId id="2147483741" r:id="rId7"/>
  </p:sldMasterIdLst>
  <p:notesMasterIdLst>
    <p:notesMasterId r:id="rId11"/>
  </p:notesMasterIdLst>
  <p:sldIdLst>
    <p:sldId id="592" r:id="rId8"/>
    <p:sldId id="593" r:id="rId9"/>
    <p:sldId id="594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mcallister" initials="spm" lastIdx="17" clrIdx="0"/>
  <p:cmAuthor id="1" name="Greg Barr" initials="GB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B"/>
    <a:srgbClr val="233640"/>
    <a:srgbClr val="33928B"/>
    <a:srgbClr val="01786E"/>
    <a:srgbClr val="6DB43F"/>
    <a:srgbClr val="0A5FAA"/>
    <a:srgbClr val="92D050"/>
    <a:srgbClr val="0D0D0D"/>
    <a:srgbClr val="000000"/>
    <a:srgbClr val="0A3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81" autoAdjust="0"/>
    <p:restoredTop sz="88178" autoAdjust="0"/>
  </p:normalViewPr>
  <p:slideViewPr>
    <p:cSldViewPr snapToGrid="0" snapToObjects="1">
      <p:cViewPr>
        <p:scale>
          <a:sx n="172" d="100"/>
          <a:sy n="172" d="100"/>
        </p:scale>
        <p:origin x="2080" y="1384"/>
      </p:cViewPr>
      <p:guideLst>
        <p:guide orient="horz" pos="2160"/>
        <p:guide pos="3840"/>
      </p:guideLst>
    </p:cSldViewPr>
  </p:slid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100" d="100"/>
        <a:sy n="100" d="100"/>
      </p:scale>
      <p:origin x="0" y="-8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tags" Target="tags/tag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CD305-C8EB-014F-809E-A167267EBAE0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BA0F2-874B-FE43-A00D-0C6FADBDB5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94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A0F2-874B-FE43-A00D-0C6FADBDB50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826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A0F2-874B-FE43-A00D-0C6FADBDB50D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510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A0F2-874B-FE43-A00D-0C6FADBDB50D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45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</a:t>
            </a:r>
            <a:r>
              <a:rPr lang="en-US" sz="700" dirty="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Solace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352530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783570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186771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92446"/>
            <a:ext cx="11185264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EDEDE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98071"/>
            <a:ext cx="10932634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DEDE"/>
                </a:solidFill>
              </a:defRPr>
            </a:lvl1pPr>
            <a:lvl2pPr>
              <a:buClr>
                <a:schemeClr val="bg1"/>
              </a:buClr>
              <a:defRPr>
                <a:solidFill>
                  <a:srgbClr val="DEDEDE"/>
                </a:solidFill>
              </a:defRPr>
            </a:lvl2pPr>
            <a:lvl3pPr>
              <a:buClr>
                <a:schemeClr val="bg1"/>
              </a:buClr>
              <a:defRPr>
                <a:solidFill>
                  <a:srgbClr val="DEDEDE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DEDE"/>
                </a:solidFill>
              </a:defRPr>
            </a:lvl1pPr>
            <a:lvl2pPr>
              <a:defRPr>
                <a:solidFill>
                  <a:srgbClr val="DEDEDE"/>
                </a:solidFill>
              </a:defRPr>
            </a:lvl2pPr>
            <a:lvl3pPr>
              <a:defRPr>
                <a:solidFill>
                  <a:srgbClr val="DEDEDE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98071"/>
            <a:ext cx="11006564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19982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EDEDE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98071"/>
            <a:ext cx="10932634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DEDE"/>
                </a:solidFill>
              </a:defRPr>
            </a:lvl1pPr>
            <a:lvl2pPr>
              <a:buClr>
                <a:schemeClr val="bg1"/>
              </a:buClr>
              <a:defRPr>
                <a:solidFill>
                  <a:srgbClr val="DEDEDE"/>
                </a:solidFill>
              </a:defRPr>
            </a:lvl2pPr>
            <a:lvl3pPr>
              <a:buClr>
                <a:schemeClr val="bg1"/>
              </a:buClr>
              <a:defRPr>
                <a:solidFill>
                  <a:srgbClr val="DEDEDE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DEDE"/>
                </a:solidFill>
              </a:defRPr>
            </a:lvl1pPr>
            <a:lvl2pPr>
              <a:defRPr>
                <a:solidFill>
                  <a:srgbClr val="DEDEDE"/>
                </a:solidFill>
              </a:defRPr>
            </a:lvl2pPr>
            <a:lvl3pPr>
              <a:defRPr>
                <a:solidFill>
                  <a:srgbClr val="DEDEDE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98071"/>
            <a:ext cx="11006564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6" y="2899610"/>
            <a:ext cx="3858628" cy="29346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4932948" y="385011"/>
            <a:ext cx="6896380" cy="54492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5"/>
            <a:ext cx="3858630" cy="2807165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352530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783570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186771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Why Solac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4641892" y="1161734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Aft>
                <a:spcPts val="0"/>
              </a:spcAft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31775">
              <a:defRPr/>
            </a:lvl2pPr>
            <a:lvl3pPr marL="858838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4641892" y="2462653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Content Placeholder 6"/>
          <p:cNvSpPr>
            <a:spLocks noGrp="1"/>
          </p:cNvSpPr>
          <p:nvPr>
            <p:ph sz="quarter" idx="14"/>
          </p:nvPr>
        </p:nvSpPr>
        <p:spPr>
          <a:xfrm>
            <a:off x="4641892" y="3763572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Content Placeholder 6"/>
          <p:cNvSpPr>
            <a:spLocks noGrp="1"/>
          </p:cNvSpPr>
          <p:nvPr>
            <p:ph sz="quarter" idx="15"/>
          </p:nvPr>
        </p:nvSpPr>
        <p:spPr>
          <a:xfrm>
            <a:off x="4641892" y="5055769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162" r="17429"/>
          <a:stretch/>
        </p:blipFill>
        <p:spPr>
          <a:xfrm>
            <a:off x="0" y="1131956"/>
            <a:ext cx="3081764" cy="517688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Why Solac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1295399" y="4917257"/>
            <a:ext cx="10896601" cy="118872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2830484" y="1161734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Aft>
                <a:spcPts val="0"/>
              </a:spcAft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31775">
              <a:defRPr sz="2000"/>
            </a:lvl2pPr>
            <a:lvl3pPr marL="858838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2830484" y="2462653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Content Placeholder 6"/>
          <p:cNvSpPr>
            <a:spLocks noGrp="1"/>
          </p:cNvSpPr>
          <p:nvPr>
            <p:ph sz="quarter" idx="14"/>
          </p:nvPr>
        </p:nvSpPr>
        <p:spPr>
          <a:xfrm>
            <a:off x="2830484" y="3763572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Content Placeholder 6"/>
          <p:cNvSpPr>
            <a:spLocks noGrp="1"/>
          </p:cNvSpPr>
          <p:nvPr>
            <p:ph sz="quarter" idx="15"/>
          </p:nvPr>
        </p:nvSpPr>
        <p:spPr>
          <a:xfrm>
            <a:off x="2830484" y="5055769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793865" y="1300246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spcAft>
                <a:spcPts val="0"/>
              </a:spcAft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31775">
              <a:defRPr/>
            </a:lvl2pPr>
            <a:lvl3pPr marL="858838" indent="0">
              <a:buNone/>
              <a:defRPr/>
            </a:lvl3pPr>
          </a:lstStyle>
          <a:p>
            <a:pPr lvl="0"/>
            <a:r>
              <a:rPr lang="en-US" dirty="0"/>
              <a:t>Logo or Description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793865" y="2601165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Logo or Description</a:t>
            </a:r>
          </a:p>
        </p:txBody>
      </p:sp>
      <p:sp>
        <p:nvSpPr>
          <p:cNvPr id="20" name="Content Placeholder 6"/>
          <p:cNvSpPr>
            <a:spLocks noGrp="1"/>
          </p:cNvSpPr>
          <p:nvPr>
            <p:ph sz="quarter" idx="18" hasCustomPrompt="1"/>
          </p:nvPr>
        </p:nvSpPr>
        <p:spPr>
          <a:xfrm>
            <a:off x="793865" y="3902084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Logo or Description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19" hasCustomPrompt="1"/>
          </p:nvPr>
        </p:nvSpPr>
        <p:spPr>
          <a:xfrm>
            <a:off x="793865" y="5194281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Logo or Description</a:t>
            </a: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92446"/>
            <a:ext cx="3120633" cy="6765554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8304023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92446"/>
            <a:ext cx="3120633" cy="6765554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8304023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2487029" cy="4551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349250" indent="-231775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3649078" y="1282700"/>
            <a:ext cx="5235969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6" y="2899610"/>
            <a:ext cx="3858628" cy="29346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4932948" y="385011"/>
            <a:ext cx="6896380" cy="54492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5"/>
            <a:ext cx="3858630" cy="2807165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352530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783570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186771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Why Solac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4641892" y="1161734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Aft>
                <a:spcPts val="0"/>
              </a:spcAft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31775">
              <a:defRPr/>
            </a:lvl2pPr>
            <a:lvl3pPr marL="858838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4641892" y="2462653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Content Placeholder 6"/>
          <p:cNvSpPr>
            <a:spLocks noGrp="1"/>
          </p:cNvSpPr>
          <p:nvPr>
            <p:ph sz="quarter" idx="14"/>
          </p:nvPr>
        </p:nvSpPr>
        <p:spPr>
          <a:xfrm>
            <a:off x="4641892" y="3763572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Content Placeholder 6"/>
          <p:cNvSpPr>
            <a:spLocks noGrp="1"/>
          </p:cNvSpPr>
          <p:nvPr>
            <p:ph sz="quarter" idx="15"/>
          </p:nvPr>
        </p:nvSpPr>
        <p:spPr>
          <a:xfrm>
            <a:off x="4641892" y="5055769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162" r="17429"/>
          <a:stretch/>
        </p:blipFill>
        <p:spPr>
          <a:xfrm>
            <a:off x="0" y="1131956"/>
            <a:ext cx="3081764" cy="517688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Why Solac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1295399" y="4917257"/>
            <a:ext cx="10896601" cy="118872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2830484" y="1161734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Aft>
                <a:spcPts val="0"/>
              </a:spcAft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31775">
              <a:defRPr sz="2000"/>
            </a:lvl2pPr>
            <a:lvl3pPr marL="858838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2830484" y="2462653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Content Placeholder 6"/>
          <p:cNvSpPr>
            <a:spLocks noGrp="1"/>
          </p:cNvSpPr>
          <p:nvPr>
            <p:ph sz="quarter" idx="14"/>
          </p:nvPr>
        </p:nvSpPr>
        <p:spPr>
          <a:xfrm>
            <a:off x="2830484" y="3763572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Content Placeholder 6"/>
          <p:cNvSpPr>
            <a:spLocks noGrp="1"/>
          </p:cNvSpPr>
          <p:nvPr>
            <p:ph sz="quarter" idx="15"/>
          </p:nvPr>
        </p:nvSpPr>
        <p:spPr>
          <a:xfrm>
            <a:off x="2830484" y="5055769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793865" y="1300246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spcAft>
                <a:spcPts val="0"/>
              </a:spcAft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31775">
              <a:defRPr/>
            </a:lvl2pPr>
            <a:lvl3pPr marL="858838" indent="0">
              <a:buNone/>
              <a:defRPr/>
            </a:lvl3pPr>
          </a:lstStyle>
          <a:p>
            <a:pPr lvl="0"/>
            <a:r>
              <a:rPr lang="en-US" dirty="0"/>
              <a:t>Logo or Description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793865" y="2601165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Logo or Description</a:t>
            </a:r>
          </a:p>
        </p:txBody>
      </p:sp>
      <p:sp>
        <p:nvSpPr>
          <p:cNvPr id="20" name="Content Placeholder 6"/>
          <p:cNvSpPr>
            <a:spLocks noGrp="1"/>
          </p:cNvSpPr>
          <p:nvPr>
            <p:ph sz="quarter" idx="18" hasCustomPrompt="1"/>
          </p:nvPr>
        </p:nvSpPr>
        <p:spPr>
          <a:xfrm>
            <a:off x="793865" y="3902084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Logo or Description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19" hasCustomPrompt="1"/>
          </p:nvPr>
        </p:nvSpPr>
        <p:spPr>
          <a:xfrm>
            <a:off x="793865" y="5194281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Logo or Description</a:t>
            </a:r>
          </a:p>
        </p:txBody>
      </p:sp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92446"/>
            <a:ext cx="3120633" cy="6765554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8304023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92446"/>
            <a:ext cx="3120633" cy="6765554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8304023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2487029" cy="4551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349250" indent="-231775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3649078" y="1282700"/>
            <a:ext cx="5235969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31" y="108018"/>
            <a:ext cx="11229521" cy="1023938"/>
          </a:xfrm>
        </p:spPr>
        <p:txBody>
          <a:bodyPr/>
          <a:lstStyle>
            <a:lvl1pPr>
              <a:defRPr sz="3600">
                <a:solidFill>
                  <a:srgbClr val="005DAB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1520330" y="1346383"/>
            <a:ext cx="4926770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6890982" y="1346383"/>
            <a:ext cx="4926770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</a:t>
            </a:r>
            <a:r>
              <a:rPr lang="en-US" sz="700" dirty="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Solace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352530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783570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186771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</a:t>
            </a:r>
            <a:r>
              <a:rPr lang="en-US" sz="700" dirty="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Solace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352530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783570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186771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EDEDE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EDEDE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213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7" Type="http://schemas.openxmlformats.org/officeDocument/2006/relationships/image" Target="../media/image2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3.xml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theme" Target="../theme/theme4.xm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theme" Target="../theme/theme6.xml"/><Relationship Id="rId12" Type="http://schemas.openxmlformats.org/officeDocument/2006/relationships/image" Target="../media/image2.png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9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theme" Target="../theme/theme7.xml"/><Relationship Id="rId8" Type="http://schemas.openxmlformats.org/officeDocument/2006/relationships/image" Target="../media/image2.png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1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712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1" fontAlgn="base" hangingPunct="1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1" fontAlgn="base" hangingPunct="1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1" fontAlgn="base" hangingPunct="1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789"/>
            <a:ext cx="12192000" cy="495883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DEDEDE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39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0" fontAlgn="base" hangingPunct="0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0" fontAlgn="base" hangingPunct="0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0" fontAlgn="base" hangingPunct="0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789"/>
            <a:ext cx="12192000" cy="6857211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2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713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0" fontAlgn="base" hangingPunct="0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0" fontAlgn="base" hangingPunct="0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0" fontAlgn="base" hangingPunct="0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789"/>
            <a:ext cx="12192000" cy="6857211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96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</p:sldLayoutIdLst>
  <p:hf hd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0" fontAlgn="base" hangingPunct="0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0" fontAlgn="base" hangingPunct="0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0" fontAlgn="base" hangingPunct="0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789"/>
            <a:ext cx="12192000" cy="495883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DEDEDE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5865" y="6161134"/>
            <a:ext cx="11430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</a:t>
            </a:r>
            <a:r>
              <a:rPr lang="en-US" sz="700" dirty="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Solace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41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</p:sldLayoutIdLst>
  <p:hf hd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0" fontAlgn="base" hangingPunct="0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0" fontAlgn="base" hangingPunct="0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0" fontAlgn="base" hangingPunct="0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789"/>
            <a:ext cx="12192000" cy="495883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DEDEDE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8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</p:sldLayoutIdLst>
  <p:hf hd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0" fontAlgn="base" hangingPunct="0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0" fontAlgn="base" hangingPunct="0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0" fontAlgn="base" hangingPunct="0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6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1" fontAlgn="base" hangingPunct="1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1" fontAlgn="base" hangingPunct="1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1" fontAlgn="base" hangingPunct="1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tiff"/><Relationship Id="rId6" Type="http://schemas.openxmlformats.org/officeDocument/2006/relationships/image" Target="../media/image8.png"/><Relationship Id="rId7" Type="http://schemas.openxmlformats.org/officeDocument/2006/relationships/image" Target="../media/image9.tiff"/><Relationship Id="rId8" Type="http://schemas.openxmlformats.org/officeDocument/2006/relationships/image" Target="../media/image10.tif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9.tiff"/><Relationship Id="rId5" Type="http://schemas.openxmlformats.org/officeDocument/2006/relationships/image" Target="../media/image8.png"/><Relationship Id="rId6" Type="http://schemas.openxmlformats.org/officeDocument/2006/relationships/image" Target="../media/image10.tif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tiff"/><Relationship Id="rId6" Type="http://schemas.openxmlformats.org/officeDocument/2006/relationships/image" Target="../media/image8.png"/><Relationship Id="rId7" Type="http://schemas.openxmlformats.org/officeDocument/2006/relationships/image" Target="../media/image10.tif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/>
          <p:cNvCxnSpPr/>
          <p:nvPr/>
        </p:nvCxnSpPr>
        <p:spPr bwMode="auto">
          <a:xfrm>
            <a:off x="5093717" y="3762663"/>
            <a:ext cx="1827470" cy="5171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 bwMode="auto">
          <a:xfrm>
            <a:off x="7018211" y="4252112"/>
            <a:ext cx="2126827" cy="1841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endParaRPr lang="en-CA" dirty="0" smtClean="0">
              <a:solidFill>
                <a:srgbClr val="000000"/>
              </a:solidFill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7014502" y="1715525"/>
            <a:ext cx="2147554" cy="2012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 err="1" smtClean="0">
                <a:solidFill>
                  <a:srgbClr val="000000"/>
                </a:solidFill>
              </a:rPr>
              <a:t>PCFDev</a:t>
            </a:r>
            <a:r>
              <a:rPr lang="en-CA" sz="2000" b="1" dirty="0" smtClean="0">
                <a:solidFill>
                  <a:srgbClr val="000000"/>
                </a:solidFill>
              </a:rPr>
              <a:t> VM</a:t>
            </a: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10925521" y="263945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56"/>
          <p:cNvSpPr/>
          <p:nvPr/>
        </p:nvSpPr>
        <p:spPr bwMode="auto">
          <a:xfrm>
            <a:off x="9531934" y="1704188"/>
            <a:ext cx="1999124" cy="2023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 smtClean="0">
                <a:solidFill>
                  <a:srgbClr val="000000"/>
                </a:solidFill>
              </a:rPr>
              <a:t>BOSH Lite VM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7519723" y="2246658"/>
            <a:ext cx="1171599" cy="1171599"/>
            <a:chOff x="10438103" y="3127870"/>
            <a:chExt cx="593901" cy="593901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61" name="Oval 60"/>
            <p:cNvSpPr/>
            <p:nvPr/>
          </p:nvSpPr>
          <p:spPr bwMode="auto">
            <a:xfrm>
              <a:off x="10475122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1600" dirty="0" smtClean="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3949" y="2250563"/>
            <a:ext cx="1167694" cy="116769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355494" y="4346936"/>
            <a:ext cx="1919409" cy="1579809"/>
            <a:chOff x="2997629" y="2156466"/>
            <a:chExt cx="1919409" cy="1579809"/>
          </a:xfrm>
        </p:grpSpPr>
        <p:sp>
          <p:nvSpPr>
            <p:cNvPr id="64" name="Rectangle 63"/>
            <p:cNvSpPr/>
            <p:nvPr/>
          </p:nvSpPr>
          <p:spPr bwMode="auto">
            <a:xfrm>
              <a:off x="2997629" y="2156466"/>
              <a:ext cx="1919409" cy="15798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76006" y="2225252"/>
              <a:ext cx="1016611" cy="508305"/>
            </a:xfrm>
            <a:prstGeom prst="rect">
              <a:avLst/>
            </a:prstGeom>
          </p:spPr>
        </p:pic>
      </p:grpSp>
      <p:cxnSp>
        <p:nvCxnSpPr>
          <p:cNvPr id="5" name="Straight Arrow Connector 4"/>
          <p:cNvCxnSpPr/>
          <p:nvPr/>
        </p:nvCxnSpPr>
        <p:spPr bwMode="auto">
          <a:xfrm>
            <a:off x="6392555" y="5104979"/>
            <a:ext cx="404910" cy="471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 bwMode="auto">
          <a:xfrm flipH="1" flipV="1">
            <a:off x="8103216" y="3489924"/>
            <a:ext cx="27256" cy="82279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6863050" y="4913769"/>
            <a:ext cx="318324" cy="369332"/>
            <a:chOff x="2790018" y="5090145"/>
            <a:chExt cx="318324" cy="369332"/>
          </a:xfrm>
        </p:grpSpPr>
        <p:sp>
          <p:nvSpPr>
            <p:cNvPr id="74" name="Oval 7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>
                  <a:solidFill>
                    <a:schemeClr val="bg1"/>
                  </a:solidFill>
                </a:rPr>
                <a:t>1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958194" y="4373314"/>
            <a:ext cx="345913" cy="345913"/>
            <a:chOff x="10438103" y="3127870"/>
            <a:chExt cx="593901" cy="593901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122" name="Oval 121"/>
            <p:cNvSpPr/>
            <p:nvPr/>
          </p:nvSpPr>
          <p:spPr bwMode="auto">
            <a:xfrm>
              <a:off x="10475124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500" dirty="0" smtClean="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889403" y="4940176"/>
            <a:ext cx="590410" cy="524361"/>
            <a:chOff x="9753600" y="5620662"/>
            <a:chExt cx="590410" cy="524361"/>
          </a:xfrm>
        </p:grpSpPr>
        <p:sp>
          <p:nvSpPr>
            <p:cNvPr id="126" name="Rectangle 125"/>
            <p:cNvSpPr/>
            <p:nvPr/>
          </p:nvSpPr>
          <p:spPr bwMode="auto">
            <a:xfrm>
              <a:off x="9753600" y="5620662"/>
              <a:ext cx="590410" cy="524361"/>
            </a:xfrm>
            <a:prstGeom prst="rect">
              <a:avLst/>
            </a:prstGeom>
            <a:ln w="31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BOSH VMR</a:t>
              </a:r>
              <a:r>
                <a:rPr kumimoji="0" lang="en-CA" sz="40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Release</a:t>
              </a:r>
            </a:p>
          </p:txBody>
        </p:sp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71252" y="5752866"/>
              <a:ext cx="355106" cy="355106"/>
            </a:xfrm>
            <a:prstGeom prst="rect">
              <a:avLst/>
            </a:prstGeom>
          </p:spPr>
        </p:pic>
      </p:grpSp>
      <p:cxnSp>
        <p:nvCxnSpPr>
          <p:cNvPr id="127" name="Straight Arrow Connector 126"/>
          <p:cNvCxnSpPr/>
          <p:nvPr/>
        </p:nvCxnSpPr>
        <p:spPr bwMode="auto">
          <a:xfrm flipV="1">
            <a:off x="7241541" y="4623917"/>
            <a:ext cx="693731" cy="3331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 bwMode="auto">
          <a:xfrm>
            <a:off x="7257744" y="5104979"/>
            <a:ext cx="631659" cy="35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7957682" y="3816678"/>
            <a:ext cx="318324" cy="369332"/>
            <a:chOff x="2790018" y="5090145"/>
            <a:chExt cx="318324" cy="369332"/>
          </a:xfrm>
        </p:grpSpPr>
        <p:sp>
          <p:nvSpPr>
            <p:cNvPr id="135" name="Oval 134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37" name="Straight Arrow Connector 136"/>
          <p:cNvCxnSpPr/>
          <p:nvPr/>
        </p:nvCxnSpPr>
        <p:spPr bwMode="auto">
          <a:xfrm flipV="1">
            <a:off x="8564000" y="3380299"/>
            <a:ext cx="1589628" cy="153223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9242062" y="3918775"/>
            <a:ext cx="318324" cy="369332"/>
            <a:chOff x="2790018" y="5090145"/>
            <a:chExt cx="318324" cy="369332"/>
          </a:xfrm>
        </p:grpSpPr>
        <p:sp>
          <p:nvSpPr>
            <p:cNvPr id="139" name="Oval 138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3</a:t>
              </a:r>
              <a:endParaRPr lang="en-CA" dirty="0" smtClean="0">
                <a:solidFill>
                  <a:schemeClr val="bg1"/>
                </a:solidFill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98" y="3273741"/>
            <a:ext cx="983480" cy="14462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89" y="5109717"/>
            <a:ext cx="1575804" cy="386375"/>
          </a:xfrm>
          <a:prstGeom prst="rect">
            <a:avLst/>
          </a:prstGeom>
        </p:spPr>
      </p:pic>
      <p:cxnSp>
        <p:nvCxnSpPr>
          <p:cNvPr id="142" name="Straight Arrow Connector 141"/>
          <p:cNvCxnSpPr/>
          <p:nvPr/>
        </p:nvCxnSpPr>
        <p:spPr bwMode="auto">
          <a:xfrm>
            <a:off x="1243474" y="4568800"/>
            <a:ext cx="768812" cy="6335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 bwMode="auto">
          <a:xfrm>
            <a:off x="3792356" y="5266425"/>
            <a:ext cx="490228" cy="49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146845" y="3139317"/>
            <a:ext cx="2577993" cy="982329"/>
            <a:chOff x="1415068" y="2667764"/>
            <a:chExt cx="2577993" cy="982329"/>
          </a:xfrm>
        </p:grpSpPr>
        <p:sp>
          <p:nvSpPr>
            <p:cNvPr id="9" name="Rectangle 8"/>
            <p:cNvSpPr/>
            <p:nvPr/>
          </p:nvSpPr>
          <p:spPr bwMode="auto">
            <a:xfrm>
              <a:off x="1415068" y="2667764"/>
              <a:ext cx="2513344" cy="98232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71645" y="3105231"/>
              <a:ext cx="1227927" cy="466612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729920" y="2754858"/>
              <a:ext cx="226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Solace-messaging-</a:t>
              </a:r>
              <a:r>
                <a:rPr lang="en-CA" sz="1400" dirty="0" err="1" smtClean="0"/>
                <a:t>cf</a:t>
              </a:r>
              <a:r>
                <a:rPr lang="en-CA" sz="1400" dirty="0" smtClean="0"/>
                <a:t>-dev</a:t>
              </a:r>
              <a:endParaRPr lang="en-CA" sz="1400" dirty="0" smtClean="0"/>
            </a:p>
          </p:txBody>
        </p:sp>
      </p:grpSp>
      <p:cxnSp>
        <p:nvCxnSpPr>
          <p:cNvPr id="66" name="Straight Arrow Connector 65"/>
          <p:cNvCxnSpPr/>
          <p:nvPr/>
        </p:nvCxnSpPr>
        <p:spPr bwMode="auto">
          <a:xfrm flipV="1">
            <a:off x="1222851" y="3418257"/>
            <a:ext cx="816063" cy="4296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4" idx="1"/>
          </p:cNvCxnSpPr>
          <p:nvPr/>
        </p:nvCxnSpPr>
        <p:spPr bwMode="auto">
          <a:xfrm>
            <a:off x="5082047" y="2794638"/>
            <a:ext cx="1854815" cy="1169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43475" y="783152"/>
            <a:ext cx="3039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Install </a:t>
            </a:r>
            <a:r>
              <a:rPr lang="en-CA" dirty="0" smtClean="0"/>
              <a:t>required VMs</a:t>
            </a:r>
          </a:p>
          <a:p>
            <a:r>
              <a:rPr lang="en-CA" dirty="0" smtClean="0"/>
              <a:t>Deploy Solace Messaging</a:t>
            </a:r>
            <a:endParaRPr lang="en-CA" dirty="0"/>
          </a:p>
        </p:txBody>
      </p:sp>
      <p:cxnSp>
        <p:nvCxnSpPr>
          <p:cNvPr id="80" name="Straight Arrow Connector 79"/>
          <p:cNvCxnSpPr/>
          <p:nvPr/>
        </p:nvCxnSpPr>
        <p:spPr bwMode="auto">
          <a:xfrm>
            <a:off x="610934" y="1252820"/>
            <a:ext cx="632541" cy="23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4763723" y="2609972"/>
            <a:ext cx="318324" cy="369332"/>
            <a:chOff x="2790018" y="5072988"/>
            <a:chExt cx="318324" cy="369332"/>
          </a:xfrm>
        </p:grpSpPr>
        <p:sp>
          <p:nvSpPr>
            <p:cNvPr id="83" name="Oval 82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764399" y="3489924"/>
            <a:ext cx="318324" cy="369332"/>
            <a:chOff x="2790018" y="5072988"/>
            <a:chExt cx="318324" cy="369332"/>
          </a:xfrm>
        </p:grpSpPr>
        <p:sp>
          <p:nvSpPr>
            <p:cNvPr id="54" name="Oval 5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1</a:t>
              </a:r>
              <a:endParaRPr lang="en-CA" dirty="0" smtClean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763723" y="2141775"/>
            <a:ext cx="318324" cy="369332"/>
            <a:chOff x="2790018" y="5072988"/>
            <a:chExt cx="318324" cy="369332"/>
          </a:xfrm>
        </p:grpSpPr>
        <p:sp>
          <p:nvSpPr>
            <p:cNvPr id="67" name="Oval 66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3</a:t>
              </a:r>
            </a:p>
          </p:txBody>
        </p:sp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0425" y="2110630"/>
            <a:ext cx="1227927" cy="4666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947" y="2639269"/>
            <a:ext cx="1575804" cy="386375"/>
          </a:xfrm>
          <a:prstGeom prst="rect">
            <a:avLst/>
          </a:prstGeom>
        </p:spPr>
      </p:pic>
      <p:cxnSp>
        <p:nvCxnSpPr>
          <p:cNvPr id="92" name="Straight Arrow Connector 91"/>
          <p:cNvCxnSpPr/>
          <p:nvPr/>
        </p:nvCxnSpPr>
        <p:spPr bwMode="auto">
          <a:xfrm>
            <a:off x="610934" y="995942"/>
            <a:ext cx="632541" cy="23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56362" y="5136840"/>
            <a:ext cx="1050288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>
                <a:latin typeface="Arial" charset="0"/>
              </a:rPr>
              <a:t>Solace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>
                <a:latin typeface="Arial" charset="0"/>
              </a:rPr>
              <a:t>Messaging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 smtClean="0">
                <a:latin typeface="Arial" charset="0"/>
              </a:rPr>
              <a:t>PCF Tile</a:t>
            </a:r>
            <a:endParaRPr lang="en-CA" sz="1400" dirty="0">
              <a:latin typeface="Arial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5696788" y="5333776"/>
            <a:ext cx="514575" cy="457010"/>
            <a:chOff x="9753600" y="5620662"/>
            <a:chExt cx="590410" cy="524361"/>
          </a:xfrm>
        </p:grpSpPr>
        <p:sp>
          <p:nvSpPr>
            <p:cNvPr id="96" name="Rectangle 95"/>
            <p:cNvSpPr/>
            <p:nvPr/>
          </p:nvSpPr>
          <p:spPr bwMode="auto">
            <a:xfrm>
              <a:off x="9753600" y="5620662"/>
              <a:ext cx="590410" cy="524361"/>
            </a:xfrm>
            <a:prstGeom prst="rect">
              <a:avLst/>
            </a:prstGeom>
            <a:ln w="31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BOSH VMR</a:t>
              </a:r>
              <a:r>
                <a:rPr kumimoji="0" lang="en-CA" sz="40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Release</a:t>
              </a: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71252" y="5752866"/>
              <a:ext cx="355106" cy="355106"/>
            </a:xfrm>
            <a:prstGeom prst="rect">
              <a:avLst/>
            </a:prstGeom>
          </p:spPr>
        </p:pic>
      </p:grpSp>
      <p:grpSp>
        <p:nvGrpSpPr>
          <p:cNvPr id="98" name="Group 97"/>
          <p:cNvGrpSpPr/>
          <p:nvPr/>
        </p:nvGrpSpPr>
        <p:grpSpPr>
          <a:xfrm>
            <a:off x="5699379" y="4612431"/>
            <a:ext cx="496055" cy="496055"/>
            <a:chOff x="10438103" y="3127870"/>
            <a:chExt cx="593901" cy="593901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100" name="Oval 99"/>
            <p:cNvSpPr/>
            <p:nvPr/>
          </p:nvSpPr>
          <p:spPr bwMode="auto">
            <a:xfrm>
              <a:off x="10475124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700" dirty="0" smtClean="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cxnSp>
        <p:nvCxnSpPr>
          <p:cNvPr id="39" name="Straight Connector 38"/>
          <p:cNvCxnSpPr/>
          <p:nvPr/>
        </p:nvCxnSpPr>
        <p:spPr bwMode="auto">
          <a:xfrm>
            <a:off x="5628932" y="4426750"/>
            <a:ext cx="0" cy="143902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 bwMode="auto">
          <a:xfrm>
            <a:off x="398213" y="639336"/>
            <a:ext cx="3925843" cy="9813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5196" y="3228583"/>
            <a:ext cx="354135" cy="38108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9672" y="5692688"/>
            <a:ext cx="354135" cy="38108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404977" y="5729339"/>
            <a:ext cx="1793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000000"/>
                </a:solidFill>
              </a:rPr>
              <a:t>Common Tools </a:t>
            </a:r>
            <a:r>
              <a:rPr lang="en-CA" sz="1400" b="1" dirty="0" smtClean="0">
                <a:solidFill>
                  <a:srgbClr val="000000"/>
                </a:solidFill>
              </a:rPr>
              <a:t>VM</a:t>
            </a:r>
            <a:endParaRPr lang="en-CA" sz="1400" b="1" dirty="0">
              <a:solidFill>
                <a:srgbClr val="000000"/>
              </a:solidFill>
            </a:endParaRPr>
          </a:p>
        </p:txBody>
      </p:sp>
      <p:cxnSp>
        <p:nvCxnSpPr>
          <p:cNvPr id="114" name="Elbow Connector 113"/>
          <p:cNvCxnSpPr>
            <a:stCxn id="69" idx="0"/>
            <a:endCxn id="57" idx="0"/>
          </p:cNvCxnSpPr>
          <p:nvPr/>
        </p:nvCxnSpPr>
        <p:spPr bwMode="auto">
          <a:xfrm rot="5400000" flipH="1" flipV="1">
            <a:off x="7509015" y="-880706"/>
            <a:ext cx="437587" cy="5607376"/>
          </a:xfrm>
          <a:prstGeom prst="bentConnector3">
            <a:avLst>
              <a:gd name="adj1" fmla="val 152241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76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/>
          <p:cNvCxnSpPr/>
          <p:nvPr/>
        </p:nvCxnSpPr>
        <p:spPr bwMode="auto">
          <a:xfrm>
            <a:off x="5093717" y="3762663"/>
            <a:ext cx="1827470" cy="5171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 bwMode="auto">
          <a:xfrm>
            <a:off x="7018211" y="4252112"/>
            <a:ext cx="2126827" cy="1841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endParaRPr lang="en-CA" dirty="0" smtClean="0">
              <a:solidFill>
                <a:srgbClr val="000000"/>
              </a:solidFill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7014502" y="1715525"/>
            <a:ext cx="2147554" cy="2012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 err="1" smtClean="0">
                <a:solidFill>
                  <a:srgbClr val="000000"/>
                </a:solidFill>
              </a:rPr>
              <a:t>PCFDev</a:t>
            </a:r>
            <a:r>
              <a:rPr lang="en-CA" sz="2000" b="1" dirty="0" smtClean="0">
                <a:solidFill>
                  <a:srgbClr val="000000"/>
                </a:solidFill>
              </a:rPr>
              <a:t> VM</a:t>
            </a: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10925521" y="263945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56"/>
          <p:cNvSpPr/>
          <p:nvPr/>
        </p:nvSpPr>
        <p:spPr bwMode="auto">
          <a:xfrm>
            <a:off x="9531934" y="1704188"/>
            <a:ext cx="1999124" cy="2023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 smtClean="0">
                <a:solidFill>
                  <a:srgbClr val="000000"/>
                </a:solidFill>
              </a:rPr>
              <a:t>BOSH Lite VM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98" y="3273741"/>
            <a:ext cx="983480" cy="144629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146845" y="3139317"/>
            <a:ext cx="2577993" cy="982329"/>
            <a:chOff x="1415068" y="2667764"/>
            <a:chExt cx="2577993" cy="982329"/>
          </a:xfrm>
        </p:grpSpPr>
        <p:sp>
          <p:nvSpPr>
            <p:cNvPr id="9" name="Rectangle 8"/>
            <p:cNvSpPr/>
            <p:nvPr/>
          </p:nvSpPr>
          <p:spPr bwMode="auto">
            <a:xfrm>
              <a:off x="1415068" y="2667764"/>
              <a:ext cx="2513344" cy="98232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71645" y="3105231"/>
              <a:ext cx="1227927" cy="466612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729920" y="2754858"/>
              <a:ext cx="226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Solace-messaging-</a:t>
              </a:r>
              <a:r>
                <a:rPr lang="en-CA" sz="1400" dirty="0" err="1" smtClean="0"/>
                <a:t>cf</a:t>
              </a:r>
              <a:r>
                <a:rPr lang="en-CA" sz="1400" dirty="0" smtClean="0"/>
                <a:t>-dev</a:t>
              </a:r>
              <a:endParaRPr lang="en-CA" sz="1400" dirty="0" smtClean="0"/>
            </a:p>
          </p:txBody>
        </p:sp>
      </p:grpSp>
      <p:cxnSp>
        <p:nvCxnSpPr>
          <p:cNvPr id="66" name="Straight Arrow Connector 65"/>
          <p:cNvCxnSpPr/>
          <p:nvPr/>
        </p:nvCxnSpPr>
        <p:spPr bwMode="auto">
          <a:xfrm flipV="1">
            <a:off x="1222851" y="3418257"/>
            <a:ext cx="816063" cy="4296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4" idx="1"/>
          </p:cNvCxnSpPr>
          <p:nvPr/>
        </p:nvCxnSpPr>
        <p:spPr bwMode="auto">
          <a:xfrm>
            <a:off x="5082047" y="2794638"/>
            <a:ext cx="1854815" cy="1169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4763723" y="2609972"/>
            <a:ext cx="318324" cy="369332"/>
            <a:chOff x="2790018" y="5072988"/>
            <a:chExt cx="318324" cy="369332"/>
          </a:xfrm>
        </p:grpSpPr>
        <p:sp>
          <p:nvSpPr>
            <p:cNvPr id="83" name="Oval 82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764399" y="3489924"/>
            <a:ext cx="318324" cy="369332"/>
            <a:chOff x="2790018" y="5072988"/>
            <a:chExt cx="318324" cy="369332"/>
          </a:xfrm>
        </p:grpSpPr>
        <p:sp>
          <p:nvSpPr>
            <p:cNvPr id="54" name="Oval 5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1</a:t>
              </a:r>
              <a:endParaRPr lang="en-CA" dirty="0" smtClean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763723" y="2141775"/>
            <a:ext cx="318324" cy="369332"/>
            <a:chOff x="2790018" y="5072988"/>
            <a:chExt cx="318324" cy="369332"/>
          </a:xfrm>
        </p:grpSpPr>
        <p:sp>
          <p:nvSpPr>
            <p:cNvPr id="67" name="Oval 66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3</a:t>
              </a:r>
            </a:p>
          </p:txBody>
        </p:sp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425" y="2110630"/>
            <a:ext cx="1227927" cy="4666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947" y="2639269"/>
            <a:ext cx="1575804" cy="38637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5196" y="3228583"/>
            <a:ext cx="354135" cy="38108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9672" y="5692688"/>
            <a:ext cx="354135" cy="38108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404977" y="5729339"/>
            <a:ext cx="1793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000000"/>
                </a:solidFill>
              </a:rPr>
              <a:t>Common Tools </a:t>
            </a:r>
            <a:r>
              <a:rPr lang="en-CA" sz="1400" b="1" dirty="0" smtClean="0">
                <a:solidFill>
                  <a:srgbClr val="000000"/>
                </a:solidFill>
              </a:rPr>
              <a:t>VM</a:t>
            </a:r>
            <a:endParaRPr lang="en-CA" sz="1400" b="1" dirty="0">
              <a:solidFill>
                <a:srgbClr val="000000"/>
              </a:solidFill>
            </a:endParaRPr>
          </a:p>
        </p:txBody>
      </p:sp>
      <p:cxnSp>
        <p:nvCxnSpPr>
          <p:cNvPr id="114" name="Elbow Connector 113"/>
          <p:cNvCxnSpPr>
            <a:stCxn id="69" idx="0"/>
            <a:endCxn id="57" idx="0"/>
          </p:cNvCxnSpPr>
          <p:nvPr/>
        </p:nvCxnSpPr>
        <p:spPr bwMode="auto">
          <a:xfrm rot="5400000" flipH="1" flipV="1">
            <a:off x="7509015" y="-880706"/>
            <a:ext cx="437587" cy="5607376"/>
          </a:xfrm>
          <a:prstGeom prst="bentConnector3">
            <a:avLst>
              <a:gd name="adj1" fmla="val 152241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25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 bwMode="auto">
          <a:xfrm>
            <a:off x="7018211" y="4252112"/>
            <a:ext cx="2126827" cy="1841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endParaRPr lang="en-CA" dirty="0" smtClean="0">
              <a:solidFill>
                <a:srgbClr val="000000"/>
              </a:solidFill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7014502" y="1715525"/>
            <a:ext cx="2147554" cy="2012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 err="1" smtClean="0">
                <a:solidFill>
                  <a:srgbClr val="000000"/>
                </a:solidFill>
              </a:rPr>
              <a:t>PCFDev</a:t>
            </a:r>
            <a:r>
              <a:rPr lang="en-CA" sz="2000" b="1" dirty="0" smtClean="0">
                <a:solidFill>
                  <a:srgbClr val="000000"/>
                </a:solidFill>
              </a:rPr>
              <a:t> VM</a:t>
            </a: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10925521" y="263945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56"/>
          <p:cNvSpPr/>
          <p:nvPr/>
        </p:nvSpPr>
        <p:spPr bwMode="auto">
          <a:xfrm>
            <a:off x="9531934" y="1704188"/>
            <a:ext cx="1999124" cy="2023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 smtClean="0">
                <a:solidFill>
                  <a:srgbClr val="000000"/>
                </a:solidFill>
              </a:rPr>
              <a:t>BOSH Lite VM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7519723" y="2246658"/>
            <a:ext cx="1171599" cy="1171599"/>
            <a:chOff x="10438103" y="3127870"/>
            <a:chExt cx="593901" cy="593901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61" name="Oval 60"/>
            <p:cNvSpPr/>
            <p:nvPr/>
          </p:nvSpPr>
          <p:spPr bwMode="auto">
            <a:xfrm>
              <a:off x="10475122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1600" dirty="0" smtClean="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3949" y="2250563"/>
            <a:ext cx="1167694" cy="116769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355494" y="4346936"/>
            <a:ext cx="1919409" cy="1579809"/>
            <a:chOff x="2997629" y="2156466"/>
            <a:chExt cx="1919409" cy="1579809"/>
          </a:xfrm>
        </p:grpSpPr>
        <p:sp>
          <p:nvSpPr>
            <p:cNvPr id="64" name="Rectangle 63"/>
            <p:cNvSpPr/>
            <p:nvPr/>
          </p:nvSpPr>
          <p:spPr bwMode="auto">
            <a:xfrm>
              <a:off x="2997629" y="2156466"/>
              <a:ext cx="1919409" cy="15798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76006" y="2225252"/>
              <a:ext cx="1016611" cy="508305"/>
            </a:xfrm>
            <a:prstGeom prst="rect">
              <a:avLst/>
            </a:prstGeom>
          </p:spPr>
        </p:pic>
      </p:grpSp>
      <p:cxnSp>
        <p:nvCxnSpPr>
          <p:cNvPr id="5" name="Straight Arrow Connector 4"/>
          <p:cNvCxnSpPr/>
          <p:nvPr/>
        </p:nvCxnSpPr>
        <p:spPr bwMode="auto">
          <a:xfrm>
            <a:off x="6392555" y="5104979"/>
            <a:ext cx="404910" cy="471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 bwMode="auto">
          <a:xfrm flipH="1" flipV="1">
            <a:off x="8103216" y="3489924"/>
            <a:ext cx="27256" cy="82279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6863050" y="4913769"/>
            <a:ext cx="318324" cy="369332"/>
            <a:chOff x="2790018" y="5090145"/>
            <a:chExt cx="318324" cy="369332"/>
          </a:xfrm>
        </p:grpSpPr>
        <p:sp>
          <p:nvSpPr>
            <p:cNvPr id="74" name="Oval 7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>
                  <a:solidFill>
                    <a:schemeClr val="bg1"/>
                  </a:solidFill>
                </a:rPr>
                <a:t>1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958194" y="4373314"/>
            <a:ext cx="345913" cy="345913"/>
            <a:chOff x="10438103" y="3127870"/>
            <a:chExt cx="593901" cy="593901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122" name="Oval 121"/>
            <p:cNvSpPr/>
            <p:nvPr/>
          </p:nvSpPr>
          <p:spPr bwMode="auto">
            <a:xfrm>
              <a:off x="10475124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500" dirty="0" smtClean="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889403" y="4940176"/>
            <a:ext cx="590410" cy="524361"/>
            <a:chOff x="9753600" y="5620662"/>
            <a:chExt cx="590410" cy="524361"/>
          </a:xfrm>
        </p:grpSpPr>
        <p:sp>
          <p:nvSpPr>
            <p:cNvPr id="126" name="Rectangle 125"/>
            <p:cNvSpPr/>
            <p:nvPr/>
          </p:nvSpPr>
          <p:spPr bwMode="auto">
            <a:xfrm>
              <a:off x="9753600" y="5620662"/>
              <a:ext cx="590410" cy="524361"/>
            </a:xfrm>
            <a:prstGeom prst="rect">
              <a:avLst/>
            </a:prstGeom>
            <a:ln w="31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BOSH VMR</a:t>
              </a:r>
              <a:r>
                <a:rPr kumimoji="0" lang="en-CA" sz="40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Release</a:t>
              </a:r>
            </a:p>
          </p:txBody>
        </p:sp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71252" y="5752866"/>
              <a:ext cx="355106" cy="355106"/>
            </a:xfrm>
            <a:prstGeom prst="rect">
              <a:avLst/>
            </a:prstGeom>
          </p:spPr>
        </p:pic>
      </p:grpSp>
      <p:cxnSp>
        <p:nvCxnSpPr>
          <p:cNvPr id="127" name="Straight Arrow Connector 126"/>
          <p:cNvCxnSpPr/>
          <p:nvPr/>
        </p:nvCxnSpPr>
        <p:spPr bwMode="auto">
          <a:xfrm flipV="1">
            <a:off x="7241541" y="4623917"/>
            <a:ext cx="693731" cy="3331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 bwMode="auto">
          <a:xfrm>
            <a:off x="7257744" y="5104979"/>
            <a:ext cx="631659" cy="35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7957682" y="3816678"/>
            <a:ext cx="318324" cy="369332"/>
            <a:chOff x="2790018" y="5090145"/>
            <a:chExt cx="318324" cy="369332"/>
          </a:xfrm>
        </p:grpSpPr>
        <p:sp>
          <p:nvSpPr>
            <p:cNvPr id="135" name="Oval 134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37" name="Straight Arrow Connector 136"/>
          <p:cNvCxnSpPr/>
          <p:nvPr/>
        </p:nvCxnSpPr>
        <p:spPr bwMode="auto">
          <a:xfrm flipV="1">
            <a:off x="8564000" y="3380299"/>
            <a:ext cx="1589628" cy="153223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9221185" y="4098822"/>
            <a:ext cx="318324" cy="369332"/>
            <a:chOff x="2790018" y="5090145"/>
            <a:chExt cx="318324" cy="369332"/>
          </a:xfrm>
        </p:grpSpPr>
        <p:sp>
          <p:nvSpPr>
            <p:cNvPr id="139" name="Oval 138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3</a:t>
              </a:r>
              <a:endParaRPr lang="en-CA" dirty="0" smtClean="0">
                <a:solidFill>
                  <a:schemeClr val="bg1"/>
                </a:solidFill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98" y="3273741"/>
            <a:ext cx="983480" cy="14462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89" y="5109717"/>
            <a:ext cx="1575804" cy="386375"/>
          </a:xfrm>
          <a:prstGeom prst="rect">
            <a:avLst/>
          </a:prstGeom>
        </p:spPr>
      </p:pic>
      <p:cxnSp>
        <p:nvCxnSpPr>
          <p:cNvPr id="142" name="Straight Arrow Connector 141"/>
          <p:cNvCxnSpPr/>
          <p:nvPr/>
        </p:nvCxnSpPr>
        <p:spPr bwMode="auto">
          <a:xfrm>
            <a:off x="1243474" y="4568800"/>
            <a:ext cx="768812" cy="6335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 bwMode="auto">
          <a:xfrm>
            <a:off x="3792356" y="5266425"/>
            <a:ext cx="490228" cy="49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56362" y="5136840"/>
            <a:ext cx="1050288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>
                <a:latin typeface="Arial" charset="0"/>
              </a:rPr>
              <a:t>Solace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>
                <a:latin typeface="Arial" charset="0"/>
              </a:rPr>
              <a:t>Messaging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 smtClean="0">
                <a:latin typeface="Arial" charset="0"/>
              </a:rPr>
              <a:t>PCF Tile</a:t>
            </a:r>
            <a:endParaRPr lang="en-CA" sz="1400" dirty="0">
              <a:latin typeface="Arial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5696788" y="5333776"/>
            <a:ext cx="514575" cy="457010"/>
            <a:chOff x="9753600" y="5620662"/>
            <a:chExt cx="590410" cy="524361"/>
          </a:xfrm>
        </p:grpSpPr>
        <p:sp>
          <p:nvSpPr>
            <p:cNvPr id="96" name="Rectangle 95"/>
            <p:cNvSpPr/>
            <p:nvPr/>
          </p:nvSpPr>
          <p:spPr bwMode="auto">
            <a:xfrm>
              <a:off x="9753600" y="5620662"/>
              <a:ext cx="590410" cy="524361"/>
            </a:xfrm>
            <a:prstGeom prst="rect">
              <a:avLst/>
            </a:prstGeom>
            <a:ln w="31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BOSH VMR</a:t>
              </a:r>
              <a:r>
                <a:rPr kumimoji="0" lang="en-CA" sz="40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Release</a:t>
              </a: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71252" y="5752866"/>
              <a:ext cx="355106" cy="355106"/>
            </a:xfrm>
            <a:prstGeom prst="rect">
              <a:avLst/>
            </a:prstGeom>
          </p:spPr>
        </p:pic>
      </p:grpSp>
      <p:grpSp>
        <p:nvGrpSpPr>
          <p:cNvPr id="98" name="Group 97"/>
          <p:cNvGrpSpPr/>
          <p:nvPr/>
        </p:nvGrpSpPr>
        <p:grpSpPr>
          <a:xfrm>
            <a:off x="5699379" y="4612431"/>
            <a:ext cx="496055" cy="496055"/>
            <a:chOff x="10438103" y="3127870"/>
            <a:chExt cx="593901" cy="593901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100" name="Oval 99"/>
            <p:cNvSpPr/>
            <p:nvPr/>
          </p:nvSpPr>
          <p:spPr bwMode="auto">
            <a:xfrm>
              <a:off x="10475124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700" dirty="0" smtClean="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cxnSp>
        <p:nvCxnSpPr>
          <p:cNvPr id="39" name="Straight Connector 38"/>
          <p:cNvCxnSpPr/>
          <p:nvPr/>
        </p:nvCxnSpPr>
        <p:spPr bwMode="auto">
          <a:xfrm>
            <a:off x="5628932" y="4426750"/>
            <a:ext cx="0" cy="143902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0" name="Picture 10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9672" y="5692688"/>
            <a:ext cx="354135" cy="38108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404977" y="5729339"/>
            <a:ext cx="1793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000000"/>
                </a:solidFill>
              </a:rPr>
              <a:t>Common Tools </a:t>
            </a:r>
            <a:r>
              <a:rPr lang="en-CA" sz="1400" b="1" dirty="0" smtClean="0">
                <a:solidFill>
                  <a:srgbClr val="000000"/>
                </a:solidFill>
              </a:rPr>
              <a:t>VM</a:t>
            </a:r>
            <a:endParaRPr lang="en-CA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60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8"/>
  <p:tag name="ISPRING_RESOURCE_PATHS_HASH_PRESENTER" val="a4c656c28f8cb72c85654f3554dbd65cf1d0cdf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White Background">
  <a:themeElements>
    <a:clrScheme name="Better hyperlinking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5BBDF9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E365D58E-E694-4AA2-8000-083A97CB79B2}"/>
    </a:ext>
  </a:extLst>
</a:theme>
</file>

<file path=ppt/theme/theme2.xml><?xml version="1.0" encoding="utf-8"?>
<a:theme xmlns:a="http://schemas.openxmlformats.org/drawingml/2006/main" name="1_Light Gradient Background">
  <a:themeElements>
    <a:clrScheme name="Better hyperlinking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5BBDF9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CF34602C-A7F2-4CFC-9B9D-98204949FA5C}"/>
    </a:ext>
  </a:extLst>
</a:theme>
</file>

<file path=ppt/theme/theme3.xml><?xml version="1.0" encoding="utf-8"?>
<a:theme xmlns:a="http://schemas.openxmlformats.org/drawingml/2006/main" name="Dark Gradient Background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FADF6C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D50B3873-3629-4297-9B30-CF7C847465BF}"/>
    </a:ext>
  </a:extLst>
</a:theme>
</file>

<file path=ppt/theme/theme4.xml><?xml version="1.0" encoding="utf-8"?>
<a:theme xmlns:a="http://schemas.openxmlformats.org/drawingml/2006/main" name="1_Dark Gradient Background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FADF6C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D50B3873-3629-4297-9B30-CF7C847465BF}"/>
    </a:ext>
  </a:extLst>
</a:theme>
</file>

<file path=ppt/theme/theme5.xml><?xml version="1.0" encoding="utf-8"?>
<a:theme xmlns:a="http://schemas.openxmlformats.org/drawingml/2006/main" name="2_Light Gradient Background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FADF6C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CF34602C-A7F2-4CFC-9B9D-98204949FA5C}"/>
    </a:ext>
  </a:extLst>
</a:theme>
</file>

<file path=ppt/theme/theme6.xml><?xml version="1.0" encoding="utf-8"?>
<a:theme xmlns:a="http://schemas.openxmlformats.org/drawingml/2006/main" name="3_Light Gradient Background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FADF6C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CF34602C-A7F2-4CFC-9B9D-98204949FA5C}"/>
    </a:ext>
  </a:extLst>
</a:theme>
</file>

<file path=ppt/theme/theme7.xml><?xml version="1.0" encoding="utf-8"?>
<a:theme xmlns:a="http://schemas.openxmlformats.org/drawingml/2006/main" name="1_White Background">
  <a:themeElements>
    <a:clrScheme name="Better hyperlinking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5BBDF9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E365D58E-E694-4AA2-8000-083A97CB79B2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Solace-Presentation-Template</Template>
  <TotalTime>62151</TotalTime>
  <Words>85</Words>
  <Application>Microsoft Macintosh PowerPoint</Application>
  <PresentationFormat>Widescreen</PresentationFormat>
  <Paragraphs>56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</vt:i4>
      </vt:variant>
    </vt:vector>
  </HeadingPairs>
  <TitlesOfParts>
    <vt:vector size="18" baseType="lpstr">
      <vt:lpstr>Arial Narrow</vt:lpstr>
      <vt:lpstr>Calibri</vt:lpstr>
      <vt:lpstr>Calibri Light</vt:lpstr>
      <vt:lpstr>Courier New</vt:lpstr>
      <vt:lpstr>ＭＳ Ｐゴシック</vt:lpstr>
      <vt:lpstr>Verdana</vt:lpstr>
      <vt:lpstr>Wingdings</vt:lpstr>
      <vt:lpstr>Arial</vt:lpstr>
      <vt:lpstr>White Background</vt:lpstr>
      <vt:lpstr>1_Light Gradient Background</vt:lpstr>
      <vt:lpstr>Dark Gradient Background</vt:lpstr>
      <vt:lpstr>1_Dark Gradient Background</vt:lpstr>
      <vt:lpstr>2_Light Gradient Background</vt:lpstr>
      <vt:lpstr>3_Light Gradient Background</vt:lpstr>
      <vt:lpstr>1_White Background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Reliable Messaging</dc:title>
  <dc:creator>Greg Barr</dc:creator>
  <cp:lastModifiedBy>Mark Spielman</cp:lastModifiedBy>
  <cp:revision>730</cp:revision>
  <dcterms:created xsi:type="dcterms:W3CDTF">2015-06-12T19:14:47Z</dcterms:created>
  <dcterms:modified xsi:type="dcterms:W3CDTF">2017-03-21T16:48:07Z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CF38E425-1046-4B54-8354-824AD5029948</vt:lpwstr>
  </property>
  <property fmtid="{D5CDD505-2E9C-101B-9397-08002B2CF9AE}" pid="3" name="ArticulatePath">
    <vt:lpwstr>Presentation2</vt:lpwstr>
  </property>
</Properties>
</file>