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541" r:id="rId2"/>
    <p:sldId id="545" r:id="rId3"/>
    <p:sldId id="580" r:id="rId4"/>
    <p:sldId id="581" r:id="rId5"/>
    <p:sldId id="582" r:id="rId6"/>
    <p:sldId id="584" r:id="rId7"/>
    <p:sldId id="585" r:id="rId8"/>
    <p:sldId id="586" r:id="rId9"/>
    <p:sldId id="590" r:id="rId10"/>
    <p:sldId id="588" r:id="rId11"/>
    <p:sldId id="587" r:id="rId12"/>
    <p:sldId id="589" r:id="rId13"/>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mcallister" initials="spm"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DAB"/>
    <a:srgbClr val="FA961E"/>
    <a:srgbClr val="0A5FAA"/>
    <a:srgbClr val="F8982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1" autoAdjust="0"/>
    <p:restoredTop sz="77804" autoAdjust="0"/>
  </p:normalViewPr>
  <p:slideViewPr>
    <p:cSldViewPr snapToGrid="0" snapToObjects="1">
      <p:cViewPr>
        <p:scale>
          <a:sx n="88" d="100"/>
          <a:sy n="88" d="100"/>
        </p:scale>
        <p:origin x="592" y="-40"/>
      </p:cViewPr>
      <p:guideLst>
        <p:guide orient="horz" pos="2160"/>
        <p:guide pos="384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tags" Target="tags/tag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4CD305-C8EB-014F-809E-A167267EBAE0}" type="datetimeFigureOut">
              <a:rPr lang="en-US" smtClean="0"/>
              <a:pPr/>
              <a:t>11/4/15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BA0F2-874B-FE43-A00D-0C6FADBDB50D}" type="slidenum">
              <a:rPr lang="en-US" smtClean="0"/>
              <a:pPr/>
              <a:t>‹#›</a:t>
            </a:fld>
            <a:endParaRPr lang="en-US"/>
          </a:p>
        </p:txBody>
      </p:sp>
    </p:spTree>
    <p:extLst>
      <p:ext uri="{BB962C8B-B14F-4D97-AF65-F5344CB8AC3E}">
        <p14:creationId xmlns:p14="http://schemas.microsoft.com/office/powerpoint/2010/main" val="36191940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assets.nagios.com/downloads/nagioscore/docs/nagioscore/3/en/configmain.html#check_result_reaper_frequenc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b="1">
                <a:solidFill>
                  <a:schemeClr val="tx1"/>
                </a:solidFill>
                <a:latin typeface="Arial" charset="0"/>
              </a:defRPr>
            </a:lvl1pPr>
            <a:lvl2pPr marL="757066" indent="-291179" eaLnBrk="0" hangingPunct="0">
              <a:defRPr sz="2000" b="1">
                <a:solidFill>
                  <a:schemeClr val="tx1"/>
                </a:solidFill>
                <a:latin typeface="Arial" charset="0"/>
              </a:defRPr>
            </a:lvl2pPr>
            <a:lvl3pPr marL="1164717" indent="-232943" eaLnBrk="0" hangingPunct="0">
              <a:defRPr sz="2000" b="1">
                <a:solidFill>
                  <a:schemeClr val="tx1"/>
                </a:solidFill>
                <a:latin typeface="Arial" charset="0"/>
              </a:defRPr>
            </a:lvl3pPr>
            <a:lvl4pPr marL="1630604" indent="-232943" eaLnBrk="0" hangingPunct="0">
              <a:defRPr sz="2000" b="1">
                <a:solidFill>
                  <a:schemeClr val="tx1"/>
                </a:solidFill>
                <a:latin typeface="Arial" charset="0"/>
              </a:defRPr>
            </a:lvl4pPr>
            <a:lvl5pPr marL="2096491" indent="-232943" eaLnBrk="0" hangingPunct="0">
              <a:defRPr sz="2000" b="1">
                <a:solidFill>
                  <a:schemeClr val="tx1"/>
                </a:solidFill>
                <a:latin typeface="Arial" charset="0"/>
              </a:defRPr>
            </a:lvl5pPr>
            <a:lvl6pPr marL="2562377" indent="-232943" eaLnBrk="0" fontAlgn="base" hangingPunct="0">
              <a:spcBef>
                <a:spcPct val="0"/>
              </a:spcBef>
              <a:spcAft>
                <a:spcPct val="0"/>
              </a:spcAft>
              <a:defRPr sz="2000" b="1">
                <a:solidFill>
                  <a:schemeClr val="tx1"/>
                </a:solidFill>
                <a:latin typeface="Arial" charset="0"/>
              </a:defRPr>
            </a:lvl6pPr>
            <a:lvl7pPr marL="3028264" indent="-232943" eaLnBrk="0" fontAlgn="base" hangingPunct="0">
              <a:spcBef>
                <a:spcPct val="0"/>
              </a:spcBef>
              <a:spcAft>
                <a:spcPct val="0"/>
              </a:spcAft>
              <a:defRPr sz="2000" b="1">
                <a:solidFill>
                  <a:schemeClr val="tx1"/>
                </a:solidFill>
                <a:latin typeface="Arial" charset="0"/>
              </a:defRPr>
            </a:lvl7pPr>
            <a:lvl8pPr marL="3494151" indent="-232943" eaLnBrk="0" fontAlgn="base" hangingPunct="0">
              <a:spcBef>
                <a:spcPct val="0"/>
              </a:spcBef>
              <a:spcAft>
                <a:spcPct val="0"/>
              </a:spcAft>
              <a:defRPr sz="2000" b="1">
                <a:solidFill>
                  <a:schemeClr val="tx1"/>
                </a:solidFill>
                <a:latin typeface="Arial" charset="0"/>
              </a:defRPr>
            </a:lvl8pPr>
            <a:lvl9pPr marL="3960038" indent="-232943" eaLnBrk="0" fontAlgn="base" hangingPunct="0">
              <a:spcBef>
                <a:spcPct val="0"/>
              </a:spcBef>
              <a:spcAft>
                <a:spcPct val="0"/>
              </a:spcAft>
              <a:defRPr sz="2000" b="1">
                <a:solidFill>
                  <a:schemeClr val="tx1"/>
                </a:solidFill>
                <a:latin typeface="Arial" charset="0"/>
              </a:defRPr>
            </a:lvl9pPr>
          </a:lstStyle>
          <a:p>
            <a:fld id="{94AAF0C3-3F9D-4829-B2D9-B4DE9F690CBE}" type="slidenum">
              <a:rPr lang="en-US" sz="1200" b="0">
                <a:latin typeface="Times New Roman" pitchFamily="18" charset="0"/>
              </a:rPr>
              <a:pPr/>
              <a:t>1</a:t>
            </a:fld>
            <a:endParaRPr lang="en-US" sz="1200" b="0">
              <a:latin typeface="Times New Roman" pitchFamily="18" charset="0"/>
            </a:endParaRPr>
          </a:p>
        </p:txBody>
      </p:sp>
      <p:sp>
        <p:nvSpPr>
          <p:cNvPr id="8195" name="Rectangle 2"/>
          <p:cNvSpPr>
            <a:spLocks noGrp="1" noRot="1" noChangeAspect="1" noChangeArrowheads="1" noTextEdit="1"/>
          </p:cNvSpPr>
          <p:nvPr>
            <p:ph type="sldImg"/>
          </p:nvPr>
        </p:nvSpPr>
        <p:spPr>
          <a:xfrm>
            <a:off x="407988" y="696913"/>
            <a:ext cx="6197600" cy="3486150"/>
          </a:xfrm>
          <a:ln/>
        </p:spPr>
      </p:sp>
      <p:sp>
        <p:nvSpPr>
          <p:cNvPr id="81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3161" tIns="46581" rIns="93161" bIns="46581"/>
          <a:lstStyle/>
          <a:p>
            <a:pPr eaLnBrk="1" hangingPunct="1"/>
            <a:endParaRPr lang="en-US" dirty="0" smtClean="0"/>
          </a:p>
        </p:txBody>
      </p:sp>
    </p:spTree>
    <p:extLst>
      <p:ext uri="{BB962C8B-B14F-4D97-AF65-F5344CB8AC3E}">
        <p14:creationId xmlns:p14="http://schemas.microsoft.com/office/powerpoint/2010/main" val="58094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official</a:t>
            </a:r>
            <a:r>
              <a:rPr lang="en-US" baseline="0" dirty="0" smtClean="0"/>
              <a:t> Nagios Plugins package is open source</a:t>
            </a:r>
          </a:p>
          <a:p>
            <a:pPr marL="171450" indent="-171450">
              <a:buFont typeface="Arial" charset="0"/>
              <a:buChar char="•"/>
            </a:pPr>
            <a:r>
              <a:rPr lang="en-US" baseline="0" dirty="0" smtClean="0"/>
              <a:t>It consists of over 50 plugins for monitoring basic services (disk, </a:t>
            </a:r>
            <a:r>
              <a:rPr lang="en-US" baseline="0" dirty="0" err="1" smtClean="0"/>
              <a:t>cpu</a:t>
            </a:r>
            <a:r>
              <a:rPr lang="en-US" baseline="0" dirty="0" smtClean="0"/>
              <a:t>, http…) and helps you get started</a:t>
            </a:r>
          </a:p>
          <a:p>
            <a:pPr marL="171450" indent="-171450">
              <a:buFont typeface="Arial" charset="0"/>
              <a:buChar char="•"/>
            </a:pPr>
            <a:r>
              <a:rPr lang="en-US" baseline="0" dirty="0" smtClean="0"/>
              <a:t>Plugins have been developed by the Nagios </a:t>
            </a:r>
            <a:r>
              <a:rPr lang="en-US" baseline="0" dirty="0" err="1" smtClean="0"/>
              <a:t>commuity</a:t>
            </a:r>
            <a:r>
              <a:rPr lang="en-US" baseline="0" dirty="0" smtClean="0"/>
              <a:t> and over 4000 are available for download</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3</a:t>
            </a:fld>
            <a:endParaRPr lang="en-US"/>
          </a:p>
        </p:txBody>
      </p:sp>
    </p:spTree>
    <p:extLst>
      <p:ext uri="{BB962C8B-B14F-4D97-AF65-F5344CB8AC3E}">
        <p14:creationId xmlns:p14="http://schemas.microsoft.com/office/powerpoint/2010/main" val="10122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upside of this type of plugin architecture is that you can monitor just about anything you can think of. If you can automate the process of checking something, you can monitor it with Nagios.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downside to this type of plugin architecture is the fact that Nagios has absolutely no idea what it is that you're monitoring. You could be monitoring network traffic statistics, data error rates, room temperate, CPU voltage, fan speed, processor load, disk space, or the ability of your super-fantastic toaster to properly brown your bread in the morning... Nagios doesn't understand the specifics of what's being monitored - it just tracks changes in the </a:t>
            </a:r>
            <a:r>
              <a:rPr lang="en-US" sz="1200" i="1" kern="1200" dirty="0" smtClean="0">
                <a:solidFill>
                  <a:schemeClr val="tx1"/>
                </a:solidFill>
                <a:latin typeface="+mn-lt"/>
                <a:ea typeface="+mn-ea"/>
                <a:cs typeface="+mn-cs"/>
              </a:rPr>
              <a:t>state</a:t>
            </a:r>
            <a:r>
              <a:rPr lang="en-US" sz="1200" i="0" kern="1200" dirty="0" smtClean="0">
                <a:solidFill>
                  <a:schemeClr val="tx1"/>
                </a:solidFill>
                <a:latin typeface="+mn-lt"/>
                <a:ea typeface="+mn-ea"/>
                <a:cs typeface="+mn-cs"/>
              </a:rPr>
              <a:t> of those resources. Only the plugins themselves know exactly what they're monitoring and how to perform the actual checks.</a:t>
            </a:r>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5</a:t>
            </a:fld>
            <a:endParaRPr lang="en-US"/>
          </a:p>
        </p:txBody>
      </p:sp>
    </p:spTree>
    <p:extLst>
      <p:ext uri="{BB962C8B-B14F-4D97-AF65-F5344CB8AC3E}">
        <p14:creationId xmlns:p14="http://schemas.microsoft.com/office/powerpoint/2010/main" val="126555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external command file is implemented as a named pipe (FIFO)</a:t>
            </a:r>
          </a:p>
          <a:p>
            <a:endParaRPr lang="en-US" dirty="0" smtClean="0"/>
          </a:p>
          <a:p>
            <a:pPr marL="171450" indent="-171450">
              <a:buFont typeface="Arial" charset="0"/>
              <a:buChar char="•"/>
            </a:pPr>
            <a:r>
              <a:rPr lang="en-US" sz="1200" kern="1200" dirty="0" smtClean="0">
                <a:solidFill>
                  <a:schemeClr val="tx1"/>
                </a:solidFill>
                <a:latin typeface="+mn-lt"/>
                <a:ea typeface="+mn-ea"/>
                <a:cs typeface="+mn-cs"/>
              </a:rPr>
              <a:t>An external application checks the status of a host or service.</a:t>
            </a:r>
          </a:p>
          <a:p>
            <a:pPr marL="171450" indent="-171450">
              <a:buFont typeface="Arial" charset="0"/>
              <a:buChar char="•"/>
            </a:pPr>
            <a:r>
              <a:rPr lang="en-US" sz="1200" kern="1200" dirty="0" smtClean="0">
                <a:solidFill>
                  <a:schemeClr val="tx1"/>
                </a:solidFill>
                <a:latin typeface="+mn-lt"/>
                <a:ea typeface="+mn-ea"/>
                <a:cs typeface="+mn-cs"/>
              </a:rPr>
              <a:t>The external application writes the results of the check to the </a:t>
            </a:r>
            <a:r>
              <a:rPr lang="en-US" sz="1200" u="sng" kern="1200" dirty="0" smtClean="0">
                <a:solidFill>
                  <a:schemeClr val="tx1"/>
                </a:solidFill>
                <a:latin typeface="+mn-lt"/>
                <a:ea typeface="+mn-ea"/>
                <a:cs typeface="+mn-cs"/>
              </a:rPr>
              <a:t>external command file.</a:t>
            </a:r>
          </a:p>
          <a:p>
            <a:pPr marL="171450" indent="-171450">
              <a:buFont typeface="Arial" charset="0"/>
              <a:buChar char="•"/>
            </a:pPr>
            <a:r>
              <a:rPr lang="en-US" sz="1200" kern="1200" dirty="0" smtClean="0">
                <a:solidFill>
                  <a:schemeClr val="tx1"/>
                </a:solidFill>
                <a:latin typeface="+mn-lt"/>
                <a:ea typeface="+mn-ea"/>
                <a:cs typeface="+mn-cs"/>
              </a:rPr>
              <a:t>The next time Nagios reads the external command file it will place the results of all passive checks into a queue for later processing. The same queue that is used for storing results from active checks is also used to store the results from passive checks.</a:t>
            </a:r>
          </a:p>
          <a:p>
            <a:pPr marL="171450" indent="-171450">
              <a:buFont typeface="Arial" charset="0"/>
              <a:buChar char="•"/>
            </a:pPr>
            <a:r>
              <a:rPr lang="en-US" sz="1200" kern="1200" dirty="0" smtClean="0">
                <a:solidFill>
                  <a:schemeClr val="tx1"/>
                </a:solidFill>
                <a:latin typeface="+mn-lt"/>
                <a:ea typeface="+mn-ea"/>
                <a:cs typeface="+mn-cs"/>
              </a:rPr>
              <a:t>Nagios will periodically execute a </a:t>
            </a:r>
            <a:r>
              <a:rPr lang="en-US" sz="1200" u="sng" kern="1200" dirty="0" smtClean="0">
                <a:solidFill>
                  <a:schemeClr val="tx1"/>
                </a:solidFill>
                <a:latin typeface="+mn-lt"/>
                <a:ea typeface="+mn-ea"/>
                <a:cs typeface="+mn-cs"/>
                <a:hlinkClick r:id="rId3"/>
              </a:rPr>
              <a:t>check result reaper event and scan the check result queue. Each service check result that is found in the queue is processed in the same manner - regardless of whether the check was active or passive. Nagios may send out notifications, log alerts, etc. depending on the check result information.</a:t>
            </a:r>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6</a:t>
            </a:fld>
            <a:endParaRPr lang="en-US"/>
          </a:p>
        </p:txBody>
      </p:sp>
    </p:spTree>
    <p:extLst>
      <p:ext uri="{BB962C8B-B14F-4D97-AF65-F5344CB8AC3E}">
        <p14:creationId xmlns:p14="http://schemas.microsoft.com/office/powerpoint/2010/main" val="180500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to demo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7</a:t>
            </a:fld>
            <a:endParaRPr lang="en-US"/>
          </a:p>
        </p:txBody>
      </p:sp>
    </p:spTree>
    <p:extLst>
      <p:ext uri="{BB962C8B-B14F-4D97-AF65-F5344CB8AC3E}">
        <p14:creationId xmlns:p14="http://schemas.microsoft.com/office/powerpoint/2010/main" val="160281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Nagios will execute the </a:t>
            </a:r>
            <a:r>
              <a:rPr lang="en-US" sz="1200" i="1" kern="1200" dirty="0" err="1" smtClean="0">
                <a:solidFill>
                  <a:schemeClr val="tx1"/>
                </a:solidFill>
                <a:effectLst/>
                <a:latin typeface="+mn-lt"/>
                <a:ea typeface="+mn-ea"/>
                <a:cs typeface="+mn-cs"/>
              </a:rPr>
              <a:t>check_nrpe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plugin and tell it what service needs to be checked </a:t>
            </a:r>
            <a:endParaRPr lang="en-US" dirty="0" smtClean="0">
              <a:effectLst/>
            </a:endParaRPr>
          </a:p>
          <a:p>
            <a:r>
              <a:rPr lang="en-US" sz="1200" kern="1200" dirty="0" smtClean="0">
                <a:solidFill>
                  <a:schemeClr val="tx1"/>
                </a:solidFill>
                <a:effectLst/>
                <a:latin typeface="+mn-lt"/>
                <a:ea typeface="+mn-ea"/>
                <a:cs typeface="+mn-cs"/>
              </a:rPr>
              <a:t>–  The </a:t>
            </a:r>
            <a:r>
              <a:rPr lang="en-US" sz="1200" i="1" kern="1200" dirty="0" err="1" smtClean="0">
                <a:solidFill>
                  <a:schemeClr val="tx1"/>
                </a:solidFill>
                <a:effectLst/>
                <a:latin typeface="+mn-lt"/>
                <a:ea typeface="+mn-ea"/>
                <a:cs typeface="+mn-cs"/>
              </a:rPr>
              <a:t>check_nrpe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plugin contacts the </a:t>
            </a:r>
            <a:r>
              <a:rPr lang="en-US" sz="1200" i="1" kern="1200" dirty="0" smtClean="0">
                <a:solidFill>
                  <a:schemeClr val="tx1"/>
                </a:solidFill>
                <a:effectLst/>
                <a:latin typeface="+mn-lt"/>
                <a:ea typeface="+mn-ea"/>
                <a:cs typeface="+mn-cs"/>
              </a:rPr>
              <a:t>NRPE </a:t>
            </a:r>
            <a:r>
              <a:rPr lang="en-US" sz="1200" kern="1200" dirty="0" smtClean="0">
                <a:solidFill>
                  <a:schemeClr val="tx1"/>
                </a:solidFill>
                <a:effectLst/>
                <a:latin typeface="+mn-lt"/>
                <a:ea typeface="+mn-ea"/>
                <a:cs typeface="+mn-cs"/>
              </a:rPr>
              <a:t>daemon on the remote host over an (optionally) SSL-protected </a:t>
            </a:r>
            <a:endParaRPr lang="en-US" dirty="0" smtClean="0">
              <a:effectLst/>
            </a:endParaRPr>
          </a:p>
          <a:p>
            <a:r>
              <a:rPr lang="en-US" sz="1200" kern="1200" dirty="0" smtClean="0">
                <a:solidFill>
                  <a:schemeClr val="tx1"/>
                </a:solidFill>
                <a:effectLst/>
                <a:latin typeface="+mn-lt"/>
                <a:ea typeface="+mn-ea"/>
                <a:cs typeface="+mn-cs"/>
              </a:rPr>
              <a:t>connection </a:t>
            </a:r>
            <a:endParaRPr lang="en-US" dirty="0" smtClean="0">
              <a:effectLst/>
            </a:endParaRPr>
          </a:p>
          <a:p>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NRPE </a:t>
            </a:r>
            <a:r>
              <a:rPr lang="en-US" sz="1200" kern="1200" dirty="0" smtClean="0">
                <a:solidFill>
                  <a:schemeClr val="tx1"/>
                </a:solidFill>
                <a:effectLst/>
                <a:latin typeface="+mn-lt"/>
                <a:ea typeface="+mn-ea"/>
                <a:cs typeface="+mn-cs"/>
              </a:rPr>
              <a:t>daemon runs the appropriate Nagios plugin to check the service or resource </a:t>
            </a:r>
            <a:endParaRPr lang="en-US" dirty="0" smtClean="0">
              <a:effectLst/>
            </a:endParaRPr>
          </a:p>
          <a:p>
            <a:r>
              <a:rPr lang="en-US" sz="1200" kern="1200" dirty="0" smtClean="0">
                <a:solidFill>
                  <a:schemeClr val="tx1"/>
                </a:solidFill>
                <a:effectLst/>
                <a:latin typeface="+mn-lt"/>
                <a:ea typeface="+mn-ea"/>
                <a:cs typeface="+mn-cs"/>
              </a:rPr>
              <a:t>–  The results from the service check are passed from the </a:t>
            </a:r>
            <a:r>
              <a:rPr lang="en-US" sz="1200" i="1" kern="1200" dirty="0" smtClean="0">
                <a:solidFill>
                  <a:schemeClr val="tx1"/>
                </a:solidFill>
                <a:effectLst/>
                <a:latin typeface="+mn-lt"/>
                <a:ea typeface="+mn-ea"/>
                <a:cs typeface="+mn-cs"/>
              </a:rPr>
              <a:t>NRPE </a:t>
            </a:r>
            <a:r>
              <a:rPr lang="en-US" sz="1200" kern="1200" dirty="0" smtClean="0">
                <a:solidFill>
                  <a:schemeClr val="tx1"/>
                </a:solidFill>
                <a:effectLst/>
                <a:latin typeface="+mn-lt"/>
                <a:ea typeface="+mn-ea"/>
                <a:cs typeface="+mn-cs"/>
              </a:rPr>
              <a:t>daemon back to the </a:t>
            </a:r>
            <a:r>
              <a:rPr lang="en-US" sz="1200" i="1" kern="1200" dirty="0" err="1" smtClean="0">
                <a:solidFill>
                  <a:schemeClr val="tx1"/>
                </a:solidFill>
                <a:effectLst/>
                <a:latin typeface="+mn-lt"/>
                <a:ea typeface="+mn-ea"/>
                <a:cs typeface="+mn-cs"/>
              </a:rPr>
              <a:t>check_nrpe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plugin, which </a:t>
            </a:r>
            <a:endParaRPr lang="en-US" dirty="0" smtClean="0">
              <a:effectLst/>
            </a:endParaRPr>
          </a:p>
          <a:p>
            <a:r>
              <a:rPr lang="en-US" sz="1200" kern="1200" dirty="0" smtClean="0">
                <a:solidFill>
                  <a:schemeClr val="tx1"/>
                </a:solidFill>
                <a:effectLst/>
                <a:latin typeface="+mn-lt"/>
                <a:ea typeface="+mn-ea"/>
                <a:cs typeface="+mn-cs"/>
              </a:rPr>
              <a:t>then returns the check results to the Nagios process.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8</a:t>
            </a:fld>
            <a:endParaRPr lang="en-US"/>
          </a:p>
        </p:txBody>
      </p:sp>
    </p:spTree>
    <p:extLst>
      <p:ext uri="{BB962C8B-B14F-4D97-AF65-F5344CB8AC3E}">
        <p14:creationId xmlns:p14="http://schemas.microsoft.com/office/powerpoint/2010/main" val="74677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Nagios will execute the </a:t>
            </a:r>
            <a:r>
              <a:rPr lang="en-US" sz="1200" i="1" kern="1200" dirty="0" err="1" smtClean="0">
                <a:solidFill>
                  <a:schemeClr val="tx1"/>
                </a:solidFill>
                <a:effectLst/>
                <a:latin typeface="+mn-lt"/>
                <a:ea typeface="+mn-ea"/>
                <a:cs typeface="+mn-cs"/>
              </a:rPr>
              <a:t>check_nrpe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plugin and tell it what service needs to be checked </a:t>
            </a:r>
            <a:endParaRPr lang="en-US" dirty="0" smtClean="0">
              <a:effectLst/>
            </a:endParaRPr>
          </a:p>
          <a:p>
            <a:r>
              <a:rPr lang="en-US" sz="1200" kern="1200" dirty="0" smtClean="0">
                <a:solidFill>
                  <a:schemeClr val="tx1"/>
                </a:solidFill>
                <a:effectLst/>
                <a:latin typeface="+mn-lt"/>
                <a:ea typeface="+mn-ea"/>
                <a:cs typeface="+mn-cs"/>
              </a:rPr>
              <a:t>–  The </a:t>
            </a:r>
            <a:r>
              <a:rPr lang="en-US" sz="1200" i="1" kern="1200" dirty="0" err="1" smtClean="0">
                <a:solidFill>
                  <a:schemeClr val="tx1"/>
                </a:solidFill>
                <a:effectLst/>
                <a:latin typeface="+mn-lt"/>
                <a:ea typeface="+mn-ea"/>
                <a:cs typeface="+mn-cs"/>
              </a:rPr>
              <a:t>check_nrpe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plugin contacts the </a:t>
            </a:r>
            <a:r>
              <a:rPr lang="en-US" sz="1200" i="1" kern="1200" dirty="0" smtClean="0">
                <a:solidFill>
                  <a:schemeClr val="tx1"/>
                </a:solidFill>
                <a:effectLst/>
                <a:latin typeface="+mn-lt"/>
                <a:ea typeface="+mn-ea"/>
                <a:cs typeface="+mn-cs"/>
              </a:rPr>
              <a:t>NRPE </a:t>
            </a:r>
            <a:r>
              <a:rPr lang="en-US" sz="1200" kern="1200" dirty="0" smtClean="0">
                <a:solidFill>
                  <a:schemeClr val="tx1"/>
                </a:solidFill>
                <a:effectLst/>
                <a:latin typeface="+mn-lt"/>
                <a:ea typeface="+mn-ea"/>
                <a:cs typeface="+mn-cs"/>
              </a:rPr>
              <a:t>daemon on the remote host over an (optionally) SSL-protected </a:t>
            </a:r>
            <a:endParaRPr lang="en-US" dirty="0" smtClean="0">
              <a:effectLst/>
            </a:endParaRPr>
          </a:p>
          <a:p>
            <a:r>
              <a:rPr lang="en-US" sz="1200" kern="1200" dirty="0" smtClean="0">
                <a:solidFill>
                  <a:schemeClr val="tx1"/>
                </a:solidFill>
                <a:effectLst/>
                <a:latin typeface="+mn-lt"/>
                <a:ea typeface="+mn-ea"/>
                <a:cs typeface="+mn-cs"/>
              </a:rPr>
              <a:t>connection </a:t>
            </a:r>
            <a:endParaRPr lang="en-US" dirty="0" smtClean="0">
              <a:effectLst/>
            </a:endParaRPr>
          </a:p>
          <a:p>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NRPE </a:t>
            </a:r>
            <a:r>
              <a:rPr lang="en-US" sz="1200" kern="1200" dirty="0" smtClean="0">
                <a:solidFill>
                  <a:schemeClr val="tx1"/>
                </a:solidFill>
                <a:effectLst/>
                <a:latin typeface="+mn-lt"/>
                <a:ea typeface="+mn-ea"/>
                <a:cs typeface="+mn-cs"/>
              </a:rPr>
              <a:t>daemon runs the appropriate Nagios plugin to check the service or resource </a:t>
            </a:r>
            <a:endParaRPr lang="en-US" dirty="0" smtClean="0">
              <a:effectLst/>
            </a:endParaRPr>
          </a:p>
          <a:p>
            <a:r>
              <a:rPr lang="en-US" sz="1200" kern="1200" dirty="0" smtClean="0">
                <a:solidFill>
                  <a:schemeClr val="tx1"/>
                </a:solidFill>
                <a:effectLst/>
                <a:latin typeface="+mn-lt"/>
                <a:ea typeface="+mn-ea"/>
                <a:cs typeface="+mn-cs"/>
              </a:rPr>
              <a:t>–  The results from the service check are passed from the </a:t>
            </a:r>
            <a:r>
              <a:rPr lang="en-US" sz="1200" i="1" kern="1200" dirty="0" smtClean="0">
                <a:solidFill>
                  <a:schemeClr val="tx1"/>
                </a:solidFill>
                <a:effectLst/>
                <a:latin typeface="+mn-lt"/>
                <a:ea typeface="+mn-ea"/>
                <a:cs typeface="+mn-cs"/>
              </a:rPr>
              <a:t>NRPE </a:t>
            </a:r>
            <a:r>
              <a:rPr lang="en-US" sz="1200" kern="1200" dirty="0" smtClean="0">
                <a:solidFill>
                  <a:schemeClr val="tx1"/>
                </a:solidFill>
                <a:effectLst/>
                <a:latin typeface="+mn-lt"/>
                <a:ea typeface="+mn-ea"/>
                <a:cs typeface="+mn-cs"/>
              </a:rPr>
              <a:t>daemon back to the </a:t>
            </a:r>
            <a:r>
              <a:rPr lang="en-US" sz="1200" i="1" kern="1200" dirty="0" err="1" smtClean="0">
                <a:solidFill>
                  <a:schemeClr val="tx1"/>
                </a:solidFill>
                <a:effectLst/>
                <a:latin typeface="+mn-lt"/>
                <a:ea typeface="+mn-ea"/>
                <a:cs typeface="+mn-cs"/>
              </a:rPr>
              <a:t>check_nrpe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plugin, which </a:t>
            </a:r>
            <a:endParaRPr lang="en-US" dirty="0" smtClean="0">
              <a:effectLst/>
            </a:endParaRPr>
          </a:p>
          <a:p>
            <a:r>
              <a:rPr lang="en-US" sz="1200" kern="1200" dirty="0" smtClean="0">
                <a:solidFill>
                  <a:schemeClr val="tx1"/>
                </a:solidFill>
                <a:effectLst/>
                <a:latin typeface="+mn-lt"/>
                <a:ea typeface="+mn-ea"/>
                <a:cs typeface="+mn-cs"/>
              </a:rPr>
              <a:t>then returns the check results to the Nagios process.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10</a:t>
            </a:fld>
            <a:endParaRPr lang="en-US"/>
          </a:p>
        </p:txBody>
      </p:sp>
    </p:spTree>
    <p:extLst>
      <p:ext uri="{BB962C8B-B14F-4D97-AF65-F5344CB8AC3E}">
        <p14:creationId xmlns:p14="http://schemas.microsoft.com/office/powerpoint/2010/main" val="7841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11</a:t>
            </a:fld>
            <a:endParaRPr lang="en-US"/>
          </a:p>
        </p:txBody>
      </p:sp>
    </p:spTree>
    <p:extLst>
      <p:ext uri="{BB962C8B-B14F-4D97-AF65-F5344CB8AC3E}">
        <p14:creationId xmlns:p14="http://schemas.microsoft.com/office/powerpoint/2010/main" val="198722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2BA0F2-874B-FE43-A00D-0C6FADBDB50D}" type="slidenum">
              <a:rPr lang="en-US" smtClean="0"/>
              <a:pPr/>
              <a:t>12</a:t>
            </a:fld>
            <a:endParaRPr lang="en-US"/>
          </a:p>
        </p:txBody>
      </p:sp>
    </p:spTree>
    <p:extLst>
      <p:ext uri="{BB962C8B-B14F-4D97-AF65-F5344CB8AC3E}">
        <p14:creationId xmlns:p14="http://schemas.microsoft.com/office/powerpoint/2010/main" val="95149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1" name="Rectangle 10"/>
          <p:cNvSpPr/>
          <p:nvPr userDrawn="1"/>
        </p:nvSpPr>
        <p:spPr bwMode="auto">
          <a:xfrm>
            <a:off x="0" y="0"/>
            <a:ext cx="12192000" cy="6858000"/>
          </a:xfrm>
          <a:prstGeom prst="rect">
            <a:avLst/>
          </a:prstGeom>
          <a:gradFill>
            <a:gsLst>
              <a:gs pos="100000">
                <a:schemeClr val="bg2">
                  <a:lumMod val="20000"/>
                  <a:lumOff val="80000"/>
                </a:schemeClr>
              </a:gs>
              <a:gs pos="0">
                <a:schemeClr val="bg1">
                  <a:lumMod val="7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056" t="15140" r="11996" b="34775"/>
          <a:stretch/>
        </p:blipFill>
        <p:spPr>
          <a:xfrm>
            <a:off x="-23446" y="0"/>
            <a:ext cx="12215446" cy="6869723"/>
          </a:xfrm>
          <a:prstGeom prst="rect">
            <a:avLst/>
          </a:prstGeom>
        </p:spPr>
      </p:pic>
      <p:sp>
        <p:nvSpPr>
          <p:cNvPr id="10" name="Rectangle 10"/>
          <p:cNvSpPr>
            <a:spLocks noChangeArrowheads="1"/>
          </p:cNvSpPr>
          <p:nvPr/>
        </p:nvSpPr>
        <p:spPr bwMode="auto">
          <a:xfrm>
            <a:off x="9144000" y="6400800"/>
            <a:ext cx="2946400" cy="304800"/>
          </a:xfrm>
          <a:prstGeom prst="rect">
            <a:avLst/>
          </a:prstGeom>
          <a:noFill/>
          <a:ln w="9525">
            <a:noFill/>
            <a:miter lim="800000"/>
            <a:headEnd/>
            <a:tailEnd/>
          </a:ln>
          <a:effectLst/>
        </p:spPr>
        <p:txBody>
          <a:bodyPr>
            <a:prstTxWarp prst="textNoShape">
              <a:avLst/>
            </a:prstTxWarp>
          </a:bodyPr>
          <a:lstStyle/>
          <a:p>
            <a:pPr algn="r" defTabSz="914400" fontAlgn="base">
              <a:spcBef>
                <a:spcPct val="0"/>
              </a:spcBef>
              <a:spcAft>
                <a:spcPct val="0"/>
              </a:spcAft>
            </a:pPr>
            <a:r>
              <a:rPr lang="en-US" sz="900">
                <a:solidFill>
                  <a:srgbClr val="FEF3DE"/>
                </a:solidFill>
                <a:ea typeface="Arial" charset="0"/>
                <a:cs typeface="Arial" charset="0"/>
              </a:rPr>
              <a:t>© Solace Systems</a:t>
            </a:r>
            <a:br>
              <a:rPr lang="en-US" sz="900">
                <a:solidFill>
                  <a:srgbClr val="FEF3DE"/>
                </a:solidFill>
                <a:ea typeface="Arial" charset="0"/>
                <a:cs typeface="Arial" charset="0"/>
              </a:rPr>
            </a:br>
            <a:r>
              <a:rPr lang="en-US" sz="1200">
                <a:solidFill>
                  <a:srgbClr val="FEF3DE"/>
                </a:solidFill>
              </a:rPr>
              <a:t>CONFIDENTIAL</a:t>
            </a:r>
          </a:p>
        </p:txBody>
      </p:sp>
      <p:sp>
        <p:nvSpPr>
          <p:cNvPr id="148487" name="Rectangle 7"/>
          <p:cNvSpPr>
            <a:spLocks noGrp="1" noChangeArrowheads="1"/>
          </p:cNvSpPr>
          <p:nvPr>
            <p:ph type="subTitle" sz="quarter" idx="1"/>
          </p:nvPr>
        </p:nvSpPr>
        <p:spPr>
          <a:xfrm>
            <a:off x="1849160" y="4800600"/>
            <a:ext cx="5303994" cy="1600200"/>
          </a:xfrm>
        </p:spPr>
        <p:txBody>
          <a:bodyPr/>
          <a:lstStyle>
            <a:lvl1pPr marL="0" indent="0">
              <a:buFont typeface="Wingdings" pitchFamily="2" charset="2"/>
              <a:buNone/>
              <a:defRPr sz="2800" b="0">
                <a:solidFill>
                  <a:srgbClr val="111111"/>
                </a:solidFill>
              </a:defRPr>
            </a:lvl1pPr>
          </a:lstStyle>
          <a:p>
            <a:r>
              <a:rPr lang="en-US" smtClean="0"/>
              <a:t>Click to edit Master subtitle style</a:t>
            </a:r>
            <a:endParaRPr lang="en-US" dirty="0"/>
          </a:p>
        </p:txBody>
      </p:sp>
      <p:sp>
        <p:nvSpPr>
          <p:cNvPr id="148488" name="Rectangle 8"/>
          <p:cNvSpPr>
            <a:spLocks noGrp="1" noChangeArrowheads="1"/>
          </p:cNvSpPr>
          <p:nvPr>
            <p:ph type="ctrTitle" sz="quarter"/>
          </p:nvPr>
        </p:nvSpPr>
        <p:spPr>
          <a:xfrm>
            <a:off x="1854451" y="1500668"/>
            <a:ext cx="7463169" cy="1571625"/>
          </a:xfrm>
        </p:spPr>
        <p:txBody>
          <a:bodyPr anchor="t"/>
          <a:lstStyle>
            <a:lvl1pPr>
              <a:defRPr sz="5400" b="0">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9291" y="5843385"/>
            <a:ext cx="4183698" cy="711229"/>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433" y="-1176"/>
            <a:ext cx="11034184" cy="1023939"/>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67"/>
              </a:spcBef>
              <a:defRPr/>
            </a:lvl1pPr>
            <a:lvl2pPr>
              <a:spcAft>
                <a:spcPts val="800"/>
              </a:spcAft>
              <a:defRPr/>
            </a:lvl2pPr>
            <a:lvl4pPr>
              <a:defRPr sz="2133"/>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6812280" y="1371600"/>
            <a:ext cx="4810337" cy="48768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83917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3" hasCustomPrompt="1"/>
          </p:nvPr>
        </p:nvSpPr>
        <p:spPr>
          <a:xfrm>
            <a:off x="588232" y="1151412"/>
            <a:ext cx="2678396" cy="5240152"/>
          </a:xfrm>
          <a:gradFill flip="none" rotWithShape="1">
            <a:gsLst>
              <a:gs pos="100000">
                <a:schemeClr val="bg1">
                  <a:lumMod val="85000"/>
                </a:schemeClr>
              </a:gs>
              <a:gs pos="50000">
                <a:schemeClr val="bg1">
                  <a:alpha val="0"/>
                </a:schemeClr>
              </a:gs>
            </a:gsLst>
            <a:lin ang="0" scaled="0"/>
            <a:tileRect/>
          </a:gradFill>
        </p:spPr>
        <p:txBody>
          <a:bodyPr lIns="91440" tIns="182880" rIns="182880"/>
          <a:lstStyle>
            <a:lvl1pPr marL="0" indent="0">
              <a:lnSpc>
                <a:spcPct val="150000"/>
              </a:lnSpc>
              <a:buNone/>
              <a:defRPr sz="2000">
                <a:solidFill>
                  <a:schemeClr val="tx1">
                    <a:lumMod val="50000"/>
                    <a:lumOff val="50000"/>
                  </a:schemeClr>
                </a:solidFill>
              </a:defRPr>
            </a:lvl1pPr>
          </a:lstStyle>
          <a:p>
            <a:pPr lvl="0"/>
            <a:r>
              <a:rPr lang="en-US" dirty="0" smtClean="0"/>
              <a:t>Description</a:t>
            </a:r>
            <a:endParaRPr lang="en-US" dirty="0"/>
          </a:p>
        </p:txBody>
      </p:sp>
      <p:sp>
        <p:nvSpPr>
          <p:cNvPr id="8" name="Text Placeholder 6"/>
          <p:cNvSpPr>
            <a:spLocks noGrp="1"/>
          </p:cNvSpPr>
          <p:nvPr>
            <p:ph type="body" sz="quarter" idx="14" hasCustomPrompt="1"/>
          </p:nvPr>
        </p:nvSpPr>
        <p:spPr>
          <a:xfrm>
            <a:off x="8808720" y="1151412"/>
            <a:ext cx="3383280" cy="5240152"/>
          </a:xfrm>
          <a:solidFill>
            <a:srgbClr val="FA961E"/>
          </a:solidFill>
        </p:spPr>
        <p:txBody>
          <a:bodyPr lIns="274320" tIns="182880" rIns="365760"/>
          <a:lstStyle>
            <a:lvl1pPr marL="0" indent="0">
              <a:lnSpc>
                <a:spcPct val="150000"/>
              </a:lnSpc>
              <a:buNone/>
              <a:defRPr sz="2000" i="1">
                <a:solidFill>
                  <a:schemeClr val="bg1"/>
                </a:solidFill>
              </a:defRPr>
            </a:lvl1pPr>
          </a:lstStyle>
          <a:p>
            <a:pPr lvl="0"/>
            <a:r>
              <a:rPr lang="en-US" dirty="0" smtClean="0"/>
              <a:t>Description</a:t>
            </a:r>
            <a:endParaRPr lang="en-US" dirty="0"/>
          </a:p>
        </p:txBody>
      </p:sp>
      <p:sp>
        <p:nvSpPr>
          <p:cNvPr id="10" name="Text Placeholder 9"/>
          <p:cNvSpPr>
            <a:spLocks noGrp="1"/>
          </p:cNvSpPr>
          <p:nvPr>
            <p:ph type="body" sz="quarter" idx="15"/>
          </p:nvPr>
        </p:nvSpPr>
        <p:spPr>
          <a:xfrm>
            <a:off x="3410465" y="1371600"/>
            <a:ext cx="5201723" cy="4708525"/>
          </a:xfrm>
        </p:spPr>
        <p:txBody>
          <a:bodyPr/>
          <a:lstStyle>
            <a:lvl1pPr>
              <a:defRPr sz="2400"/>
            </a:lvl1pPr>
            <a:lvl2pPr marL="568325" indent="-231775">
              <a:defRPr sz="2000"/>
            </a:lvl2pPr>
            <a:lvl3pPr>
              <a:defRPr sz="1800"/>
            </a:lvl3pPr>
            <a:lvl4pPr>
              <a:defRPr sz="16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07170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67916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4" name="Rectangle 13"/>
          <p:cNvSpPr/>
          <p:nvPr userDrawn="1"/>
        </p:nvSpPr>
        <p:spPr bwMode="auto">
          <a:xfrm rot="10800000">
            <a:off x="0" y="6392922"/>
            <a:ext cx="12192835" cy="465748"/>
          </a:xfrm>
          <a:prstGeom prst="rect">
            <a:avLst/>
          </a:prstGeom>
          <a:gradFill>
            <a:gsLst>
              <a:gs pos="100000">
                <a:schemeClr val="bg1">
                  <a:lumMod val="85000"/>
                </a:schemeClr>
              </a:gs>
              <a:gs pos="0">
                <a:schemeClr val="bg1">
                  <a:lumMod val="9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smtClean="0">
              <a:ln>
                <a:noFill/>
              </a:ln>
              <a:solidFill>
                <a:schemeClr val="tx1"/>
              </a:solidFill>
              <a:effectLst/>
              <a:latin typeface="Arial" charset="0"/>
            </a:endParaRPr>
          </a:p>
        </p:txBody>
      </p:sp>
      <p:sp>
        <p:nvSpPr>
          <p:cNvPr id="13" name="Rectangle 12"/>
          <p:cNvSpPr/>
          <p:nvPr userDrawn="1"/>
        </p:nvSpPr>
        <p:spPr bwMode="auto">
          <a:xfrm>
            <a:off x="837" y="-10886"/>
            <a:ext cx="12192000" cy="1164614"/>
          </a:xfrm>
          <a:prstGeom prst="rect">
            <a:avLst/>
          </a:prstGeom>
          <a:gradFill>
            <a:gsLst>
              <a:gs pos="100000">
                <a:schemeClr val="bg1">
                  <a:lumMod val="85000"/>
                </a:schemeClr>
              </a:gs>
              <a:gs pos="0">
                <a:schemeClr val="bg1">
                  <a:lumMod val="9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smtClean="0">
              <a:ln>
                <a:noFill/>
              </a:ln>
              <a:solidFill>
                <a:schemeClr val="tx1"/>
              </a:solidFill>
              <a:effectLst/>
              <a:latin typeface="Arial" charset="0"/>
            </a:endParaRPr>
          </a:p>
        </p:txBody>
      </p:sp>
      <p:pic>
        <p:nvPicPr>
          <p:cNvPr id="2" name="Picture 1"/>
          <p:cNvPicPr>
            <a:picLocks noChangeAspect="1"/>
          </p:cNvPicPr>
          <p:nvPr userDrawn="1"/>
        </p:nvPicPr>
        <p:blipFill rotWithShape="1">
          <a:blip r:embed="rId6">
            <a:extLst>
              <a:ext uri="{28A0092B-C50C-407E-A947-70E740481C1C}">
                <a14:useLocalDpi xmlns:a14="http://schemas.microsoft.com/office/drawing/2010/main" val="0"/>
              </a:ext>
            </a:extLst>
          </a:blip>
          <a:srcRect l="-1057" t="14969" r="11998" b="34775"/>
          <a:stretch/>
        </p:blipFill>
        <p:spPr>
          <a:xfrm>
            <a:off x="-1674" y="-23446"/>
            <a:ext cx="12215446" cy="6893170"/>
          </a:xfrm>
          <a:prstGeom prst="rect">
            <a:avLst/>
          </a:prstGeom>
        </p:spPr>
      </p:pic>
      <p:sp>
        <p:nvSpPr>
          <p:cNvPr id="4099" name="Rectangle 4"/>
          <p:cNvSpPr>
            <a:spLocks noGrp="1" noChangeArrowheads="1"/>
          </p:cNvSpPr>
          <p:nvPr>
            <p:ph type="body" idx="1"/>
          </p:nvPr>
        </p:nvSpPr>
        <p:spPr bwMode="auto">
          <a:xfrm>
            <a:off x="1647371" y="1371600"/>
            <a:ext cx="4905829"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104" name="Rectangle 9"/>
          <p:cNvSpPr>
            <a:spLocks noGrp="1" noChangeArrowheads="1"/>
          </p:cNvSpPr>
          <p:nvPr>
            <p:ph type="title"/>
          </p:nvPr>
        </p:nvSpPr>
        <p:spPr bwMode="auto">
          <a:xfrm>
            <a:off x="588231" y="108018"/>
            <a:ext cx="11092140" cy="10239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28512" y="6518848"/>
            <a:ext cx="1642068" cy="282435"/>
          </a:xfrm>
          <a:prstGeom prst="rect">
            <a:avLst/>
          </a:prstGeom>
        </p:spPr>
      </p:pic>
      <p:sp>
        <p:nvSpPr>
          <p:cNvPr id="12" name="TextBox 11"/>
          <p:cNvSpPr txBox="1"/>
          <p:nvPr userDrawn="1"/>
        </p:nvSpPr>
        <p:spPr>
          <a:xfrm>
            <a:off x="8467" y="6436976"/>
            <a:ext cx="1693333" cy="384721"/>
          </a:xfrm>
          <a:prstGeom prst="rect">
            <a:avLst/>
          </a:prstGeom>
          <a:noFill/>
        </p:spPr>
        <p:txBody>
          <a:bodyPr wrap="square" rtlCol="0">
            <a:spAutoFit/>
          </a:bodyPr>
          <a:lstStyle/>
          <a:p>
            <a:fld id="{73A7EC27-C8AF-41FD-AEF5-5DAC54DFEA0F}" type="slidenum">
              <a:rPr lang="en-US" sz="1200" smtClean="0">
                <a:solidFill>
                  <a:schemeClr val="tx1">
                    <a:lumMod val="75000"/>
                    <a:lumOff val="25000"/>
                  </a:schemeClr>
                </a:solidFill>
              </a:rPr>
              <a:t>‹#›</a:t>
            </a:fld>
            <a:endParaRPr lang="en-US" sz="1200" dirty="0" smtClean="0">
              <a:solidFill>
                <a:schemeClr val="tx1">
                  <a:lumMod val="75000"/>
                  <a:lumOff val="25000"/>
                </a:schemeClr>
              </a:solidFill>
            </a:endParaRPr>
          </a:p>
          <a:p>
            <a:r>
              <a:rPr lang="en-US" sz="700" dirty="0" smtClean="0">
                <a:solidFill>
                  <a:schemeClr val="tx1">
                    <a:lumMod val="50000"/>
                    <a:lumOff val="50000"/>
                  </a:schemeClr>
                </a:solidFill>
              </a:rPr>
              <a:t>CONFIDENTIAL</a:t>
            </a:r>
            <a:endParaRPr lang="en-US" sz="8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0" r:id="rId2"/>
    <p:sldLayoutId id="2147483669" r:id="rId3"/>
    <p:sldLayoutId id="2147483672" r:id="rId4"/>
  </p:sldLayoutIdLst>
  <p:timing>
    <p:tnLst>
      <p:par>
        <p:cTn id="1" dur="indefinite" restart="never" nodeType="tmRoot"/>
      </p:par>
    </p:tnLst>
  </p:timing>
  <p:hf hdr="0" dt="0"/>
  <p:txStyles>
    <p:titleStyle>
      <a:lvl1pPr algn="l" rtl="0" eaLnBrk="1" fontAlgn="base" hangingPunct="1">
        <a:lnSpc>
          <a:spcPct val="80000"/>
        </a:lnSpc>
        <a:spcBef>
          <a:spcPct val="0"/>
        </a:spcBef>
        <a:spcAft>
          <a:spcPct val="0"/>
        </a:spcAft>
        <a:defRPr sz="3600" b="0" baseline="0">
          <a:solidFill>
            <a:srgbClr val="0A5FAA"/>
          </a:solidFill>
          <a:latin typeface="Calibri Light" panose="020F0302020204030204" pitchFamily="34" charset="0"/>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a:solidFill>
            <a:schemeClr val="bg1"/>
          </a:solidFill>
          <a:latin typeface="Arial" charset="0"/>
        </a:defRPr>
      </a:lvl6pPr>
      <a:lvl7pPr marL="914400" algn="l" rtl="0" eaLnBrk="1" fontAlgn="base" hangingPunct="1">
        <a:spcBef>
          <a:spcPct val="0"/>
        </a:spcBef>
        <a:spcAft>
          <a:spcPct val="0"/>
        </a:spcAft>
        <a:defRPr sz="2800">
          <a:solidFill>
            <a:schemeClr val="bg1"/>
          </a:solidFill>
          <a:latin typeface="Arial" charset="0"/>
        </a:defRPr>
      </a:lvl7pPr>
      <a:lvl8pPr marL="1371600" algn="l" rtl="0" eaLnBrk="1" fontAlgn="base" hangingPunct="1">
        <a:spcBef>
          <a:spcPct val="0"/>
        </a:spcBef>
        <a:spcAft>
          <a:spcPct val="0"/>
        </a:spcAft>
        <a:defRPr sz="2800">
          <a:solidFill>
            <a:schemeClr val="bg1"/>
          </a:solidFill>
          <a:latin typeface="Arial" charset="0"/>
        </a:defRPr>
      </a:lvl8pPr>
      <a:lvl9pPr marL="1828800" algn="l" rtl="0" eaLnBrk="1" fontAlgn="base" hangingPunct="1">
        <a:spcBef>
          <a:spcPct val="0"/>
        </a:spcBef>
        <a:spcAft>
          <a:spcPct val="0"/>
        </a:spcAft>
        <a:defRPr sz="2800">
          <a:solidFill>
            <a:schemeClr val="bg1"/>
          </a:solidFill>
          <a:latin typeface="Arial" charset="0"/>
        </a:defRPr>
      </a:lvl9pPr>
    </p:titleStyle>
    <p:bodyStyle>
      <a:lvl1pPr marL="338138" indent="-338138" algn="l" rtl="0" eaLnBrk="1" fontAlgn="base" hangingPunct="1">
        <a:spcBef>
          <a:spcPts val="600"/>
        </a:spcBef>
        <a:spcAft>
          <a:spcPts val="600"/>
        </a:spcAft>
        <a:buClr>
          <a:srgbClr val="FF7900"/>
        </a:buClr>
        <a:buSzPct val="100000"/>
        <a:buFont typeface="Courier New" panose="02070309020205020404" pitchFamily="49" charset="0"/>
        <a:buChar char="o"/>
        <a:defRPr sz="2800" b="0">
          <a:solidFill>
            <a:schemeClr val="tx1">
              <a:lumMod val="85000"/>
              <a:lumOff val="15000"/>
            </a:schemeClr>
          </a:solidFill>
          <a:latin typeface="Calibri Light" panose="020F0302020204030204" pitchFamily="34" charset="0"/>
          <a:ea typeface="+mn-ea"/>
          <a:cs typeface="+mn-cs"/>
        </a:defRPr>
      </a:lvl1pPr>
      <a:lvl2pPr marL="688975" indent="-231775" algn="l" rtl="0" eaLnBrk="1" fontAlgn="base" hangingPunct="1">
        <a:spcBef>
          <a:spcPts val="0"/>
        </a:spcBef>
        <a:spcAft>
          <a:spcPts val="600"/>
        </a:spcAft>
        <a:buClr>
          <a:srgbClr val="0B3D91"/>
        </a:buClr>
        <a:buFont typeface="Calibri" panose="020F0502020204030204" pitchFamily="34" charset="0"/>
        <a:buChar char="‐"/>
        <a:defRPr sz="2400" b="0">
          <a:solidFill>
            <a:schemeClr val="tx1">
              <a:lumMod val="85000"/>
              <a:lumOff val="15000"/>
            </a:schemeClr>
          </a:solidFill>
          <a:latin typeface="Calibri Light" panose="020F0302020204030204" pitchFamily="34" charset="0"/>
          <a:ea typeface="ＭＳ Ｐゴシック" charset="-128"/>
        </a:defRPr>
      </a:lvl2pPr>
      <a:lvl3pPr marL="1027113" indent="-168275" algn="l" rtl="0" eaLnBrk="1" fontAlgn="base" hangingPunct="1">
        <a:spcBef>
          <a:spcPts val="0"/>
        </a:spcBef>
        <a:spcAft>
          <a:spcPts val="600"/>
        </a:spcAft>
        <a:buClr>
          <a:srgbClr val="4D4D4D"/>
        </a:buClr>
        <a:buSzPct val="80000"/>
        <a:buFont typeface="Calibri" panose="020F0502020204030204" pitchFamily="34" charset="0"/>
        <a:buChar char="‐"/>
        <a:defRPr sz="2000" b="0">
          <a:solidFill>
            <a:schemeClr val="tx1">
              <a:lumMod val="85000"/>
              <a:lumOff val="15000"/>
            </a:schemeClr>
          </a:solidFill>
          <a:latin typeface="Calibri Light" panose="020F0302020204030204" pitchFamily="34" charset="0"/>
          <a:ea typeface="ＭＳ Ｐゴシック" charset="-128"/>
        </a:defRPr>
      </a:lvl3pPr>
      <a:lvl4pPr marL="1600200" indent="-228600" algn="l" rtl="0" eaLnBrk="1" fontAlgn="base" hangingPunct="1">
        <a:spcBef>
          <a:spcPct val="0"/>
        </a:spcBef>
        <a:spcAft>
          <a:spcPct val="0"/>
        </a:spcAft>
        <a:buClr>
          <a:srgbClr val="C0C0C0"/>
        </a:buClr>
        <a:buSzPct val="60000"/>
        <a:defRPr sz="1800" b="0">
          <a:solidFill>
            <a:srgbClr val="000000"/>
          </a:solidFill>
          <a:latin typeface="Calibri Light" panose="020F0302020204030204" pitchFamily="34" charset="0"/>
          <a:ea typeface="ＭＳ Ｐゴシック" charset="-128"/>
        </a:defRPr>
      </a:lvl4pPr>
      <a:lvl5pPr marL="2057400" indent="-228600" algn="l" rtl="0" eaLnBrk="1" fontAlgn="base" hangingPunct="1">
        <a:spcBef>
          <a:spcPct val="20000"/>
        </a:spcBef>
        <a:spcAft>
          <a:spcPct val="0"/>
        </a:spcAft>
        <a:buClr>
          <a:srgbClr val="000000"/>
        </a:buClr>
        <a:buFont typeface="Wingdings" charset="2"/>
        <a:buChar char="n"/>
        <a:defRPr sz="2000">
          <a:solidFill>
            <a:schemeClr val="bg1"/>
          </a:solidFill>
          <a:effectLst>
            <a:outerShdw blurRad="38100" dist="38100" dir="2700000" algn="tl">
              <a:srgbClr val="C0C0C0"/>
            </a:outerShdw>
          </a:effectLst>
          <a:latin typeface="Verdana" pitchFamily="34" charset="0"/>
          <a:ea typeface="ＭＳ Ｐゴシック" charset="-128"/>
        </a:defRPr>
      </a:lvl5pPr>
      <a:lvl6pPr marL="25146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6pPr>
      <a:lvl7pPr marL="29718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7pPr>
      <a:lvl8pPr marL="34290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8pPr>
      <a:lvl9pPr marL="38862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192.168.1.81/nagios" TargetMode="External"/><Relationship Id="rId4" Type="http://schemas.openxmlformats.org/officeDocument/2006/relationships/hyperlink" Target="https://assets.nagios.com/downloads/nagioscore/docs/nagioscore/4/en/"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ChangeArrowheads="1"/>
          </p:cNvSpPr>
          <p:nvPr/>
        </p:nvSpPr>
        <p:spPr bwMode="auto">
          <a:xfrm>
            <a:off x="3177118" y="5591178"/>
            <a:ext cx="8830733" cy="747713"/>
          </a:xfrm>
          <a:prstGeom prst="rect">
            <a:avLst/>
          </a:prstGeom>
          <a:noFill/>
          <a:ln w="9525">
            <a:noFill/>
            <a:miter lim="800000"/>
            <a:headEnd/>
            <a:tailEnd/>
          </a:ln>
          <a:effectLst/>
        </p:spPr>
        <p:txBody>
          <a:bodyPr/>
          <a:lstStyle/>
          <a:p>
            <a:pPr algn="ctr">
              <a:spcBef>
                <a:spcPct val="20000"/>
              </a:spcBef>
              <a:buClr>
                <a:srgbClr val="000000"/>
              </a:buClr>
              <a:buFont typeface="Wingdings" pitchFamily="2" charset="2"/>
              <a:buNone/>
              <a:defRPr/>
            </a:pPr>
            <a:endParaRPr lang="en-US" sz="3200" i="1">
              <a:solidFill>
                <a:srgbClr val="F6760F"/>
              </a:solidFill>
              <a:effectLst>
                <a:outerShdw blurRad="38100" dist="38100" dir="2700000" algn="tl">
                  <a:srgbClr val="C0C0C0"/>
                </a:outerShdw>
              </a:effectLst>
              <a:latin typeface="Verdana" pitchFamily="34" charset="0"/>
            </a:endParaRPr>
          </a:p>
        </p:txBody>
      </p:sp>
      <p:sp>
        <p:nvSpPr>
          <p:cNvPr id="5124" name="Rectangle 11"/>
          <p:cNvSpPr>
            <a:spLocks noGrp="1" noChangeArrowheads="1"/>
          </p:cNvSpPr>
          <p:nvPr>
            <p:ph type="subTitle" idx="1"/>
          </p:nvPr>
        </p:nvSpPr>
        <p:spPr/>
        <p:txBody>
          <a:bodyPr/>
          <a:lstStyle/>
          <a:p>
            <a:pPr>
              <a:spcAft>
                <a:spcPts val="0"/>
              </a:spcAft>
            </a:pPr>
            <a:r>
              <a:rPr lang="en-US" dirty="0" smtClean="0"/>
              <a:t>Shrikanth Rajgopalan</a:t>
            </a:r>
          </a:p>
          <a:p>
            <a:pPr>
              <a:spcAft>
                <a:spcPts val="0"/>
              </a:spcAft>
            </a:pPr>
            <a:endParaRPr lang="en-US" dirty="0"/>
          </a:p>
          <a:p>
            <a:pPr>
              <a:spcAft>
                <a:spcPts val="0"/>
              </a:spcAft>
            </a:pPr>
            <a:r>
              <a:rPr lang="en-US" sz="2000" dirty="0" smtClean="0"/>
              <a:t>3</a:t>
            </a:r>
            <a:r>
              <a:rPr lang="en-US" sz="2000" baseline="30000" dirty="0" smtClean="0"/>
              <a:t>rd</a:t>
            </a:r>
            <a:r>
              <a:rPr lang="en-US" sz="2000" dirty="0" smtClean="0"/>
              <a:t> Nov 2015</a:t>
            </a:r>
          </a:p>
        </p:txBody>
      </p:sp>
      <p:sp>
        <p:nvSpPr>
          <p:cNvPr id="5123" name="Rectangle 10"/>
          <p:cNvSpPr>
            <a:spLocks noGrp="1" noChangeArrowheads="1"/>
          </p:cNvSpPr>
          <p:nvPr>
            <p:ph type="ctrTitle"/>
          </p:nvPr>
        </p:nvSpPr>
        <p:spPr>
          <a:xfrm>
            <a:off x="1854451" y="1500668"/>
            <a:ext cx="8217396" cy="1571625"/>
          </a:xfrm>
        </p:spPr>
        <p:txBody>
          <a:bodyPr/>
          <a:lstStyle/>
          <a:p>
            <a:r>
              <a:rPr lang="en-US" dirty="0" smtClean="0"/>
              <a:t/>
            </a:r>
            <a:br>
              <a:rPr lang="en-US" dirty="0" smtClean="0"/>
            </a:br>
            <a:r>
              <a:rPr lang="en-US" dirty="0" smtClean="0"/>
              <a:t>Monitoring Solace using </a:t>
            </a:r>
            <a:r>
              <a:rPr lang="en-US" dirty="0" smtClean="0"/>
              <a:t>Nagios Core</a:t>
            </a:r>
            <a:endParaRPr lang="en-US" dirty="0"/>
          </a:p>
        </p:txBody>
      </p:sp>
    </p:spTree>
    <p:extLst>
      <p:ext uri="{BB962C8B-B14F-4D97-AF65-F5344CB8AC3E}">
        <p14:creationId xmlns:p14="http://schemas.microsoft.com/office/powerpoint/2010/main" val="217235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Addons</a:t>
            </a:r>
            <a:r>
              <a:rPr lang="en-US" dirty="0" smtClean="0"/>
              <a:t> – Nagios Remote Plugin Executor (NRPE)</a:t>
            </a:r>
            <a:endParaRPr lang="en-US" dirty="0"/>
          </a:p>
        </p:txBody>
      </p:sp>
      <p:sp>
        <p:nvSpPr>
          <p:cNvPr id="3" name="Content Placeholder 2"/>
          <p:cNvSpPr>
            <a:spLocks noGrp="1"/>
          </p:cNvSpPr>
          <p:nvPr>
            <p:ph idx="1"/>
          </p:nvPr>
        </p:nvSpPr>
        <p:spPr>
          <a:xfrm>
            <a:off x="588231" y="1386114"/>
            <a:ext cx="11092140" cy="4876800"/>
          </a:xfrm>
        </p:spPr>
        <p:txBody>
          <a:bodyPr/>
          <a:lstStyle/>
          <a:p>
            <a:r>
              <a:rPr lang="en-US" dirty="0" smtClean="0"/>
              <a:t>Plugins are installed and executed on the server running Nagios</a:t>
            </a:r>
          </a:p>
          <a:p>
            <a:pPr lvl="1"/>
            <a:r>
              <a:rPr lang="en-US" dirty="0" smtClean="0"/>
              <a:t>Can be executed over SSH to monitor remote servers but this imposes a large CPU </a:t>
            </a:r>
            <a:r>
              <a:rPr lang="en-US" dirty="0" err="1" smtClean="0"/>
              <a:t>pverhead</a:t>
            </a:r>
            <a:endParaRPr lang="en-US" dirty="0" smtClean="0"/>
          </a:p>
          <a:p>
            <a:r>
              <a:rPr lang="en-US" dirty="0" smtClean="0"/>
              <a:t>NRPE allows the remote execution of these plugins</a:t>
            </a:r>
          </a:p>
          <a:p>
            <a:pPr lvl="1"/>
            <a:r>
              <a:rPr lang="en-US" dirty="0" smtClean="0"/>
              <a:t>Runs as a daemon service on the remote server</a:t>
            </a:r>
          </a:p>
          <a:p>
            <a:pPr lvl="1"/>
            <a:r>
              <a:rPr lang="en-US" dirty="0" smtClean="0"/>
              <a:t>Locally checks resources when contacted by Nagios</a:t>
            </a:r>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19627" y="4281712"/>
            <a:ext cx="10156371" cy="1695586"/>
          </a:xfrm>
          <a:prstGeom prst="rect">
            <a:avLst/>
          </a:prstGeom>
        </p:spPr>
      </p:pic>
    </p:spTree>
    <p:extLst>
      <p:ext uri="{BB962C8B-B14F-4D97-AF65-F5344CB8AC3E}">
        <p14:creationId xmlns:p14="http://schemas.microsoft.com/office/powerpoint/2010/main" val="193564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Nagios Core</a:t>
            </a:r>
            <a:endParaRPr lang="en-US" dirty="0"/>
          </a:p>
        </p:txBody>
      </p:sp>
      <p:sp>
        <p:nvSpPr>
          <p:cNvPr id="3" name="Content Placeholder 2"/>
          <p:cNvSpPr>
            <a:spLocks noGrp="1"/>
          </p:cNvSpPr>
          <p:nvPr>
            <p:ph idx="1"/>
          </p:nvPr>
        </p:nvSpPr>
        <p:spPr>
          <a:xfrm>
            <a:off x="631773" y="1371600"/>
            <a:ext cx="4905829" cy="4876800"/>
          </a:xfrm>
        </p:spPr>
        <p:txBody>
          <a:bodyPr/>
          <a:lstStyle/>
          <a:p>
            <a:r>
              <a:rPr lang="en-US" dirty="0" smtClean="0"/>
              <a:t>Pros</a:t>
            </a:r>
          </a:p>
          <a:p>
            <a:pPr lvl="1"/>
            <a:r>
              <a:rPr lang="en-US" dirty="0" smtClean="0"/>
              <a:t>Modularity of plugin architecture</a:t>
            </a:r>
          </a:p>
          <a:p>
            <a:pPr lvl="1"/>
            <a:r>
              <a:rPr lang="en-US" dirty="0" smtClean="0"/>
              <a:t>Scalability using parallel checking and forking</a:t>
            </a:r>
          </a:p>
          <a:p>
            <a:pPr lvl="1"/>
            <a:r>
              <a:rPr lang="en-US" dirty="0" smtClean="0"/>
              <a:t>Fast response times</a:t>
            </a:r>
          </a:p>
          <a:p>
            <a:pPr defTabSz="914400"/>
            <a:r>
              <a:rPr lang="en-US" dirty="0"/>
              <a:t>Cons</a:t>
            </a:r>
          </a:p>
          <a:p>
            <a:pPr lvl="1" defTabSz="914400"/>
            <a:r>
              <a:rPr lang="en-US" dirty="0"/>
              <a:t>Text file </a:t>
            </a:r>
            <a:r>
              <a:rPr lang="en-US" dirty="0" err="1"/>
              <a:t>configs</a:t>
            </a:r>
            <a:r>
              <a:rPr lang="en-US" dirty="0"/>
              <a:t> are </a:t>
            </a:r>
            <a:r>
              <a:rPr lang="en-US" dirty="0" err="1"/>
              <a:t>diffucult</a:t>
            </a:r>
            <a:r>
              <a:rPr lang="en-US" dirty="0"/>
              <a:t> to manage </a:t>
            </a:r>
            <a:r>
              <a:rPr lang="en-US" dirty="0" smtClean="0"/>
              <a:t>and do not scale</a:t>
            </a:r>
            <a:endParaRPr lang="en-US" dirty="0"/>
          </a:p>
          <a:p>
            <a:pPr lvl="1" defTabSz="914400"/>
            <a:r>
              <a:rPr lang="en-US" dirty="0"/>
              <a:t>No inbuilt HA</a:t>
            </a:r>
          </a:p>
          <a:p>
            <a:pPr lvl="1" defTabSz="914400"/>
            <a:r>
              <a:rPr lang="en-US" dirty="0"/>
              <a:t>Not effective for monitoring log files</a:t>
            </a:r>
          </a:p>
          <a:p>
            <a:pPr lvl="1"/>
            <a:endParaRPr lang="en-US" dirty="0" smtClean="0"/>
          </a:p>
          <a:p>
            <a:pPr lvl="1"/>
            <a:endParaRPr lang="en-US" dirty="0"/>
          </a:p>
        </p:txBody>
      </p:sp>
      <p:sp>
        <p:nvSpPr>
          <p:cNvPr id="4" name="Content Placeholder 2"/>
          <p:cNvSpPr txBox="1">
            <a:spLocks/>
          </p:cNvSpPr>
          <p:nvPr/>
        </p:nvSpPr>
        <p:spPr bwMode="auto">
          <a:xfrm>
            <a:off x="6774542" y="1371600"/>
            <a:ext cx="4905829"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38138" indent="-338138" algn="l" rtl="0" eaLnBrk="1" fontAlgn="base" hangingPunct="1">
              <a:spcBef>
                <a:spcPts val="600"/>
              </a:spcBef>
              <a:spcAft>
                <a:spcPts val="600"/>
              </a:spcAft>
              <a:buClr>
                <a:srgbClr val="FF7900"/>
              </a:buClr>
              <a:buSzPct val="100000"/>
              <a:buFont typeface="Courier New" panose="02070309020205020404" pitchFamily="49" charset="0"/>
              <a:buChar char="o"/>
              <a:defRPr sz="2800" b="0">
                <a:solidFill>
                  <a:schemeClr val="tx1">
                    <a:lumMod val="85000"/>
                    <a:lumOff val="15000"/>
                  </a:schemeClr>
                </a:solidFill>
                <a:latin typeface="Calibri Light" panose="020F0302020204030204" pitchFamily="34" charset="0"/>
                <a:ea typeface="+mn-ea"/>
                <a:cs typeface="+mn-cs"/>
              </a:defRPr>
            </a:lvl1pPr>
            <a:lvl2pPr marL="688975" indent="-231775" algn="l" rtl="0" eaLnBrk="1" fontAlgn="base" hangingPunct="1">
              <a:spcBef>
                <a:spcPts val="0"/>
              </a:spcBef>
              <a:spcAft>
                <a:spcPts val="600"/>
              </a:spcAft>
              <a:buClr>
                <a:srgbClr val="0B3D91"/>
              </a:buClr>
              <a:buFont typeface="Calibri" panose="020F0502020204030204" pitchFamily="34" charset="0"/>
              <a:buChar char="‐"/>
              <a:defRPr sz="2400" b="0">
                <a:solidFill>
                  <a:schemeClr val="tx1">
                    <a:lumMod val="85000"/>
                    <a:lumOff val="15000"/>
                  </a:schemeClr>
                </a:solidFill>
                <a:latin typeface="Calibri Light" panose="020F0302020204030204" pitchFamily="34" charset="0"/>
                <a:ea typeface="ＭＳ Ｐゴシック" charset="-128"/>
              </a:defRPr>
            </a:lvl2pPr>
            <a:lvl3pPr marL="1027113" indent="-168275" algn="l" rtl="0" eaLnBrk="1" fontAlgn="base" hangingPunct="1">
              <a:spcBef>
                <a:spcPts val="0"/>
              </a:spcBef>
              <a:spcAft>
                <a:spcPts val="600"/>
              </a:spcAft>
              <a:buClr>
                <a:srgbClr val="4D4D4D"/>
              </a:buClr>
              <a:buSzPct val="80000"/>
              <a:buFont typeface="Calibri" panose="020F0502020204030204" pitchFamily="34" charset="0"/>
              <a:buChar char="‐"/>
              <a:defRPr sz="2000" b="0">
                <a:solidFill>
                  <a:schemeClr val="tx1">
                    <a:lumMod val="85000"/>
                    <a:lumOff val="15000"/>
                  </a:schemeClr>
                </a:solidFill>
                <a:latin typeface="Calibri Light" panose="020F0302020204030204" pitchFamily="34" charset="0"/>
                <a:ea typeface="ＭＳ Ｐゴシック" charset="-128"/>
              </a:defRPr>
            </a:lvl3pPr>
            <a:lvl4pPr marL="1600200" indent="-228600" algn="l" rtl="0" eaLnBrk="1" fontAlgn="base" hangingPunct="1">
              <a:spcBef>
                <a:spcPct val="0"/>
              </a:spcBef>
              <a:spcAft>
                <a:spcPct val="0"/>
              </a:spcAft>
              <a:buClr>
                <a:srgbClr val="C0C0C0"/>
              </a:buClr>
              <a:buSzPct val="60000"/>
              <a:defRPr sz="1800" b="0">
                <a:solidFill>
                  <a:srgbClr val="000000"/>
                </a:solidFill>
                <a:latin typeface="Calibri Light" panose="020F0302020204030204" pitchFamily="34" charset="0"/>
                <a:ea typeface="ＭＳ Ｐゴシック" charset="-128"/>
              </a:defRPr>
            </a:lvl4pPr>
            <a:lvl5pPr marL="2057400" indent="-228600" algn="l" rtl="0" eaLnBrk="1" fontAlgn="base" hangingPunct="1">
              <a:spcBef>
                <a:spcPct val="20000"/>
              </a:spcBef>
              <a:spcAft>
                <a:spcPct val="0"/>
              </a:spcAft>
              <a:buClr>
                <a:srgbClr val="000000"/>
              </a:buClr>
              <a:buFont typeface="Wingdings" charset="2"/>
              <a:buChar char="n"/>
              <a:defRPr sz="2000">
                <a:solidFill>
                  <a:schemeClr val="bg1"/>
                </a:solidFill>
                <a:effectLst>
                  <a:outerShdw blurRad="38100" dist="38100" dir="2700000" algn="tl">
                    <a:srgbClr val="C0C0C0"/>
                  </a:outerShdw>
                </a:effectLst>
                <a:latin typeface="Verdana" pitchFamily="34" charset="0"/>
                <a:ea typeface="ＭＳ Ｐゴシック" charset="-128"/>
              </a:defRPr>
            </a:lvl5pPr>
            <a:lvl6pPr marL="25146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6pPr>
            <a:lvl7pPr marL="29718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7pPr>
            <a:lvl8pPr marL="34290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8pPr>
            <a:lvl9pPr marL="3886200" indent="-228600" algn="l" rtl="0" eaLnBrk="1" fontAlgn="base" hangingPunct="1">
              <a:spcBef>
                <a:spcPct val="20000"/>
              </a:spcBef>
              <a:spcAft>
                <a:spcPct val="0"/>
              </a:spcAft>
              <a:buClr>
                <a:srgbClr val="000000"/>
              </a:buClr>
              <a:buFont typeface="Wingdings" pitchFamily="2" charset="2"/>
              <a:buChar char="n"/>
              <a:defRPr sz="2000">
                <a:solidFill>
                  <a:schemeClr val="bg1"/>
                </a:solidFill>
                <a:effectLst>
                  <a:outerShdw blurRad="38100" dist="38100" dir="2700000" algn="tl">
                    <a:srgbClr val="C0C0C0"/>
                  </a:outerShdw>
                </a:effectLst>
                <a:latin typeface="Verdana" pitchFamily="34" charset="0"/>
              </a:defRPr>
            </a:lvl9pPr>
          </a:lstStyle>
          <a:p>
            <a:pPr defTabSz="914400"/>
            <a:r>
              <a:rPr lang="en-US" kern="0" dirty="0" smtClean="0"/>
              <a:t>Open source </a:t>
            </a:r>
            <a:r>
              <a:rPr lang="en-US" kern="0" dirty="0" err="1" smtClean="0"/>
              <a:t>alternative:Icinga</a:t>
            </a:r>
            <a:endParaRPr lang="en-US" kern="0" dirty="0" smtClean="0"/>
          </a:p>
          <a:p>
            <a:pPr lvl="1" defTabSz="914400"/>
            <a:r>
              <a:rPr lang="en-US" kern="0" dirty="0" smtClean="0"/>
              <a:t>Fork from the Nagios project</a:t>
            </a:r>
          </a:p>
          <a:p>
            <a:pPr lvl="1" defTabSz="914400"/>
            <a:r>
              <a:rPr lang="en-US" kern="0" dirty="0" smtClean="0"/>
              <a:t>offers better maintainability</a:t>
            </a:r>
          </a:p>
          <a:p>
            <a:pPr lvl="1" defTabSz="914400"/>
            <a:r>
              <a:rPr lang="en-US" kern="0" dirty="0" smtClean="0"/>
              <a:t>configuration rules similar to Puppet</a:t>
            </a:r>
          </a:p>
          <a:p>
            <a:pPr lvl="1" defTabSz="914400"/>
            <a:r>
              <a:rPr lang="en-US" kern="0" dirty="0" smtClean="0"/>
              <a:t>Built in HA</a:t>
            </a:r>
          </a:p>
          <a:p>
            <a:pPr defTabSz="914400"/>
            <a:r>
              <a:rPr lang="en-US" kern="0" dirty="0" smtClean="0"/>
              <a:t>Paid alternatives</a:t>
            </a:r>
          </a:p>
          <a:p>
            <a:pPr lvl="1" defTabSz="914400"/>
            <a:r>
              <a:rPr lang="en-US" kern="0" dirty="0" smtClean="0"/>
              <a:t>Nagios XI: GUI for managing configuration, Advanced reports and graphs, built in HA</a:t>
            </a:r>
          </a:p>
          <a:p>
            <a:pPr lvl="1" defTabSz="914400"/>
            <a:r>
              <a:rPr lang="en-US" kern="0" dirty="0" smtClean="0"/>
              <a:t>Nagios Log Server</a:t>
            </a:r>
          </a:p>
          <a:p>
            <a:pPr lvl="1" defTabSz="914400"/>
            <a:endParaRPr lang="en-US" kern="0" dirty="0"/>
          </a:p>
        </p:txBody>
      </p:sp>
    </p:spTree>
    <p:extLst>
      <p:ext uri="{BB962C8B-B14F-4D97-AF65-F5344CB8AC3E}">
        <p14:creationId xmlns:p14="http://schemas.microsoft.com/office/powerpoint/2010/main" val="1394153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588231" y="1371600"/>
            <a:ext cx="11211883" cy="4876800"/>
          </a:xfrm>
        </p:spPr>
        <p:txBody>
          <a:bodyPr/>
          <a:lstStyle/>
          <a:p>
            <a:r>
              <a:rPr lang="en-US" dirty="0" smtClean="0"/>
              <a:t>Nagios Server in PSG: </a:t>
            </a:r>
            <a:r>
              <a:rPr lang="en-US" dirty="0" smtClean="0">
                <a:hlinkClick r:id="rId3"/>
              </a:rPr>
              <a:t>http://192.168.1.81/nagios</a:t>
            </a:r>
            <a:r>
              <a:rPr lang="en-US" dirty="0" smtClean="0"/>
              <a:t> </a:t>
            </a:r>
          </a:p>
          <a:p>
            <a:endParaRPr lang="en-US" dirty="0"/>
          </a:p>
          <a:p>
            <a:r>
              <a:rPr lang="en-US" dirty="0" smtClean="0"/>
              <a:t>PSG </a:t>
            </a:r>
            <a:r>
              <a:rPr lang="en-US" dirty="0" err="1" smtClean="0"/>
              <a:t>projectware</a:t>
            </a:r>
            <a:r>
              <a:rPr lang="en-US" dirty="0" smtClean="0"/>
              <a:t>: </a:t>
            </a:r>
            <a:r>
              <a:rPr lang="pl-PL" dirty="0" err="1" smtClean="0"/>
              <a:t>svn</a:t>
            </a:r>
            <a:r>
              <a:rPr lang="pl-PL" dirty="0" smtClean="0"/>
              <a:t>://192.168.1.202/</a:t>
            </a:r>
            <a:r>
              <a:rPr lang="pl-PL" dirty="0" err="1" smtClean="0"/>
              <a:t>svn</a:t>
            </a:r>
            <a:r>
              <a:rPr lang="pl-PL" dirty="0" smtClean="0"/>
              <a:t>/pro-</a:t>
            </a:r>
            <a:r>
              <a:rPr lang="pl-PL" dirty="0" err="1" smtClean="0"/>
              <a:t>serv</a:t>
            </a:r>
            <a:r>
              <a:rPr lang="pl-PL" dirty="0" smtClean="0"/>
              <a:t>/</a:t>
            </a:r>
            <a:r>
              <a:rPr lang="pl-PL" dirty="0" err="1" smtClean="0"/>
              <a:t>trunk</a:t>
            </a:r>
            <a:r>
              <a:rPr lang="pl-PL" dirty="0" smtClean="0"/>
              <a:t>/ </a:t>
            </a:r>
            <a:r>
              <a:rPr lang="pl-PL" dirty="0" err="1" smtClean="0"/>
              <a:t>internal</a:t>
            </a:r>
            <a:r>
              <a:rPr lang="pl-PL" dirty="0" smtClean="0"/>
              <a:t>/</a:t>
            </a:r>
            <a:r>
              <a:rPr lang="pl-PL" dirty="0" err="1" smtClean="0"/>
              <a:t>projectware</a:t>
            </a:r>
            <a:r>
              <a:rPr lang="pl-PL" dirty="0" smtClean="0"/>
              <a:t>/</a:t>
            </a:r>
            <a:r>
              <a:rPr lang="pl-PL" dirty="0" err="1" smtClean="0"/>
              <a:t>NagiosPlugin</a:t>
            </a:r>
            <a:endParaRPr lang="pl-PL" dirty="0" smtClean="0"/>
          </a:p>
          <a:p>
            <a:pPr lvl="1"/>
            <a:r>
              <a:rPr lang="en-US" dirty="0" err="1" smtClean="0"/>
              <a:t>NagiosCookBook</a:t>
            </a:r>
            <a:endParaRPr lang="en-US" dirty="0" smtClean="0"/>
          </a:p>
          <a:p>
            <a:pPr lvl="1"/>
            <a:r>
              <a:rPr lang="en-US" dirty="0" smtClean="0"/>
              <a:t>Nagios Solace plugin </a:t>
            </a:r>
          </a:p>
          <a:p>
            <a:pPr lvl="1"/>
            <a:r>
              <a:rPr lang="en-US" dirty="0" smtClean="0"/>
              <a:t>NRPE setup document (coming soon!)</a:t>
            </a:r>
          </a:p>
          <a:p>
            <a:pPr lvl="1"/>
            <a:endParaRPr lang="en-US" dirty="0"/>
          </a:p>
          <a:p>
            <a:r>
              <a:rPr lang="en-US" dirty="0" smtClean="0"/>
              <a:t>Product </a:t>
            </a:r>
            <a:r>
              <a:rPr lang="en-US" dirty="0" err="1" smtClean="0"/>
              <a:t>Doco</a:t>
            </a:r>
            <a:r>
              <a:rPr lang="en-US" dirty="0"/>
              <a:t>: </a:t>
            </a:r>
            <a:r>
              <a:rPr lang="en-US" dirty="0">
                <a:hlinkClick r:id="rId4"/>
              </a:rPr>
              <a:t>https://assets.nagios.com/downloads/nagioscore/docs/nagioscore/4/en</a:t>
            </a:r>
            <a:r>
              <a:rPr lang="en-US" dirty="0" smtClean="0">
                <a:hlinkClick r:id="rId4"/>
              </a:rPr>
              <a:t>/</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64372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02218" y="1364809"/>
            <a:ext cx="10339915" cy="4876800"/>
          </a:xfrm>
        </p:spPr>
        <p:txBody>
          <a:bodyPr/>
          <a:lstStyle/>
          <a:p>
            <a:pPr>
              <a:spcAft>
                <a:spcPts val="1200"/>
              </a:spcAft>
            </a:pPr>
            <a:r>
              <a:rPr lang="en-US" dirty="0" smtClean="0"/>
              <a:t>What is Nagios</a:t>
            </a:r>
            <a:endParaRPr lang="en-US" sz="2000" dirty="0" smtClean="0"/>
          </a:p>
          <a:p>
            <a:pPr>
              <a:spcAft>
                <a:spcPts val="1200"/>
              </a:spcAft>
            </a:pPr>
            <a:r>
              <a:rPr lang="en-US" sz="2800" dirty="0" smtClean="0"/>
              <a:t>How Nagios monitors “stuff”</a:t>
            </a:r>
          </a:p>
          <a:p>
            <a:pPr>
              <a:spcAft>
                <a:spcPts val="1200"/>
              </a:spcAft>
            </a:pPr>
            <a:r>
              <a:rPr lang="en-US" dirty="0" smtClean="0"/>
              <a:t>Solace plugin for Nagios</a:t>
            </a:r>
          </a:p>
          <a:p>
            <a:pPr>
              <a:spcAft>
                <a:spcPts val="1200"/>
              </a:spcAft>
            </a:pPr>
            <a:r>
              <a:rPr lang="en-US" dirty="0" smtClean="0"/>
              <a:t>Demo</a:t>
            </a:r>
          </a:p>
        </p:txBody>
      </p:sp>
    </p:spTree>
    <p:extLst>
      <p:ext uri="{BB962C8B-B14F-4D97-AF65-F5344CB8AC3E}">
        <p14:creationId xmlns:p14="http://schemas.microsoft.com/office/powerpoint/2010/main" val="20372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Nagios Core is an Open source network monitoring framework</a:t>
            </a:r>
            <a:endParaRPr lang="en-US" dirty="0"/>
          </a:p>
        </p:txBody>
      </p:sp>
      <p:sp>
        <p:nvSpPr>
          <p:cNvPr id="3" name="Content Placeholder 2"/>
          <p:cNvSpPr>
            <a:spLocks noGrp="1"/>
          </p:cNvSpPr>
          <p:nvPr>
            <p:ph idx="1"/>
          </p:nvPr>
        </p:nvSpPr>
        <p:spPr>
          <a:xfrm>
            <a:off x="588231" y="1371600"/>
            <a:ext cx="11092140" cy="4876800"/>
          </a:xfrm>
        </p:spPr>
        <p:txBody>
          <a:bodyPr/>
          <a:lstStyle/>
          <a:p>
            <a:r>
              <a:rPr lang="en-US" dirty="0" smtClean="0"/>
              <a:t>Nagios watches objects that have been configured for monitoring and sends alerts when things go down and when they get better</a:t>
            </a:r>
          </a:p>
          <a:p>
            <a:pPr lvl="1"/>
            <a:endParaRPr lang="en-US" dirty="0" smtClean="0"/>
          </a:p>
          <a:p>
            <a:r>
              <a:rPr lang="en-US" dirty="0"/>
              <a:t>The </a:t>
            </a:r>
            <a:r>
              <a:rPr lang="en-US" dirty="0" smtClean="0"/>
              <a:t>Nagios Core </a:t>
            </a:r>
            <a:r>
              <a:rPr lang="en-US" dirty="0"/>
              <a:t>framework is a monitoring and alerting engine</a:t>
            </a:r>
          </a:p>
          <a:p>
            <a:pPr lvl="1"/>
            <a:r>
              <a:rPr lang="en-US" dirty="0"/>
              <a:t>Does </a:t>
            </a:r>
            <a:r>
              <a:rPr lang="en-US" dirty="0" smtClean="0"/>
              <a:t>not include internal mechanisms to monitor stuff</a:t>
            </a:r>
          </a:p>
          <a:p>
            <a:pPr lvl="1"/>
            <a:r>
              <a:rPr lang="en-US" dirty="0" smtClean="0"/>
              <a:t>Delegates the dirty work to Plugins</a:t>
            </a:r>
          </a:p>
          <a:p>
            <a:pPr lvl="1"/>
            <a:endParaRPr lang="en-US" dirty="0"/>
          </a:p>
          <a:p>
            <a:r>
              <a:rPr lang="en-US" dirty="0" smtClean="0"/>
              <a:t>Plugins are executables that can be run from the command line to check the status of an object being monitored</a:t>
            </a:r>
          </a:p>
          <a:p>
            <a:pPr lvl="1"/>
            <a:r>
              <a:rPr lang="en-US" dirty="0" smtClean="0"/>
              <a:t>Nagios calls these plugins at configurable intervals to determine the status of the object being monitored and take necessary actions</a:t>
            </a:r>
            <a:endParaRPr lang="en-US" dirty="0"/>
          </a:p>
          <a:p>
            <a:pPr lvl="1"/>
            <a:endParaRPr lang="en-US" dirty="0" smtClean="0"/>
          </a:p>
          <a:p>
            <a:endParaRPr lang="en-US" dirty="0"/>
          </a:p>
        </p:txBody>
      </p:sp>
    </p:spTree>
    <p:extLst>
      <p:ext uri="{BB962C8B-B14F-4D97-AF65-F5344CB8AC3E}">
        <p14:creationId xmlns:p14="http://schemas.microsoft.com/office/powerpoint/2010/main" val="1681734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Nagios terminology</a:t>
            </a:r>
            <a:endParaRPr lang="en-US" dirty="0"/>
          </a:p>
        </p:txBody>
      </p:sp>
      <p:sp>
        <p:nvSpPr>
          <p:cNvPr id="3" name="Content Placeholder 2"/>
          <p:cNvSpPr>
            <a:spLocks noGrp="1"/>
          </p:cNvSpPr>
          <p:nvPr>
            <p:ph idx="1"/>
          </p:nvPr>
        </p:nvSpPr>
        <p:spPr>
          <a:xfrm>
            <a:off x="588231" y="1371600"/>
            <a:ext cx="11092140" cy="4876800"/>
          </a:xfrm>
        </p:spPr>
        <p:txBody>
          <a:bodyPr/>
          <a:lstStyle/>
          <a:p>
            <a:r>
              <a:rPr lang="en-US" dirty="0" smtClean="0"/>
              <a:t>Hosts</a:t>
            </a:r>
            <a:endParaRPr lang="en-US" dirty="0"/>
          </a:p>
          <a:p>
            <a:pPr lvl="1"/>
            <a:r>
              <a:rPr lang="en-US" dirty="0" smtClean="0"/>
              <a:t>physical </a:t>
            </a:r>
            <a:r>
              <a:rPr lang="en-US" dirty="0"/>
              <a:t>devices on the </a:t>
            </a:r>
            <a:r>
              <a:rPr lang="en-US" dirty="0" smtClean="0"/>
              <a:t>network with a uniquely identifiable address (IP/MAC)</a:t>
            </a:r>
            <a:endParaRPr lang="en-US" dirty="0"/>
          </a:p>
          <a:p>
            <a:pPr lvl="1"/>
            <a:r>
              <a:rPr lang="en-US" dirty="0" smtClean="0"/>
              <a:t>Have </a:t>
            </a:r>
            <a:r>
              <a:rPr lang="en-US" dirty="0"/>
              <a:t>one or more services running on them</a:t>
            </a:r>
          </a:p>
          <a:p>
            <a:r>
              <a:rPr lang="en-US" dirty="0" smtClean="0"/>
              <a:t>Services</a:t>
            </a:r>
          </a:p>
          <a:p>
            <a:pPr lvl="1"/>
            <a:r>
              <a:rPr lang="en-US" dirty="0" smtClean="0"/>
              <a:t>Attributes of a host (CPU load, disk usage, </a:t>
            </a:r>
            <a:r>
              <a:rPr lang="en-US" dirty="0" err="1" smtClean="0"/>
              <a:t>etc</a:t>
            </a:r>
            <a:r>
              <a:rPr lang="en-US" dirty="0" smtClean="0"/>
              <a:t>)</a:t>
            </a:r>
          </a:p>
          <a:p>
            <a:pPr lvl="1"/>
            <a:r>
              <a:rPr lang="en-US" dirty="0" smtClean="0"/>
              <a:t>Services on a host (SSH, HTTP, </a:t>
            </a:r>
            <a:r>
              <a:rPr lang="en-US" dirty="0" err="1" smtClean="0"/>
              <a:t>etc</a:t>
            </a:r>
            <a:r>
              <a:rPr lang="en-US" dirty="0" smtClean="0"/>
              <a:t>)</a:t>
            </a:r>
          </a:p>
          <a:p>
            <a:r>
              <a:rPr lang="en-US" dirty="0" smtClean="0"/>
              <a:t>Command</a:t>
            </a:r>
          </a:p>
          <a:p>
            <a:pPr lvl="1"/>
            <a:r>
              <a:rPr lang="en-US" dirty="0" smtClean="0"/>
              <a:t>Format for invoking a plugin (script/executable) with command line parameters</a:t>
            </a:r>
          </a:p>
        </p:txBody>
      </p:sp>
    </p:spTree>
    <p:extLst>
      <p:ext uri="{BB962C8B-B14F-4D97-AF65-F5344CB8AC3E}">
        <p14:creationId xmlns:p14="http://schemas.microsoft.com/office/powerpoint/2010/main" val="193952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Checks (=polling)</a:t>
            </a:r>
            <a:endParaRPr lang="en-US" dirty="0"/>
          </a:p>
        </p:txBody>
      </p:sp>
      <p:sp>
        <p:nvSpPr>
          <p:cNvPr id="4" name="Rounded Rectangle 3"/>
          <p:cNvSpPr/>
          <p:nvPr/>
        </p:nvSpPr>
        <p:spPr bwMode="auto">
          <a:xfrm>
            <a:off x="588232" y="2002978"/>
            <a:ext cx="2909712" cy="430482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Nagios Process</a:t>
            </a: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p:txBody>
      </p:sp>
      <p:sp>
        <p:nvSpPr>
          <p:cNvPr id="5" name="Rounded Rectangle 4"/>
          <p:cNvSpPr/>
          <p:nvPr/>
        </p:nvSpPr>
        <p:spPr bwMode="auto">
          <a:xfrm>
            <a:off x="1157716" y="4029122"/>
            <a:ext cx="1770743"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Check Logic</a:t>
            </a:r>
          </a:p>
        </p:txBody>
      </p:sp>
      <p:cxnSp>
        <p:nvCxnSpPr>
          <p:cNvPr id="7" name="Straight Connector 6"/>
          <p:cNvCxnSpPr/>
          <p:nvPr/>
        </p:nvCxnSpPr>
        <p:spPr bwMode="auto">
          <a:xfrm>
            <a:off x="3839028" y="1442687"/>
            <a:ext cx="14310" cy="4901403"/>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 name="Rounded Rectangle 7"/>
          <p:cNvSpPr/>
          <p:nvPr/>
        </p:nvSpPr>
        <p:spPr bwMode="auto">
          <a:xfrm>
            <a:off x="4397829" y="2061034"/>
            <a:ext cx="2902857" cy="430482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Plugins</a:t>
            </a: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p:txBody>
      </p:sp>
      <p:sp>
        <p:nvSpPr>
          <p:cNvPr id="12" name="Rounded Rectangle 11"/>
          <p:cNvSpPr/>
          <p:nvPr/>
        </p:nvSpPr>
        <p:spPr bwMode="auto">
          <a:xfrm>
            <a:off x="4738913" y="2541405"/>
            <a:ext cx="2220686" cy="1736646"/>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Trebuchet MS" charset="0"/>
                <a:ea typeface="Trebuchet MS" charset="0"/>
                <a:cs typeface="Trebuchet MS" charset="0"/>
              </a:rPr>
              <a:t>Core plugins</a:t>
            </a: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p:txBody>
      </p:sp>
      <p:sp>
        <p:nvSpPr>
          <p:cNvPr id="9" name="Rounded Rectangle 8"/>
          <p:cNvSpPr/>
          <p:nvPr/>
        </p:nvSpPr>
        <p:spPr bwMode="auto">
          <a:xfrm>
            <a:off x="4963885" y="3000003"/>
            <a:ext cx="1770743"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err="1" smtClean="0">
                <a:ln>
                  <a:noFill/>
                </a:ln>
                <a:solidFill>
                  <a:schemeClr val="tx1"/>
                </a:solidFill>
                <a:effectLst/>
                <a:latin typeface="Trebuchet MS" charset="0"/>
                <a:ea typeface="Trebuchet MS" charset="0"/>
                <a:cs typeface="Trebuchet MS" charset="0"/>
              </a:rPr>
              <a:t>check_ping</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sp>
        <p:nvSpPr>
          <p:cNvPr id="10" name="Rounded Rectangle 9"/>
          <p:cNvSpPr/>
          <p:nvPr/>
        </p:nvSpPr>
        <p:spPr bwMode="auto">
          <a:xfrm>
            <a:off x="4963885" y="3645892"/>
            <a:ext cx="1770743"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lang="en-US" sz="2000" b="1" dirty="0" err="1" smtClean="0">
                <a:solidFill>
                  <a:schemeClr val="tx1"/>
                </a:solidFill>
                <a:latin typeface="Trebuchet MS" charset="0"/>
                <a:ea typeface="Trebuchet MS" charset="0"/>
                <a:cs typeface="Trebuchet MS" charset="0"/>
              </a:rPr>
              <a:t>check_disk</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sp>
        <p:nvSpPr>
          <p:cNvPr id="13" name="Rounded Rectangle 12"/>
          <p:cNvSpPr/>
          <p:nvPr/>
        </p:nvSpPr>
        <p:spPr bwMode="auto">
          <a:xfrm>
            <a:off x="4738913" y="4503021"/>
            <a:ext cx="2220686" cy="1736646"/>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Trebuchet MS" charset="0"/>
                <a:ea typeface="Trebuchet MS" charset="0"/>
                <a:cs typeface="Trebuchet MS" charset="0"/>
              </a:rPr>
              <a:t>Custom plugins</a:t>
            </a: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p:txBody>
      </p:sp>
      <p:sp>
        <p:nvSpPr>
          <p:cNvPr id="14" name="Rounded Rectangle 13"/>
          <p:cNvSpPr/>
          <p:nvPr/>
        </p:nvSpPr>
        <p:spPr bwMode="auto">
          <a:xfrm>
            <a:off x="4963885" y="4961619"/>
            <a:ext cx="1770743"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err="1" smtClean="0">
                <a:ln>
                  <a:noFill/>
                </a:ln>
                <a:solidFill>
                  <a:schemeClr val="tx1"/>
                </a:solidFill>
                <a:effectLst/>
                <a:latin typeface="Trebuchet MS" charset="0"/>
                <a:ea typeface="Trebuchet MS" charset="0"/>
                <a:cs typeface="Trebuchet MS" charset="0"/>
              </a:rPr>
              <a:t>check_alarm</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sp>
        <p:nvSpPr>
          <p:cNvPr id="15" name="Rounded Rectangle 14"/>
          <p:cNvSpPr/>
          <p:nvPr/>
        </p:nvSpPr>
        <p:spPr bwMode="auto">
          <a:xfrm>
            <a:off x="4963885" y="5607508"/>
            <a:ext cx="1770743"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lang="en-US" sz="2000" b="1" dirty="0" err="1" smtClean="0">
                <a:solidFill>
                  <a:schemeClr val="tx1"/>
                </a:solidFill>
                <a:latin typeface="Trebuchet MS" charset="0"/>
                <a:ea typeface="Trebuchet MS" charset="0"/>
                <a:cs typeface="Trebuchet MS" charset="0"/>
              </a:rPr>
              <a:t>check_env</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cxnSp>
        <p:nvCxnSpPr>
          <p:cNvPr id="16" name="Straight Connector 15"/>
          <p:cNvCxnSpPr/>
          <p:nvPr/>
        </p:nvCxnSpPr>
        <p:spPr bwMode="auto">
          <a:xfrm flipH="1">
            <a:off x="7874209" y="1442687"/>
            <a:ext cx="7253" cy="4796980"/>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Rounded Rectangle 17"/>
          <p:cNvSpPr/>
          <p:nvPr/>
        </p:nvSpPr>
        <p:spPr bwMode="auto">
          <a:xfrm>
            <a:off x="8404183" y="2039266"/>
            <a:ext cx="2909712" cy="430482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Hosts and</a:t>
            </a:r>
            <a:r>
              <a:rPr kumimoji="0" lang="en-US" sz="2000" b="1" i="0" u="none" strike="noStrike" cap="none" normalizeH="0" dirty="0" smtClean="0">
                <a:ln>
                  <a:noFill/>
                </a:ln>
                <a:solidFill>
                  <a:schemeClr val="tx1"/>
                </a:solidFill>
                <a:effectLst/>
                <a:latin typeface="Arial" charset="0"/>
              </a:rPr>
              <a:t> </a:t>
            </a:r>
            <a:r>
              <a:rPr kumimoji="0" lang="en-US" sz="2000" b="1" i="0" u="none" strike="noStrike" cap="none" normalizeH="0" dirty="0" err="1" smtClean="0">
                <a:ln>
                  <a:noFill/>
                </a:ln>
                <a:solidFill>
                  <a:schemeClr val="tx1"/>
                </a:solidFill>
                <a:effectLst/>
                <a:latin typeface="Arial" charset="0"/>
              </a:rPr>
              <a:t>sevices</a:t>
            </a: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p:txBody>
      </p:sp>
      <p:sp>
        <p:nvSpPr>
          <p:cNvPr id="19" name="Rounded Rectangle 18"/>
          <p:cNvSpPr/>
          <p:nvPr/>
        </p:nvSpPr>
        <p:spPr bwMode="auto">
          <a:xfrm>
            <a:off x="8814008" y="3390493"/>
            <a:ext cx="2115248"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lang="en-US" sz="2000" b="1" dirty="0" err="1" smtClean="0">
                <a:solidFill>
                  <a:schemeClr val="tx1"/>
                </a:solidFill>
                <a:latin typeface="Trebuchet MS" charset="0"/>
                <a:ea typeface="Trebuchet MS" charset="0"/>
                <a:cs typeface="Trebuchet MS" charset="0"/>
              </a:rPr>
              <a:t>l</a:t>
            </a:r>
            <a:r>
              <a:rPr kumimoji="0" lang="en-US" sz="2000" b="1" i="0" u="none" strike="noStrike" cap="none" normalizeH="0" baseline="0" dirty="0" err="1" smtClean="0">
                <a:ln>
                  <a:noFill/>
                </a:ln>
                <a:solidFill>
                  <a:schemeClr val="tx1"/>
                </a:solidFill>
                <a:effectLst/>
                <a:latin typeface="Trebuchet MS" charset="0"/>
                <a:ea typeface="Trebuchet MS" charset="0"/>
                <a:cs typeface="Trebuchet MS" charset="0"/>
              </a:rPr>
              <a:t>ocalhost</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sp>
        <p:nvSpPr>
          <p:cNvPr id="20" name="Rounded Rectangle 19"/>
          <p:cNvSpPr/>
          <p:nvPr/>
        </p:nvSpPr>
        <p:spPr bwMode="auto">
          <a:xfrm>
            <a:off x="8806542" y="4237305"/>
            <a:ext cx="2122714"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err="1" smtClean="0">
                <a:ln>
                  <a:noFill/>
                </a:ln>
                <a:solidFill>
                  <a:schemeClr val="tx1"/>
                </a:solidFill>
                <a:effectLst/>
                <a:latin typeface="Trebuchet MS" charset="0"/>
                <a:ea typeface="Trebuchet MS" charset="0"/>
                <a:cs typeface="Trebuchet MS" charset="0"/>
              </a:rPr>
              <a:t>randomHost</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sp>
        <p:nvSpPr>
          <p:cNvPr id="21" name="Rounded Rectangle 20"/>
          <p:cNvSpPr/>
          <p:nvPr/>
        </p:nvSpPr>
        <p:spPr bwMode="auto">
          <a:xfrm>
            <a:off x="8806542" y="5068294"/>
            <a:ext cx="2122714"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Trebuchet MS" charset="0"/>
                <a:ea typeface="Trebuchet MS" charset="0"/>
                <a:cs typeface="Trebuchet MS" charset="0"/>
              </a:rPr>
              <a:t>Solace-</a:t>
            </a:r>
            <a:r>
              <a:rPr kumimoji="0" lang="en-US" sz="2000" b="1" i="0" u="none" strike="noStrike" cap="none" normalizeH="0" baseline="0" dirty="0" err="1" smtClean="0">
                <a:ln>
                  <a:noFill/>
                </a:ln>
                <a:solidFill>
                  <a:schemeClr val="tx1"/>
                </a:solidFill>
                <a:effectLst/>
                <a:latin typeface="Trebuchet MS" charset="0"/>
                <a:ea typeface="Trebuchet MS" charset="0"/>
                <a:cs typeface="Trebuchet MS" charset="0"/>
              </a:rPr>
              <a:t>vmr</a:t>
            </a:r>
            <a:endParaRPr kumimoji="0" lang="en-US" sz="2000" b="1" i="0" u="none" strike="noStrike" cap="none" normalizeH="0" baseline="0" dirty="0" smtClean="0">
              <a:ln>
                <a:noFill/>
              </a:ln>
              <a:solidFill>
                <a:schemeClr val="tx1"/>
              </a:solidFill>
              <a:effectLst/>
              <a:latin typeface="Trebuchet MS" charset="0"/>
              <a:ea typeface="Trebuchet MS" charset="0"/>
              <a:cs typeface="Trebuchet MS" charset="0"/>
            </a:endParaRPr>
          </a:p>
        </p:txBody>
      </p:sp>
      <p:sp>
        <p:nvSpPr>
          <p:cNvPr id="25" name="TextBox 24"/>
          <p:cNvSpPr txBox="1"/>
          <p:nvPr/>
        </p:nvSpPr>
        <p:spPr>
          <a:xfrm>
            <a:off x="910771" y="1258021"/>
            <a:ext cx="2757715" cy="369332"/>
          </a:xfrm>
          <a:prstGeom prst="rect">
            <a:avLst/>
          </a:prstGeom>
          <a:noFill/>
        </p:spPr>
        <p:txBody>
          <a:bodyPr wrap="square" rtlCol="0">
            <a:spAutoFit/>
          </a:bodyPr>
          <a:lstStyle/>
          <a:p>
            <a:r>
              <a:rPr lang="en-US" smtClean="0"/>
              <a:t>Monitoring Logic</a:t>
            </a:r>
            <a:endParaRPr lang="en-US"/>
          </a:p>
        </p:txBody>
      </p:sp>
      <p:sp>
        <p:nvSpPr>
          <p:cNvPr id="26" name="TextBox 25"/>
          <p:cNvSpPr txBox="1"/>
          <p:nvPr/>
        </p:nvSpPr>
        <p:spPr>
          <a:xfrm>
            <a:off x="4452361" y="1277737"/>
            <a:ext cx="2757715" cy="646331"/>
          </a:xfrm>
          <a:prstGeom prst="rect">
            <a:avLst/>
          </a:prstGeom>
          <a:noFill/>
        </p:spPr>
        <p:txBody>
          <a:bodyPr wrap="square" rtlCol="0">
            <a:spAutoFit/>
          </a:bodyPr>
          <a:lstStyle/>
          <a:p>
            <a:pPr algn="ctr"/>
            <a:r>
              <a:rPr lang="en-US" dirty="0" smtClean="0"/>
              <a:t>Monitoring Abstraction Layer</a:t>
            </a:r>
            <a:endParaRPr lang="en-US" dirty="0"/>
          </a:p>
        </p:txBody>
      </p:sp>
      <p:sp>
        <p:nvSpPr>
          <p:cNvPr id="27" name="TextBox 26"/>
          <p:cNvSpPr txBox="1"/>
          <p:nvPr/>
        </p:nvSpPr>
        <p:spPr>
          <a:xfrm>
            <a:off x="8523618" y="1299510"/>
            <a:ext cx="2757715" cy="369332"/>
          </a:xfrm>
          <a:prstGeom prst="rect">
            <a:avLst/>
          </a:prstGeom>
          <a:noFill/>
        </p:spPr>
        <p:txBody>
          <a:bodyPr wrap="square" rtlCol="0">
            <a:spAutoFit/>
          </a:bodyPr>
          <a:lstStyle/>
          <a:p>
            <a:pPr algn="ctr"/>
            <a:r>
              <a:rPr lang="en-US" dirty="0" smtClean="0"/>
              <a:t>Monitored Entities</a:t>
            </a:r>
            <a:endParaRPr lang="en-US" dirty="0"/>
          </a:p>
        </p:txBody>
      </p:sp>
      <p:cxnSp>
        <p:nvCxnSpPr>
          <p:cNvPr id="29" name="Straight Arrow Connector 28"/>
          <p:cNvCxnSpPr>
            <a:endCxn id="8" idx="1"/>
          </p:cNvCxnSpPr>
          <p:nvPr/>
        </p:nvCxnSpPr>
        <p:spPr bwMode="auto">
          <a:xfrm>
            <a:off x="2928456" y="4213446"/>
            <a:ext cx="1469373" cy="0"/>
          </a:xfrm>
          <a:prstGeom prst="straightConnector1">
            <a:avLst/>
          </a:prstGeom>
          <a:ln w="41275">
            <a:headEnd type="stealth" w="lg" len="lg"/>
            <a:tailEnd type="stealth" w="lg" len="lg"/>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bwMode="auto">
          <a:xfrm>
            <a:off x="7300686" y="4152436"/>
            <a:ext cx="1059543" cy="2954"/>
          </a:xfrm>
          <a:prstGeom prst="straightConnector1">
            <a:avLst/>
          </a:prstGeom>
          <a:ln w="41275">
            <a:headEnd type="stealth" w="lg" len="lg"/>
            <a:tailEnd type="stealth"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8827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Checks (=</a:t>
            </a:r>
            <a:r>
              <a:rPr lang="en-US" dirty="0" err="1" smtClean="0"/>
              <a:t>async</a:t>
            </a:r>
            <a:r>
              <a:rPr lang="en-US" dirty="0" smtClean="0"/>
              <a:t> push)</a:t>
            </a:r>
            <a:endParaRPr lang="en-US" dirty="0"/>
          </a:p>
        </p:txBody>
      </p:sp>
      <p:sp>
        <p:nvSpPr>
          <p:cNvPr id="4" name="Rounded Rectangle 3"/>
          <p:cNvSpPr/>
          <p:nvPr/>
        </p:nvSpPr>
        <p:spPr bwMode="auto">
          <a:xfrm>
            <a:off x="8449732" y="1357910"/>
            <a:ext cx="2909712" cy="430482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ctr"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Nagios Process</a:t>
            </a: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lang="en-US" sz="2000" b="1" dirty="0">
              <a:solidFill>
                <a:schemeClr val="tx1"/>
              </a:solidFill>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endParaRPr kumimoji="0" lang="en-US" sz="2000" b="1" i="0" u="none" strike="noStrike" cap="none" normalizeH="0" baseline="0" dirty="0" smtClean="0">
              <a:ln>
                <a:noFill/>
              </a:ln>
              <a:solidFill>
                <a:schemeClr val="tx1"/>
              </a:solidFill>
              <a:effectLst/>
              <a:latin typeface="Arial" charset="0"/>
            </a:endParaRPr>
          </a:p>
        </p:txBody>
      </p:sp>
      <p:sp>
        <p:nvSpPr>
          <p:cNvPr id="5" name="Rounded Rectangle 4"/>
          <p:cNvSpPr/>
          <p:nvPr/>
        </p:nvSpPr>
        <p:spPr bwMode="auto">
          <a:xfrm>
            <a:off x="9006312" y="3207597"/>
            <a:ext cx="1770743" cy="37457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Check Logic</a:t>
            </a:r>
          </a:p>
        </p:txBody>
      </p:sp>
      <p:sp>
        <p:nvSpPr>
          <p:cNvPr id="28" name="Rounded Rectangle 27"/>
          <p:cNvSpPr/>
          <p:nvPr/>
        </p:nvSpPr>
        <p:spPr bwMode="auto">
          <a:xfrm>
            <a:off x="8770659" y="4299647"/>
            <a:ext cx="2267857" cy="91940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External command logic</a:t>
            </a:r>
          </a:p>
        </p:txBody>
      </p:sp>
      <p:sp>
        <p:nvSpPr>
          <p:cNvPr id="30" name="Rounded Rectangle 29"/>
          <p:cNvSpPr/>
          <p:nvPr/>
        </p:nvSpPr>
        <p:spPr bwMode="auto">
          <a:xfrm>
            <a:off x="903213" y="4507086"/>
            <a:ext cx="2267857" cy="64698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External applications</a:t>
            </a:r>
          </a:p>
        </p:txBody>
      </p:sp>
      <p:sp>
        <p:nvSpPr>
          <p:cNvPr id="31" name="Rounded Rectangle 30"/>
          <p:cNvSpPr/>
          <p:nvPr/>
        </p:nvSpPr>
        <p:spPr bwMode="auto">
          <a:xfrm>
            <a:off x="4760686" y="4503025"/>
            <a:ext cx="2437795" cy="64698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pPr>
            <a:r>
              <a:rPr kumimoji="0" lang="en-US" sz="2000" b="1" i="0" u="none" strike="noStrike" cap="none" normalizeH="0" baseline="0" dirty="0" smtClean="0">
                <a:ln>
                  <a:noFill/>
                </a:ln>
                <a:solidFill>
                  <a:schemeClr val="tx1"/>
                </a:solidFill>
                <a:effectLst/>
                <a:latin typeface="Arial" charset="0"/>
              </a:rPr>
              <a:t>External command file</a:t>
            </a:r>
          </a:p>
        </p:txBody>
      </p:sp>
      <p:cxnSp>
        <p:nvCxnSpPr>
          <p:cNvPr id="32" name="Straight Arrow Connector 31"/>
          <p:cNvCxnSpPr>
            <a:endCxn id="31" idx="3"/>
          </p:cNvCxnSpPr>
          <p:nvPr/>
        </p:nvCxnSpPr>
        <p:spPr bwMode="auto">
          <a:xfrm flipH="1">
            <a:off x="7198481" y="4826518"/>
            <a:ext cx="1572178" cy="0"/>
          </a:xfrm>
          <a:prstGeom prst="straightConnector1">
            <a:avLst/>
          </a:prstGeom>
          <a:ln w="412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31" idx="1"/>
            <a:endCxn id="30" idx="3"/>
          </p:cNvCxnSpPr>
          <p:nvPr/>
        </p:nvCxnSpPr>
        <p:spPr bwMode="auto">
          <a:xfrm flipH="1">
            <a:off x="3171070" y="4826518"/>
            <a:ext cx="1589616" cy="4061"/>
          </a:xfrm>
          <a:prstGeom prst="straightConnector1">
            <a:avLst/>
          </a:prstGeom>
          <a:ln w="412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bwMode="auto">
          <a:xfrm flipH="1">
            <a:off x="9891683" y="3582168"/>
            <a:ext cx="1" cy="717479"/>
          </a:xfrm>
          <a:prstGeom prst="straightConnector1">
            <a:avLst/>
          </a:prstGeom>
          <a:ln w="41275">
            <a:headEnd type="stealth" w="lg" len="lg"/>
            <a:tailEnd type="none" w="lg" len="lg"/>
          </a:ln>
        </p:spPr>
        <p:style>
          <a:lnRef idx="2">
            <a:schemeClr val="dk1"/>
          </a:lnRef>
          <a:fillRef idx="0">
            <a:schemeClr val="dk1"/>
          </a:fillRef>
          <a:effectRef idx="1">
            <a:schemeClr val="dk1"/>
          </a:effectRef>
          <a:fontRef idx="minor">
            <a:schemeClr val="tx1"/>
          </a:fontRef>
        </p:style>
      </p:cxnSp>
      <p:sp>
        <p:nvSpPr>
          <p:cNvPr id="36" name="Content Placeholder 2"/>
          <p:cNvSpPr>
            <a:spLocks noGrp="1"/>
          </p:cNvSpPr>
          <p:nvPr>
            <p:ph idx="1"/>
          </p:nvPr>
        </p:nvSpPr>
        <p:spPr>
          <a:xfrm>
            <a:off x="588231" y="1661610"/>
            <a:ext cx="4905829" cy="4876800"/>
          </a:xfrm>
        </p:spPr>
        <p:txBody>
          <a:bodyPr/>
          <a:lstStyle/>
          <a:p>
            <a:r>
              <a:rPr lang="en-US" dirty="0" smtClean="0"/>
              <a:t>Useful for monitoring services which cannot be monitored effectively by polling</a:t>
            </a:r>
            <a:endParaRPr lang="en-US" dirty="0"/>
          </a:p>
        </p:txBody>
      </p:sp>
    </p:spTree>
    <p:extLst>
      <p:ext uri="{BB962C8B-B14F-4D97-AF65-F5344CB8AC3E}">
        <p14:creationId xmlns:p14="http://schemas.microsoft.com/office/powerpoint/2010/main" val="1834997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Solace Plugin for Nagios</a:t>
            </a:r>
            <a:endParaRPr lang="en-US" dirty="0"/>
          </a:p>
        </p:txBody>
      </p:sp>
      <p:sp>
        <p:nvSpPr>
          <p:cNvPr id="3" name="Content Placeholder 2"/>
          <p:cNvSpPr>
            <a:spLocks noGrp="1"/>
          </p:cNvSpPr>
          <p:nvPr>
            <p:ph idx="1"/>
          </p:nvPr>
        </p:nvSpPr>
        <p:spPr>
          <a:xfrm>
            <a:off x="588231" y="1378855"/>
            <a:ext cx="4905829" cy="4876800"/>
          </a:xfrm>
        </p:spPr>
        <p:txBody>
          <a:bodyPr/>
          <a:lstStyle/>
          <a:p>
            <a:r>
              <a:rPr lang="en-US" dirty="0" smtClean="0"/>
              <a:t>The Solace plugins are a set of Perl scripts which use SEMP to retrieve statistics from Solace appliances</a:t>
            </a:r>
          </a:p>
          <a:p>
            <a:endParaRPr lang="en-US" dirty="0"/>
          </a:p>
          <a:p>
            <a:r>
              <a:rPr lang="en-US" dirty="0" smtClean="0"/>
              <a:t>A C binary was developed for GBM for performing passive checks</a:t>
            </a:r>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5624784" y="1650997"/>
            <a:ext cx="6218873" cy="4332515"/>
          </a:xfrm>
          <a:prstGeom prst="rect">
            <a:avLst/>
          </a:prstGeom>
          <a:ln>
            <a:noFill/>
          </a:ln>
        </p:spPr>
      </p:pic>
    </p:spTree>
    <p:extLst>
      <p:ext uri="{BB962C8B-B14F-4D97-AF65-F5344CB8AC3E}">
        <p14:creationId xmlns:p14="http://schemas.microsoft.com/office/powerpoint/2010/main" val="610231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Addons</a:t>
            </a:r>
            <a:r>
              <a:rPr lang="en-US" dirty="0" smtClean="0"/>
              <a:t> – </a:t>
            </a:r>
            <a:r>
              <a:rPr lang="en-US" dirty="0" err="1" smtClean="0"/>
              <a:t>nagiosgraph</a:t>
            </a:r>
            <a:endParaRPr lang="en-US" dirty="0"/>
          </a:p>
        </p:txBody>
      </p:sp>
      <p:sp>
        <p:nvSpPr>
          <p:cNvPr id="3" name="Content Placeholder 2"/>
          <p:cNvSpPr>
            <a:spLocks noGrp="1"/>
          </p:cNvSpPr>
          <p:nvPr>
            <p:ph idx="1"/>
          </p:nvPr>
        </p:nvSpPr>
        <p:spPr>
          <a:xfrm>
            <a:off x="588231" y="1386114"/>
            <a:ext cx="4433712" cy="4876800"/>
          </a:xfrm>
        </p:spPr>
        <p:txBody>
          <a:bodyPr/>
          <a:lstStyle/>
          <a:p>
            <a:r>
              <a:rPr lang="en-US" dirty="0" smtClean="0"/>
              <a:t>Plugins can return performance data as part of their checks</a:t>
            </a:r>
          </a:p>
          <a:p>
            <a:r>
              <a:rPr lang="en-US" dirty="0" err="1" smtClean="0"/>
              <a:t>Nagiosgraph</a:t>
            </a:r>
            <a:r>
              <a:rPr lang="en-US" dirty="0" smtClean="0"/>
              <a:t> parses the performance data and displays it on graphs</a:t>
            </a:r>
          </a:p>
          <a:p>
            <a:pPr lvl="1"/>
            <a:r>
              <a:rPr lang="en-US" dirty="0" smtClean="0"/>
              <a:t>Stores data in RRD files</a:t>
            </a:r>
          </a:p>
          <a:p>
            <a:pPr lvl="1"/>
            <a:r>
              <a:rPr lang="en-US" dirty="0" smtClean="0"/>
              <a:t>Creates graphs and reports</a:t>
            </a:r>
          </a:p>
          <a:p>
            <a:pPr lvl="1"/>
            <a:r>
              <a:rPr lang="en-US" dirty="0" smtClean="0"/>
              <a:t>Allows in place graph zooming</a:t>
            </a:r>
          </a:p>
          <a:p>
            <a:pPr lvl="1"/>
            <a:endParaRPr lang="en-US" dirty="0" smtClean="0"/>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60" y="1131956"/>
            <a:ext cx="5729512" cy="5234233"/>
          </a:xfrm>
          <a:prstGeom prst="rect">
            <a:avLst/>
          </a:prstGeom>
        </p:spPr>
      </p:pic>
    </p:spTree>
    <p:extLst>
      <p:ext uri="{BB962C8B-B14F-4D97-AF65-F5344CB8AC3E}">
        <p14:creationId xmlns:p14="http://schemas.microsoft.com/office/powerpoint/2010/main" val="1311347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sz="3600" dirty="0" smtClean="0">
              <a:solidFill>
                <a:srgbClr val="0A5FAA"/>
              </a:solidFill>
              <a:ea typeface="+mj-ea"/>
              <a:cs typeface="+mj-cs"/>
            </a:endParaRPr>
          </a:p>
          <a:p>
            <a:pPr marL="0" indent="0">
              <a:buNone/>
            </a:pPr>
            <a:endParaRPr lang="en-US" sz="3600" dirty="0">
              <a:solidFill>
                <a:srgbClr val="0A5FAA"/>
              </a:solidFill>
              <a:ea typeface="+mj-ea"/>
              <a:cs typeface="+mj-cs"/>
            </a:endParaRPr>
          </a:p>
          <a:p>
            <a:pPr marL="0" indent="0">
              <a:buNone/>
            </a:pPr>
            <a:r>
              <a:rPr lang="en-US" sz="4000" b="1" dirty="0" smtClean="0">
                <a:solidFill>
                  <a:srgbClr val="0A5FAA"/>
                </a:solidFill>
                <a:ea typeface="+mj-ea"/>
                <a:cs typeface="+mj-cs"/>
              </a:rPr>
              <a:t>Demo</a:t>
            </a:r>
            <a:endParaRPr lang="en-US" sz="4000" b="1" dirty="0">
              <a:solidFill>
                <a:srgbClr val="0A5FAA"/>
              </a:solidFill>
              <a:ea typeface="+mj-ea"/>
              <a:cs typeface="+mj-cs"/>
            </a:endParaRPr>
          </a:p>
        </p:txBody>
      </p:sp>
    </p:spTree>
    <p:extLst>
      <p:ext uri="{BB962C8B-B14F-4D97-AF65-F5344CB8AC3E}">
        <p14:creationId xmlns:p14="http://schemas.microsoft.com/office/powerpoint/2010/main" val="1642205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fc22131e3372f3ee686a53a204b87a4932bd9e7"/>
</p:tagLst>
</file>

<file path=ppt/theme/theme1.xml><?xml version="1.0" encoding="utf-8"?>
<a:theme xmlns:a="http://schemas.openxmlformats.org/drawingml/2006/main" name="default">
  <a:themeElements>
    <a:clrScheme name="default 2">
      <a:dk1>
        <a:srgbClr val="000000"/>
      </a:dk1>
      <a:lt1>
        <a:srgbClr val="FFFFFF"/>
      </a:lt1>
      <a:dk2>
        <a:srgbClr val="000000"/>
      </a:dk2>
      <a:lt2>
        <a:srgbClr val="C0C0C0"/>
      </a:lt2>
      <a:accent1>
        <a:srgbClr val="0D3692"/>
      </a:accent1>
      <a:accent2>
        <a:srgbClr val="F6760F"/>
      </a:accent2>
      <a:accent3>
        <a:srgbClr val="FFFFFF"/>
      </a:accent3>
      <a:accent4>
        <a:srgbClr val="000000"/>
      </a:accent4>
      <a:accent5>
        <a:srgbClr val="AAAEC7"/>
      </a:accent5>
      <a:accent6>
        <a:srgbClr val="DF6A0C"/>
      </a:accent6>
      <a:hlink>
        <a:srgbClr val="FADF6C"/>
      </a:hlink>
      <a:folHlink>
        <a:srgbClr val="0066CC"/>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80000"/>
          </a:lnSpc>
          <a:spcBef>
            <a:spcPct val="20000"/>
          </a:spcBef>
          <a:spcAft>
            <a:spcPct val="0"/>
          </a:spcAft>
          <a:buClr>
            <a:schemeClr val="hlink"/>
          </a:buClr>
          <a:buSzPct val="60000"/>
          <a:buFont typeface="Arial Narrow" pitchFamily="34" charset="0"/>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000000"/>
        </a:dk2>
        <a:lt2>
          <a:srgbClr val="C0C0C0"/>
        </a:lt2>
        <a:accent1>
          <a:srgbClr val="0B3D91"/>
        </a:accent1>
        <a:accent2>
          <a:srgbClr val="F6760F"/>
        </a:accent2>
        <a:accent3>
          <a:srgbClr val="FFFFFF"/>
        </a:accent3>
        <a:accent4>
          <a:srgbClr val="000000"/>
        </a:accent4>
        <a:accent5>
          <a:srgbClr val="AAAFC7"/>
        </a:accent5>
        <a:accent6>
          <a:srgbClr val="DF6A0C"/>
        </a:accent6>
        <a:hlink>
          <a:srgbClr val="FADF6C"/>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C0C0C0"/>
        </a:lt2>
        <a:accent1>
          <a:srgbClr val="0D3692"/>
        </a:accent1>
        <a:accent2>
          <a:srgbClr val="F6760F"/>
        </a:accent2>
        <a:accent3>
          <a:srgbClr val="FFFFFF"/>
        </a:accent3>
        <a:accent4>
          <a:srgbClr val="000000"/>
        </a:accent4>
        <a:accent5>
          <a:srgbClr val="AAAEC7"/>
        </a:accent5>
        <a:accent6>
          <a:srgbClr val="DF6A0C"/>
        </a:accent6>
        <a:hlink>
          <a:srgbClr val="FADF6C"/>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olace-Presentation_Template_2014" id="{3AED98BE-7E3A-4AD9-B4A0-63A9F9BE3BB9}" vid="{1D66DE89-A751-42FC-8AF4-EEA8E1BC8C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Solace-Presentation_Template_2014</Template>
  <TotalTime>4556</TotalTime>
  <Words>863</Words>
  <Application>Microsoft Macintosh PowerPoint</Application>
  <PresentationFormat>Widescreen</PresentationFormat>
  <Paragraphs>175</Paragraphs>
  <Slides>12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Narrow</vt:lpstr>
      <vt:lpstr>Calibri</vt:lpstr>
      <vt:lpstr>Calibri Light</vt:lpstr>
      <vt:lpstr>Courier New</vt:lpstr>
      <vt:lpstr>ＭＳ Ｐゴシック</vt:lpstr>
      <vt:lpstr>Times New Roman</vt:lpstr>
      <vt:lpstr>Trebuchet MS</vt:lpstr>
      <vt:lpstr>Verdana</vt:lpstr>
      <vt:lpstr>Wingdings</vt:lpstr>
      <vt:lpstr>default</vt:lpstr>
      <vt:lpstr> Monitoring Solace using Nagios Core</vt:lpstr>
      <vt:lpstr>Agenda</vt:lpstr>
      <vt:lpstr>Nagios Core is an Open source network monitoring framework</vt:lpstr>
      <vt:lpstr>Nagios terminology</vt:lpstr>
      <vt:lpstr>Active Checks (=polling)</vt:lpstr>
      <vt:lpstr>Passive Checks (=async push)</vt:lpstr>
      <vt:lpstr>Solace Plugin for Nagios</vt:lpstr>
      <vt:lpstr>Addons – nagiosgraph</vt:lpstr>
      <vt:lpstr>PowerPoint Presentation</vt:lpstr>
      <vt:lpstr>Addons – Nagios Remote Plugin Executor (NRPE)</vt:lpstr>
      <vt:lpstr>Summary – Nagios Core</vt:lpstr>
      <vt:lpstr>Further Reading</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 of Solace deployment at Bank of Singapore</dc:title>
  <dc:creator>Shrikanth Rajgopalan</dc:creator>
  <cp:lastModifiedBy>Shrikanth Rajgopalan</cp:lastModifiedBy>
  <cp:revision>116</cp:revision>
  <cp:lastPrinted>2015-10-05T05:30:30Z</cp:lastPrinted>
  <dcterms:created xsi:type="dcterms:W3CDTF">2015-10-02T06:32:28Z</dcterms:created>
  <dcterms:modified xsi:type="dcterms:W3CDTF">2015-11-04T01:11:02Z</dcterms:modified>
</cp:coreProperties>
</file>