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541" r:id="rId2"/>
    <p:sldId id="542" r:id="rId3"/>
    <p:sldId id="545" r:id="rId4"/>
    <p:sldId id="543" r:id="rId5"/>
    <p:sldId id="546" r:id="rId6"/>
    <p:sldId id="548" r:id="rId7"/>
    <p:sldId id="549" r:id="rId8"/>
    <p:sldId id="550" r:id="rId9"/>
    <p:sldId id="552" r:id="rId10"/>
    <p:sldId id="554" r:id="rId11"/>
    <p:sldId id="556" r:id="rId12"/>
    <p:sldId id="558" r:id="rId13"/>
    <p:sldId id="555" r:id="rId14"/>
    <p:sldId id="557" r:id="rId15"/>
    <p:sldId id="553" r:id="rId16"/>
    <p:sldId id="551" r:id="rId17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mcallister" initials="spm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961E"/>
    <a:srgbClr val="005DAB"/>
    <a:srgbClr val="0A5FAA"/>
    <a:srgbClr val="F8982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26" autoAdjust="0"/>
    <p:restoredTop sz="82302" autoAdjust="0"/>
  </p:normalViewPr>
  <p:slideViewPr>
    <p:cSldViewPr snapToGrid="0" snapToObjects="1">
      <p:cViewPr>
        <p:scale>
          <a:sx n="95" d="100"/>
          <a:sy n="95" d="100"/>
        </p:scale>
        <p:origin x="-72" y="-3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CD305-C8EB-014F-809E-A167267EBAE0}" type="datetimeFigureOut">
              <a:rPr lang="en-US" smtClean="0"/>
              <a:pPr/>
              <a:t>12/3/2014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BA0F2-874B-FE43-A00D-0C6FADBDB5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94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57066" indent="-291179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64717" indent="-232943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30604" indent="-232943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96491" indent="-232943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4AAF0C3-3F9D-4829-B2D9-B4DE9F690CBE}" type="slidenum">
              <a:rPr lang="en-US" sz="1200" b="0">
                <a:latin typeface="Times New Roman" pitchFamily="18" charset="0"/>
              </a:rPr>
              <a:pPr/>
              <a:t>1</a:t>
            </a:fld>
            <a:endParaRPr lang="en-US" sz="1200" b="0" dirty="0">
              <a:latin typeface="Times New Roman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7600" cy="3486150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61" tIns="46581" rIns="93161" bIns="46581"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094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F49D7D-7363-487E-89DA-60AEAA7A496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32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F49D7D-7363-487E-89DA-60AEAA7A496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87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A0F2-874B-FE43-A00D-0C6FADBDB50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35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A0F2-874B-FE43-A00D-0C6FADBDB50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16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bg2">
                  <a:lumMod val="20000"/>
                  <a:lumOff val="80000"/>
                </a:schemeClr>
              </a:gs>
              <a:gs pos="0">
                <a:schemeClr val="bg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6" t="15140" r="11996" b="34775"/>
          <a:stretch/>
        </p:blipFill>
        <p:spPr>
          <a:xfrm>
            <a:off x="-23446" y="0"/>
            <a:ext cx="12215446" cy="6869723"/>
          </a:xfrm>
          <a:prstGeom prst="rect">
            <a:avLst/>
          </a:prstGeom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9144000" y="6400800"/>
            <a:ext cx="294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FEF3DE"/>
                </a:solidFill>
                <a:ea typeface="Arial" charset="0"/>
                <a:cs typeface="Arial" charset="0"/>
              </a:rPr>
              <a:t>© Solace Systems</a:t>
            </a:r>
            <a:br>
              <a:rPr lang="en-US" sz="900" dirty="0">
                <a:solidFill>
                  <a:srgbClr val="FEF3DE"/>
                </a:solidFill>
                <a:ea typeface="Arial" charset="0"/>
                <a:cs typeface="Arial" charset="0"/>
              </a:rPr>
            </a:br>
            <a:r>
              <a:rPr lang="en-US" sz="1200" dirty="0">
                <a:solidFill>
                  <a:srgbClr val="FEF3DE"/>
                </a:solidFill>
              </a:rPr>
              <a:t>CONFIDENTIAL</a:t>
            </a:r>
          </a:p>
        </p:txBody>
      </p:sp>
      <p:sp>
        <p:nvSpPr>
          <p:cNvPr id="148487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49160" y="4800600"/>
            <a:ext cx="5303994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 b="0">
                <a:solidFill>
                  <a:srgbClr val="11111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8488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1854451" y="1500668"/>
            <a:ext cx="7463169" cy="1571625"/>
          </a:xfrm>
        </p:spPr>
        <p:txBody>
          <a:bodyPr anchor="t"/>
          <a:lstStyle>
            <a:lvl1pPr>
              <a:defRPr sz="5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291" y="5843385"/>
            <a:ext cx="4183698" cy="7112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3" y="-1176"/>
            <a:ext cx="11034184" cy="10239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67"/>
              </a:spcBef>
              <a:defRPr/>
            </a:lvl1pPr>
            <a:lvl2pPr>
              <a:spcAft>
                <a:spcPts val="800"/>
              </a:spcAft>
              <a:defRPr/>
            </a:lvl2pPr>
            <a:lvl4pPr>
              <a:defRPr sz="2133"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12280" y="1371600"/>
            <a:ext cx="4810337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83917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3" y="-1176"/>
            <a:ext cx="11034184" cy="10239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71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88232" y="1151412"/>
            <a:ext cx="2678396" cy="5240152"/>
          </a:xfrm>
          <a:gradFill flip="none" rotWithShape="1">
            <a:gsLst>
              <a:gs pos="100000">
                <a:schemeClr val="bg1">
                  <a:lumMod val="85000"/>
                </a:schemeClr>
              </a:gs>
              <a:gs pos="50000">
                <a:schemeClr val="bg1">
                  <a:alpha val="0"/>
                </a:schemeClr>
              </a:gs>
            </a:gsLst>
            <a:lin ang="0" scaled="0"/>
            <a:tileRect/>
          </a:gradFill>
        </p:spPr>
        <p:txBody>
          <a:bodyPr lIns="91440" tIns="182880" rIns="182880"/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8808720" y="1151412"/>
            <a:ext cx="3383280" cy="5240152"/>
          </a:xfrm>
          <a:solidFill>
            <a:srgbClr val="FA961E"/>
          </a:solidFill>
        </p:spPr>
        <p:txBody>
          <a:bodyPr lIns="274320" tIns="182880" rIns="365760"/>
          <a:lstStyle>
            <a:lvl1pPr marL="0" indent="0">
              <a:lnSpc>
                <a:spcPct val="150000"/>
              </a:lnSpc>
              <a:buNone/>
              <a:defRPr sz="20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410465" y="1371600"/>
            <a:ext cx="5201723" cy="4708525"/>
          </a:xfrm>
        </p:spPr>
        <p:txBody>
          <a:bodyPr/>
          <a:lstStyle>
            <a:lvl1pPr>
              <a:defRPr sz="2400"/>
            </a:lvl1pPr>
            <a:lvl2pPr marL="568325" indent="-231775"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71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 rot="10800000">
            <a:off x="0" y="6392922"/>
            <a:ext cx="12192835" cy="465748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37" y="-10886"/>
            <a:ext cx="12192000" cy="1164614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7" t="14969" r="11998" b="34775"/>
          <a:stretch/>
        </p:blipFill>
        <p:spPr>
          <a:xfrm>
            <a:off x="-1674" y="-23446"/>
            <a:ext cx="12215446" cy="6893170"/>
          </a:xfrm>
          <a:prstGeom prst="rect">
            <a:avLst/>
          </a:prstGeom>
        </p:spPr>
      </p:pic>
      <p:sp>
        <p:nvSpPr>
          <p:cNvPr id="40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7371" y="1371600"/>
            <a:ext cx="490582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10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88231" y="108018"/>
            <a:ext cx="11092140" cy="102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512" y="6518848"/>
            <a:ext cx="1642068" cy="2824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467" y="6436976"/>
            <a:ext cx="16933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3A7EC27-C8AF-41FD-AEF5-5DAC54DFEA0F}" type="slidenum"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‹#›</a:t>
            </a:fld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9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0A5FAA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1" fontAlgn="base" hangingPunct="1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1" fontAlgn="base" hangingPunct="1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1" fontAlgn="base" hangingPunct="1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ChangeArrowheads="1"/>
          </p:cNvSpPr>
          <p:nvPr/>
        </p:nvSpPr>
        <p:spPr bwMode="auto">
          <a:xfrm>
            <a:off x="3177118" y="5591178"/>
            <a:ext cx="8830733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3200" i="1" dirty="0">
              <a:solidFill>
                <a:srgbClr val="F6760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5124" name="Rectangle 1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Ken Overton</a:t>
            </a:r>
            <a:endParaRPr lang="en-US" dirty="0" smtClean="0"/>
          </a:p>
        </p:txBody>
      </p:sp>
      <p:sp>
        <p:nvSpPr>
          <p:cNvPr id="5123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Monitoring Solace with</a:t>
            </a:r>
            <a:br>
              <a:rPr lang="en-US" dirty="0" smtClean="0"/>
            </a:br>
            <a:r>
              <a:rPr lang="en-US" dirty="0" smtClean="0"/>
              <a:t>the ELK Toolkit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35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2" y="-1176"/>
            <a:ext cx="11603567" cy="1023939"/>
          </a:xfrm>
        </p:spPr>
        <p:txBody>
          <a:bodyPr/>
          <a:lstStyle/>
          <a:p>
            <a:r>
              <a:rPr lang="en-US" dirty="0" smtClean="0"/>
              <a:t>GROK patterns give Elasticsearch more fields for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Record </a:t>
            </a:r>
            <a:r>
              <a:rPr lang="en-US" dirty="0"/>
              <a:t>before Solace patterns:</a:t>
            </a:r>
            <a:br>
              <a:rPr lang="en-US" dirty="0"/>
            </a:b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"message” : "&lt;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142&gt;Nov 20 13:07:25 demo-tr admin[4970]: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SEMP/mgmt   38.108.247.86   admin   13:07:25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13:07:25  ok                              show message-spool vpn-name=AIM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"@version” : 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"@timestamp” : "2014-11-20T19:13:06.469Z”,</a:t>
            </a:r>
            <a:b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type":"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syslog”</a:t>
            </a:r>
            <a:b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812280" y="1381648"/>
            <a:ext cx="4810337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Record after Solace patterns:</a:t>
            </a:r>
            <a:br>
              <a:rPr lang="en-US" dirty="0" smtClean="0"/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"@version”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"1",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"@timestamp” : "2014-11-20T19:13:06.469Z”,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type” : 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syslog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b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"host” : 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192.168.130.60:35157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syslog_timestamp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: 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Nov 20 13:07:25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syslog_hostname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: 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demo-tr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syslog_userid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: 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syslog_pid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: 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4970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solace_client_address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: 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38.108.247.86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"solace_cmd_source" : "SEMP",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solace_cmd_start_time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: 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13:07:25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solace_cmd_end_time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: 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13:07:25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solace_cmd_status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: 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solace_message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: 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show message-vpn vpn-name=AIM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solace_event_id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: 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MGMT_SEMP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solace_scope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: 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MGMT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syslog_severity_code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: 6,</a:t>
            </a:r>
            <a:b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syslog_facility_code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: 17,</a:t>
            </a:r>
            <a:b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syslog_facility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: 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local1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syslog_severity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: "informational”</a:t>
            </a:r>
            <a:b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9482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It 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4"/>
          </p:nvPr>
        </p:nvSpPr>
        <p:spPr>
          <a:xfrm>
            <a:off x="6522136" y="1151412"/>
            <a:ext cx="5669864" cy="5240152"/>
          </a:xfrm>
        </p:spPr>
        <p:txBody>
          <a:bodyPr/>
          <a:lstStyle/>
          <a:p>
            <a:r>
              <a:rPr lang="en-US" dirty="0" smtClean="0"/>
              <a:t>How do I know it’s working?</a:t>
            </a:r>
          </a:p>
          <a:p>
            <a:pPr marL="228600" lvl="1"/>
            <a:r>
              <a:rPr lang="en-US" dirty="0" smtClean="0"/>
              <a:t>Check </a:t>
            </a:r>
            <a:r>
              <a:rPr lang="en-US" dirty="0" err="1" smtClean="0"/>
              <a:t>ElasticSearch</a:t>
            </a:r>
            <a:r>
              <a:rPr lang="en-US" dirty="0" smtClean="0"/>
              <a:t> server for data: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http://host:9200/_search?pretty</a:t>
            </a:r>
            <a:endParaRPr lang="en-US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/>
            <a:endParaRPr lang="en-US" dirty="0" smtClean="0"/>
          </a:p>
          <a:p>
            <a:pPr marL="228600" lvl="1"/>
            <a:r>
              <a:rPr lang="en-US" dirty="0" smtClean="0"/>
              <a:t>Check Logstash for failed events: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&lt;</a:t>
            </a:r>
            <a:r>
              <a:rPr lang="en-US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logstash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&gt;/failed_syslog_events.log</a:t>
            </a:r>
          </a:p>
          <a:p>
            <a:pPr marL="228600" lvl="1"/>
            <a:endParaRPr lang="en-US" dirty="0"/>
          </a:p>
          <a:p>
            <a:pPr marL="228600" lvl="1"/>
            <a:r>
              <a:rPr lang="en-US" dirty="0" smtClean="0"/>
              <a:t>Browse to Kibana site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http://webhost/kibana-3.1.2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1320413" y="1371600"/>
            <a:ext cx="5201723" cy="47085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Start </a:t>
            </a:r>
            <a:r>
              <a:rPr lang="en-US" dirty="0" err="1"/>
              <a:t>ElasticSearch</a:t>
            </a:r>
            <a:r>
              <a:rPr lang="en-US" dirty="0"/>
              <a:t> w/CORS turned </a:t>
            </a:r>
            <a:r>
              <a:rPr lang="en-US" dirty="0" smtClean="0"/>
              <a:t>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[</a:t>
            </a:r>
            <a:r>
              <a:rPr lang="en-US" dirty="0"/>
              <a:t>a</a:t>
            </a:r>
            <a:r>
              <a:rPr lang="en-US" dirty="0" smtClean="0"/>
              <a:t>s root</a:t>
            </a:r>
            <a:r>
              <a:rPr lang="en-US" dirty="0"/>
              <a:t>]</a:t>
            </a:r>
            <a:r>
              <a:rPr lang="en-US" dirty="0" smtClean="0"/>
              <a:t> Start </a:t>
            </a:r>
            <a:r>
              <a:rPr lang="en-US" dirty="0" err="1"/>
              <a:t>logstash</a:t>
            </a:r>
            <a:r>
              <a:rPr lang="en-US" dirty="0"/>
              <a:t> w/Solace-specific configuration</a:t>
            </a:r>
          </a:p>
          <a:p>
            <a:pPr lvl="1"/>
            <a:r>
              <a:rPr lang="en-US" dirty="0"/>
              <a:t>Grok additions</a:t>
            </a:r>
          </a:p>
          <a:p>
            <a:pPr lvl="1"/>
            <a:r>
              <a:rPr lang="en-US" dirty="0"/>
              <a:t>Output to </a:t>
            </a:r>
            <a:r>
              <a:rPr lang="en-US" dirty="0" err="1" smtClean="0"/>
              <a:t>ElasticSearch</a:t>
            </a:r>
            <a:endParaRPr lang="en-US" dirty="0" smtClean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Start </a:t>
            </a:r>
            <a:r>
              <a:rPr lang="en-US" dirty="0" smtClean="0"/>
              <a:t>webserver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Order of initialization doesn’t matter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5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Tunneling Demo Network to Your Desktop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707" y="2360016"/>
            <a:ext cx="3849387" cy="36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320" y="2360016"/>
            <a:ext cx="3849387" cy="36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3" y="2360014"/>
            <a:ext cx="3849387" cy="36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6932" y="1256044"/>
            <a:ext cx="384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Start with a standard SSH session to a remote server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26319" y="1256044"/>
            <a:ext cx="3849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Tunnel a port from the remote server to your desktop host via SSH, and expose it locally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75706" y="1256044"/>
            <a:ext cx="3849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Example tunneling ports 9200 and 5601 from the remote server to localhost ports 9200 and 8080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51690" y="2672863"/>
            <a:ext cx="864161" cy="43207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478024" y="4061210"/>
            <a:ext cx="2371412" cy="9629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328217" y="3366199"/>
            <a:ext cx="2371412" cy="69501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402851" y="5297158"/>
            <a:ext cx="864161" cy="43207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776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Kibana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076" y="1156327"/>
            <a:ext cx="9626886" cy="5222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99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SEMP Queries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>
          <a:xfrm>
            <a:off x="1155560" y="1151412"/>
            <a:ext cx="6591719" cy="5240152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747279" y="1151412"/>
            <a:ext cx="4444721" cy="5240152"/>
          </a:xfrm>
        </p:spPr>
        <p:txBody>
          <a:bodyPr wrap="none" rIns="0"/>
          <a:lstStyle/>
          <a:p>
            <a:r>
              <a:rPr lang="en-US" dirty="0" err="1" smtClean="0">
                <a:solidFill>
                  <a:schemeClr val="accent1"/>
                </a:solidFill>
              </a:rPr>
              <a:t>ElasticSearch</a:t>
            </a:r>
            <a:r>
              <a:rPr lang="en-US" dirty="0" smtClean="0">
                <a:solidFill>
                  <a:schemeClr val="accent1"/>
                </a:solidFill>
              </a:rPr>
              <a:t> Operations:</a:t>
            </a:r>
          </a:p>
          <a:p>
            <a:r>
              <a:rPr lang="en-US" dirty="0" smtClean="0"/>
              <a:t>Check for an index:</a:t>
            </a:r>
          </a:p>
          <a:p>
            <a:r>
              <a:rPr lang="en-US" sz="1400" i="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–</a:t>
            </a:r>
            <a:r>
              <a:rPr lang="en-US" sz="1400" i="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xHEAD</a:t>
            </a:r>
            <a:r>
              <a:rPr lang="en-US" sz="1400" i="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host:9200/&lt;index&gt;</a:t>
            </a:r>
          </a:p>
          <a:p>
            <a:r>
              <a:rPr lang="en-US" dirty="0" smtClean="0"/>
              <a:t>Create an index:</a:t>
            </a:r>
          </a:p>
          <a:p>
            <a:r>
              <a:rPr lang="en-US" sz="1400" i="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</a:t>
            </a:r>
            <a:r>
              <a:rPr lang="en-US" sz="1400" i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–XPUT </a:t>
            </a:r>
            <a:r>
              <a:rPr lang="en-US" sz="1400" i="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host:9200</a:t>
            </a:r>
            <a:r>
              <a:rPr lang="en-US" sz="1400" i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/&lt;index&gt;</a:t>
            </a:r>
          </a:p>
          <a:p>
            <a:r>
              <a:rPr lang="en-US" dirty="0" smtClean="0"/>
              <a:t>Add an item to an index:</a:t>
            </a:r>
          </a:p>
          <a:p>
            <a:r>
              <a:rPr lang="en-US" sz="1400" i="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</a:t>
            </a:r>
            <a:r>
              <a:rPr lang="en-US" sz="1400" i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–XPOST </a:t>
            </a:r>
            <a:r>
              <a:rPr lang="en-US" sz="1400" i="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host:9200</a:t>
            </a:r>
            <a:r>
              <a:rPr lang="en-US" sz="1400" i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/&lt;index&gt;/&lt;type&gt;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66093" y="1371600"/>
            <a:ext cx="6481186" cy="4708525"/>
          </a:xfrm>
        </p:spPr>
        <p:txBody>
          <a:bodyPr/>
          <a:lstStyle/>
          <a:p>
            <a:r>
              <a:rPr lang="en-US" dirty="0"/>
              <a:t>Integrate with </a:t>
            </a:r>
            <a:r>
              <a:rPr lang="en-US" dirty="0" err="1"/>
              <a:t>ElasticSearch</a:t>
            </a:r>
            <a:r>
              <a:rPr lang="en-US" dirty="0"/>
              <a:t>, bypassing Logstash</a:t>
            </a:r>
          </a:p>
          <a:p>
            <a:r>
              <a:rPr lang="en-US" dirty="0"/>
              <a:t>Create stats indices separately from syslog indices</a:t>
            </a:r>
          </a:p>
          <a:p>
            <a:pPr lvl="1"/>
            <a:r>
              <a:rPr lang="en-US" dirty="0"/>
              <a:t>Follow the same model of one index per day, auto-generating new index upon date </a:t>
            </a:r>
            <a:r>
              <a:rPr lang="en-US" dirty="0" smtClean="0"/>
              <a:t>rollover</a:t>
            </a:r>
          </a:p>
          <a:p>
            <a:pPr lvl="1"/>
            <a:r>
              <a:rPr lang="en-US" dirty="0" smtClean="0"/>
              <a:t>Create your own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dirty="0" smtClean="0"/>
              <a:t>field for stats</a:t>
            </a:r>
            <a:endParaRPr lang="en-US" dirty="0"/>
          </a:p>
          <a:p>
            <a:r>
              <a:rPr lang="en-US" dirty="0"/>
              <a:t>Convert XML to JSON objects</a:t>
            </a:r>
          </a:p>
          <a:p>
            <a:pPr lvl="1"/>
            <a:r>
              <a:rPr lang="en-US" i="1" dirty="0" smtClean="0"/>
              <a:t>JSON </a:t>
            </a:r>
            <a:r>
              <a:rPr lang="en-US" i="1" dirty="0"/>
              <a:t>in </a:t>
            </a:r>
            <a:r>
              <a:rPr lang="en-US" i="1" dirty="0" smtClean="0"/>
              <a:t>Java </a:t>
            </a:r>
            <a:r>
              <a:rPr lang="en-US" dirty="0"/>
              <a:t>library by json.org is ideal for this</a:t>
            </a:r>
          </a:p>
          <a:p>
            <a:r>
              <a:rPr lang="en-US" dirty="0" smtClean="0"/>
              <a:t>All the work can be done thru REST operations</a:t>
            </a:r>
          </a:p>
          <a:p>
            <a:pPr lvl="1"/>
            <a:r>
              <a:rPr lang="en-US" dirty="0" smtClean="0"/>
              <a:t>HEAD, GET, PUT,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09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Elasticsearch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5595" y="1371600"/>
            <a:ext cx="4743381" cy="4876800"/>
          </a:xfrm>
        </p:spPr>
        <p:txBody>
          <a:bodyPr/>
          <a:lstStyle/>
          <a:p>
            <a:r>
              <a:rPr lang="en-US" dirty="0" smtClean="0"/>
              <a:t>Built on core Lucene indexing/retrieval capabilities</a:t>
            </a:r>
          </a:p>
          <a:p>
            <a:r>
              <a:rPr lang="en-US" dirty="0" smtClean="0"/>
              <a:t>REST API makes all data and mgmt tasks usable via HTTP GET, PUT and POST operations</a:t>
            </a:r>
          </a:p>
          <a:p>
            <a:r>
              <a:rPr lang="en-US" dirty="0" smtClean="0"/>
              <a:t>Natively reads JSON data structures</a:t>
            </a:r>
          </a:p>
          <a:p>
            <a:r>
              <a:rPr lang="en-US" dirty="0" smtClean="0"/>
              <a:t>Logstash creates separate index per day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018976" y="1371600"/>
            <a:ext cx="6173024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REST API means everything can be prototyped with curl, e.g.,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-Add an item </a:t>
            </a:r>
            <a:r>
              <a:rPr lang="en-US" dirty="0"/>
              <a:t>with specific ID:</a:t>
            </a:r>
            <a:br>
              <a:rPr lang="en-US" dirty="0"/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curl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-XPUT "localhost:9200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/$index/$type/$id"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 "$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data”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-Add an item to an index without ID:</a:t>
            </a:r>
            <a:br>
              <a:rPr lang="en-US" dirty="0" smtClean="0"/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curl –XPOST "localhost:9200/$index/$type/" -d "$data”</a:t>
            </a:r>
          </a:p>
          <a:p>
            <a:pPr marL="0" indent="0">
              <a:buNone/>
            </a:pPr>
            <a:r>
              <a:rPr lang="en-US" dirty="0" smtClean="0"/>
              <a:t>-List an item by ID:</a:t>
            </a:r>
            <a:br>
              <a:rPr lang="en-US" dirty="0" smtClean="0"/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curl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–XGET "localhost:9200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/$index/$type/$id”</a:t>
            </a:r>
          </a:p>
          <a:p>
            <a:pPr marL="0" indent="0">
              <a:buNone/>
            </a:pPr>
            <a:r>
              <a:rPr lang="en-US" dirty="0" smtClean="0"/>
              <a:t>-List </a:t>
            </a:r>
            <a:r>
              <a:rPr lang="en-US" dirty="0"/>
              <a:t>all indices: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curl 'localhost:9200/_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cat/indices'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86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Achievable with more work:</a:t>
            </a:r>
          </a:p>
          <a:p>
            <a:r>
              <a:rPr lang="en-US" dirty="0" smtClean="0"/>
              <a:t>Send email alerts based upon trigger event</a:t>
            </a:r>
          </a:p>
          <a:p>
            <a:r>
              <a:rPr lang="en-US" dirty="0" smtClean="0"/>
              <a:t>Integrating all SEMP query data</a:t>
            </a:r>
          </a:p>
          <a:p>
            <a:r>
              <a:rPr lang="en-US" dirty="0" smtClean="0"/>
              <a:t>Traffic-light style signals for key metrics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Better look to commercial solutions instead:</a:t>
            </a:r>
          </a:p>
          <a:p>
            <a:r>
              <a:rPr lang="en-US" dirty="0" smtClean="0"/>
              <a:t>Enterprise-level visualizations of application health</a:t>
            </a:r>
          </a:p>
          <a:p>
            <a:r>
              <a:rPr lang="en-US" dirty="0" smtClean="0"/>
              <a:t>Custom UI visualizations:</a:t>
            </a:r>
          </a:p>
          <a:p>
            <a:pPr lvl="1"/>
            <a:r>
              <a:rPr lang="en-US" dirty="0" smtClean="0"/>
              <a:t>Heatmaps</a:t>
            </a:r>
          </a:p>
          <a:p>
            <a:pPr lvl="1"/>
            <a:r>
              <a:rPr lang="en-US" dirty="0" smtClean="0"/>
              <a:t>Performance graphing</a:t>
            </a:r>
          </a:p>
          <a:p>
            <a:pPr lvl="1"/>
            <a:r>
              <a:rPr lang="en-US" dirty="0" smtClean="0"/>
              <a:t>Some visualizations combining SYSLOG and SEMP data</a:t>
            </a:r>
          </a:p>
        </p:txBody>
      </p:sp>
    </p:spTree>
    <p:extLst>
      <p:ext uri="{BB962C8B-B14F-4D97-AF65-F5344CB8AC3E}">
        <p14:creationId xmlns:p14="http://schemas.microsoft.com/office/powerpoint/2010/main" val="131221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use ELK?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3"/>
          </p:nvPr>
        </p:nvSpPr>
        <p:spPr>
          <a:xfrm>
            <a:off x="588232" y="1151412"/>
            <a:ext cx="8220488" cy="5240152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Make Solace SYSLOG events available ASAP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It is not better than commercial monitoring solutions we partner with</a:t>
            </a:r>
          </a:p>
          <a:p>
            <a:pPr lvl="1"/>
            <a:r>
              <a:rPr lang="en-US" dirty="0"/>
              <a:t>ITRS Geneos</a:t>
            </a:r>
          </a:p>
          <a:p>
            <a:pPr lvl="1"/>
            <a:r>
              <a:rPr lang="en-US" dirty="0"/>
              <a:t>RTView</a:t>
            </a:r>
          </a:p>
          <a:p>
            <a:pPr lvl="1"/>
            <a:r>
              <a:rPr lang="en-US" dirty="0"/>
              <a:t>Nastel</a:t>
            </a:r>
          </a:p>
          <a:p>
            <a:r>
              <a:rPr lang="en-US" dirty="0"/>
              <a:t>It has unknown performance characteristics at scale</a:t>
            </a:r>
          </a:p>
          <a:p>
            <a:r>
              <a:rPr lang="en-US" dirty="0"/>
              <a:t>Requires customization to fit </a:t>
            </a:r>
            <a:r>
              <a:rPr lang="en-US" dirty="0" smtClean="0"/>
              <a:t>any SEMP-based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22" y="2938121"/>
            <a:ext cx="1104686" cy="1022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61" y="1683891"/>
            <a:ext cx="1085850" cy="933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76" y="4399347"/>
            <a:ext cx="1809179" cy="47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1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31" y="108018"/>
            <a:ext cx="11911918" cy="1023938"/>
          </a:xfrm>
        </p:spPr>
        <p:txBody>
          <a:bodyPr/>
          <a:lstStyle/>
          <a:p>
            <a:r>
              <a:rPr lang="en-US" dirty="0" smtClean="0"/>
              <a:t>So why ELK? </a:t>
            </a:r>
            <a:r>
              <a:rPr lang="en-US" dirty="0"/>
              <a:t>Customers don’t always make good choices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We need solutions </a:t>
            </a:r>
            <a:r>
              <a:rPr lang="en-US" sz="3200" dirty="0"/>
              <a:t>for them that stave off </a:t>
            </a:r>
            <a:r>
              <a:rPr lang="en-US" sz="3200" dirty="0" smtClean="0"/>
              <a:t>disaster with minimal effort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664" y="1549400"/>
            <a:ext cx="2594569" cy="172971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85" y="3493309"/>
            <a:ext cx="2594571" cy="176304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3" y="4355003"/>
            <a:ext cx="2413174" cy="171885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611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Point: Get Something Useful on Day </a:t>
            </a:r>
            <a:r>
              <a:rPr lang="en-US" dirty="0" smtClean="0"/>
              <a:t>One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076" y="1156327"/>
            <a:ext cx="9626886" cy="5222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27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Cool, so what is </a:t>
            </a:r>
            <a:r>
              <a:rPr lang="en-US" dirty="0" smtClean="0"/>
              <a:t>“ELK”?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772" y="1371600"/>
            <a:ext cx="2472566" cy="487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Elasticsearch</a:t>
            </a:r>
            <a:r>
              <a:rPr lang="en-US" dirty="0"/>
              <a:t/>
            </a:r>
            <a:br>
              <a:rPr lang="en-US" dirty="0"/>
            </a:br>
            <a:endParaRPr lang="en-US" sz="6000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Logstash</a:t>
            </a:r>
            <a:endParaRPr lang="en-US" dirty="0" smtClean="0"/>
          </a:p>
          <a:p>
            <a:pPr marL="0" indent="0">
              <a:buNone/>
            </a:pPr>
            <a:endParaRPr lang="en-US" sz="4800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Kibana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260369" y="1371600"/>
            <a:ext cx="6362248" cy="4876800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i="1" dirty="0" smtClean="0"/>
              <a:t>Enterprise-scale search engine built on top of Lucene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i="1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i="1" dirty="0" smtClean="0"/>
              <a:t>Event and Log management tool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i="1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1800" i="1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i="1" dirty="0" smtClean="0"/>
              <a:t>Web-based UI for Elasticsearch indices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507" y="1257454"/>
            <a:ext cx="680219" cy="7773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734" y="2737743"/>
            <a:ext cx="635764" cy="10163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765" y="4530906"/>
            <a:ext cx="845702" cy="55880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2674772" y="1371601"/>
            <a:ext cx="284185" cy="3718111"/>
          </a:xfrm>
          <a:prstGeom prst="rect">
            <a:avLst/>
          </a:prstGeom>
          <a:noFill/>
          <a:ln w="19050" cap="flat" cmpd="sng" algn="ctr">
            <a:solidFill>
              <a:srgbClr val="FA961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1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 bwMode="auto">
          <a:xfrm>
            <a:off x="369870" y="1251694"/>
            <a:ext cx="3113070" cy="483306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8688109" y="1249233"/>
            <a:ext cx="2602896" cy="48330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6085213" y="1249233"/>
            <a:ext cx="2602896" cy="48330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482940" y="1249233"/>
            <a:ext cx="2602896" cy="48330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really, what IS ELK?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020" y="3811712"/>
            <a:ext cx="2643994" cy="2270589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US" sz="1600" dirty="0"/>
              <a:t>Listens to port 514 for SYSLOG events</a:t>
            </a:r>
          </a:p>
          <a:p>
            <a:pPr>
              <a:buClr>
                <a:schemeClr val="accent2"/>
              </a:buClr>
            </a:pPr>
            <a:r>
              <a:rPr lang="en-US" sz="1600" dirty="0"/>
              <a:t>Parses inbound data </a:t>
            </a:r>
            <a:r>
              <a:rPr lang="en-US" sz="1600" dirty="0" smtClean="0"/>
              <a:t>into </a:t>
            </a:r>
            <a:r>
              <a:rPr lang="en-US" sz="1600" dirty="0"/>
              <a:t>JSON records</a:t>
            </a:r>
          </a:p>
          <a:p>
            <a:pPr>
              <a:buClr>
                <a:schemeClr val="accent2"/>
              </a:buClr>
            </a:pPr>
            <a:r>
              <a:rPr lang="en-US" sz="1600" dirty="0"/>
              <a:t>Publishes JSON records to </a:t>
            </a:r>
            <a:r>
              <a:rPr lang="en-US" sz="1600" dirty="0" smtClean="0"/>
              <a:t>Elasticsearch</a:t>
            </a: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085836" y="3811712"/>
            <a:ext cx="2636923" cy="2270589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US" sz="1600" dirty="0"/>
              <a:t>Receives data from Logstash via HTTP PUT/POST operations and indexes it</a:t>
            </a:r>
          </a:p>
          <a:p>
            <a:pPr>
              <a:buClr>
                <a:schemeClr val="accent2"/>
              </a:buClr>
            </a:pPr>
            <a:r>
              <a:rPr lang="en-US" sz="1600" dirty="0"/>
              <a:t>Returns search results to Kibana based on dynamic </a:t>
            </a:r>
            <a:r>
              <a:rPr lang="en-US" sz="1600" dirty="0" smtClean="0"/>
              <a:t>queries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126" y="2293675"/>
            <a:ext cx="680219" cy="7773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603" y="2174178"/>
            <a:ext cx="635764" cy="1016386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453957" y="2092402"/>
            <a:ext cx="2438400" cy="1179938"/>
            <a:chOff x="1491631" y="1757724"/>
            <a:chExt cx="2438400" cy="1179938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91631" y="1757724"/>
              <a:ext cx="2438400" cy="465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91631" y="2472456"/>
              <a:ext cx="2438400" cy="465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043" y="1814303"/>
            <a:ext cx="845702" cy="5588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043" y="2407305"/>
            <a:ext cx="845702" cy="5588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043" y="2991634"/>
            <a:ext cx="845702" cy="558806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6" idx="3"/>
            <a:endCxn id="5" idx="1"/>
          </p:cNvCxnSpPr>
          <p:nvPr/>
        </p:nvCxnSpPr>
        <p:spPr bwMode="auto">
          <a:xfrm>
            <a:off x="5264367" y="2682371"/>
            <a:ext cx="1694759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3"/>
            <a:endCxn id="6" idx="1"/>
          </p:cNvCxnSpPr>
          <p:nvPr/>
        </p:nvCxnSpPr>
        <p:spPr bwMode="auto">
          <a:xfrm>
            <a:off x="2892357" y="2325005"/>
            <a:ext cx="1736246" cy="35736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9" idx="3"/>
            <a:endCxn id="6" idx="1"/>
          </p:cNvCxnSpPr>
          <p:nvPr/>
        </p:nvCxnSpPr>
        <p:spPr bwMode="auto">
          <a:xfrm flipV="1">
            <a:off x="2892357" y="2682371"/>
            <a:ext cx="1736246" cy="35736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" idx="3"/>
            <a:endCxn id="11" idx="1"/>
          </p:cNvCxnSpPr>
          <p:nvPr/>
        </p:nvCxnSpPr>
        <p:spPr bwMode="auto">
          <a:xfrm>
            <a:off x="7639345" y="2682372"/>
            <a:ext cx="1937698" cy="4336"/>
          </a:xfrm>
          <a:prstGeom prst="bentConnector3">
            <a:avLst>
              <a:gd name="adj1" fmla="val 6800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5" idx="3"/>
            <a:endCxn id="12" idx="1"/>
          </p:cNvCxnSpPr>
          <p:nvPr/>
        </p:nvCxnSpPr>
        <p:spPr bwMode="auto">
          <a:xfrm>
            <a:off x="7639345" y="2682372"/>
            <a:ext cx="1937698" cy="588665"/>
          </a:xfrm>
          <a:prstGeom prst="bentConnector3">
            <a:avLst>
              <a:gd name="adj1" fmla="val 68028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5" idx="3"/>
            <a:endCxn id="7" idx="1"/>
          </p:cNvCxnSpPr>
          <p:nvPr/>
        </p:nvCxnSpPr>
        <p:spPr bwMode="auto">
          <a:xfrm flipV="1">
            <a:off x="7639345" y="2093706"/>
            <a:ext cx="1937698" cy="588666"/>
          </a:xfrm>
          <a:prstGeom prst="bentConnector3">
            <a:avLst>
              <a:gd name="adj1" fmla="val 68028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89618" y="2457016"/>
            <a:ext cx="738985" cy="2154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dirty="0" smtClean="0"/>
              <a:t>SYSLOG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209867" y="2457016"/>
            <a:ext cx="738985" cy="2154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dirty="0" smtClean="0"/>
              <a:t>JSON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8064099" y="2457016"/>
            <a:ext cx="738985" cy="2154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dirty="0" smtClean="0"/>
              <a:t>JSON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4379331" y="1426312"/>
            <a:ext cx="1134308" cy="2154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600" i="1" dirty="0" smtClean="0">
                <a:solidFill>
                  <a:schemeClr val="accent1"/>
                </a:solidFill>
              </a:rPr>
              <a:t>Normalization</a:t>
            </a:r>
            <a:endParaRPr lang="en-US" sz="1600" i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07829" y="1426312"/>
            <a:ext cx="1134308" cy="2154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600" i="1" dirty="0" smtClean="0">
                <a:solidFill>
                  <a:schemeClr val="accent1"/>
                </a:solidFill>
              </a:rPr>
              <a:t>Indexing/Retrieval</a:t>
            </a:r>
            <a:endParaRPr lang="en-US" sz="1600" i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432740" y="1426312"/>
            <a:ext cx="1134308" cy="2154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600" i="1" dirty="0" smtClean="0">
                <a:solidFill>
                  <a:schemeClr val="accent1"/>
                </a:solidFill>
              </a:rPr>
              <a:t>Presentation</a:t>
            </a:r>
            <a:endParaRPr lang="en-US" sz="1600" i="1" dirty="0">
              <a:solidFill>
                <a:schemeClr val="accent1"/>
              </a:solidFill>
            </a:endParaRPr>
          </a:p>
        </p:txBody>
      </p:sp>
      <p:sp>
        <p:nvSpPr>
          <p:cNvPr id="54" name="Content Placeholder 2"/>
          <p:cNvSpPr txBox="1">
            <a:spLocks/>
          </p:cNvSpPr>
          <p:nvPr/>
        </p:nvSpPr>
        <p:spPr bwMode="auto">
          <a:xfrm>
            <a:off x="8677897" y="3811712"/>
            <a:ext cx="2643994" cy="2273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38138" indent="-338138" algn="l" rtl="0" eaLnBrk="1" fontAlgn="base" hangingPunct="1">
              <a:spcBef>
                <a:spcPts val="1067"/>
              </a:spcBef>
              <a:spcAft>
                <a:spcPts val="600"/>
              </a:spcAft>
              <a:buClr>
                <a:srgbClr val="FF7900"/>
              </a:buClr>
              <a:buSzPct val="100000"/>
              <a:buFont typeface="Courier New" panose="02070309020205020404" pitchFamily="49" charset="0"/>
              <a:buChar char="o"/>
              <a:defRPr sz="2800" b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688975" indent="-231775" algn="l" rtl="0" eaLnBrk="1" fontAlgn="base" hangingPunct="1">
              <a:spcBef>
                <a:spcPts val="0"/>
              </a:spcBef>
              <a:spcAft>
                <a:spcPts val="800"/>
              </a:spcAft>
              <a:buClr>
                <a:srgbClr val="0B3D91"/>
              </a:buClr>
              <a:buFont typeface="Calibri" panose="020F0502020204030204" pitchFamily="34" charset="0"/>
              <a:buChar char="‐"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ＭＳ Ｐゴシック" charset="-128"/>
              </a:defRPr>
            </a:lvl2pPr>
            <a:lvl3pPr marL="1027113" indent="-168275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4D4D4D"/>
              </a:buClr>
              <a:buSzPct val="80000"/>
              <a:buFont typeface="Calibri" panose="020F0502020204030204" pitchFamily="34" charset="0"/>
              <a:buChar char="‐"/>
              <a:defRPr sz="2000" b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C0C0C0"/>
              </a:buClr>
              <a:buSzPct val="60000"/>
              <a:defRPr sz="2133" b="0">
                <a:solidFill>
                  <a:srgbClr val="000000"/>
                </a:solidFill>
                <a:latin typeface="Calibri Light" panose="020F0302020204030204" pitchFamily="34" charset="0"/>
                <a:ea typeface="ＭＳ Ｐゴシック" charset="-128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charset="2"/>
              <a:buNone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9pPr>
          </a:lstStyle>
          <a:p>
            <a:pPr defTabSz="914400">
              <a:buClr>
                <a:schemeClr val="accent2"/>
              </a:buClr>
            </a:pPr>
            <a:r>
              <a:rPr lang="en-US" sz="1600" kern="0" dirty="0" smtClean="0"/>
              <a:t>Web-based UI for presenting Elasticsearch queries</a:t>
            </a:r>
          </a:p>
          <a:p>
            <a:pPr defTabSz="914400">
              <a:buClr>
                <a:schemeClr val="accent2"/>
              </a:buClr>
            </a:pPr>
            <a:r>
              <a:rPr lang="en-US" sz="1600" kern="0" dirty="0" smtClean="0"/>
              <a:t>Customizable Dashboard layouts with sample Logstash dashboard</a:t>
            </a:r>
          </a:p>
        </p:txBody>
      </p:sp>
      <p:sp>
        <p:nvSpPr>
          <p:cNvPr id="55" name="Content Placeholder 2"/>
          <p:cNvSpPr txBox="1">
            <a:spLocks/>
          </p:cNvSpPr>
          <p:nvPr/>
        </p:nvSpPr>
        <p:spPr bwMode="auto">
          <a:xfrm>
            <a:off x="767026" y="3811713"/>
            <a:ext cx="2643994" cy="2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marL="338138" indent="-338138" algn="l" rtl="0" eaLnBrk="1" fontAlgn="base" hangingPunct="1">
              <a:spcBef>
                <a:spcPts val="1067"/>
              </a:spcBef>
              <a:spcAft>
                <a:spcPts val="600"/>
              </a:spcAft>
              <a:buClr>
                <a:srgbClr val="FF7900"/>
              </a:buClr>
              <a:buSzPct val="100000"/>
              <a:buFont typeface="Courier New" panose="02070309020205020404" pitchFamily="49" charset="0"/>
              <a:buChar char="o"/>
              <a:defRPr sz="2800" b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688975" indent="-231775" algn="l" rtl="0" eaLnBrk="1" fontAlgn="base" hangingPunct="1">
              <a:spcBef>
                <a:spcPts val="0"/>
              </a:spcBef>
              <a:spcAft>
                <a:spcPts val="800"/>
              </a:spcAft>
              <a:buClr>
                <a:srgbClr val="0B3D91"/>
              </a:buClr>
              <a:buFont typeface="Calibri" panose="020F0502020204030204" pitchFamily="34" charset="0"/>
              <a:buChar char="‐"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ＭＳ Ｐゴシック" charset="-128"/>
              </a:defRPr>
            </a:lvl2pPr>
            <a:lvl3pPr marL="1027113" indent="-168275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4D4D4D"/>
              </a:buClr>
              <a:buSzPct val="80000"/>
              <a:buFont typeface="Calibri" panose="020F0502020204030204" pitchFamily="34" charset="0"/>
              <a:buChar char="‐"/>
              <a:defRPr sz="2000" b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C0C0C0"/>
              </a:buClr>
              <a:buSzPct val="60000"/>
              <a:defRPr sz="2133" b="0">
                <a:solidFill>
                  <a:srgbClr val="000000"/>
                </a:solidFill>
                <a:latin typeface="Calibri Light" panose="020F0302020204030204" pitchFamily="34" charset="0"/>
                <a:ea typeface="ＭＳ Ｐゴシック" charset="-128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charset="2"/>
              <a:buNone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9pPr>
          </a:lstStyle>
          <a:p>
            <a:pPr marL="0" indent="0" defTabSz="914400">
              <a:spcBef>
                <a:spcPts val="600"/>
              </a:spcBef>
              <a:buClr>
                <a:schemeClr val="accent2"/>
              </a:buClr>
              <a:buNone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emo-tr&gt; enable</a:t>
            </a:r>
          </a:p>
          <a:p>
            <a:pPr marL="0" indent="0" defTabSz="914400">
              <a:spcBef>
                <a:spcPts val="600"/>
              </a:spcBef>
              <a:buClr>
                <a:schemeClr val="accent2"/>
              </a:buClr>
              <a:buNone/>
            </a:pPr>
            <a:r>
              <a:rPr lang="en-US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demo-tr# configure</a:t>
            </a:r>
          </a:p>
          <a:p>
            <a:pPr marL="0" indent="0" defTabSz="914400">
              <a:spcBef>
                <a:spcPts val="600"/>
              </a:spcBef>
              <a:buClr>
                <a:schemeClr val="accent2"/>
              </a:buClr>
              <a:buNone/>
            </a:pPr>
            <a:r>
              <a:rPr lang="en-US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(config)# create syslog jimmy</a:t>
            </a:r>
          </a:p>
          <a:p>
            <a:pPr marL="0" indent="0" defTabSz="914400">
              <a:spcBef>
                <a:spcPts val="600"/>
              </a:spcBef>
              <a:buClr>
                <a:schemeClr val="accent2"/>
              </a:buClr>
              <a:buNone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(config)# </a:t>
            </a:r>
            <a:r>
              <a:rPr lang="en-US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host 192.168.13.82 tcp</a:t>
            </a:r>
          </a:p>
          <a:p>
            <a:pPr marL="0" indent="0" defTabSz="914400">
              <a:spcBef>
                <a:spcPts val="600"/>
              </a:spcBef>
              <a:buClr>
                <a:schemeClr val="accent2"/>
              </a:buClr>
              <a:buNone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(config)# </a:t>
            </a:r>
            <a:r>
              <a:rPr lang="en-US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facility event</a:t>
            </a:r>
          </a:p>
          <a:p>
            <a:pPr marL="0" indent="0" defTabSz="914400">
              <a:spcBef>
                <a:spcPts val="600"/>
              </a:spcBef>
              <a:buClr>
                <a:schemeClr val="accent2"/>
              </a:buClr>
              <a:buNone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(config)# </a:t>
            </a:r>
            <a:r>
              <a:rPr lang="en-US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facility system</a:t>
            </a:r>
          </a:p>
          <a:p>
            <a:pPr marL="0" indent="0" defTabSz="914400">
              <a:spcBef>
                <a:spcPts val="600"/>
              </a:spcBef>
              <a:buClr>
                <a:schemeClr val="accent2"/>
              </a:buClr>
              <a:buNone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(config)# </a:t>
            </a:r>
            <a:r>
              <a:rPr lang="en-US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facility command</a:t>
            </a:r>
            <a:endParaRPr lang="en-US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45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Setup (Solace)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7371" y="1371600"/>
            <a:ext cx="5085025" cy="4876800"/>
          </a:xfrm>
        </p:spPr>
        <p:txBody>
          <a:bodyPr/>
          <a:lstStyle/>
          <a:p>
            <a:r>
              <a:rPr lang="en-US" dirty="0" smtClean="0"/>
              <a:t>Add a Solace syslog forwarder to each appliance pointing to the IP-address of your Logstash instance listening on port 514</a:t>
            </a:r>
          </a:p>
          <a:p>
            <a:r>
              <a:rPr lang="en-US" dirty="0" smtClean="0"/>
              <a:t>Configure all facilities you want to monitor (do at least system and event)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812280" y="1371600"/>
            <a:ext cx="5379720" cy="4876800"/>
          </a:xfrm>
        </p:spPr>
        <p:txBody>
          <a:bodyPr/>
          <a:lstStyle/>
          <a:p>
            <a:pPr marL="0" lvl="1" indent="0">
              <a:spcBef>
                <a:spcPts val="600"/>
              </a:spcBef>
              <a:buClr>
                <a:srgbClr val="FF7900"/>
              </a:buClr>
              <a:buSzPct val="100000"/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600"/>
              </a:spcBef>
              <a:buClr>
                <a:srgbClr val="FF7900"/>
              </a:buClr>
              <a:buSzPct val="10000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demo-tr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enable</a:t>
            </a:r>
          </a:p>
          <a:p>
            <a:pPr marL="0" lvl="1" indent="0">
              <a:spcBef>
                <a:spcPts val="600"/>
              </a:spcBef>
              <a:buClr>
                <a:srgbClr val="FF7900"/>
              </a:buClr>
              <a:buSzPct val="10000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demo-tr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configure</a:t>
            </a:r>
          </a:p>
          <a:p>
            <a:pPr marL="0" lvl="1" indent="0">
              <a:spcBef>
                <a:spcPts val="600"/>
              </a:spcBef>
              <a:buClr>
                <a:srgbClr val="FF7900"/>
              </a:buClr>
              <a:buSzPct val="10000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(config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)# create syslog &lt;name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indent="0">
              <a:spcBef>
                <a:spcPts val="600"/>
              </a:spcBef>
              <a:buClr>
                <a:srgbClr val="FF7900"/>
              </a:buClr>
              <a:buSzPct val="10000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config)# host &lt;logstash-IP&gt;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</a:p>
          <a:p>
            <a:pPr marL="0" lvl="1" indent="0">
              <a:spcBef>
                <a:spcPts val="600"/>
              </a:spcBef>
              <a:buClr>
                <a:srgbClr val="FF7900"/>
              </a:buClr>
              <a:buSzPct val="10000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(config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)# facility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</a:p>
          <a:p>
            <a:pPr marL="0" lvl="1" indent="0">
              <a:spcBef>
                <a:spcPts val="600"/>
              </a:spcBef>
              <a:buClr>
                <a:srgbClr val="FF7900"/>
              </a:buClr>
              <a:buSzPct val="10000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(config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)# facility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</a:p>
          <a:p>
            <a:pPr marL="0" lvl="1" indent="0">
              <a:spcBef>
                <a:spcPts val="600"/>
              </a:spcBef>
              <a:buClr>
                <a:srgbClr val="FF7900"/>
              </a:buClr>
              <a:buSzPct val="10000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(config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)# facility command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732396" y="1728317"/>
            <a:ext cx="5074417" cy="343653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9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Setup (MINIMAL)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2280" y="1371600"/>
            <a:ext cx="5316137" cy="4876800"/>
          </a:xfrm>
        </p:spPr>
        <p:txBody>
          <a:bodyPr/>
          <a:lstStyle/>
          <a:p>
            <a:pPr>
              <a:spcBef>
                <a:spcPts val="600"/>
              </a:spcBef>
              <a:buClr>
                <a:schemeClr val="accent2"/>
              </a:buClr>
            </a:pPr>
            <a:r>
              <a:rPr lang="en-US" dirty="0" smtClean="0"/>
              <a:t>Kibana:</a:t>
            </a:r>
          </a:p>
          <a:p>
            <a:pPr marL="914400" lvl="1" indent="-457200">
              <a:spcBef>
                <a:spcPts val="6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Untar Kibana under </a:t>
            </a:r>
            <a:r>
              <a:rPr lang="en-US" dirty="0"/>
              <a:t>your HTTP document root directory (i.e.,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/var/www/html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)</a:t>
            </a:r>
          </a:p>
          <a:p>
            <a:pPr marL="914400" lvl="1" indent="-457200">
              <a:spcBef>
                <a:spcPts val="6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Edit config.js to point to your elasticsearch port:</a:t>
            </a:r>
          </a:p>
          <a:p>
            <a:pPr marL="858838" lvl="2" indent="0">
              <a:spcBef>
                <a:spcPts val="600"/>
              </a:spcBef>
              <a:buClr>
                <a:schemeClr val="accent2"/>
              </a:buClr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elasticsearch: "http://127.0.0.1:9200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645920" y="1371600"/>
            <a:ext cx="5379720" cy="4876800"/>
          </a:xfrm>
        </p:spPr>
        <p:txBody>
          <a:bodyPr/>
          <a:lstStyle/>
          <a:p>
            <a:r>
              <a:rPr lang="en-US" dirty="0" smtClean="0"/>
              <a:t>Logstash: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Copy solace syslog definitions into the patterns folder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Copy config file using syslog definitions anywhere (I make a config folder for it)</a:t>
            </a:r>
          </a:p>
          <a:p>
            <a:r>
              <a:rPr lang="en-US" dirty="0" smtClean="0"/>
              <a:t>Elasticsearch: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Allow cross-site scripting in the elasticsearch.yml file:</a:t>
            </a:r>
            <a:br>
              <a:rPr lang="en-US" dirty="0" smtClean="0"/>
            </a:br>
            <a:endParaRPr lang="en-US" dirty="0" smtClean="0"/>
          </a:p>
          <a:p>
            <a:pPr marL="858838" lvl="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http.cors.allow-origin: "/.*/“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http.cors.enabled: true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532185" y="5484725"/>
            <a:ext cx="3915531" cy="76367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627871" y="4121500"/>
            <a:ext cx="4389455" cy="36006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88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Logstash configuration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7371" y="1371600"/>
            <a:ext cx="2864339" cy="48768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Configuration Sections: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tcp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port =&gt; "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514“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type =&gt;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syslog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 { ... 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elasticsearch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host =&gt;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054320" y="1371600"/>
            <a:ext cx="7137679" cy="4429647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cs typeface="Courier New" panose="02070309020205020404" pitchFamily="49" charset="0"/>
              </a:rPr>
              <a:t>Filter section uses regex patterns from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patterns/solace-syslog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cs typeface="Courier New" panose="02070309020205020404" pitchFamily="49" charset="0"/>
              </a:rPr>
              <a:t>to pull out solace fields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 {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[type] == "syslog"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[message] =~ /: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CLI|: SEMP|: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SHELL/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grok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match =&gt; { "message" =&gt;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"%{SOLACE_REMOTE_COMMAND}" }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match =&gt; { "message" =&gt;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"%{SOLACE_SHELL_COMMAND}" }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[message] =~ / CLIENT:| VPN:| SYSTEM:/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grok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match =&gt; { "message" =&gt;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"%{SOLACE_EVENT_LOG}“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syslog_pri {}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47372" y="1818753"/>
            <a:ext cx="3015064" cy="367769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045385" y="1818752"/>
            <a:ext cx="6577231" cy="367769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96343" y="3436536"/>
            <a:ext cx="164904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auto">
          <a:xfrm>
            <a:off x="1647372" y="3245618"/>
            <a:ext cx="1748971" cy="41198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7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1848ff69960a86b6cb4a4aa7f029187636b86b"/>
</p:tagLst>
</file>

<file path=ppt/theme/theme1.xml><?xml version="1.0" encoding="utf-8"?>
<a:theme xmlns:a="http://schemas.openxmlformats.org/drawingml/2006/main" name="Solace1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FADF6C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Solace-Presentation-Template.potx" id="{992161A4-68FE-411E-8C4C-20C5CE448E6D}" vid="{4F1C5365-79AD-445C-94BC-36F0DCA093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Solace1</Template>
  <TotalTime>1961</TotalTime>
  <Words>707</Words>
  <Application>Microsoft Office PowerPoint</Application>
  <PresentationFormat>Custom</PresentationFormat>
  <Paragraphs>143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Solace1</vt:lpstr>
      <vt:lpstr>Monitoring Solace with the ELK Toolkit</vt:lpstr>
      <vt:lpstr>Why NOT use ELK?</vt:lpstr>
      <vt:lpstr>So why ELK? Customers don’t always make good choices </vt:lpstr>
      <vt:lpstr>The Point: Get Something Useful on Day One</vt:lpstr>
      <vt:lpstr>Cool, so what is “ELK”?</vt:lpstr>
      <vt:lpstr>No really, what IS ELK?</vt:lpstr>
      <vt:lpstr>Initial Setup (Solace)</vt:lpstr>
      <vt:lpstr>Initial Setup (MINIMAL)</vt:lpstr>
      <vt:lpstr>Logstash configuration details</vt:lpstr>
      <vt:lpstr>GROK patterns give Elasticsearch more fields for filtering</vt:lpstr>
      <vt:lpstr>Starting It Up</vt:lpstr>
      <vt:lpstr>SSH Tunneling Demo Network to Your Desktop</vt:lpstr>
      <vt:lpstr>Kibana Demo</vt:lpstr>
      <vt:lpstr>Integrating SEMP Queries</vt:lpstr>
      <vt:lpstr>Elasticsearch details</vt:lpstr>
      <vt:lpstr>Next Steps …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Solace with the ELK Toolkit</dc:title>
  <dc:creator>koverton</dc:creator>
  <cp:lastModifiedBy>koverton</cp:lastModifiedBy>
  <cp:revision>52</cp:revision>
  <dcterms:created xsi:type="dcterms:W3CDTF">2014-11-29T14:28:39Z</dcterms:created>
  <dcterms:modified xsi:type="dcterms:W3CDTF">2014-12-04T19:24:44Z</dcterms:modified>
</cp:coreProperties>
</file>