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CAE56-4D7F-4928-BA7D-28FF010C404B}" type="datetimeFigureOut">
              <a:rPr lang="en-CA" smtClean="0"/>
              <a:t>24/08/2016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CF3F-23D8-4C1D-87F7-9F88894B23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933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Point of this slide is to introduce</a:t>
            </a:r>
            <a:r>
              <a:rPr lang="en-CA" baseline="0" dirty="0"/>
              <a:t> the actual messaging demo.</a:t>
            </a:r>
          </a:p>
          <a:p>
            <a:endParaRPr lang="en-CA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Call out that this is a worker offload pattern. This pattern almost always uses messages to hit the backend applications. Hence the choice here.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We are simulating work by allowing min / max work time, count and request rate to be specified in the Web Dashboard.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Here you can demo horizontal scaling of the back end using cloud foundry commands to scale.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Non-Exclusive queue on Solace makes that all work seamlessly and the latencies will simply decrease.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This is only true if the send rate is higher than the process rate. I.e. you need a backlog in your queue for horizontal scaling to work nicely.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A0F2-874B-FE43-A00D-0C6FADBDB5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8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24/08/2016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56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24/08/2016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52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24/08/2016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976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3" y="-1176"/>
            <a:ext cx="11034184" cy="10239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67"/>
              </a:spcBef>
              <a:defRPr/>
            </a:lvl1pPr>
            <a:lvl2pPr>
              <a:spcAft>
                <a:spcPts val="800"/>
              </a:spcAft>
              <a:defRPr/>
            </a:lvl2pPr>
            <a:lvl4pPr>
              <a:defRPr sz="2133"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12280" y="1371600"/>
            <a:ext cx="4810337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127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24/08/2016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82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24/08/2016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122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24/08/2016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79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24/08/2016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71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24/08/2016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5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24/08/2016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74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24/08/2016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91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24/08/2016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11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78DD-8534-4088-8268-03F34D0C435B}" type="datetimeFigureOut">
              <a:rPr lang="en-CA" smtClean="0"/>
              <a:t>24/08/2016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88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 bwMode="auto">
          <a:xfrm>
            <a:off x="3676650" y="4458170"/>
            <a:ext cx="7772399" cy="2329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76650" y="1605708"/>
            <a:ext cx="7772400" cy="2781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Demo – Solace Cloud Messaging Sample Application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9240736" y="2844124"/>
            <a:ext cx="1438275" cy="139065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Solace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2000" b="1" dirty="0">
                <a:solidFill>
                  <a:schemeClr val="bg1"/>
                </a:solidFill>
                <a:latin typeface="Arial" charset="0"/>
              </a:rPr>
              <a:t>Service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Broker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1670763"/>
            <a:ext cx="3800475" cy="4242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Cloud Controller</a:t>
            </a:r>
          </a:p>
        </p:txBody>
      </p:sp>
      <p:sp>
        <p:nvSpPr>
          <p:cNvPr id="17" name="Rectangle 16"/>
          <p:cNvSpPr/>
          <p:nvPr/>
        </p:nvSpPr>
        <p:spPr bwMode="auto">
          <a:xfrm rot="16200000">
            <a:off x="2785016" y="2823530"/>
            <a:ext cx="2402396" cy="4242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Router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1187811" y="1912652"/>
            <a:ext cx="1427835" cy="1000688"/>
            <a:chOff x="1000039" y="1912652"/>
            <a:chExt cx="1427835" cy="1000688"/>
          </a:xfrm>
        </p:grpSpPr>
        <p:sp>
          <p:nvSpPr>
            <p:cNvPr id="116" name="Rectangle 115"/>
            <p:cNvSpPr/>
            <p:nvPr/>
          </p:nvSpPr>
          <p:spPr bwMode="auto">
            <a:xfrm>
              <a:off x="1000039" y="1912652"/>
              <a:ext cx="1427835" cy="10006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042" name="Picture 18" descr="https://avatars1.githubusercontent.com/u/621746?v=3&amp;s=4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5791" y="2051955"/>
              <a:ext cx="722083" cy="722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TextBox 137"/>
            <p:cNvSpPr txBox="1"/>
            <p:nvPr/>
          </p:nvSpPr>
          <p:spPr>
            <a:xfrm>
              <a:off x="1072974" y="2043664"/>
              <a:ext cx="69281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dirty="0"/>
                <a:t>CF</a:t>
              </a:r>
            </a:p>
            <a:p>
              <a:pPr algn="ctr"/>
              <a:r>
                <a:rPr lang="en-CA" sz="1400" dirty="0"/>
                <a:t>Admin</a:t>
              </a:r>
            </a:p>
            <a:p>
              <a:pPr algn="ctr"/>
              <a:r>
                <a:rPr lang="en-CA" sz="1400" dirty="0"/>
                <a:t>CLI</a:t>
              </a: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200345" y="2100495"/>
            <a:ext cx="776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/>
              <a:t>App</a:t>
            </a:r>
          </a:p>
          <a:p>
            <a:pPr algn="ctr"/>
            <a:r>
              <a:rPr lang="en-CA" sz="1600" dirty="0" err="1"/>
              <a:t>Config</a:t>
            </a:r>
            <a:endParaRPr lang="en-CA" sz="1600" dirty="0"/>
          </a:p>
        </p:txBody>
      </p:sp>
      <p:cxnSp>
        <p:nvCxnSpPr>
          <p:cNvPr id="1024" name="Straight Arrow Connector 1023"/>
          <p:cNvCxnSpPr/>
          <p:nvPr/>
        </p:nvCxnSpPr>
        <p:spPr bwMode="auto">
          <a:xfrm>
            <a:off x="9959873" y="3328484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7" name="Freeform 1026"/>
          <p:cNvSpPr/>
          <p:nvPr/>
        </p:nvSpPr>
        <p:spPr bwMode="auto">
          <a:xfrm>
            <a:off x="2775857" y="2196193"/>
            <a:ext cx="2669722" cy="143198"/>
          </a:xfrm>
          <a:custGeom>
            <a:avLst/>
            <a:gdLst>
              <a:gd name="connsiteX0" fmla="*/ 0 w 2669722"/>
              <a:gd name="connsiteY0" fmla="*/ 261257 h 286396"/>
              <a:gd name="connsiteX1" fmla="*/ 2081893 w 2669722"/>
              <a:gd name="connsiteY1" fmla="*/ 261257 h 286396"/>
              <a:gd name="connsiteX2" fmla="*/ 2669722 w 2669722"/>
              <a:gd name="connsiteY2" fmla="*/ 0 h 286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9722" h="286396">
                <a:moveTo>
                  <a:pt x="0" y="261257"/>
                </a:moveTo>
                <a:cubicBezTo>
                  <a:pt x="818469" y="283028"/>
                  <a:pt x="1636939" y="304800"/>
                  <a:pt x="2081893" y="261257"/>
                </a:cubicBezTo>
                <a:cubicBezTo>
                  <a:pt x="2526847" y="217714"/>
                  <a:pt x="2598284" y="108857"/>
                  <a:pt x="2669722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3" name="Freeform 1032"/>
          <p:cNvSpPr/>
          <p:nvPr/>
        </p:nvSpPr>
        <p:spPr bwMode="auto">
          <a:xfrm>
            <a:off x="2775857" y="2196193"/>
            <a:ext cx="2923363" cy="350674"/>
          </a:xfrm>
          <a:custGeom>
            <a:avLst/>
            <a:gdLst>
              <a:gd name="connsiteX0" fmla="*/ 0 w 3339193"/>
              <a:gd name="connsiteY0" fmla="*/ 367392 h 401173"/>
              <a:gd name="connsiteX1" fmla="*/ 2735036 w 3339193"/>
              <a:gd name="connsiteY1" fmla="*/ 367392 h 401173"/>
              <a:gd name="connsiteX2" fmla="*/ 3314700 w 3339193"/>
              <a:gd name="connsiteY2" fmla="*/ 16328 h 401173"/>
              <a:gd name="connsiteX3" fmla="*/ 3314700 w 3339193"/>
              <a:gd name="connsiteY3" fmla="*/ 16328 h 401173"/>
              <a:gd name="connsiteX4" fmla="*/ 3339193 w 3339193"/>
              <a:gd name="connsiteY4" fmla="*/ 0 h 40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9193" h="401173">
                <a:moveTo>
                  <a:pt x="0" y="367392"/>
                </a:moveTo>
                <a:cubicBezTo>
                  <a:pt x="1091293" y="396647"/>
                  <a:pt x="2182586" y="425903"/>
                  <a:pt x="2735036" y="367392"/>
                </a:cubicBezTo>
                <a:cubicBezTo>
                  <a:pt x="3287486" y="308881"/>
                  <a:pt x="3314700" y="16328"/>
                  <a:pt x="3314700" y="16328"/>
                </a:cubicBezTo>
                <a:lnTo>
                  <a:pt x="3314700" y="16328"/>
                </a:lnTo>
                <a:lnTo>
                  <a:pt x="3339193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40736" y="1676870"/>
            <a:ext cx="2162477" cy="333421"/>
          </a:xfrm>
          <a:prstGeom prst="rect">
            <a:avLst/>
          </a:prstGeom>
          <a:ln>
            <a:noFill/>
          </a:ln>
        </p:spPr>
      </p:pic>
      <p:sp>
        <p:nvSpPr>
          <p:cNvPr id="108" name="TextBox 107"/>
          <p:cNvSpPr txBox="1"/>
          <p:nvPr/>
        </p:nvSpPr>
        <p:spPr>
          <a:xfrm>
            <a:off x="10910309" y="4435570"/>
            <a:ext cx="58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IaaS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1777348" y="4766239"/>
            <a:ext cx="925731" cy="3867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10014260" y="4262543"/>
            <a:ext cx="279977" cy="56957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 bwMode="auto">
          <a:xfrm>
            <a:off x="8308781" y="2150802"/>
            <a:ext cx="1157336" cy="80487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96541" y="3183040"/>
            <a:ext cx="1456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External REST</a:t>
            </a:r>
            <a:br>
              <a:rPr lang="en-CA" dirty="0"/>
            </a:br>
            <a:r>
              <a:rPr lang="en-CA" dirty="0"/>
              <a:t>Client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8335" y="4851775"/>
            <a:ext cx="1257475" cy="1247949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 bwMode="auto">
          <a:xfrm>
            <a:off x="4479241" y="4663578"/>
            <a:ext cx="4946218" cy="207049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Message Router Pool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1721176" y="3405301"/>
            <a:ext cx="275806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 flipH="1" flipV="1">
            <a:off x="1721176" y="3713682"/>
            <a:ext cx="2777896" cy="88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4636655" y="2940418"/>
            <a:ext cx="1200150" cy="1205369"/>
            <a:chOff x="1562100" y="2381249"/>
            <a:chExt cx="1200150" cy="1205369"/>
          </a:xfrm>
        </p:grpSpPr>
        <p:sp>
          <p:nvSpPr>
            <p:cNvPr id="48" name="Rectangle 47"/>
            <p:cNvSpPr/>
            <p:nvPr/>
          </p:nvSpPr>
          <p:spPr bwMode="auto">
            <a:xfrm>
              <a:off x="1562100" y="2381249"/>
              <a:ext cx="1200150" cy="800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2000" dirty="0">
                  <a:solidFill>
                    <a:schemeClr val="bg1"/>
                  </a:solidFill>
                  <a:latin typeface="Arial" charset="0"/>
                </a:rPr>
                <a:t>Web</a:t>
              </a:r>
              <a:endParaRPr kumimoji="0" lang="en-CA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2000" dirty="0">
                  <a:solidFill>
                    <a:schemeClr val="bg1"/>
                  </a:solidFill>
                  <a:latin typeface="Arial" charset="0"/>
                </a:rPr>
                <a:t>App</a:t>
              </a:r>
              <a:endParaRPr kumimoji="0" lang="en-CA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562100" y="3181351"/>
              <a:ext cx="1200150" cy="405267"/>
              <a:chOff x="1562100" y="3181351"/>
              <a:chExt cx="1200150" cy="405267"/>
            </a:xfrm>
          </p:grpSpPr>
          <p:sp>
            <p:nvSpPr>
              <p:cNvPr id="51" name="Rectangle 50"/>
              <p:cNvSpPr/>
              <p:nvPr/>
            </p:nvSpPr>
            <p:spPr bwMode="auto">
              <a:xfrm>
                <a:off x="1562100" y="3181351"/>
                <a:ext cx="1200150" cy="405267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satMod val="103000"/>
                      <a:tint val="94000"/>
                      <a:lumMod val="0"/>
                      <a:lumOff val="100000"/>
                    </a:schemeClr>
                  </a:gs>
                  <a:gs pos="50000">
                    <a:schemeClr val="accent3">
                      <a:satMod val="110000"/>
                      <a:shade val="100000"/>
                      <a:lumMod val="12000"/>
                      <a:lumOff val="88000"/>
                    </a:schemeClr>
                  </a:gs>
                  <a:gs pos="100000">
                    <a:schemeClr val="accent3">
                      <a:satMod val="120000"/>
                      <a:shade val="78000"/>
                      <a:lumMod val="95000"/>
                    </a:schemeClr>
                  </a:gs>
                </a:gsLst>
              </a:gra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Arial Narrow" pitchFamily="34" charset="0"/>
                  <a:buNone/>
                  <a:tabLst/>
                </a:pPr>
                <a:endParaRPr kumimoji="0" lang="en-CA" sz="20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53" name="Picture 10" descr="http://cdn.springtutorials.com/wp-content/uploads/2015/10/spring-cloud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4487" y="3233737"/>
                <a:ext cx="447675" cy="3004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12" descr="https://spring.io/img/spring-by-pivotal-9066b55828deb3c10e27e609af322c40.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148"/>
              <a:stretch/>
            </p:blipFill>
            <p:spPr bwMode="auto">
              <a:xfrm>
                <a:off x="2044929" y="3226821"/>
                <a:ext cx="717321" cy="3385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592" y="4793218"/>
            <a:ext cx="1629648" cy="1629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231" y="5048483"/>
            <a:ext cx="701278" cy="70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631" y="5200883"/>
            <a:ext cx="701278" cy="70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8" name="Straight Arrow Connector 57"/>
          <p:cNvCxnSpPr/>
          <p:nvPr/>
        </p:nvCxnSpPr>
        <p:spPr bwMode="auto">
          <a:xfrm flipH="1" flipV="1">
            <a:off x="5117557" y="4242885"/>
            <a:ext cx="714671" cy="65159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Flowchart: Document 60"/>
          <p:cNvSpPr/>
          <p:nvPr/>
        </p:nvSpPr>
        <p:spPr bwMode="auto">
          <a:xfrm>
            <a:off x="5659082" y="4651237"/>
            <a:ext cx="81012" cy="202530"/>
          </a:xfrm>
          <a:prstGeom prst="flowChartDocument">
            <a:avLst/>
          </a:prstGeom>
          <a:solidFill>
            <a:srgbClr val="F7964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5" name="Flowchart: Document 64"/>
          <p:cNvSpPr/>
          <p:nvPr/>
        </p:nvSpPr>
        <p:spPr bwMode="auto">
          <a:xfrm>
            <a:off x="5471026" y="4496964"/>
            <a:ext cx="81012" cy="202530"/>
          </a:xfrm>
          <a:prstGeom prst="flowChartDocument">
            <a:avLst/>
          </a:prstGeom>
          <a:solidFill>
            <a:srgbClr val="F7964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6" name="Flowchart: Document 65"/>
          <p:cNvSpPr/>
          <p:nvPr/>
        </p:nvSpPr>
        <p:spPr bwMode="auto">
          <a:xfrm>
            <a:off x="5288673" y="4353043"/>
            <a:ext cx="81012" cy="202530"/>
          </a:xfrm>
          <a:prstGeom prst="flowChartDocument">
            <a:avLst/>
          </a:prstGeom>
          <a:solidFill>
            <a:srgbClr val="F7964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 bwMode="auto">
          <a:xfrm>
            <a:off x="5496762" y="4247012"/>
            <a:ext cx="680085" cy="50171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Flowchart: Document 69"/>
          <p:cNvSpPr/>
          <p:nvPr/>
        </p:nvSpPr>
        <p:spPr bwMode="auto">
          <a:xfrm>
            <a:off x="5878897" y="4445818"/>
            <a:ext cx="81012" cy="202530"/>
          </a:xfrm>
          <a:prstGeom prst="flowChartDocument">
            <a:avLst/>
          </a:prstGeom>
          <a:solidFill>
            <a:srgbClr val="F7964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1" name="Flowchart: Document 70"/>
          <p:cNvSpPr/>
          <p:nvPr/>
        </p:nvSpPr>
        <p:spPr bwMode="auto">
          <a:xfrm>
            <a:off x="5755792" y="4363069"/>
            <a:ext cx="81012" cy="202530"/>
          </a:xfrm>
          <a:prstGeom prst="flowChartDocument">
            <a:avLst/>
          </a:prstGeom>
          <a:solidFill>
            <a:srgbClr val="F7964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2" name="Flowchart: Document 71"/>
          <p:cNvSpPr/>
          <p:nvPr/>
        </p:nvSpPr>
        <p:spPr bwMode="auto">
          <a:xfrm>
            <a:off x="5636010" y="4273991"/>
            <a:ext cx="81012" cy="202530"/>
          </a:xfrm>
          <a:prstGeom prst="flowChartDocument">
            <a:avLst/>
          </a:prstGeom>
          <a:solidFill>
            <a:srgbClr val="F7964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14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Demo – Solace Cloud Messaging Sample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– Solace Cloud Messaging Sample Application</dc:title>
  <dc:creator>Francois Dickey</dc:creator>
  <cp:lastModifiedBy>Francois Dickey</cp:lastModifiedBy>
  <cp:revision>2</cp:revision>
  <dcterms:created xsi:type="dcterms:W3CDTF">2016-08-24T16:25:24Z</dcterms:created>
  <dcterms:modified xsi:type="dcterms:W3CDTF">2016-08-24T20:58:28Z</dcterms:modified>
</cp:coreProperties>
</file>