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ECFF39-86AB-30C5-17BA-9D5CEA4FE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5F442E-C9B0-A63A-693C-B01868495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18E261-990F-7774-F240-0FA5E19D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77D4-BF6D-4F18-8D7B-CC10F560907A}" type="datetimeFigureOut">
              <a:rPr lang="de-AT" smtClean="0"/>
              <a:t>15.11.2024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584763-844C-6617-D98C-B318BC59B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D5E22A-6AFA-7806-1A12-B8B2B429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DD38-AEE8-491E-A31A-85435BC416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6888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9F76A-4712-6049-0592-3D4903378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644494-A6FD-0607-7E2E-4B28662F3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5F3B96-64F2-6AED-FE13-B55F238E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77D4-BF6D-4F18-8D7B-CC10F560907A}" type="datetimeFigureOut">
              <a:rPr lang="de-AT" smtClean="0"/>
              <a:t>15.11.2024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A5933-4179-82E4-C50E-1A0EBDB6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6A8C6D-26B8-799B-16F4-8CC026DF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DD38-AEE8-491E-A31A-85435BC416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763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BFA1EB0-2198-15EF-130A-6515771C1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02290B-136F-5296-5F89-8362E88EE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F5735F-08F0-C93A-6602-F46566C3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77D4-BF6D-4F18-8D7B-CC10F560907A}" type="datetimeFigureOut">
              <a:rPr lang="de-AT" smtClean="0"/>
              <a:t>15.11.2024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2B21BB-DC48-AB88-837F-E3128F4C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162240-15A5-2CF6-8E68-66839C9CA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DD38-AEE8-491E-A31A-85435BC416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316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523B7-4CF6-E9BF-592C-D2D4EE4F3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745F6B-245B-AE1A-B697-A00C58E12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641CC-F445-1543-D6DC-62E8EF912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77D4-BF6D-4F18-8D7B-CC10F560907A}" type="datetimeFigureOut">
              <a:rPr lang="de-AT" smtClean="0"/>
              <a:t>15.11.2024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131AF8-3070-A8A5-C899-0F9F7B039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F28705-4ECD-57A3-2BBF-4F79CE52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DD38-AEE8-491E-A31A-85435BC416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519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56CD0-48F6-1D59-98F1-BA1F98B7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8CA0CD-F3E6-40C6-3B7B-713FD45AD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2CE47C-0EE6-0967-1603-BB9F57666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77D4-BF6D-4F18-8D7B-CC10F560907A}" type="datetimeFigureOut">
              <a:rPr lang="de-AT" smtClean="0"/>
              <a:t>15.11.2024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08871A-4434-D691-59C3-C984193B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C6E929-9312-874B-FEF4-3CEF2253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DD38-AEE8-491E-A31A-85435BC416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311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6A0A1-3BFA-D963-EA11-E6E068C9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67BEE5-7D4A-D714-944C-F815C9BDC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990C35-F474-63F1-9055-BB17894EC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9986A1-D951-E534-380D-483E4E049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77D4-BF6D-4F18-8D7B-CC10F560907A}" type="datetimeFigureOut">
              <a:rPr lang="de-AT" smtClean="0"/>
              <a:t>15.11.2024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855DA3-9E1A-FED5-66D5-AE5867419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C7FD7C-39C4-8A00-57CC-CB47B03A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DD38-AEE8-491E-A31A-85435BC416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395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32F53-2269-1AFA-9B60-B114FD39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41EC99-5EE9-1D1B-FCB5-A9B276AA5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AD5D9F-C616-D5A0-7036-947EF64C0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F5D1156-A47E-C07D-04CD-99A0FA1DD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D8F4F8-900B-EE52-0859-51C0F591AD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95520B1-1B9D-4EA7-E4F4-3E69925E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77D4-BF6D-4F18-8D7B-CC10F560907A}" type="datetimeFigureOut">
              <a:rPr lang="de-AT" smtClean="0"/>
              <a:t>15.11.2024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B3AB61E-8090-82A2-9E0D-71E2466B4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1C0245-D768-BA43-5E3D-45B0166A0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DD38-AEE8-491E-A31A-85435BC416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331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F3CAF-A356-CE59-52C9-469FC261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1E062E-581E-C470-F40E-28D341EA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77D4-BF6D-4F18-8D7B-CC10F560907A}" type="datetimeFigureOut">
              <a:rPr lang="de-AT" smtClean="0"/>
              <a:t>15.11.2024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1014EB-C965-74D7-04FC-1674C68E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9E73E8-8789-AE36-400F-4FBDC86A9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DD38-AEE8-491E-A31A-85435BC416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7377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BF66C6-6026-898F-BAD4-AD125928D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77D4-BF6D-4F18-8D7B-CC10F560907A}" type="datetimeFigureOut">
              <a:rPr lang="de-AT" smtClean="0"/>
              <a:t>15.11.2024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7A0057-B15F-82C7-CCEF-B1C0AA52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C822D0-9A36-9ED1-456F-227C0998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DD38-AEE8-491E-A31A-85435BC416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704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39AF6E-215B-2AFD-58F5-59A1048E4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650DA-BD05-F36F-0A90-0310D9C94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2867B3-3609-EFD5-0929-F65B91D2F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9CC2B3-EFB9-8A81-E078-21BD9B4F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77D4-BF6D-4F18-8D7B-CC10F560907A}" type="datetimeFigureOut">
              <a:rPr lang="de-AT" smtClean="0"/>
              <a:t>15.11.2024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76BD8D-742A-44C8-3EE9-91642D847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41B79D-0A82-0E3C-B865-F0BF54CA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DD38-AEE8-491E-A31A-85435BC416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267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D9569C-8A13-6A51-B7B9-D9B06E43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1DCD8C7-49F5-6063-A2C8-CCAB0E7B3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3303B5-82D8-A0DD-6FC7-64B7E764C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6DF3CE-5713-8C5F-ABE3-B337FB6A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77D4-BF6D-4F18-8D7B-CC10F560907A}" type="datetimeFigureOut">
              <a:rPr lang="de-AT" smtClean="0"/>
              <a:t>15.11.2024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576254-987B-0B47-FE7E-FE699652A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C9A550-2D23-DDA9-41AA-D0C4D57C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DD38-AEE8-491E-A31A-85435BC416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803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D6C9292-9EEA-B4D4-BD0E-C8D10F71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5E7ED5-D1DA-2BCA-92C2-8255232A9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9351CA-DF9C-7792-CE16-3AF356E70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CC77D4-BF6D-4F18-8D7B-CC10F560907A}" type="datetimeFigureOut">
              <a:rPr lang="de-AT" smtClean="0"/>
              <a:t>15.11.2024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9D7B6A-64F9-D2AC-2843-D18193472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44015E-FDAA-E101-5782-CF3AD38C0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B9DD38-AEE8-491E-A31A-85435BC416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817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Kersen - Assortiment - Special Fruit">
            <a:extLst>
              <a:ext uri="{FF2B5EF4-FFF2-40B4-BE49-F238E27FC236}">
                <a16:creationId xmlns:a16="http://schemas.microsoft.com/office/drawing/2014/main" id="{49CCC2C4-B805-77E4-0C14-D8712ACFFD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2" b="9122"/>
          <a:stretch/>
        </p:blipFill>
        <p:spPr bwMode="auto">
          <a:xfrm>
            <a:off x="2522358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9A60EA-8A47-E312-D0B3-7277160DD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de-AT" sz="4400"/>
              <a:t>Softwarestruktur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0D1341-126A-CC39-8692-3E4D21FFA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de-AT" dirty="0"/>
              <a:t>Kers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13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DAC86-851C-4FE7-8D9F-C09F0DCEC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ersen - Assortiment - Special Fruit">
            <a:extLst>
              <a:ext uri="{FF2B5EF4-FFF2-40B4-BE49-F238E27FC236}">
                <a16:creationId xmlns:a16="http://schemas.microsoft.com/office/drawing/2014/main" id="{155C2F2E-43C0-E01D-3654-5D5DDF28E5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2" b="9122"/>
          <a:stretch/>
        </p:blipFill>
        <p:spPr bwMode="auto">
          <a:xfrm>
            <a:off x="2522358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95C8E06-32D0-155B-5228-710CA3C03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de-AT" sz="4400"/>
              <a:t>Softwarestruktur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8C8B70-F290-98BE-7229-07939AAAA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de-AT" dirty="0"/>
              <a:t>Kers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255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ersen - Assortiment - Special Fruit">
            <a:extLst>
              <a:ext uri="{FF2B5EF4-FFF2-40B4-BE49-F238E27FC236}">
                <a16:creationId xmlns:a16="http://schemas.microsoft.com/office/drawing/2014/main" id="{F610F2DA-BDE7-281B-8F7E-14E3255173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2" b="9122"/>
          <a:stretch/>
        </p:blipFill>
        <p:spPr bwMode="auto">
          <a:xfrm>
            <a:off x="9371684" y="4857750"/>
            <a:ext cx="2820316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F304F4E-5974-5F10-194D-86E668AE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Master-Controller - </a:t>
            </a:r>
            <a:r>
              <a:rPr lang="de-AT" dirty="0">
                <a:latin typeface="Consolas" panose="020B0609020204030204" pitchFamily="49" charset="0"/>
              </a:rPr>
              <a:t>Initialisierung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C09591-DAD5-D6E1-7F6C-B7DEBA723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sz="1400" i="1" dirty="0" err="1">
                <a:latin typeface="Consolas" panose="020B0609020204030204" pitchFamily="49" charset="0"/>
              </a:rPr>
              <a:t>Initialize_PWM</a:t>
            </a:r>
            <a:r>
              <a:rPr lang="de-AT" sz="1400" i="1" dirty="0">
                <a:latin typeface="Consolas" panose="020B0609020204030204" pitchFamily="49" charset="0"/>
              </a:rPr>
              <a:t>()               // PWM für Motorsteuerung</a:t>
            </a:r>
          </a:p>
          <a:p>
            <a:pPr marL="0" indent="0">
              <a:buNone/>
            </a:pPr>
            <a:r>
              <a:rPr lang="de-AT" sz="1400" i="1" dirty="0" err="1">
                <a:latin typeface="Consolas" panose="020B0609020204030204" pitchFamily="49" charset="0"/>
              </a:rPr>
              <a:t>Initialize_ADC</a:t>
            </a:r>
            <a:r>
              <a:rPr lang="de-AT" sz="1400" i="1" dirty="0">
                <a:latin typeface="Consolas" panose="020B0609020204030204" pitchFamily="49" charset="0"/>
              </a:rPr>
              <a:t>()               // Sensoren für Strom, Spannung, Temperatur</a:t>
            </a:r>
          </a:p>
          <a:p>
            <a:pPr marL="0" indent="0">
              <a:buNone/>
            </a:pPr>
            <a:r>
              <a:rPr lang="de-AT" sz="1400" i="1" dirty="0" err="1">
                <a:latin typeface="Consolas" panose="020B0609020204030204" pitchFamily="49" charset="0"/>
              </a:rPr>
              <a:t>Initialize_CAN</a:t>
            </a:r>
            <a:r>
              <a:rPr lang="de-AT" sz="1400" i="1" dirty="0">
                <a:latin typeface="Consolas" panose="020B0609020204030204" pitchFamily="49" charset="0"/>
              </a:rPr>
              <a:t>()               // CAN-Bus Kommunikation</a:t>
            </a:r>
          </a:p>
          <a:p>
            <a:pPr marL="0" indent="0">
              <a:buNone/>
            </a:pPr>
            <a:r>
              <a:rPr lang="de-AT" sz="1400" i="1" dirty="0" err="1">
                <a:latin typeface="Consolas" panose="020B0609020204030204" pitchFamily="49" charset="0"/>
              </a:rPr>
              <a:t>Initialize_FOC</a:t>
            </a:r>
            <a:r>
              <a:rPr lang="de-AT" sz="1400" i="1" dirty="0">
                <a:latin typeface="Consolas" panose="020B0609020204030204" pitchFamily="49" charset="0"/>
              </a:rPr>
              <a:t>()               // FOC-Algorithmus Parameter</a:t>
            </a:r>
          </a:p>
          <a:p>
            <a:pPr marL="0" indent="0">
              <a:buNone/>
            </a:pPr>
            <a:r>
              <a:rPr lang="de-AT" sz="1400" i="1" dirty="0" err="1">
                <a:latin typeface="Consolas" panose="020B0609020204030204" pitchFamily="49" charset="0"/>
              </a:rPr>
              <a:t>Set_CAN_ID</a:t>
            </a:r>
            <a:r>
              <a:rPr lang="de-AT" sz="1400" i="1" dirty="0">
                <a:latin typeface="Consolas" panose="020B0609020204030204" pitchFamily="49" charset="0"/>
              </a:rPr>
              <a:t>(MASTER_ID)          // ID für CAN-Nachrichten</a:t>
            </a:r>
          </a:p>
        </p:txBody>
      </p:sp>
    </p:spTree>
    <p:extLst>
      <p:ext uri="{BB962C8B-B14F-4D97-AF65-F5344CB8AC3E}">
        <p14:creationId xmlns:p14="http://schemas.microsoft.com/office/powerpoint/2010/main" val="277971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01705-1C07-5D9A-D114-875BB2974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5E6A8C-0CC7-A1B5-0F3F-047F05C79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Master-Controller – </a:t>
            </a:r>
            <a:r>
              <a:rPr lang="de-AT" dirty="0">
                <a:latin typeface="Consolas" panose="020B0609020204030204" pitchFamily="49" charset="0"/>
              </a:rPr>
              <a:t>Main Loop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EBF978-F05A-8526-E9B6-2771D5A61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sz="1400" i="1" dirty="0" err="1">
                <a:latin typeface="Consolas" panose="020B0609020204030204" pitchFamily="49" charset="0"/>
              </a:rPr>
              <a:t>While</a:t>
            </a:r>
            <a:r>
              <a:rPr lang="de-AT" sz="1400" i="1" dirty="0">
                <a:latin typeface="Consolas" panose="020B0609020204030204" pitchFamily="49" charset="0"/>
              </a:rPr>
              <a:t> True:</a:t>
            </a:r>
          </a:p>
          <a:p>
            <a:pPr marL="0" indent="0">
              <a:buNone/>
            </a:pPr>
            <a:r>
              <a:rPr lang="de-AT" sz="1400" i="1" dirty="0">
                <a:latin typeface="Consolas" panose="020B0609020204030204" pitchFamily="49" charset="0"/>
              </a:rPr>
              <a:t>    </a:t>
            </a:r>
            <a:r>
              <a:rPr lang="de-AT" sz="1400" i="1" dirty="0" err="1">
                <a:latin typeface="Consolas" panose="020B0609020204030204" pitchFamily="49" charset="0"/>
              </a:rPr>
              <a:t>Throttle_Input</a:t>
            </a:r>
            <a:r>
              <a:rPr lang="de-AT" sz="1400" i="1" dirty="0">
                <a:latin typeface="Consolas" panose="020B0609020204030204" pitchFamily="49" charset="0"/>
              </a:rPr>
              <a:t> = </a:t>
            </a:r>
            <a:r>
              <a:rPr lang="de-AT" sz="1400" i="1" dirty="0" err="1">
                <a:latin typeface="Consolas" panose="020B0609020204030204" pitchFamily="49" charset="0"/>
              </a:rPr>
              <a:t>Read_ADC</a:t>
            </a:r>
            <a:r>
              <a:rPr lang="de-AT" sz="1400" i="1" dirty="0">
                <a:latin typeface="Consolas" panose="020B0609020204030204" pitchFamily="49" charset="0"/>
              </a:rPr>
              <a:t>(THROTTLE_CHANNEL)   // Daumengas auslesen</a:t>
            </a:r>
          </a:p>
          <a:p>
            <a:pPr marL="0" indent="0">
              <a:buNone/>
            </a:pPr>
            <a:r>
              <a:rPr lang="de-AT" sz="1400" i="1" dirty="0">
                <a:latin typeface="Consolas" panose="020B0609020204030204" pitchFamily="49" charset="0"/>
              </a:rPr>
              <a:t>    </a:t>
            </a:r>
            <a:r>
              <a:rPr lang="de-AT" sz="1400" i="1" dirty="0" err="1">
                <a:latin typeface="Consolas" panose="020B0609020204030204" pitchFamily="49" charset="0"/>
              </a:rPr>
              <a:t>Target_Speed</a:t>
            </a:r>
            <a:r>
              <a:rPr lang="de-AT" sz="1400" i="1" dirty="0">
                <a:latin typeface="Consolas" panose="020B0609020204030204" pitchFamily="49" charset="0"/>
              </a:rPr>
              <a:t> = </a:t>
            </a:r>
            <a:r>
              <a:rPr lang="de-AT" sz="1400" i="1" dirty="0" err="1">
                <a:latin typeface="Consolas" panose="020B0609020204030204" pitchFamily="49" charset="0"/>
              </a:rPr>
              <a:t>Map_Throttle_To_Speed</a:t>
            </a:r>
            <a:r>
              <a:rPr lang="de-AT" sz="1400" i="1" dirty="0">
                <a:latin typeface="Consolas" panose="020B0609020204030204" pitchFamily="49" charset="0"/>
              </a:rPr>
              <a:t>(</a:t>
            </a:r>
            <a:r>
              <a:rPr lang="de-AT" sz="1400" i="1" dirty="0" err="1">
                <a:latin typeface="Consolas" panose="020B0609020204030204" pitchFamily="49" charset="0"/>
              </a:rPr>
              <a:t>Throttle_Input</a:t>
            </a:r>
            <a:r>
              <a:rPr lang="de-AT" sz="1400" i="1" dirty="0">
                <a:latin typeface="Consolas" panose="020B0609020204030204" pitchFamily="49" charset="0"/>
              </a:rPr>
              <a:t>)  // Sollwert berechnen</a:t>
            </a:r>
          </a:p>
          <a:p>
            <a:pPr marL="0" indent="0">
              <a:buNone/>
            </a:pPr>
            <a:endParaRPr lang="de-AT" sz="14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AT" sz="1400" i="1" dirty="0">
                <a:latin typeface="Consolas" panose="020B0609020204030204" pitchFamily="49" charset="0"/>
              </a:rPr>
              <a:t>    </a:t>
            </a:r>
            <a:r>
              <a:rPr lang="de-AT" sz="1400" i="1" dirty="0" err="1">
                <a:latin typeface="Consolas" panose="020B0609020204030204" pitchFamily="49" charset="0"/>
              </a:rPr>
              <a:t>Send_CAN_Message</a:t>
            </a:r>
            <a:r>
              <a:rPr lang="de-AT" sz="1400" i="1" dirty="0">
                <a:latin typeface="Consolas" panose="020B0609020204030204" pitchFamily="49" charset="0"/>
              </a:rPr>
              <a:t>(SLAVE_ID, </a:t>
            </a:r>
            <a:r>
              <a:rPr lang="de-AT" sz="1400" i="1" dirty="0" err="1">
                <a:latin typeface="Consolas" panose="020B0609020204030204" pitchFamily="49" charset="0"/>
              </a:rPr>
              <a:t>Target_Speed</a:t>
            </a:r>
            <a:r>
              <a:rPr lang="de-AT" sz="1400" i="1" dirty="0">
                <a:latin typeface="Consolas" panose="020B0609020204030204" pitchFamily="49" charset="0"/>
              </a:rPr>
              <a:t>)     // Sollwert an Slave senden</a:t>
            </a:r>
          </a:p>
          <a:p>
            <a:pPr marL="0" indent="0">
              <a:buNone/>
            </a:pPr>
            <a:r>
              <a:rPr lang="de-AT" sz="1400" i="1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de-AT" sz="1400" i="1" dirty="0">
                <a:latin typeface="Consolas" panose="020B0609020204030204" pitchFamily="49" charset="0"/>
              </a:rPr>
              <a:t>    </a:t>
            </a:r>
            <a:r>
              <a:rPr lang="de-AT" sz="1400" i="1" dirty="0" err="1">
                <a:latin typeface="Consolas" panose="020B0609020204030204" pitchFamily="49" charset="0"/>
              </a:rPr>
              <a:t>Motor_Status</a:t>
            </a:r>
            <a:r>
              <a:rPr lang="de-AT" sz="1400" i="1" dirty="0">
                <a:latin typeface="Consolas" panose="020B0609020204030204" pitchFamily="49" charset="0"/>
              </a:rPr>
              <a:t> = </a:t>
            </a:r>
            <a:r>
              <a:rPr lang="de-AT" sz="1400" i="1" dirty="0" err="1">
                <a:latin typeface="Consolas" panose="020B0609020204030204" pitchFamily="49" charset="0"/>
              </a:rPr>
              <a:t>Run_FOC</a:t>
            </a:r>
            <a:r>
              <a:rPr lang="de-AT" sz="1400" i="1" dirty="0">
                <a:latin typeface="Consolas" panose="020B0609020204030204" pitchFamily="49" charset="0"/>
              </a:rPr>
              <a:t>(</a:t>
            </a:r>
            <a:r>
              <a:rPr lang="de-AT" sz="1400" i="1" dirty="0" err="1">
                <a:latin typeface="Consolas" panose="020B0609020204030204" pitchFamily="49" charset="0"/>
              </a:rPr>
              <a:t>Target_Speed</a:t>
            </a:r>
            <a:r>
              <a:rPr lang="de-AT" sz="1400" i="1" dirty="0">
                <a:latin typeface="Consolas" panose="020B0609020204030204" pitchFamily="49" charset="0"/>
              </a:rPr>
              <a:t>)         // FOC-Algorithmus für Beschleunigung</a:t>
            </a:r>
          </a:p>
          <a:p>
            <a:pPr marL="0" indent="0">
              <a:buNone/>
            </a:pPr>
            <a:r>
              <a:rPr lang="de-AT" sz="1400" i="1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de-AT" sz="1400" i="1" dirty="0">
                <a:latin typeface="Consolas" panose="020B0609020204030204" pitchFamily="49" charset="0"/>
              </a:rPr>
              <a:t>    </a:t>
            </a:r>
            <a:r>
              <a:rPr lang="de-AT" sz="1400" i="1" dirty="0" err="1">
                <a:latin typeface="Consolas" panose="020B0609020204030204" pitchFamily="49" charset="0"/>
              </a:rPr>
              <a:t>If</a:t>
            </a:r>
            <a:r>
              <a:rPr lang="de-AT" sz="1400" i="1" dirty="0">
                <a:latin typeface="Consolas" panose="020B0609020204030204" pitchFamily="49" charset="0"/>
              </a:rPr>
              <a:t> </a:t>
            </a:r>
            <a:r>
              <a:rPr lang="de-AT" sz="1400" i="1" dirty="0" err="1">
                <a:latin typeface="Consolas" panose="020B0609020204030204" pitchFamily="49" charset="0"/>
              </a:rPr>
              <a:t>Motor_Status</a:t>
            </a:r>
            <a:r>
              <a:rPr lang="de-AT" sz="1400" i="1" dirty="0">
                <a:latin typeface="Consolas" panose="020B0609020204030204" pitchFamily="49" charset="0"/>
              </a:rPr>
              <a:t> == ERROR:                    // Überwachung auf Fehler</a:t>
            </a:r>
          </a:p>
          <a:p>
            <a:pPr marL="0" indent="0">
              <a:buNone/>
            </a:pPr>
            <a:r>
              <a:rPr lang="de-AT" sz="1400" i="1" dirty="0">
                <a:latin typeface="Consolas" panose="020B0609020204030204" pitchFamily="49" charset="0"/>
              </a:rPr>
              <a:t>        </a:t>
            </a:r>
            <a:r>
              <a:rPr lang="de-AT" sz="1400" i="1" dirty="0" err="1">
                <a:latin typeface="Consolas" panose="020B0609020204030204" pitchFamily="49" charset="0"/>
              </a:rPr>
              <a:t>Handle_Error</a:t>
            </a:r>
            <a:r>
              <a:rPr lang="de-AT" sz="1400" i="1" dirty="0">
                <a:latin typeface="Consolas" panose="020B0609020204030204" pitchFamily="49" charset="0"/>
              </a:rPr>
              <a:t>(</a:t>
            </a:r>
            <a:r>
              <a:rPr lang="de-AT" sz="1400" i="1" dirty="0" err="1">
                <a:latin typeface="Consolas" panose="020B0609020204030204" pitchFamily="49" charset="0"/>
              </a:rPr>
              <a:t>Motor_Status</a:t>
            </a:r>
            <a:r>
              <a:rPr lang="de-AT" sz="1400" i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e-AT" sz="1400" i="1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de-AT" sz="1400" i="1" dirty="0">
                <a:latin typeface="Consolas" panose="020B0609020204030204" pitchFamily="49" charset="0"/>
              </a:rPr>
              <a:t>    </a:t>
            </a:r>
            <a:r>
              <a:rPr lang="de-AT" sz="1400" i="1" dirty="0" err="1">
                <a:latin typeface="Consolas" panose="020B0609020204030204" pitchFamily="49" charset="0"/>
              </a:rPr>
              <a:t>CAN_Message</a:t>
            </a:r>
            <a:r>
              <a:rPr lang="de-AT" sz="1400" i="1" dirty="0">
                <a:latin typeface="Consolas" panose="020B0609020204030204" pitchFamily="49" charset="0"/>
              </a:rPr>
              <a:t> = </a:t>
            </a:r>
            <a:r>
              <a:rPr lang="de-AT" sz="1400" i="1" dirty="0" err="1">
                <a:latin typeface="Consolas" panose="020B0609020204030204" pitchFamily="49" charset="0"/>
              </a:rPr>
              <a:t>Receive_CAN_Message</a:t>
            </a:r>
            <a:r>
              <a:rPr lang="de-AT" sz="1400" i="1" dirty="0">
                <a:latin typeface="Consolas" panose="020B0609020204030204" pitchFamily="49" charset="0"/>
              </a:rPr>
              <a:t>()          // Nachricht von Slave empfangen</a:t>
            </a:r>
          </a:p>
          <a:p>
            <a:pPr marL="0" indent="0">
              <a:buNone/>
            </a:pPr>
            <a:r>
              <a:rPr lang="de-AT" sz="1400" i="1" dirty="0">
                <a:latin typeface="Consolas" panose="020B0609020204030204" pitchFamily="49" charset="0"/>
              </a:rPr>
              <a:t>    </a:t>
            </a:r>
            <a:r>
              <a:rPr lang="de-AT" sz="1400" i="1" dirty="0" err="1">
                <a:latin typeface="Consolas" panose="020B0609020204030204" pitchFamily="49" charset="0"/>
              </a:rPr>
              <a:t>If</a:t>
            </a:r>
            <a:r>
              <a:rPr lang="de-AT" sz="1400" i="1" dirty="0">
                <a:latin typeface="Consolas" panose="020B0609020204030204" pitchFamily="49" charset="0"/>
              </a:rPr>
              <a:t> </a:t>
            </a:r>
            <a:r>
              <a:rPr lang="de-AT" sz="1400" i="1" dirty="0" err="1">
                <a:latin typeface="Consolas" panose="020B0609020204030204" pitchFamily="49" charset="0"/>
              </a:rPr>
              <a:t>CAN_Message.Type</a:t>
            </a:r>
            <a:r>
              <a:rPr lang="de-AT" sz="1400" i="1" dirty="0">
                <a:latin typeface="Consolas" panose="020B0609020204030204" pitchFamily="49" charset="0"/>
              </a:rPr>
              <a:t> == STATUS_UPDATE:</a:t>
            </a:r>
          </a:p>
          <a:p>
            <a:pPr marL="0" indent="0">
              <a:buNone/>
            </a:pPr>
            <a:r>
              <a:rPr lang="de-AT" sz="1400" i="1" dirty="0">
                <a:latin typeface="Consolas" panose="020B0609020204030204" pitchFamily="49" charset="0"/>
              </a:rPr>
              <a:t>        </a:t>
            </a:r>
            <a:r>
              <a:rPr lang="de-AT" sz="1400" i="1" dirty="0" err="1">
                <a:latin typeface="Consolas" panose="020B0609020204030204" pitchFamily="49" charset="0"/>
              </a:rPr>
              <a:t>Update_Display</a:t>
            </a:r>
            <a:r>
              <a:rPr lang="de-AT" sz="1400" i="1" dirty="0">
                <a:latin typeface="Consolas" panose="020B0609020204030204" pitchFamily="49" charset="0"/>
              </a:rPr>
              <a:t>(</a:t>
            </a:r>
            <a:r>
              <a:rPr lang="de-AT" sz="1400" i="1" dirty="0" err="1">
                <a:latin typeface="Consolas" panose="020B0609020204030204" pitchFamily="49" charset="0"/>
              </a:rPr>
              <a:t>CAN_Message.Data</a:t>
            </a:r>
            <a:r>
              <a:rPr lang="de-AT" sz="1400" i="1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4" name="Picture 2" descr="Kersen - Assortiment - Special Fruit">
            <a:extLst>
              <a:ext uri="{FF2B5EF4-FFF2-40B4-BE49-F238E27FC236}">
                <a16:creationId xmlns:a16="http://schemas.microsoft.com/office/drawing/2014/main" id="{A653082A-B25B-E49B-05D4-5B26CB67D4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2" b="9122"/>
          <a:stretch/>
        </p:blipFill>
        <p:spPr bwMode="auto">
          <a:xfrm>
            <a:off x="9371684" y="4857750"/>
            <a:ext cx="2820316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22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E2EC5-4B16-4A1D-8171-9D89870E7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19F50-2C20-5CEA-53C6-3FF51E11D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Slave-Controller - </a:t>
            </a:r>
            <a:r>
              <a:rPr lang="de-AT" dirty="0">
                <a:latin typeface="Consolas" panose="020B0609020204030204" pitchFamily="49" charset="0"/>
              </a:rPr>
              <a:t>Initialisierung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10E449-06BF-0EAB-B92D-F82BFDAF7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sz="1400" i="1" dirty="0" err="1">
                <a:latin typeface="Consolas" panose="020B0609020204030204" pitchFamily="49" charset="0"/>
              </a:rPr>
              <a:t>Initialize_PWM</a:t>
            </a:r>
            <a:r>
              <a:rPr lang="de-AT" sz="1400" i="1" dirty="0">
                <a:latin typeface="Consolas" panose="020B0609020204030204" pitchFamily="49" charset="0"/>
              </a:rPr>
              <a:t>()               // PWM für Motorsteuerung</a:t>
            </a:r>
          </a:p>
          <a:p>
            <a:pPr marL="0" indent="0">
              <a:buNone/>
            </a:pPr>
            <a:r>
              <a:rPr lang="de-AT" sz="1400" i="1" dirty="0" err="1">
                <a:latin typeface="Consolas" panose="020B0609020204030204" pitchFamily="49" charset="0"/>
              </a:rPr>
              <a:t>Initialize_ADC</a:t>
            </a:r>
            <a:r>
              <a:rPr lang="de-AT" sz="1400" i="1" dirty="0">
                <a:latin typeface="Consolas" panose="020B0609020204030204" pitchFamily="49" charset="0"/>
              </a:rPr>
              <a:t>()               // Sensoren für Strom, Spannung, Temperatur</a:t>
            </a:r>
          </a:p>
          <a:p>
            <a:pPr marL="0" indent="0">
              <a:buNone/>
            </a:pPr>
            <a:r>
              <a:rPr lang="de-AT" sz="1400" i="1" dirty="0" err="1">
                <a:latin typeface="Consolas" panose="020B0609020204030204" pitchFamily="49" charset="0"/>
              </a:rPr>
              <a:t>Initialize_CAN</a:t>
            </a:r>
            <a:r>
              <a:rPr lang="de-AT" sz="1400" i="1" dirty="0">
                <a:latin typeface="Consolas" panose="020B0609020204030204" pitchFamily="49" charset="0"/>
              </a:rPr>
              <a:t>()               // CAN-Bus Kommunikation</a:t>
            </a:r>
          </a:p>
          <a:p>
            <a:pPr marL="0" indent="0">
              <a:buNone/>
            </a:pPr>
            <a:r>
              <a:rPr lang="de-AT" sz="1400" i="1" dirty="0" err="1">
                <a:latin typeface="Consolas" panose="020B0609020204030204" pitchFamily="49" charset="0"/>
              </a:rPr>
              <a:t>Initialize_FOC</a:t>
            </a:r>
            <a:r>
              <a:rPr lang="de-AT" sz="1400" i="1" dirty="0">
                <a:latin typeface="Consolas" panose="020B0609020204030204" pitchFamily="49" charset="0"/>
              </a:rPr>
              <a:t>()               // FOC-Algorithmus Parameter</a:t>
            </a:r>
          </a:p>
          <a:p>
            <a:pPr marL="0" indent="0">
              <a:buNone/>
            </a:pPr>
            <a:r>
              <a:rPr lang="de-AT" sz="1400" i="1" dirty="0" err="1">
                <a:latin typeface="Consolas" panose="020B0609020204030204" pitchFamily="49" charset="0"/>
              </a:rPr>
              <a:t>Set_CAN_ID</a:t>
            </a:r>
            <a:r>
              <a:rPr lang="de-AT" sz="1400" i="1" dirty="0">
                <a:latin typeface="Consolas" panose="020B0609020204030204" pitchFamily="49" charset="0"/>
              </a:rPr>
              <a:t>(SLAVE_ID)           // ID für CAN-Nachrichten</a:t>
            </a:r>
          </a:p>
          <a:p>
            <a:pPr marL="0" indent="0">
              <a:buNone/>
            </a:pPr>
            <a:endParaRPr lang="de-AT" sz="1400" i="1" dirty="0">
              <a:latin typeface="Consolas" panose="020B0609020204030204" pitchFamily="49" charset="0"/>
            </a:endParaRPr>
          </a:p>
        </p:txBody>
      </p:sp>
      <p:pic>
        <p:nvPicPr>
          <p:cNvPr id="4" name="Picture 2" descr="Kersen - Assortiment - Special Fruit">
            <a:extLst>
              <a:ext uri="{FF2B5EF4-FFF2-40B4-BE49-F238E27FC236}">
                <a16:creationId xmlns:a16="http://schemas.microsoft.com/office/drawing/2014/main" id="{868E51E2-5849-27FF-7447-CE0415483F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2" b="9122"/>
          <a:stretch/>
        </p:blipFill>
        <p:spPr bwMode="auto">
          <a:xfrm>
            <a:off x="9371684" y="4857750"/>
            <a:ext cx="2820316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1651E-7A09-8351-B8F5-BBAD24BE5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B85A7-EF53-514E-1E92-6DFC6F9FE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Slave-Controller – </a:t>
            </a:r>
            <a:r>
              <a:rPr lang="de-AT" dirty="0">
                <a:latin typeface="Consolas" panose="020B0609020204030204" pitchFamily="49" charset="0"/>
              </a:rPr>
              <a:t>Main Loop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4516D4-2AB2-9116-1447-E36448D74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sz="1400" i="1" dirty="0" err="1">
                <a:latin typeface="Consolas" panose="020B0609020204030204" pitchFamily="49" charset="0"/>
              </a:rPr>
              <a:t>While</a:t>
            </a:r>
            <a:r>
              <a:rPr lang="de-AT" sz="1400" i="1" dirty="0">
                <a:latin typeface="Consolas" panose="020B0609020204030204" pitchFamily="49" charset="0"/>
              </a:rPr>
              <a:t> True:</a:t>
            </a:r>
          </a:p>
          <a:p>
            <a:pPr marL="0" indent="0">
              <a:buNone/>
            </a:pPr>
            <a:r>
              <a:rPr lang="de-AT" sz="1400" i="1" dirty="0">
                <a:latin typeface="Consolas" panose="020B0609020204030204" pitchFamily="49" charset="0"/>
              </a:rPr>
              <a:t>    </a:t>
            </a:r>
            <a:r>
              <a:rPr lang="de-AT" sz="1400" i="1" dirty="0" err="1">
                <a:latin typeface="Consolas" panose="020B0609020204030204" pitchFamily="49" charset="0"/>
              </a:rPr>
              <a:t>CAN_Message</a:t>
            </a:r>
            <a:r>
              <a:rPr lang="de-AT" sz="1400" i="1" dirty="0">
                <a:latin typeface="Consolas" panose="020B0609020204030204" pitchFamily="49" charset="0"/>
              </a:rPr>
              <a:t> = </a:t>
            </a:r>
            <a:r>
              <a:rPr lang="de-AT" sz="1400" i="1" dirty="0" err="1">
                <a:latin typeface="Consolas" panose="020B0609020204030204" pitchFamily="49" charset="0"/>
              </a:rPr>
              <a:t>Receive_CAN_Message</a:t>
            </a:r>
            <a:r>
              <a:rPr lang="de-AT" sz="1400" i="1" dirty="0">
                <a:latin typeface="Consolas" panose="020B0609020204030204" pitchFamily="49" charset="0"/>
              </a:rPr>
              <a:t>()          // Nachricht vom Master empfangen</a:t>
            </a:r>
          </a:p>
          <a:p>
            <a:pPr marL="0" indent="0">
              <a:buNone/>
            </a:pPr>
            <a:r>
              <a:rPr lang="de-AT" sz="1400" i="1" dirty="0">
                <a:latin typeface="Consolas" panose="020B0609020204030204" pitchFamily="49" charset="0"/>
              </a:rPr>
              <a:t>    </a:t>
            </a:r>
            <a:r>
              <a:rPr lang="de-AT" sz="1400" i="1" dirty="0" err="1">
                <a:latin typeface="Consolas" panose="020B0609020204030204" pitchFamily="49" charset="0"/>
              </a:rPr>
              <a:t>If</a:t>
            </a:r>
            <a:r>
              <a:rPr lang="de-AT" sz="1400" i="1" dirty="0">
                <a:latin typeface="Consolas" panose="020B0609020204030204" pitchFamily="49" charset="0"/>
              </a:rPr>
              <a:t> </a:t>
            </a:r>
            <a:r>
              <a:rPr lang="de-AT" sz="1400" i="1" dirty="0" err="1">
                <a:latin typeface="Consolas" panose="020B0609020204030204" pitchFamily="49" charset="0"/>
              </a:rPr>
              <a:t>CAN_Message.Type</a:t>
            </a:r>
            <a:r>
              <a:rPr lang="de-AT" sz="1400" i="1" dirty="0">
                <a:latin typeface="Consolas" panose="020B0609020204030204" pitchFamily="49" charset="0"/>
              </a:rPr>
              <a:t> == TARGET_SPEED:</a:t>
            </a:r>
          </a:p>
          <a:p>
            <a:pPr marL="0" indent="0">
              <a:buNone/>
            </a:pPr>
            <a:r>
              <a:rPr lang="de-AT" sz="1400" i="1" dirty="0">
                <a:latin typeface="Consolas" panose="020B0609020204030204" pitchFamily="49" charset="0"/>
              </a:rPr>
              <a:t>        </a:t>
            </a:r>
            <a:r>
              <a:rPr lang="de-AT" sz="1400" i="1" dirty="0" err="1">
                <a:latin typeface="Consolas" panose="020B0609020204030204" pitchFamily="49" charset="0"/>
              </a:rPr>
              <a:t>Target_Braking</a:t>
            </a:r>
            <a:r>
              <a:rPr lang="de-AT" sz="1400" i="1" dirty="0">
                <a:latin typeface="Consolas" panose="020B0609020204030204" pitchFamily="49" charset="0"/>
              </a:rPr>
              <a:t> = </a:t>
            </a:r>
            <a:r>
              <a:rPr lang="de-AT" sz="1400" i="1" dirty="0" err="1">
                <a:latin typeface="Consolas" panose="020B0609020204030204" pitchFamily="49" charset="0"/>
              </a:rPr>
              <a:t>CAN_Message.Data</a:t>
            </a:r>
            <a:r>
              <a:rPr lang="de-AT" sz="1400" i="1" dirty="0">
                <a:latin typeface="Consolas" panose="020B0609020204030204" pitchFamily="49" charset="0"/>
              </a:rPr>
              <a:t>        // Zielwert für Bremsen</a:t>
            </a:r>
          </a:p>
          <a:p>
            <a:pPr marL="0" indent="0">
              <a:buNone/>
            </a:pPr>
            <a:r>
              <a:rPr lang="de-AT" sz="1400" i="1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de-AT" sz="1400" i="1" dirty="0">
                <a:latin typeface="Consolas" panose="020B0609020204030204" pitchFamily="49" charset="0"/>
              </a:rPr>
              <a:t>    </a:t>
            </a:r>
            <a:r>
              <a:rPr lang="de-AT" sz="1400" i="1" dirty="0" err="1">
                <a:latin typeface="Consolas" panose="020B0609020204030204" pitchFamily="49" charset="0"/>
              </a:rPr>
              <a:t>If</a:t>
            </a:r>
            <a:r>
              <a:rPr lang="de-AT" sz="1400" i="1" dirty="0">
                <a:latin typeface="Consolas" panose="020B0609020204030204" pitchFamily="49" charset="0"/>
              </a:rPr>
              <a:t> </a:t>
            </a:r>
            <a:r>
              <a:rPr lang="de-AT" sz="1400" i="1" dirty="0" err="1">
                <a:latin typeface="Consolas" panose="020B0609020204030204" pitchFamily="49" charset="0"/>
              </a:rPr>
              <a:t>Target_Braking</a:t>
            </a:r>
            <a:r>
              <a:rPr lang="de-AT" sz="1400" i="1" dirty="0">
                <a:latin typeface="Consolas" panose="020B0609020204030204" pitchFamily="49" charset="0"/>
              </a:rPr>
              <a:t> &gt; 0:</a:t>
            </a:r>
          </a:p>
          <a:p>
            <a:pPr marL="0" indent="0">
              <a:buNone/>
            </a:pPr>
            <a:r>
              <a:rPr lang="de-AT" sz="1400" i="1" dirty="0">
                <a:latin typeface="Consolas" panose="020B0609020204030204" pitchFamily="49" charset="0"/>
              </a:rPr>
              <a:t>        </a:t>
            </a:r>
            <a:r>
              <a:rPr lang="de-AT" sz="1400" i="1" dirty="0" err="1">
                <a:latin typeface="Consolas" panose="020B0609020204030204" pitchFamily="49" charset="0"/>
              </a:rPr>
              <a:t>Energy_Stored</a:t>
            </a:r>
            <a:r>
              <a:rPr lang="de-AT" sz="1400" i="1" dirty="0">
                <a:latin typeface="Consolas" panose="020B0609020204030204" pitchFamily="49" charset="0"/>
              </a:rPr>
              <a:t> = </a:t>
            </a:r>
            <a:r>
              <a:rPr lang="de-AT" sz="1400" i="1" dirty="0" err="1">
                <a:latin typeface="Consolas" panose="020B0609020204030204" pitchFamily="49" charset="0"/>
              </a:rPr>
              <a:t>Perform_KERS</a:t>
            </a:r>
            <a:r>
              <a:rPr lang="de-AT" sz="1400" i="1" dirty="0">
                <a:latin typeface="Consolas" panose="020B0609020204030204" pitchFamily="49" charset="0"/>
              </a:rPr>
              <a:t>(</a:t>
            </a:r>
            <a:r>
              <a:rPr lang="de-AT" sz="1400" i="1" dirty="0" err="1">
                <a:latin typeface="Consolas" panose="020B0609020204030204" pitchFamily="49" charset="0"/>
              </a:rPr>
              <a:t>Target_Braking</a:t>
            </a:r>
            <a:r>
              <a:rPr lang="de-AT" sz="1400" i="1" dirty="0">
                <a:latin typeface="Consolas" panose="020B0609020204030204" pitchFamily="49" charset="0"/>
              </a:rPr>
              <a:t>)  // Energie speichern</a:t>
            </a:r>
          </a:p>
          <a:p>
            <a:pPr marL="0" indent="0">
              <a:buNone/>
            </a:pPr>
            <a:r>
              <a:rPr lang="de-AT" sz="1400" i="1" dirty="0">
                <a:latin typeface="Consolas" panose="020B0609020204030204" pitchFamily="49" charset="0"/>
              </a:rPr>
              <a:t>    Else:</a:t>
            </a:r>
          </a:p>
          <a:p>
            <a:pPr marL="0" indent="0">
              <a:buNone/>
            </a:pPr>
            <a:r>
              <a:rPr lang="de-AT" sz="1400" i="1" dirty="0">
                <a:latin typeface="Consolas" panose="020B0609020204030204" pitchFamily="49" charset="0"/>
              </a:rPr>
              <a:t>        </a:t>
            </a:r>
            <a:r>
              <a:rPr lang="de-AT" sz="1400" i="1" dirty="0" err="1">
                <a:latin typeface="Consolas" panose="020B0609020204030204" pitchFamily="49" charset="0"/>
              </a:rPr>
              <a:t>Run_FOC</a:t>
            </a:r>
            <a:r>
              <a:rPr lang="de-AT" sz="1400" i="1" dirty="0">
                <a:latin typeface="Consolas" panose="020B0609020204030204" pitchFamily="49" charset="0"/>
              </a:rPr>
              <a:t>(</a:t>
            </a:r>
            <a:r>
              <a:rPr lang="de-AT" sz="1400" i="1" dirty="0" err="1">
                <a:latin typeface="Consolas" panose="020B0609020204030204" pitchFamily="49" charset="0"/>
              </a:rPr>
              <a:t>Target_Braking</a:t>
            </a:r>
            <a:r>
              <a:rPr lang="de-AT" sz="1400" i="1" dirty="0">
                <a:latin typeface="Consolas" panose="020B0609020204030204" pitchFamily="49" charset="0"/>
              </a:rPr>
              <a:t>)                  // FOC für Bremsen</a:t>
            </a:r>
          </a:p>
          <a:p>
            <a:pPr marL="0" indent="0">
              <a:buNone/>
            </a:pPr>
            <a:r>
              <a:rPr lang="de-AT" sz="1400" i="1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de-AT" sz="1400" i="1" dirty="0">
                <a:latin typeface="Consolas" panose="020B0609020204030204" pitchFamily="49" charset="0"/>
              </a:rPr>
              <a:t>    </a:t>
            </a:r>
            <a:r>
              <a:rPr lang="de-AT" sz="1400" i="1" dirty="0" err="1">
                <a:latin typeface="Consolas" panose="020B0609020204030204" pitchFamily="49" charset="0"/>
              </a:rPr>
              <a:t>Motor_Status</a:t>
            </a:r>
            <a:r>
              <a:rPr lang="de-AT" sz="1400" i="1" dirty="0">
                <a:latin typeface="Consolas" panose="020B0609020204030204" pitchFamily="49" charset="0"/>
              </a:rPr>
              <a:t> = </a:t>
            </a:r>
            <a:r>
              <a:rPr lang="de-AT" sz="1400" i="1" dirty="0" err="1">
                <a:latin typeface="Consolas" panose="020B0609020204030204" pitchFamily="49" charset="0"/>
              </a:rPr>
              <a:t>Monitor_Motor</a:t>
            </a:r>
            <a:r>
              <a:rPr lang="de-AT" sz="1400" i="1" dirty="0">
                <a:latin typeface="Consolas" panose="020B0609020204030204" pitchFamily="49" charset="0"/>
              </a:rPr>
              <a:t>()               // Überwachung des Motors</a:t>
            </a:r>
          </a:p>
          <a:p>
            <a:pPr marL="0" indent="0">
              <a:buNone/>
            </a:pPr>
            <a:r>
              <a:rPr lang="de-AT" sz="1400" i="1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de-AT" sz="1400" i="1" dirty="0">
                <a:latin typeface="Consolas" panose="020B0609020204030204" pitchFamily="49" charset="0"/>
              </a:rPr>
              <a:t>    </a:t>
            </a:r>
            <a:r>
              <a:rPr lang="de-AT" sz="1400" i="1" dirty="0" err="1">
                <a:latin typeface="Consolas" panose="020B0609020204030204" pitchFamily="49" charset="0"/>
              </a:rPr>
              <a:t>Send_CAN_Message</a:t>
            </a:r>
            <a:r>
              <a:rPr lang="de-AT" sz="1400" i="1" dirty="0">
                <a:latin typeface="Consolas" panose="020B0609020204030204" pitchFamily="49" charset="0"/>
              </a:rPr>
              <a:t>(MASTER_ID, </a:t>
            </a:r>
            <a:r>
              <a:rPr lang="de-AT" sz="1400" i="1" dirty="0" err="1">
                <a:latin typeface="Consolas" panose="020B0609020204030204" pitchFamily="49" charset="0"/>
              </a:rPr>
              <a:t>Motor_Status</a:t>
            </a:r>
            <a:r>
              <a:rPr lang="de-AT" sz="1400" i="1" dirty="0">
                <a:latin typeface="Consolas" panose="020B0609020204030204" pitchFamily="49" charset="0"/>
              </a:rPr>
              <a:t>)    // Status an Master zurücksenden</a:t>
            </a:r>
          </a:p>
        </p:txBody>
      </p:sp>
      <p:pic>
        <p:nvPicPr>
          <p:cNvPr id="4" name="Picture 2" descr="Kersen - Assortiment - Special Fruit">
            <a:extLst>
              <a:ext uri="{FF2B5EF4-FFF2-40B4-BE49-F238E27FC236}">
                <a16:creationId xmlns:a16="http://schemas.microsoft.com/office/drawing/2014/main" id="{9CC8EDBC-7FC0-5621-D987-BAB7BA2C99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2" b="9122"/>
          <a:stretch/>
        </p:blipFill>
        <p:spPr bwMode="auto">
          <a:xfrm>
            <a:off x="9371684" y="4857750"/>
            <a:ext cx="2820316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94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D2A7D-32F5-B47D-192D-48C749DDA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60345-DB49-9BD4-7A63-A661F9038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FOC Algorithmus</a:t>
            </a:r>
            <a:endParaRPr lang="de-AT" dirty="0">
              <a:latin typeface="Consolas" panose="020B0609020204030204" pitchFamily="49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5423C0-A51A-F662-59AC-3F8F87C7E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sz="1400" i="1" dirty="0" err="1">
                <a:latin typeface="Consolas" panose="020B0609020204030204" pitchFamily="49" charset="0"/>
              </a:rPr>
              <a:t>Function</a:t>
            </a:r>
            <a:r>
              <a:rPr lang="de-AT" sz="1400" i="1" dirty="0">
                <a:latin typeface="Consolas" panose="020B0609020204030204" pitchFamily="49" charset="0"/>
              </a:rPr>
              <a:t> </a:t>
            </a:r>
            <a:r>
              <a:rPr lang="de-AT" sz="1400" i="1" dirty="0" err="1">
                <a:latin typeface="Consolas" panose="020B0609020204030204" pitchFamily="49" charset="0"/>
              </a:rPr>
              <a:t>Run_FOC</a:t>
            </a:r>
            <a:r>
              <a:rPr lang="de-AT" sz="1400" i="1" dirty="0">
                <a:latin typeface="Consolas" panose="020B0609020204030204" pitchFamily="49" charset="0"/>
              </a:rPr>
              <a:t>(</a:t>
            </a:r>
            <a:r>
              <a:rPr lang="de-AT" sz="1400" i="1" dirty="0" err="1">
                <a:latin typeface="Consolas" panose="020B0609020204030204" pitchFamily="49" charset="0"/>
              </a:rPr>
              <a:t>Target_Speed</a:t>
            </a:r>
            <a:r>
              <a:rPr lang="de-AT" sz="1400" i="1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de-AT" sz="1400" i="1" dirty="0">
                <a:latin typeface="Consolas" panose="020B0609020204030204" pitchFamily="49" charset="0"/>
              </a:rPr>
              <a:t>    </a:t>
            </a:r>
            <a:r>
              <a:rPr lang="de-AT" sz="1400" i="1" dirty="0" err="1">
                <a:latin typeface="Consolas" panose="020B0609020204030204" pitchFamily="49" charset="0"/>
              </a:rPr>
              <a:t>Phase_Currents</a:t>
            </a:r>
            <a:r>
              <a:rPr lang="de-AT" sz="1400" i="1" dirty="0">
                <a:latin typeface="Consolas" panose="020B0609020204030204" pitchFamily="49" charset="0"/>
              </a:rPr>
              <a:t> = </a:t>
            </a:r>
            <a:r>
              <a:rPr lang="de-AT" sz="1400" i="1" dirty="0" err="1">
                <a:latin typeface="Consolas" panose="020B0609020204030204" pitchFamily="49" charset="0"/>
              </a:rPr>
              <a:t>Read_ADC_Phase_Currents</a:t>
            </a:r>
            <a:r>
              <a:rPr lang="de-AT" sz="1400" i="1" dirty="0">
                <a:latin typeface="Consolas" panose="020B0609020204030204" pitchFamily="49" charset="0"/>
              </a:rPr>
              <a:t>()   // Strommessung</a:t>
            </a:r>
          </a:p>
          <a:p>
            <a:pPr marL="0" indent="0">
              <a:buNone/>
            </a:pPr>
            <a:r>
              <a:rPr lang="de-AT" sz="1400" i="1" dirty="0">
                <a:latin typeface="Consolas" panose="020B0609020204030204" pitchFamily="49" charset="0"/>
              </a:rPr>
              <a:t>    </a:t>
            </a:r>
            <a:r>
              <a:rPr lang="de-AT" sz="1400" i="1" dirty="0" err="1">
                <a:latin typeface="Consolas" panose="020B0609020204030204" pitchFamily="49" charset="0"/>
              </a:rPr>
              <a:t>Rotor_Position</a:t>
            </a:r>
            <a:r>
              <a:rPr lang="de-AT" sz="1400" i="1" dirty="0">
                <a:latin typeface="Consolas" panose="020B0609020204030204" pitchFamily="49" charset="0"/>
              </a:rPr>
              <a:t> = </a:t>
            </a:r>
            <a:r>
              <a:rPr lang="de-AT" sz="1400" i="1" dirty="0" err="1">
                <a:latin typeface="Consolas" panose="020B0609020204030204" pitchFamily="49" charset="0"/>
              </a:rPr>
              <a:t>Read_Encoder</a:t>
            </a:r>
            <a:r>
              <a:rPr lang="de-AT" sz="1400" i="1" dirty="0">
                <a:latin typeface="Consolas" panose="020B0609020204030204" pitchFamily="49" charset="0"/>
              </a:rPr>
              <a:t>()             // Rotorlage bestimmen</a:t>
            </a:r>
          </a:p>
          <a:p>
            <a:pPr marL="0" indent="0">
              <a:buNone/>
            </a:pPr>
            <a:r>
              <a:rPr lang="de-AT" sz="1400" i="1" dirty="0">
                <a:latin typeface="Consolas" panose="020B0609020204030204" pitchFamily="49" charset="0"/>
              </a:rPr>
              <a:t>    </a:t>
            </a:r>
            <a:r>
              <a:rPr lang="de-AT" sz="1400" i="1" dirty="0" err="1">
                <a:latin typeface="Consolas" panose="020B0609020204030204" pitchFamily="49" charset="0"/>
              </a:rPr>
              <a:t>dq_Currents</a:t>
            </a:r>
            <a:r>
              <a:rPr lang="de-AT" sz="1400" i="1" dirty="0">
                <a:latin typeface="Consolas" panose="020B0609020204030204" pitchFamily="49" charset="0"/>
              </a:rPr>
              <a:t> = </a:t>
            </a:r>
            <a:r>
              <a:rPr lang="de-AT" sz="1400" i="1" dirty="0" err="1">
                <a:latin typeface="Consolas" panose="020B0609020204030204" pitchFamily="49" charset="0"/>
              </a:rPr>
              <a:t>Clarke_Park_Transform</a:t>
            </a:r>
            <a:r>
              <a:rPr lang="de-AT" sz="1400" i="1" dirty="0">
                <a:latin typeface="Consolas" panose="020B0609020204030204" pitchFamily="49" charset="0"/>
              </a:rPr>
              <a:t>(</a:t>
            </a:r>
            <a:r>
              <a:rPr lang="de-AT" sz="1400" i="1" dirty="0" err="1">
                <a:latin typeface="Consolas" panose="020B0609020204030204" pitchFamily="49" charset="0"/>
              </a:rPr>
              <a:t>Phase_Currents</a:t>
            </a:r>
            <a:r>
              <a:rPr lang="de-AT" sz="1400" i="1" dirty="0">
                <a:latin typeface="Consolas" panose="020B0609020204030204" pitchFamily="49" charset="0"/>
              </a:rPr>
              <a:t>, </a:t>
            </a:r>
            <a:r>
              <a:rPr lang="de-AT" sz="1400" i="1" dirty="0" err="1">
                <a:latin typeface="Consolas" panose="020B0609020204030204" pitchFamily="49" charset="0"/>
              </a:rPr>
              <a:t>Rotor_Position</a:t>
            </a:r>
            <a:r>
              <a:rPr lang="de-AT" sz="1400" i="1" dirty="0">
                <a:latin typeface="Consolas" panose="020B0609020204030204" pitchFamily="49" charset="0"/>
              </a:rPr>
              <a:t>)  // Transformation</a:t>
            </a:r>
          </a:p>
          <a:p>
            <a:pPr marL="0" indent="0">
              <a:buNone/>
            </a:pPr>
            <a:r>
              <a:rPr lang="de-AT" sz="1400" i="1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de-AT" sz="1400" i="1" dirty="0">
                <a:latin typeface="Consolas" panose="020B0609020204030204" pitchFamily="49" charset="0"/>
              </a:rPr>
              <a:t>    </a:t>
            </a:r>
            <a:r>
              <a:rPr lang="de-AT" sz="1400" i="1" dirty="0" err="1">
                <a:latin typeface="Consolas" panose="020B0609020204030204" pitchFamily="49" charset="0"/>
              </a:rPr>
              <a:t>dq_Voltages</a:t>
            </a:r>
            <a:r>
              <a:rPr lang="de-AT" sz="1400" i="1" dirty="0">
                <a:latin typeface="Consolas" panose="020B0609020204030204" pitchFamily="49" charset="0"/>
              </a:rPr>
              <a:t> = </a:t>
            </a:r>
            <a:r>
              <a:rPr lang="de-AT" sz="1400" i="1" dirty="0" err="1">
                <a:latin typeface="Consolas" panose="020B0609020204030204" pitchFamily="49" charset="0"/>
              </a:rPr>
              <a:t>PI_Controller</a:t>
            </a:r>
            <a:r>
              <a:rPr lang="de-AT" sz="1400" i="1" dirty="0">
                <a:latin typeface="Consolas" panose="020B0609020204030204" pitchFamily="49" charset="0"/>
              </a:rPr>
              <a:t>(</a:t>
            </a:r>
            <a:r>
              <a:rPr lang="de-AT" sz="1400" i="1" dirty="0" err="1">
                <a:latin typeface="Consolas" panose="020B0609020204030204" pitchFamily="49" charset="0"/>
              </a:rPr>
              <a:t>dq_Currents</a:t>
            </a:r>
            <a:r>
              <a:rPr lang="de-AT" sz="1400" i="1" dirty="0">
                <a:latin typeface="Consolas" panose="020B0609020204030204" pitchFamily="49" charset="0"/>
              </a:rPr>
              <a:t>, </a:t>
            </a:r>
            <a:r>
              <a:rPr lang="de-AT" sz="1400" i="1" dirty="0" err="1">
                <a:latin typeface="Consolas" panose="020B0609020204030204" pitchFamily="49" charset="0"/>
              </a:rPr>
              <a:t>Target_Speed</a:t>
            </a:r>
            <a:r>
              <a:rPr lang="de-AT" sz="1400" i="1" dirty="0">
                <a:latin typeface="Consolas" panose="020B0609020204030204" pitchFamily="49" charset="0"/>
              </a:rPr>
              <a:t>)  // Regelung im </a:t>
            </a:r>
            <a:r>
              <a:rPr lang="de-AT" sz="1400" i="1" dirty="0" err="1">
                <a:latin typeface="Consolas" panose="020B0609020204030204" pitchFamily="49" charset="0"/>
              </a:rPr>
              <a:t>dq</a:t>
            </a:r>
            <a:r>
              <a:rPr lang="de-AT" sz="1400" i="1" dirty="0">
                <a:latin typeface="Consolas" panose="020B0609020204030204" pitchFamily="49" charset="0"/>
              </a:rPr>
              <a:t>-Raum</a:t>
            </a:r>
          </a:p>
          <a:p>
            <a:pPr marL="0" indent="0">
              <a:buNone/>
            </a:pPr>
            <a:r>
              <a:rPr lang="de-AT" sz="1400" i="1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de-AT" sz="1400" i="1" dirty="0">
                <a:latin typeface="Consolas" panose="020B0609020204030204" pitchFamily="49" charset="0"/>
              </a:rPr>
              <a:t>    </a:t>
            </a:r>
            <a:r>
              <a:rPr lang="de-AT" sz="1400" i="1" dirty="0" err="1">
                <a:latin typeface="Consolas" panose="020B0609020204030204" pitchFamily="49" charset="0"/>
              </a:rPr>
              <a:t>PWM_Signals</a:t>
            </a:r>
            <a:r>
              <a:rPr lang="de-AT" sz="1400" i="1" dirty="0">
                <a:latin typeface="Consolas" panose="020B0609020204030204" pitchFamily="49" charset="0"/>
              </a:rPr>
              <a:t> = SVPWM(</a:t>
            </a:r>
            <a:r>
              <a:rPr lang="de-AT" sz="1400" i="1" dirty="0" err="1">
                <a:latin typeface="Consolas" panose="020B0609020204030204" pitchFamily="49" charset="0"/>
              </a:rPr>
              <a:t>dq_Voltages</a:t>
            </a:r>
            <a:r>
              <a:rPr lang="de-AT" sz="1400" i="1" dirty="0">
                <a:latin typeface="Consolas" panose="020B0609020204030204" pitchFamily="49" charset="0"/>
              </a:rPr>
              <a:t>)            // Raumzeigermodulation</a:t>
            </a:r>
          </a:p>
          <a:p>
            <a:pPr marL="0" indent="0">
              <a:buNone/>
            </a:pPr>
            <a:r>
              <a:rPr lang="de-AT" sz="1400" i="1" dirty="0">
                <a:latin typeface="Consolas" panose="020B0609020204030204" pitchFamily="49" charset="0"/>
              </a:rPr>
              <a:t>    </a:t>
            </a:r>
            <a:r>
              <a:rPr lang="de-AT" sz="1400" i="1" dirty="0" err="1">
                <a:latin typeface="Consolas" panose="020B0609020204030204" pitchFamily="49" charset="0"/>
              </a:rPr>
              <a:t>Set_PWM</a:t>
            </a:r>
            <a:r>
              <a:rPr lang="de-AT" sz="1400" i="1" dirty="0">
                <a:latin typeface="Consolas" panose="020B0609020204030204" pitchFamily="49" charset="0"/>
              </a:rPr>
              <a:t>(</a:t>
            </a:r>
            <a:r>
              <a:rPr lang="de-AT" sz="1400" i="1" dirty="0" err="1">
                <a:latin typeface="Consolas" panose="020B0609020204030204" pitchFamily="49" charset="0"/>
              </a:rPr>
              <a:t>PWM_Signals</a:t>
            </a:r>
            <a:r>
              <a:rPr lang="de-AT" sz="1400" i="1" dirty="0">
                <a:latin typeface="Consolas" panose="020B0609020204030204" pitchFamily="49" charset="0"/>
              </a:rPr>
              <a:t>)                        // PWM-Ausgabe an Motor</a:t>
            </a:r>
          </a:p>
          <a:p>
            <a:pPr marL="0" indent="0">
              <a:buNone/>
            </a:pPr>
            <a:r>
              <a:rPr lang="de-AT" sz="1400" i="1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de-AT" sz="1400" i="1" dirty="0">
                <a:latin typeface="Consolas" panose="020B0609020204030204" pitchFamily="49" charset="0"/>
              </a:rPr>
              <a:t>    Return </a:t>
            </a:r>
            <a:r>
              <a:rPr lang="de-AT" sz="1400" i="1" dirty="0" err="1">
                <a:latin typeface="Consolas" panose="020B0609020204030204" pitchFamily="49" charset="0"/>
              </a:rPr>
              <a:t>Check_Status</a:t>
            </a:r>
            <a:r>
              <a:rPr lang="de-AT" sz="1400" i="1" dirty="0">
                <a:latin typeface="Consolas" panose="020B0609020204030204" pitchFamily="49" charset="0"/>
              </a:rPr>
              <a:t>()                       // Motorstatus zurückgeben</a:t>
            </a:r>
          </a:p>
          <a:p>
            <a:pPr marL="0" indent="0">
              <a:buNone/>
            </a:pPr>
            <a:endParaRPr lang="de-AT" sz="1400" i="1" dirty="0" err="1">
              <a:latin typeface="Consolas" panose="020B0609020204030204" pitchFamily="49" charset="0"/>
            </a:endParaRPr>
          </a:p>
        </p:txBody>
      </p:sp>
      <p:pic>
        <p:nvPicPr>
          <p:cNvPr id="4" name="Picture 2" descr="Kersen - Assortiment - Special Fruit">
            <a:extLst>
              <a:ext uri="{FF2B5EF4-FFF2-40B4-BE49-F238E27FC236}">
                <a16:creationId xmlns:a16="http://schemas.microsoft.com/office/drawing/2014/main" id="{BCBA6A05-4608-4DC5-BF7C-BBE5913900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2" b="9122"/>
          <a:stretch/>
        </p:blipFill>
        <p:spPr bwMode="auto">
          <a:xfrm>
            <a:off x="9371684" y="4857750"/>
            <a:ext cx="2820316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004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A67D4-ED63-4560-0F04-608590A3C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9CCE7-ADB4-CA2F-0C77-B7D5F658B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FOC KERS (Rekuperation)</a:t>
            </a:r>
            <a:endParaRPr lang="de-AT" dirty="0">
              <a:latin typeface="Consolas" panose="020B0609020204030204" pitchFamily="49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FBE978-6D2A-C795-511D-7C490383C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sz="1400" i="1" dirty="0" err="1">
                <a:latin typeface="Consolas" panose="020B0609020204030204" pitchFamily="49" charset="0"/>
              </a:rPr>
              <a:t>Function</a:t>
            </a:r>
            <a:r>
              <a:rPr lang="de-AT" sz="1400" i="1" dirty="0">
                <a:latin typeface="Consolas" panose="020B0609020204030204" pitchFamily="49" charset="0"/>
              </a:rPr>
              <a:t> </a:t>
            </a:r>
            <a:r>
              <a:rPr lang="de-AT" sz="1400" i="1" dirty="0" err="1">
                <a:latin typeface="Consolas" panose="020B0609020204030204" pitchFamily="49" charset="0"/>
              </a:rPr>
              <a:t>Perform_KERS</a:t>
            </a:r>
            <a:r>
              <a:rPr lang="de-AT" sz="1400" i="1" dirty="0">
                <a:latin typeface="Consolas" panose="020B0609020204030204" pitchFamily="49" charset="0"/>
              </a:rPr>
              <a:t>(</a:t>
            </a:r>
            <a:r>
              <a:rPr lang="de-AT" sz="1400" i="1" dirty="0" err="1">
                <a:latin typeface="Consolas" panose="020B0609020204030204" pitchFamily="49" charset="0"/>
              </a:rPr>
              <a:t>Target_Braking</a:t>
            </a:r>
            <a:r>
              <a:rPr lang="de-AT" sz="1400" i="1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de-AT" sz="1400" i="1" dirty="0">
                <a:latin typeface="Consolas" panose="020B0609020204030204" pitchFamily="49" charset="0"/>
              </a:rPr>
              <a:t>    </a:t>
            </a:r>
            <a:r>
              <a:rPr lang="de-AT" sz="1400" i="1" dirty="0" err="1">
                <a:latin typeface="Consolas" panose="020B0609020204030204" pitchFamily="49" charset="0"/>
              </a:rPr>
              <a:t>Phase_Currents</a:t>
            </a:r>
            <a:r>
              <a:rPr lang="de-AT" sz="1400" i="1" dirty="0">
                <a:latin typeface="Consolas" panose="020B0609020204030204" pitchFamily="49" charset="0"/>
              </a:rPr>
              <a:t> = </a:t>
            </a:r>
            <a:r>
              <a:rPr lang="de-AT" sz="1400" i="1" dirty="0" err="1">
                <a:latin typeface="Consolas" panose="020B0609020204030204" pitchFamily="49" charset="0"/>
              </a:rPr>
              <a:t>Read_ADC_Phase_Currents</a:t>
            </a:r>
            <a:r>
              <a:rPr lang="de-AT" sz="1400" i="1" dirty="0">
                <a:latin typeface="Consolas" panose="020B0609020204030204" pitchFamily="49" charset="0"/>
              </a:rPr>
              <a:t>()   // Strommessung</a:t>
            </a:r>
          </a:p>
          <a:p>
            <a:pPr marL="0" indent="0">
              <a:buNone/>
            </a:pPr>
            <a:r>
              <a:rPr lang="de-AT" sz="1400" i="1" dirty="0">
                <a:latin typeface="Consolas" panose="020B0609020204030204" pitchFamily="49" charset="0"/>
              </a:rPr>
              <a:t>    </a:t>
            </a:r>
            <a:r>
              <a:rPr lang="de-AT" sz="1400" i="1" dirty="0" err="1">
                <a:latin typeface="Consolas" panose="020B0609020204030204" pitchFamily="49" charset="0"/>
              </a:rPr>
              <a:t>Rotor_Position</a:t>
            </a:r>
            <a:r>
              <a:rPr lang="de-AT" sz="1400" i="1" dirty="0">
                <a:latin typeface="Consolas" panose="020B0609020204030204" pitchFamily="49" charset="0"/>
              </a:rPr>
              <a:t> = </a:t>
            </a:r>
            <a:r>
              <a:rPr lang="de-AT" sz="1400" i="1" dirty="0" err="1">
                <a:latin typeface="Consolas" panose="020B0609020204030204" pitchFamily="49" charset="0"/>
              </a:rPr>
              <a:t>Read_Encoder</a:t>
            </a:r>
            <a:r>
              <a:rPr lang="de-AT" sz="1400" i="1" dirty="0">
                <a:latin typeface="Consolas" panose="020B0609020204030204" pitchFamily="49" charset="0"/>
              </a:rPr>
              <a:t>()             // Rotorlage bestimmen</a:t>
            </a:r>
          </a:p>
          <a:p>
            <a:pPr marL="0" indent="0">
              <a:buNone/>
            </a:pPr>
            <a:r>
              <a:rPr lang="de-AT" sz="1400" i="1" dirty="0">
                <a:latin typeface="Consolas" panose="020B0609020204030204" pitchFamily="49" charset="0"/>
              </a:rPr>
              <a:t>    </a:t>
            </a:r>
            <a:r>
              <a:rPr lang="de-AT" sz="1400" i="1" dirty="0" err="1">
                <a:latin typeface="Consolas" panose="020B0609020204030204" pitchFamily="49" charset="0"/>
              </a:rPr>
              <a:t>dq_Currents</a:t>
            </a:r>
            <a:r>
              <a:rPr lang="de-AT" sz="1400" i="1" dirty="0">
                <a:latin typeface="Consolas" panose="020B0609020204030204" pitchFamily="49" charset="0"/>
              </a:rPr>
              <a:t> = </a:t>
            </a:r>
            <a:r>
              <a:rPr lang="de-AT" sz="1400" i="1" dirty="0" err="1">
                <a:latin typeface="Consolas" panose="020B0609020204030204" pitchFamily="49" charset="0"/>
              </a:rPr>
              <a:t>Clarke_Park_Transform</a:t>
            </a:r>
            <a:r>
              <a:rPr lang="de-AT" sz="1400" i="1" dirty="0">
                <a:latin typeface="Consolas" panose="020B0609020204030204" pitchFamily="49" charset="0"/>
              </a:rPr>
              <a:t>(</a:t>
            </a:r>
            <a:r>
              <a:rPr lang="de-AT" sz="1400" i="1" dirty="0" err="1">
                <a:latin typeface="Consolas" panose="020B0609020204030204" pitchFamily="49" charset="0"/>
              </a:rPr>
              <a:t>Phase_Currents</a:t>
            </a:r>
            <a:r>
              <a:rPr lang="de-AT" sz="1400" i="1" dirty="0">
                <a:latin typeface="Consolas" panose="020B0609020204030204" pitchFamily="49" charset="0"/>
              </a:rPr>
              <a:t>, </a:t>
            </a:r>
            <a:r>
              <a:rPr lang="de-AT" sz="1400" i="1" dirty="0" err="1">
                <a:latin typeface="Consolas" panose="020B0609020204030204" pitchFamily="49" charset="0"/>
              </a:rPr>
              <a:t>Rotor_Position</a:t>
            </a:r>
            <a:r>
              <a:rPr lang="de-AT" sz="1400" i="1" dirty="0">
                <a:latin typeface="Consolas" panose="020B0609020204030204" pitchFamily="49" charset="0"/>
              </a:rPr>
              <a:t>)  // Transformation</a:t>
            </a:r>
          </a:p>
          <a:p>
            <a:pPr marL="0" indent="0">
              <a:buNone/>
            </a:pPr>
            <a:r>
              <a:rPr lang="de-AT" sz="1400" i="1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de-AT" sz="1400" i="1" dirty="0">
                <a:latin typeface="Consolas" panose="020B0609020204030204" pitchFamily="49" charset="0"/>
              </a:rPr>
              <a:t>    </a:t>
            </a:r>
            <a:r>
              <a:rPr lang="de-AT" sz="1400" i="1" dirty="0" err="1">
                <a:latin typeface="Consolas" panose="020B0609020204030204" pitchFamily="49" charset="0"/>
              </a:rPr>
              <a:t>If</a:t>
            </a:r>
            <a:r>
              <a:rPr lang="de-AT" sz="1400" i="1" dirty="0">
                <a:latin typeface="Consolas" panose="020B0609020204030204" pitchFamily="49" charset="0"/>
              </a:rPr>
              <a:t> </a:t>
            </a:r>
            <a:r>
              <a:rPr lang="de-AT" sz="1400" i="1" dirty="0" err="1">
                <a:latin typeface="Consolas" panose="020B0609020204030204" pitchFamily="49" charset="0"/>
              </a:rPr>
              <a:t>dq_Currents</a:t>
            </a:r>
            <a:r>
              <a:rPr lang="de-AT" sz="1400" i="1" dirty="0">
                <a:latin typeface="Consolas" panose="020B0609020204030204" pitchFamily="49" charset="0"/>
              </a:rPr>
              <a:t> &gt; Threshold:</a:t>
            </a:r>
          </a:p>
          <a:p>
            <a:pPr marL="0" indent="0">
              <a:buNone/>
            </a:pPr>
            <a:r>
              <a:rPr lang="de-AT" sz="1400" i="1" dirty="0">
                <a:latin typeface="Consolas" panose="020B0609020204030204" pitchFamily="49" charset="0"/>
              </a:rPr>
              <a:t>        </a:t>
            </a:r>
            <a:r>
              <a:rPr lang="de-AT" sz="1400" i="1" dirty="0" err="1">
                <a:latin typeface="Consolas" panose="020B0609020204030204" pitchFamily="49" charset="0"/>
              </a:rPr>
              <a:t>Charge_Capacitor</a:t>
            </a:r>
            <a:r>
              <a:rPr lang="de-AT" sz="1400" i="1" dirty="0">
                <a:latin typeface="Consolas" panose="020B0609020204030204" pitchFamily="49" charset="0"/>
              </a:rPr>
              <a:t>(</a:t>
            </a:r>
            <a:r>
              <a:rPr lang="de-AT" sz="1400" i="1" dirty="0" err="1">
                <a:latin typeface="Consolas" panose="020B0609020204030204" pitchFamily="49" charset="0"/>
              </a:rPr>
              <a:t>dq_Currents</a:t>
            </a:r>
            <a:r>
              <a:rPr lang="de-AT" sz="1400" i="1" dirty="0">
                <a:latin typeface="Consolas" panose="020B0609020204030204" pitchFamily="49" charset="0"/>
              </a:rPr>
              <a:t>)           // Energie in Speicher leiten</a:t>
            </a:r>
          </a:p>
          <a:p>
            <a:pPr marL="0" indent="0">
              <a:buNone/>
            </a:pPr>
            <a:r>
              <a:rPr lang="de-AT" sz="1400" i="1" dirty="0">
                <a:latin typeface="Consolas" panose="020B0609020204030204" pitchFamily="49" charset="0"/>
              </a:rPr>
              <a:t>    Else:</a:t>
            </a:r>
          </a:p>
          <a:p>
            <a:pPr marL="0" indent="0">
              <a:buNone/>
            </a:pPr>
            <a:r>
              <a:rPr lang="de-AT" sz="1400" i="1" dirty="0">
                <a:latin typeface="Consolas" panose="020B0609020204030204" pitchFamily="49" charset="0"/>
              </a:rPr>
              <a:t>        </a:t>
            </a:r>
            <a:r>
              <a:rPr lang="de-AT" sz="1400" i="1" dirty="0" err="1">
                <a:latin typeface="Consolas" panose="020B0609020204030204" pitchFamily="49" charset="0"/>
              </a:rPr>
              <a:t>Discharge_Capacitor</a:t>
            </a:r>
            <a:r>
              <a:rPr lang="de-AT" sz="1400" i="1" dirty="0">
                <a:latin typeface="Consolas" panose="020B0609020204030204" pitchFamily="49" charset="0"/>
              </a:rPr>
              <a:t>()                   // Speicher entladen, wenn nötig</a:t>
            </a:r>
          </a:p>
          <a:p>
            <a:pPr marL="0" indent="0">
              <a:buNone/>
            </a:pPr>
            <a:r>
              <a:rPr lang="de-AT" sz="1400" i="1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de-AT" sz="1400" i="1" dirty="0">
                <a:latin typeface="Consolas" panose="020B0609020204030204" pitchFamily="49" charset="0"/>
              </a:rPr>
              <a:t>    Return </a:t>
            </a:r>
            <a:r>
              <a:rPr lang="de-AT" sz="1400" i="1" dirty="0" err="1">
                <a:latin typeface="Consolas" panose="020B0609020204030204" pitchFamily="49" charset="0"/>
              </a:rPr>
              <a:t>Energy_Stored</a:t>
            </a:r>
            <a:endParaRPr lang="de-AT" sz="1400" i="1" dirty="0">
              <a:latin typeface="Consolas" panose="020B0609020204030204" pitchFamily="49" charset="0"/>
            </a:endParaRPr>
          </a:p>
        </p:txBody>
      </p:sp>
      <p:pic>
        <p:nvPicPr>
          <p:cNvPr id="4" name="Picture 2" descr="Kersen - Assortiment - Special Fruit">
            <a:extLst>
              <a:ext uri="{FF2B5EF4-FFF2-40B4-BE49-F238E27FC236}">
                <a16:creationId xmlns:a16="http://schemas.microsoft.com/office/drawing/2014/main" id="{E11D483D-1579-318B-C9A5-B7F9AF9404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2" b="9122"/>
          <a:stretch/>
        </p:blipFill>
        <p:spPr bwMode="auto">
          <a:xfrm>
            <a:off x="9371684" y="4857750"/>
            <a:ext cx="2820316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473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93018-B890-F0F4-4D98-98D402A6C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FF2E1-8077-592E-304A-1BDAB6521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CAN-Bus Kommunikation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648E82-7515-BE07-649E-F568A048D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</a:rPr>
              <a:t>Function </a:t>
            </a:r>
            <a:r>
              <a:rPr lang="en-US" sz="1400" i="1" dirty="0" err="1">
                <a:latin typeface="Consolas" panose="020B0609020204030204" pitchFamily="49" charset="0"/>
              </a:rPr>
              <a:t>Send_CAN_Message</a:t>
            </a:r>
            <a:r>
              <a:rPr lang="en-US" sz="1400" i="1" dirty="0"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latin typeface="Consolas" panose="020B0609020204030204" pitchFamily="49" charset="0"/>
              </a:rPr>
              <a:t>Target_ID</a:t>
            </a:r>
            <a:r>
              <a:rPr lang="en-US" sz="1400" i="1" dirty="0">
                <a:latin typeface="Consolas" panose="020B0609020204030204" pitchFamily="49" charset="0"/>
              </a:rPr>
              <a:t>, Data):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</a:rPr>
              <a:t>    </a:t>
            </a:r>
            <a:r>
              <a:rPr lang="en-US" sz="1400" i="1" dirty="0" err="1">
                <a:latin typeface="Consolas" panose="020B0609020204030204" pitchFamily="49" charset="0"/>
              </a:rPr>
              <a:t>CAN_Frame</a:t>
            </a:r>
            <a:r>
              <a:rPr lang="en-US" sz="1400" i="1" dirty="0">
                <a:latin typeface="Consolas" panose="020B0609020204030204" pitchFamily="49" charset="0"/>
              </a:rPr>
              <a:t> = </a:t>
            </a:r>
            <a:r>
              <a:rPr lang="en-US" sz="1400" i="1" dirty="0" err="1">
                <a:latin typeface="Consolas" panose="020B0609020204030204" pitchFamily="49" charset="0"/>
              </a:rPr>
              <a:t>Create_CAN_Frame</a:t>
            </a:r>
            <a:r>
              <a:rPr lang="en-US" sz="1400" i="1" dirty="0"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latin typeface="Consolas" panose="020B0609020204030204" pitchFamily="49" charset="0"/>
              </a:rPr>
              <a:t>Target_ID</a:t>
            </a:r>
            <a:r>
              <a:rPr lang="en-US" sz="1400" i="1" dirty="0">
                <a:latin typeface="Consolas" panose="020B0609020204030204" pitchFamily="49" charset="0"/>
              </a:rPr>
              <a:t>, Data)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</a:rPr>
              <a:t>    </a:t>
            </a:r>
            <a:r>
              <a:rPr lang="en-US" sz="1400" i="1" dirty="0" err="1">
                <a:latin typeface="Consolas" panose="020B0609020204030204" pitchFamily="49" charset="0"/>
              </a:rPr>
              <a:t>Transmit_CAN_Frame</a:t>
            </a:r>
            <a:r>
              <a:rPr lang="en-US" sz="1400" i="1" dirty="0"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latin typeface="Consolas" panose="020B0609020204030204" pitchFamily="49" charset="0"/>
              </a:rPr>
              <a:t>CAN_Frame</a:t>
            </a:r>
            <a:r>
              <a:rPr lang="en-US" sz="1400" i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de-AT" sz="1400" i="1" dirty="0">
                <a:latin typeface="Consolas" panose="020B0609020204030204" pitchFamily="49" charset="0"/>
              </a:rPr>
            </a:br>
            <a:br>
              <a:rPr lang="de-AT" sz="1400" i="1" dirty="0">
                <a:latin typeface="Consolas" panose="020B0609020204030204" pitchFamily="49" charset="0"/>
              </a:rPr>
            </a:br>
            <a:br>
              <a:rPr lang="de-AT" sz="1400" i="1" dirty="0">
                <a:latin typeface="Consolas" panose="020B0609020204030204" pitchFamily="49" charset="0"/>
              </a:rPr>
            </a:br>
            <a:br>
              <a:rPr lang="de-AT" sz="1400" i="1" dirty="0">
                <a:latin typeface="Consolas" panose="020B0609020204030204" pitchFamily="49" charset="0"/>
              </a:rPr>
            </a:br>
            <a:br>
              <a:rPr lang="de-AT" sz="1400" i="1" dirty="0">
                <a:latin typeface="Consolas" panose="020B0609020204030204" pitchFamily="49" charset="0"/>
              </a:rPr>
            </a:br>
            <a:br>
              <a:rPr lang="de-AT" sz="1400" i="1" dirty="0">
                <a:latin typeface="Consolas" panose="020B0609020204030204" pitchFamily="49" charset="0"/>
              </a:rPr>
            </a:br>
            <a:r>
              <a:rPr lang="en-US" sz="1400" i="1" dirty="0">
                <a:latin typeface="Consolas" panose="020B0609020204030204" pitchFamily="49" charset="0"/>
              </a:rPr>
              <a:t>Function </a:t>
            </a:r>
            <a:r>
              <a:rPr lang="en-US" sz="1400" i="1" dirty="0" err="1">
                <a:latin typeface="Consolas" panose="020B0609020204030204" pitchFamily="49" charset="0"/>
              </a:rPr>
              <a:t>Receive_CAN_Message</a:t>
            </a:r>
            <a:r>
              <a:rPr lang="en-US" sz="1400" i="1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</a:rPr>
              <a:t>    If </a:t>
            </a:r>
            <a:r>
              <a:rPr lang="en-US" sz="1400" i="1" dirty="0" err="1">
                <a:latin typeface="Consolas" panose="020B0609020204030204" pitchFamily="49" charset="0"/>
              </a:rPr>
              <a:t>CAN_Frame_Received</a:t>
            </a:r>
            <a:r>
              <a:rPr lang="en-US" sz="1400" i="1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</a:rPr>
              <a:t>        Return </a:t>
            </a:r>
            <a:r>
              <a:rPr lang="en-US" sz="1400" i="1" dirty="0" err="1">
                <a:latin typeface="Consolas" panose="020B0609020204030204" pitchFamily="49" charset="0"/>
              </a:rPr>
              <a:t>Parse_CAN_Frame</a:t>
            </a:r>
            <a:r>
              <a:rPr lang="en-US" sz="1400" i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</a:rPr>
              <a:t>        Return NULL</a:t>
            </a:r>
          </a:p>
          <a:p>
            <a:pPr marL="0" indent="0">
              <a:buNone/>
            </a:pPr>
            <a:endParaRPr lang="de-AT" sz="1400" i="1" dirty="0">
              <a:latin typeface="Consolas" panose="020B0609020204030204" pitchFamily="49" charset="0"/>
            </a:endParaRPr>
          </a:p>
        </p:txBody>
      </p:sp>
      <p:pic>
        <p:nvPicPr>
          <p:cNvPr id="4" name="Picture 2" descr="Kersen - Assortiment - Special Fruit">
            <a:extLst>
              <a:ext uri="{FF2B5EF4-FFF2-40B4-BE49-F238E27FC236}">
                <a16:creationId xmlns:a16="http://schemas.microsoft.com/office/drawing/2014/main" id="{69F6C254-4F96-6DFB-DBBD-D091BA299B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2" b="9122"/>
          <a:stretch/>
        </p:blipFill>
        <p:spPr bwMode="auto">
          <a:xfrm>
            <a:off x="9371684" y="4857750"/>
            <a:ext cx="2820316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613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3762D-944C-C960-8436-1911ABE56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F27F3-E515-254E-9CB5-4C09D473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Fehlerbehandlung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E43F58-9EB9-E025-7E6B-2479C462E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</a:rPr>
              <a:t>Function </a:t>
            </a:r>
            <a:r>
              <a:rPr lang="en-US" sz="1400" i="1" dirty="0" err="1">
                <a:latin typeface="Consolas" panose="020B0609020204030204" pitchFamily="49" charset="0"/>
              </a:rPr>
              <a:t>Handle_Error</a:t>
            </a:r>
            <a:r>
              <a:rPr lang="en-US" sz="1400" i="1" dirty="0"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latin typeface="Consolas" panose="020B0609020204030204" pitchFamily="49" charset="0"/>
              </a:rPr>
              <a:t>Error_Code</a:t>
            </a:r>
            <a:r>
              <a:rPr lang="en-US" sz="1400" i="1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</a:rPr>
              <a:t>    If </a:t>
            </a:r>
            <a:r>
              <a:rPr lang="en-US" sz="1400" i="1" dirty="0" err="1">
                <a:latin typeface="Consolas" panose="020B0609020204030204" pitchFamily="49" charset="0"/>
              </a:rPr>
              <a:t>Error_Code</a:t>
            </a:r>
            <a:r>
              <a:rPr lang="en-US" sz="1400" i="1" dirty="0">
                <a:latin typeface="Consolas" panose="020B0609020204030204" pitchFamily="49" charset="0"/>
              </a:rPr>
              <a:t> == OVERCURRENT: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</a:rPr>
              <a:t>        </a:t>
            </a:r>
            <a:r>
              <a:rPr lang="en-US" sz="1400" i="1" dirty="0" err="1">
                <a:latin typeface="Consolas" panose="020B0609020204030204" pitchFamily="49" charset="0"/>
              </a:rPr>
              <a:t>Disable_PWM</a:t>
            </a:r>
            <a:r>
              <a:rPr lang="en-US" sz="1400" i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</a:rPr>
              <a:t>    If </a:t>
            </a:r>
            <a:r>
              <a:rPr lang="en-US" sz="1400" i="1" dirty="0" err="1">
                <a:latin typeface="Consolas" panose="020B0609020204030204" pitchFamily="49" charset="0"/>
              </a:rPr>
              <a:t>Error_Code</a:t>
            </a:r>
            <a:r>
              <a:rPr lang="en-US" sz="1400" i="1" dirty="0">
                <a:latin typeface="Consolas" panose="020B0609020204030204" pitchFamily="49" charset="0"/>
              </a:rPr>
              <a:t> == OVERHEATING: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</a:rPr>
              <a:t>        </a:t>
            </a:r>
            <a:r>
              <a:rPr lang="en-US" sz="1400" i="1" dirty="0" err="1">
                <a:latin typeface="Consolas" panose="020B0609020204030204" pitchFamily="49" charset="0"/>
              </a:rPr>
              <a:t>Reduce_Power</a:t>
            </a:r>
            <a:r>
              <a:rPr lang="en-US" sz="1400" i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</a:rPr>
              <a:t>    </a:t>
            </a:r>
            <a:r>
              <a:rPr lang="en-US" sz="1400" i="1" dirty="0" err="1">
                <a:latin typeface="Consolas" panose="020B0609020204030204" pitchFamily="49" charset="0"/>
              </a:rPr>
              <a:t>Log_Error</a:t>
            </a:r>
            <a:r>
              <a:rPr lang="en-US" sz="1400" i="1" dirty="0"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latin typeface="Consolas" panose="020B0609020204030204" pitchFamily="49" charset="0"/>
              </a:rPr>
              <a:t>Error_Code</a:t>
            </a:r>
            <a:r>
              <a:rPr lang="en-US" sz="1400" i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de-AT" sz="1400" i="1" dirty="0">
              <a:latin typeface="Consolas" panose="020B0609020204030204" pitchFamily="49" charset="0"/>
            </a:endParaRPr>
          </a:p>
        </p:txBody>
      </p:sp>
      <p:pic>
        <p:nvPicPr>
          <p:cNvPr id="4" name="Picture 2" descr="Kersen - Assortiment - Special Fruit">
            <a:extLst>
              <a:ext uri="{FF2B5EF4-FFF2-40B4-BE49-F238E27FC236}">
                <a16:creationId xmlns:a16="http://schemas.microsoft.com/office/drawing/2014/main" id="{449B70DD-4589-3367-74EC-5CAD4D7365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2" b="9122"/>
          <a:stretch/>
        </p:blipFill>
        <p:spPr bwMode="auto">
          <a:xfrm>
            <a:off x="9371684" y="4857750"/>
            <a:ext cx="2820316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15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</Words>
  <Application>Microsoft Office PowerPoint</Application>
  <PresentationFormat>Breitbild</PresentationFormat>
  <Paragraphs>85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Consolas</vt:lpstr>
      <vt:lpstr>Office</vt:lpstr>
      <vt:lpstr>Softwarestruktur</vt:lpstr>
      <vt:lpstr>Master-Controller - Initialisierung</vt:lpstr>
      <vt:lpstr>Master-Controller – Main Loop</vt:lpstr>
      <vt:lpstr>Slave-Controller - Initialisierung</vt:lpstr>
      <vt:lpstr>Slave-Controller – Main Loop</vt:lpstr>
      <vt:lpstr>FOC Algorithmus</vt:lpstr>
      <vt:lpstr>FOC KERS (Rekuperation)</vt:lpstr>
      <vt:lpstr>CAN-Bus Kommunikation</vt:lpstr>
      <vt:lpstr>Fehlerbehandlung</vt:lpstr>
      <vt:lpstr>Softwarestruktur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 Sieß</dc:creator>
  <cp:lastModifiedBy>Lukas Sieß</cp:lastModifiedBy>
  <cp:revision>4</cp:revision>
  <dcterms:created xsi:type="dcterms:W3CDTF">2024-11-15T18:27:54Z</dcterms:created>
  <dcterms:modified xsi:type="dcterms:W3CDTF">2024-11-15T18:42:24Z</dcterms:modified>
</cp:coreProperties>
</file>