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purl.oclc.org/ooxml/officeDocument/relationships/metadata/thumbnail" Target="docProps/thumbnail.jpeg"/><Relationship Id="rId1" Type="http://purl.oclc.org/ooxml/officeDocument/relationships/officeDocument" Target="ppt/presentation.xml"/><Relationship Id="rId4" Type="http://purl.oclc.org/ooxml/officeDocument/relationships/extendedProperties" Target="docProps/app.xml"/></Relationships>
</file>

<file path=ppt/presentation.xml><?xml version="1.0" encoding="utf-8"?>
<p:presentation xmlns:a="http://purl.oclc.org/ooxml/drawingml/main" xmlns:r="http://purl.oclc.org/ooxml/officeDocument/relationships" xmlns:p="http://purl.oclc.org/ooxml/presentationml/main" showSpecialPlsOnTitleSld="0" saveSubsetFonts="1" conformance="strict">
  <p:sldMasterIdLst>
    <p:sldMasterId id="2147483648" r:id="rId1"/>
  </p:sldMasterIdLst>
  <p:notesMasterIdLst>
    <p:notesMasterId r:id="rId18"/>
  </p:notesMasterIdLst>
  <p:sldIdLst>
    <p:sldId id="256" r:id="rId2"/>
    <p:sldId id="272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73" r:id="rId15"/>
    <p:sldId id="270" r:id="rId16"/>
    <p:sldId id="271" r:id="rId17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purl.oclc.org/ooxml/drawingml/main" xmlns:r="http://purl.oclc.org/ooxml/officeDocument/relationships" xmlns:p="http://purl.oclc.org/ooxml/presentationml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purl.oclc.org/ooxml/drawingml/main" xmlns:r="http://purl.oclc.org/ooxml/officeDocument/relationships" xmlns:p1510="http://schemas.microsoft.com/office/powerpoint/2015/10/main">
  <p1510:revLst>
    <p1510:client id="{14FBE034-5FDE-474F-AC1B-9651D5F86FC1}" v="19" dt="2023-06-01T18:08:44.109"/>
  </p1510:revLst>
</p1510:revInfo>
</file>

<file path=ppt/tableStyles.xml><?xml version="1.0" encoding="utf-8"?>
<a:tblStyleLst xmlns:a="http://purl.oclc.org/ooxml/drawingml/main" def="{5C22544A-7EE6-4342-B048-85BDC9FD1C3A}"/>
</file>

<file path=ppt/viewProps.xml><?xml version="1.0" encoding="utf-8"?>
<p:viewPr xmlns:a="http://purl.oclc.org/ooxml/drawingml/main" xmlns:r="http://purl.oclc.org/ooxml/officeDocument/relationships" xmlns:p="http://purl.oclc.org/ooxml/presentationml/main" lastView="sldThumbnailView">
  <p:normalViewPr horzBarState="maximized">
    <p:restoredLeft sz="15.989%" autoAdjust="0"/>
    <p:restoredTop sz="96.357%" autoAdjust="0"/>
  </p:normalViewPr>
  <p:slideViewPr>
    <p:cSldViewPr snapToGrid="0">
      <p:cViewPr varScale="1">
        <p:scale>
          <a:sx n="164" d="100"/>
          <a:sy n="164" d="100"/>
        </p:scale>
        <p:origin x="96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purl.oclc.org/ooxml/officeDocument/relationships/slide" Target="slides/slide7.xml"/><Relationship Id="rId13" Type="http://purl.oclc.org/ooxml/officeDocument/relationships/slide" Target="slides/slide12.xml"/><Relationship Id="rId18" Type="http://purl.oclc.org/ooxml/officeDocument/relationships/notesMaster" Target="notesMasters/notesMaster1.xml"/><Relationship Id="rId3" Type="http://purl.oclc.org/ooxml/officeDocument/relationships/slide" Target="slides/slide2.xml"/><Relationship Id="rId21" Type="http://purl.oclc.org/ooxml/officeDocument/relationships/theme" Target="theme/theme1.xml"/><Relationship Id="rId7" Type="http://purl.oclc.org/ooxml/officeDocument/relationships/slide" Target="slides/slide6.xml"/><Relationship Id="rId12" Type="http://purl.oclc.org/ooxml/officeDocument/relationships/slide" Target="slides/slide11.xml"/><Relationship Id="rId17" Type="http://purl.oclc.org/ooxml/officeDocument/relationships/slide" Target="slides/slide16.xml"/><Relationship Id="rId2" Type="http://purl.oclc.org/ooxml/officeDocument/relationships/slide" Target="slides/slide1.xml"/><Relationship Id="rId16" Type="http://purl.oclc.org/ooxml/officeDocument/relationships/slide" Target="slides/slide15.xml"/><Relationship Id="rId20" Type="http://purl.oclc.org/ooxml/officeDocument/relationships/viewProps" Target="viewProps.xml"/><Relationship Id="rId1" Type="http://purl.oclc.org/ooxml/officeDocument/relationships/slideMaster" Target="slideMasters/slideMaster1.xml"/><Relationship Id="rId6" Type="http://purl.oclc.org/ooxml/officeDocument/relationships/slide" Target="slides/slide5.xml"/><Relationship Id="rId11" Type="http://purl.oclc.org/ooxml/officeDocument/relationships/slide" Target="slides/slide10.xml"/><Relationship Id="rId5" Type="http://purl.oclc.org/ooxml/officeDocument/relationships/slide" Target="slides/slide4.xml"/><Relationship Id="rId15" Type="http://purl.oclc.org/ooxml/officeDocument/relationships/slide" Target="slides/slide14.xml"/><Relationship Id="rId23" Type="http://schemas.microsoft.com/office/2015/10/relationships/revisionInfo" Target="revisionInfo.xml"/><Relationship Id="rId10" Type="http://purl.oclc.org/ooxml/officeDocument/relationships/slide" Target="slides/slide9.xml"/><Relationship Id="rId19" Type="http://purl.oclc.org/ooxml/officeDocument/relationships/presProps" Target="presProps.xml"/><Relationship Id="rId4" Type="http://purl.oclc.org/ooxml/officeDocument/relationships/slide" Target="slides/slide3.xml"/><Relationship Id="rId9" Type="http://purl.oclc.org/ooxml/officeDocument/relationships/slide" Target="slides/slide8.xml"/><Relationship Id="rId14" Type="http://purl.oclc.org/ooxml/officeDocument/relationships/slide" Target="slides/slide13.xml"/><Relationship Id="rId22" Type="http://purl.oclc.org/ooxml/officeDocument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purl.oclc.org/ooxml/officeDocument/relationships/theme" Target="../theme/theme2.xml"/></Relationships>
</file>

<file path=ppt/notesMasters/notesMaster1.xml><?xml version="1.0" encoding="utf-8"?>
<p:notesMaster xmlns:a="http://purl.oclc.org/ooxml/drawingml/main" xmlns:r="http://purl.oclc.org/ooxml/officeDocument/relationships" xmlns:p="http://purl.oclc.org/ooxml/presentationml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5BC147-A4CF-439E-A020-A6F27B12363D}" type="datetimeFigureOut">
              <a:rPr lang="en-CH" smtClean="0"/>
              <a:t>12/04/2024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D61A8F-7BCD-4B16-ADC7-0601980D3E4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730666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purl.oclc.org/ooxml/officeDocument/relationships/slide" Target="../slides/slide4.xml"/><Relationship Id="rId1" Type="http://purl.oclc.org/ooxml/officeDocument/relationships/notesMaster" Target="../notesMasters/notesMaster1.xml"/></Relationships>
</file>

<file path=ppt/notesSlides/notesSlide1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D61A8F-7BCD-4B16-ADC7-0601980D3E47}" type="slidenum">
              <a:rPr lang="en-CH" smtClean="0"/>
              <a:t>4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35612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slideLayout1.xml><?xml version="1.0" encoding="utf-8"?>
<p:sldLayout xmlns:a="http://purl.oclc.org/ooxml/drawingml/main" xmlns:r="http://purl.oclc.org/ooxml/officeDocument/relationships" xmlns:p="http://purl.oclc.org/ooxml/presentationml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EABF0-7919-298A-E958-F33B079799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7200"/>
            </a:lvl1pPr>
          </a:lstStyle>
          <a:p>
            <a:r>
              <a:rPr lang="en-US"/>
              <a:t>Click to edit Master title style</a:t>
            </a:r>
            <a:endParaRPr lang="en-C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AB0A2D-4EF8-21D5-114F-8998E61685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4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H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F72118-34EE-C4DB-550E-4EC05B04D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8F28-8C37-415B-97E1-105FA70BC57F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434578878"/>
      </p:ext>
    </p:extLst>
  </p:cSld>
  <p:clrMapOvr>
    <a:masterClrMapping/>
  </p:clrMapOvr>
</p:sldLayout>
</file>

<file path=ppt/slideLayouts/slideLayout2.xml><?xml version="1.0" encoding="utf-8"?>
<p:sldLayout xmlns:a="http://purl.oclc.org/ooxml/drawingml/main" xmlns:r="http://purl.oclc.org/ooxml/officeDocument/relationships" xmlns:p="http://purl.oclc.org/ooxml/presentationml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BA068-F162-B373-3236-2835FA990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H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8F9ED0-3E70-28D4-7B56-1FCA746CA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8F28-8C37-415B-97E1-105FA70BC57F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10170235"/>
      </p:ext>
    </p:extLst>
  </p:cSld>
  <p:clrMapOvr>
    <a:masterClrMapping/>
  </p:clrMapOvr>
</p:sldLayout>
</file>

<file path=ppt/slideLayouts/slideLayout3.xml><?xml version="1.0" encoding="utf-8"?>
<p:sldLayout xmlns:a="http://purl.oclc.org/ooxml/drawingml/main" xmlns:r="http://purl.oclc.org/ooxml/officeDocument/relationships" xmlns:p="http://purl.oclc.org/ooxml/presentationml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8799C-44A4-C3FB-5376-FC8C3EC8D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B1BC1-06A4-7AB2-A6A2-364F2F70C4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2B2428-434E-5AA2-1F2E-66C13637E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8F28-8C37-415B-97E1-105FA70BC57F}" type="slidenum">
              <a:rPr lang="en-CH" smtClean="0"/>
              <a:t>‹#›</a:t>
            </a:fld>
            <a:endParaRPr lang="en-CH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B2FA9DA-B0FB-10E9-468F-8DE51BE8E7C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199" y="6356349"/>
            <a:ext cx="7653867" cy="365125"/>
          </a:xfrm>
        </p:spPr>
        <p:txBody>
          <a:bodyPr anchor="ctr"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CH" dirty="0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3842120868"/>
      </p:ext>
    </p:extLst>
  </p:cSld>
  <p:clrMapOvr>
    <a:masterClrMapping/>
  </p:clrMapOvr>
</p:sldLayout>
</file>

<file path=ppt/slideLayouts/slideLayout4.xml><?xml version="1.0" encoding="utf-8"?>
<p:sldLayout xmlns:a="http://purl.oclc.org/ooxml/drawingml/main" xmlns:r="http://purl.oclc.org/ooxml/officeDocument/relationships" xmlns:p="http://purl.oclc.org/ooxml/presentationml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5D0991-C3D9-CD80-4BE4-D61CF0ECB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8F28-8C37-415B-97E1-105FA70BC57F}" type="slidenum">
              <a:rPr lang="en-CH" smtClean="0"/>
              <a:t>‹#›</a:t>
            </a:fld>
            <a:endParaRPr lang="en-CH"/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A93922D1-D6A5-D2B4-2155-EA5ECB223F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199" y="6356349"/>
            <a:ext cx="7653867" cy="365125"/>
          </a:xfrm>
        </p:spPr>
        <p:txBody>
          <a:bodyPr anchor="ctr"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CH" dirty="0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3098967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purl.oclc.org/ooxml/officeDocument/relationships/slideLayout" Target="../slideLayouts/slideLayout3.xml"/><Relationship Id="rId2" Type="http://purl.oclc.org/ooxml/officeDocument/relationships/slideLayout" Target="../slideLayouts/slideLayout2.xml"/><Relationship Id="rId1" Type="http://purl.oclc.org/ooxml/officeDocument/relationships/slideLayout" Target="../slideLayouts/slideLayout1.xml"/><Relationship Id="rId5" Type="http://purl.oclc.org/ooxml/officeDocument/relationships/theme" Target="../theme/theme1.xml"/><Relationship Id="rId4" Type="http://purl.oclc.org/ooxml/officeDocument/relationships/slideLayout" Target="../slideLayouts/slideLayout4.xml"/></Relationships>
</file>

<file path=ppt/slideMasters/slideMaster1.xml><?xml version="1.0" encoding="utf-8"?>
<p:sldMaster xmlns:a="http://purl.oclc.org/ooxml/drawingml/main" xmlns:r="http://purl.oclc.org/ooxml/officeDocument/relationships" xmlns:p="http://purl.oclc.org/ooxml/presentationml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83CE0F-B801-C11A-04F4-5FF6625C0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2F350D-5715-2970-4354-8AD227D008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1A2CC-C0A5-6492-E1C8-614F7D477A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%"/>
                  </a:schemeClr>
                </a:solidFill>
                <a:latin typeface="+mn-lt"/>
              </a:defRPr>
            </a:lvl1pPr>
          </a:lstStyle>
          <a:p>
            <a:fld id="{2F6D8F28-8C37-415B-97E1-105FA70BC57F}" type="slidenum">
              <a:rPr lang="en-CH" smtClean="0"/>
              <a:pPr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555876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5" r:id="rId4"/>
  </p:sldLayoutIdLst>
  <p:hf hdr="0" ftr="0" dt="0"/>
  <p:txStyles>
    <p:titleStyle>
      <a:lvl1pPr algn="l" defTabSz="914400" rtl="0" eaLnBrk="1" latinLnBrk="0" hangingPunct="1">
        <a:lnSpc>
          <a:spcPct val="90%"/>
        </a:lnSpc>
        <a:spcBef>
          <a:spcPct val="0%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%"/>
        </a:lnSpc>
        <a:spcBef>
          <a:spcPts val="1000"/>
        </a:spcBef>
        <a:spcAft>
          <a:spcPts val="1200"/>
        </a:spcAft>
        <a:buFont typeface="Arial" panose="020B0604020202020204" pitchFamily="34" charset="0"/>
        <a:buNone/>
        <a:defRPr sz="4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None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purl.oclc.org/ooxml/officeDocument/relationships/image" Target="../media/image2.svg"/><Relationship Id="rId2" Type="http://purl.oclc.org/ooxml/officeDocument/relationships/image" Target="../media/image1.png"/><Relationship Id="rId1" Type="http://purl.oclc.org/ooxml/officeDocument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8" Type="http://purl.oclc.org/ooxml/officeDocument/relationships/image" Target="../media/image20.png"/><Relationship Id="rId3" Type="http://purl.oclc.org/ooxml/officeDocument/relationships/image" Target="../media/image17.png"/><Relationship Id="rId7" Type="http://purl.oclc.org/ooxml/officeDocument/relationships/image" Target="../media/image19.png"/><Relationship Id="rId2" Type="http://purl.oclc.org/ooxml/officeDocument/relationships/slideLayout" Target="../slideLayouts/slideLayout3.xml"/><Relationship Id="rId1" Type="http://purl.oclc.org/ooxml/officeDocument/relationships/tags" Target="../tags/tag2.xml"/><Relationship Id="rId6" Type="http://purl.oclc.org/ooxml/officeDocument/relationships/image" Target="../media/image8.svg"/><Relationship Id="rId5" Type="http://purl.oclc.org/ooxml/officeDocument/relationships/image" Target="../media/image7.png"/><Relationship Id="rId4" Type="http://purl.oclc.org/ooxml/officeDocument/relationships/image" Target="../media/image18.svg"/><Relationship Id="rId9" Type="http://purl.oclc.org/ooxml/officeDocument/relationships/image" Target="../media/image21.svg"/></Relationships>
</file>

<file path=ppt/slides/_rels/slide12.xml.rels><?xml version="1.0" encoding="UTF-8" standalone="yes"?>
<Relationships xmlns="http://schemas.openxmlformats.org/package/2006/relationships"><Relationship Id="rId3" Type="http://purl.oclc.org/ooxml/officeDocument/relationships/image" Target="../media/image22.png"/><Relationship Id="rId2" Type="http://purl.oclc.org/ooxml/officeDocument/relationships/slideLayout" Target="../slideLayouts/slideLayout3.xml"/><Relationship Id="rId1" Type="http://purl.oclc.org/ooxml/officeDocument/relationships/tags" Target="../tags/tag3.xml"/><Relationship Id="rId4" Type="http://purl.oclc.org/ooxml/officeDocument/relationships/image" Target="../media/image23.svg"/></Relationships>
</file>

<file path=ppt/slides/_rels/slide13.xml.rels><?xml version="1.0" encoding="UTF-8" standalone="yes"?>
<Relationships xmlns="http://schemas.openxmlformats.org/package/2006/relationships"><Relationship Id="rId3" Type="http://purl.oclc.org/ooxml/officeDocument/relationships/image" Target="../media/image7.png"/><Relationship Id="rId2" Type="http://purl.oclc.org/ooxml/officeDocument/relationships/image" Target="../media/image24.png"/><Relationship Id="rId1" Type="http://purl.oclc.org/ooxml/officeDocument/relationships/slideLayout" Target="../slideLayouts/slideLayout3.xml"/><Relationship Id="rId4" Type="http://purl.oclc.org/ooxml/officeDocument/relationships/image" Target="../media/image8.svg"/></Relationships>
</file>

<file path=ppt/slides/_rels/slide14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purl.oclc.org/ooxml/officeDocument/relationships/image" Target="../media/image26.png"/><Relationship Id="rId2" Type="http://purl.oclc.org/ooxml/officeDocument/relationships/image" Target="../media/image25.png"/><Relationship Id="rId1" Type="http://purl.oclc.org/ooxml/officeDocument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purl.oclc.org/ooxml/officeDocument/relationships/image" Target="../media/image27.jpeg"/><Relationship Id="rId2" Type="http://purl.oclc.org/ooxml/officeDocument/relationships/hyperlink" Target="https://github.com/dslab-epfl/tinynf" TargetMode="External"/><Relationship Id="rId1" Type="http://purl.oclc.org/ooxml/officeDocument/relationships/slideLayout" Target="../slideLayouts/slideLayout3.xml"/><Relationship Id="rId4" Type="http://purl.oclc.org/ooxml/officeDocument/relationships/image" Target="../media/image28.jpeg"/></Relationships>
</file>

<file path=ppt/slides/_rels/slide2.xml.rels><?xml version="1.0" encoding="UTF-8" standalone="yes"?>
<Relationships xmlns="http://schemas.openxmlformats.org/package/2006/relationships"><Relationship Id="rId3" Type="http://purl.oclc.org/ooxml/officeDocument/relationships/image" Target="../media/image4.svg"/><Relationship Id="rId2" Type="http://purl.oclc.org/ooxml/officeDocument/relationships/image" Target="../media/image3.png"/><Relationship Id="rId1" Type="http://purl.oclc.org/ooxml/officeDocument/relationships/slideLayout" Target="../slideLayouts/slideLayout3.xml"/><Relationship Id="rId5" Type="http://purl.oclc.org/ooxml/officeDocument/relationships/image" Target="../media/image6.svg"/><Relationship Id="rId4" Type="http://purl.oclc.org/ooxml/officeDocument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purl.oclc.org/ooxml/officeDocument/relationships/image" Target="../media/image7.png"/><Relationship Id="rId2" Type="http://purl.oclc.org/ooxml/officeDocument/relationships/slideLayout" Target="../slideLayouts/slideLayout3.xml"/><Relationship Id="rId1" Type="http://purl.oclc.org/ooxml/officeDocument/relationships/tags" Target="../tags/tag1.xml"/><Relationship Id="rId4" Type="http://purl.oclc.org/ooxml/officeDocument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1.xml"/><Relationship Id="rId1" Type="http://purl.oclc.org/ooxml/officeDocument/relationships/slideLayout" Target="../slideLayouts/slideLayout3.xml"/><Relationship Id="rId5" Type="http://purl.oclc.org/ooxml/officeDocument/relationships/image" Target="../media/image90.png"/></Relationships>
</file>

<file path=ppt/slides/_rels/slide5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purl.oclc.org/ooxml/officeDocument/relationships/image" Target="../media/image10.png"/><Relationship Id="rId2" Type="http://purl.oclc.org/ooxml/officeDocument/relationships/image" Target="../media/image9.png"/><Relationship Id="rId1" Type="http://purl.oclc.org/ooxml/officeDocument/relationships/slideLayout" Target="../slideLayouts/slideLayout4.xml"/><Relationship Id="rId5" Type="http://purl.oclc.org/ooxml/officeDocument/relationships/image" Target="../media/image12.png"/><Relationship Id="rId4" Type="http://purl.oclc.org/ooxml/officeDocument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purl.oclc.org/ooxml/officeDocument/relationships/image" Target="../media/image14.svg"/><Relationship Id="rId2" Type="http://purl.oclc.org/ooxml/officeDocument/relationships/image" Target="../media/image13.png"/><Relationship Id="rId1" Type="http://purl.oclc.org/ooxml/officeDocument/relationships/slideLayout" Target="../slideLayouts/slideLayout3.xml"/><Relationship Id="rId5" Type="http://purl.oclc.org/ooxml/officeDocument/relationships/image" Target="../media/image16.svg"/><Relationship Id="rId4" Type="http://purl.oclc.org/ooxml/officeDocument/relationships/image" Target="../media/image15.png"/></Relationships>
</file>

<file path=ppt/slides/slide1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2716D-1B6D-6277-B5AA-A67DAFD1E1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016984"/>
            <a:ext cx="12192000" cy="2387600"/>
          </a:xfrm>
        </p:spPr>
        <p:txBody>
          <a:bodyPr>
            <a:normAutofit/>
          </a:bodyPr>
          <a:lstStyle/>
          <a:p>
            <a:r>
              <a:rPr lang="en-GB" dirty="0"/>
              <a:t>Safe Low-Level Code</a:t>
            </a:r>
            <a:br>
              <a:rPr lang="en-CH" dirty="0"/>
            </a:br>
            <a:r>
              <a:rPr lang="en-GB" dirty="0"/>
              <a:t>Without Overhead is Practical</a:t>
            </a:r>
            <a:endParaRPr lang="en-C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BB49FF-9E87-B054-4D72-B085D5929A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404583"/>
            <a:ext cx="12192000" cy="1303775"/>
          </a:xfrm>
        </p:spPr>
        <p:txBody>
          <a:bodyPr anchor="ctr">
            <a:normAutofit/>
          </a:bodyPr>
          <a:lstStyle/>
          <a:p>
            <a:r>
              <a:rPr lang="en-CH" sz="4400" u="sng" dirty="0"/>
              <a:t>Solal Pirelli</a:t>
            </a:r>
            <a:r>
              <a:rPr lang="en-CH" sz="4400" dirty="0"/>
              <a:t>, George Candea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DFB23FF1-F93B-E41E-F325-B3D85FA000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32962" y="5105401"/>
            <a:ext cx="2526076" cy="735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449012"/>
      </p:ext>
    </p:extLst>
  </p:cSld>
  <p:clrMapOvr>
    <a:masterClrMapping/>
  </p:clrMapOvr>
</p:sld>
</file>

<file path=ppt/slides/slide10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56EA6-B031-A15E-0A51-77A919C5B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Too lax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72822-898D-2FEF-F646-8FAC6F56B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CH" sz="3600" dirty="0">
              <a:solidFill>
                <a:schemeClr val="accent5">
                  <a:lumMod val="75%"/>
                </a:schemeClr>
              </a:solidFill>
              <a:latin typeface="Consolas" panose="020B0609020204030204" pitchFamily="49" charset="0"/>
            </a:endParaRPr>
          </a:p>
          <a:p>
            <a:r>
              <a:rPr lang="en-CH" sz="3600" dirty="0">
                <a:solidFill>
                  <a:schemeClr val="accent5">
                    <a:lumMod val="75%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CH" sz="3600" dirty="0">
                <a:latin typeface="Consolas" panose="020B0609020204030204" pitchFamily="49" charset="0"/>
              </a:rPr>
              <a:t> get(</a:t>
            </a:r>
            <a:r>
              <a:rPr lang="en-CH" sz="3600" dirty="0">
                <a:solidFill>
                  <a:schemeClr val="accent5">
                    <a:lumMod val="75%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CH" sz="3600" dirty="0">
                <a:latin typeface="Consolas" panose="020B0609020204030204" pitchFamily="49" charset="0"/>
              </a:rPr>
              <a:t>[] a, </a:t>
            </a:r>
            <a:r>
              <a:rPr lang="en-CH" sz="3600" dirty="0">
                <a:solidFill>
                  <a:schemeClr val="accent5">
                    <a:lumMod val="75%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CH" sz="3600" dirty="0">
                <a:latin typeface="Consolas" panose="020B0609020204030204" pitchFamily="49" charset="0"/>
              </a:rPr>
              <a:t> n) {</a:t>
            </a:r>
          </a:p>
          <a:p>
            <a:r>
              <a:rPr lang="en-CH" sz="3600" dirty="0">
                <a:latin typeface="Consolas" panose="020B0609020204030204" pitchFamily="49" charset="0"/>
              </a:rPr>
              <a:t>	</a:t>
            </a:r>
            <a:r>
              <a:rPr lang="en-CH" sz="3600" dirty="0">
                <a:solidFill>
                  <a:schemeClr val="accent5">
                    <a:lumMod val="75%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en-CH" sz="3600" dirty="0">
                <a:latin typeface="Consolas" panose="020B0609020204030204" pitchFamily="49" charset="0"/>
              </a:rPr>
              <a:t> a[n];</a:t>
            </a:r>
          </a:p>
          <a:p>
            <a:r>
              <a:rPr lang="en-CH" sz="3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E32353-AF69-73B3-9E83-D0315876E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8F28-8C37-415B-97E1-105FA70BC57F}" type="slidenum">
              <a:rPr lang="en-CH" smtClean="0"/>
              <a:t>10</a:t>
            </a:fld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645799803"/>
      </p:ext>
    </p:extLst>
  </p:cSld>
  <p:clrMapOvr>
    <a:masterClrMapping/>
  </p:clrMapOvr>
</p:sld>
</file>

<file path=ppt/slides/slide11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56EA6-B031-A15E-0A51-77A919C5B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Too strict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E32353-AF69-73B3-9E83-D0315876E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8F28-8C37-415B-97E1-105FA70BC57F}" type="slidenum">
              <a:rPr lang="en-CH" smtClean="0"/>
              <a:t>11</a:t>
            </a:fld>
            <a:endParaRPr lang="en-CH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040CE830-64B1-18FF-7DA4-54040017B2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72589" y="1609308"/>
            <a:ext cx="1257300" cy="927675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59342A3-7F19-451E-9C83-0DAA097BCA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“Aliasing XOR Mutability”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DE62BF7E-667C-64D8-DC4C-E8E7C2FDC9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95537" y="3073400"/>
            <a:ext cx="4279446" cy="3238500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5954B948-776C-C3F0-F140-BB78E9970528}"/>
              </a:ext>
            </a:extLst>
          </p:cNvPr>
          <p:cNvGrpSpPr/>
          <p:nvPr/>
        </p:nvGrpSpPr>
        <p:grpSpPr>
          <a:xfrm>
            <a:off x="5593668" y="3328989"/>
            <a:ext cx="1780042" cy="1641020"/>
            <a:chOff x="5593668" y="3657601"/>
            <a:chExt cx="1780042" cy="1641020"/>
          </a:xfrm>
        </p:grpSpPr>
        <p:sp>
          <p:nvSpPr>
            <p:cNvPr id="25" name="Block Arc 24">
              <a:extLst>
                <a:ext uri="{FF2B5EF4-FFF2-40B4-BE49-F238E27FC236}">
                  <a16:creationId xmlns:a16="http://schemas.microsoft.com/office/drawing/2014/main" id="{2A5DCFDE-32DE-E769-E604-1B0735E9F276}"/>
                </a:ext>
              </a:extLst>
            </p:cNvPr>
            <p:cNvSpPr/>
            <p:nvPr/>
          </p:nvSpPr>
          <p:spPr>
            <a:xfrm>
              <a:off x="5732690" y="3657601"/>
              <a:ext cx="1641020" cy="1641020"/>
            </a:xfrm>
            <a:prstGeom prst="blockArc">
              <a:avLst>
                <a:gd name="adj1" fmla="val 12044335"/>
                <a:gd name="adj2" fmla="val 5395413"/>
                <a:gd name="adj3" fmla="val 18947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>
                <a:solidFill>
                  <a:schemeClr val="tx1"/>
                </a:solidFill>
              </a:endParaRPr>
            </a:p>
          </p:txBody>
        </p:sp>
        <p:sp>
          <p:nvSpPr>
            <p:cNvPr id="26" name="Arrow: Left 25">
              <a:extLst>
                <a:ext uri="{FF2B5EF4-FFF2-40B4-BE49-F238E27FC236}">
                  <a16:creationId xmlns:a16="http://schemas.microsoft.com/office/drawing/2014/main" id="{00A310AF-E7A9-D0B6-28E6-1A61D17330C2}"/>
                </a:ext>
              </a:extLst>
            </p:cNvPr>
            <p:cNvSpPr/>
            <p:nvPr/>
          </p:nvSpPr>
          <p:spPr>
            <a:xfrm rot="17438495">
              <a:off x="5586288" y="4003893"/>
              <a:ext cx="635007" cy="620247"/>
            </a:xfrm>
            <a:prstGeom prst="leftArrow">
              <a:avLst>
                <a:gd name="adj1" fmla="val 16041"/>
                <a:gd name="adj2" fmla="val 6367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67A076C-05DE-2CBE-7CD3-4AFC83BEBD72}"/>
              </a:ext>
            </a:extLst>
          </p:cNvPr>
          <p:cNvGrpSpPr/>
          <p:nvPr/>
        </p:nvGrpSpPr>
        <p:grpSpPr>
          <a:xfrm>
            <a:off x="838200" y="3273404"/>
            <a:ext cx="8553513" cy="2903559"/>
            <a:chOff x="838200" y="3273404"/>
            <a:chExt cx="8553513" cy="2903559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ED34F7EA-BC96-27EE-DE7A-B02E3E46537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38200" y="3273404"/>
              <a:ext cx="8553513" cy="1995502"/>
            </a:xfrm>
            <a:prstGeom prst="rect">
              <a:avLst/>
            </a:prstGeom>
          </p:spPr>
        </p:pic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921E3E7-5804-BD80-BEB3-0690471D8FA2}"/>
                </a:ext>
              </a:extLst>
            </p:cNvPr>
            <p:cNvSpPr/>
            <p:nvPr/>
          </p:nvSpPr>
          <p:spPr>
            <a:xfrm>
              <a:off x="3424238" y="5191125"/>
              <a:ext cx="3476625" cy="9858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355E8C8-A317-E460-C598-B93FC5F67910}"/>
              </a:ext>
            </a:extLst>
          </p:cNvPr>
          <p:cNvGrpSpPr/>
          <p:nvPr/>
        </p:nvGrpSpPr>
        <p:grpSpPr>
          <a:xfrm>
            <a:off x="1808163" y="4814888"/>
            <a:ext cx="6389687" cy="80962"/>
            <a:chOff x="1808163" y="4814888"/>
            <a:chExt cx="6389687" cy="80962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07123C2-5517-3C4F-FB15-1FF93CFADDE6}"/>
                </a:ext>
              </a:extLst>
            </p:cNvPr>
            <p:cNvSpPr/>
            <p:nvPr/>
          </p:nvSpPr>
          <p:spPr>
            <a:xfrm>
              <a:off x="1808163" y="4814888"/>
              <a:ext cx="941387" cy="8096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D772996-6787-242A-8D66-BADCE674BBBC}"/>
                </a:ext>
              </a:extLst>
            </p:cNvPr>
            <p:cNvSpPr/>
            <p:nvPr/>
          </p:nvSpPr>
          <p:spPr>
            <a:xfrm>
              <a:off x="6953384" y="4814888"/>
              <a:ext cx="1244466" cy="8096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</p:grpSp>
      <p:pic>
        <p:nvPicPr>
          <p:cNvPr id="36" name="Graphic 35">
            <a:extLst>
              <a:ext uri="{FF2B5EF4-FFF2-40B4-BE49-F238E27FC236}">
                <a16:creationId xmlns:a16="http://schemas.microsoft.com/office/drawing/2014/main" id="{EDF22796-FDBE-E36D-4360-B2755DC816E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662104" y="1395304"/>
            <a:ext cx="1459218" cy="119227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86102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2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4DBC6-03D5-0215-42F1-60F7B613C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Just right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25490-CD9A-D3CF-986E-857F13E85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>
            <a:normAutofit/>
          </a:bodyPr>
          <a:lstStyle/>
          <a:p>
            <a:endParaRPr lang="en-CH" sz="3600" dirty="0">
              <a:latin typeface="Consolas" panose="020B0609020204030204" pitchFamily="49" charset="0"/>
            </a:endParaRPr>
          </a:p>
          <a:p>
            <a:r>
              <a:rPr lang="en-GB" sz="3600" dirty="0">
                <a:solidFill>
                  <a:schemeClr val="accent5">
                    <a:lumMod val="75%"/>
                  </a:schemeClr>
                </a:solidFill>
                <a:latin typeface="Consolas" panose="020B0609020204030204" pitchFamily="49" charset="0"/>
              </a:rPr>
              <a:t>type</a:t>
            </a:r>
            <a:r>
              <a:rPr lang="en-GB" sz="3600" dirty="0">
                <a:latin typeface="Consolas" panose="020B0609020204030204" pitchFamily="49" charset="0"/>
              </a:rPr>
              <a:t> Small </a:t>
            </a:r>
            <a:r>
              <a:rPr lang="en-GB" sz="3600" dirty="0">
                <a:solidFill>
                  <a:schemeClr val="accent5">
                    <a:lumMod val="75%"/>
                  </a:schemeClr>
                </a:solidFill>
                <a:latin typeface="Consolas" panose="020B0609020204030204" pitchFamily="49" charset="0"/>
              </a:rPr>
              <a:t>is</a:t>
            </a:r>
            <a:r>
              <a:rPr lang="en-GB" sz="3600" dirty="0">
                <a:latin typeface="Consolas" panose="020B0609020204030204" pitchFamily="49" charset="0"/>
              </a:rPr>
              <a:t> </a:t>
            </a:r>
            <a:r>
              <a:rPr lang="en-GB" sz="3600" dirty="0">
                <a:solidFill>
                  <a:schemeClr val="accent5">
                    <a:lumMod val="75%"/>
                  </a:schemeClr>
                </a:solidFill>
                <a:latin typeface="Consolas" panose="020B0609020204030204" pitchFamily="49" charset="0"/>
              </a:rPr>
              <a:t>range</a:t>
            </a:r>
            <a:r>
              <a:rPr lang="en-GB" sz="3600" dirty="0">
                <a:latin typeface="Consolas" panose="020B0609020204030204" pitchFamily="49" charset="0"/>
              </a:rPr>
              <a:t> </a:t>
            </a:r>
            <a:r>
              <a:rPr lang="en-GB" sz="3600" dirty="0">
                <a:solidFill>
                  <a:schemeClr val="accent3">
                    <a:lumMod val="75%"/>
                  </a:schemeClr>
                </a:solidFill>
                <a:latin typeface="Consolas" panose="020B0609020204030204" pitchFamily="49" charset="0"/>
              </a:rPr>
              <a:t>0</a:t>
            </a:r>
            <a:r>
              <a:rPr lang="en-GB" sz="3600" dirty="0">
                <a:latin typeface="Consolas" panose="020B0609020204030204" pitchFamily="49" charset="0"/>
              </a:rPr>
              <a:t>..</a:t>
            </a:r>
            <a:r>
              <a:rPr lang="en-GB" sz="3600" dirty="0">
                <a:solidFill>
                  <a:schemeClr val="accent3">
                    <a:lumMod val="75%"/>
                  </a:schemeClr>
                </a:solidFill>
                <a:latin typeface="Consolas" panose="020B0609020204030204" pitchFamily="49" charset="0"/>
              </a:rPr>
              <a:t>9</a:t>
            </a:r>
            <a:r>
              <a:rPr lang="en-GB" sz="3600" dirty="0">
                <a:latin typeface="Consolas" panose="020B0609020204030204" pitchFamily="49" charset="0"/>
              </a:rPr>
              <a:t>;</a:t>
            </a:r>
          </a:p>
          <a:p>
            <a:r>
              <a:rPr lang="en-GB" sz="3600" dirty="0">
                <a:solidFill>
                  <a:schemeClr val="accent5">
                    <a:lumMod val="75%"/>
                  </a:schemeClr>
                </a:solidFill>
                <a:latin typeface="Consolas" panose="020B0609020204030204" pitchFamily="49" charset="0"/>
              </a:rPr>
              <a:t>type</a:t>
            </a:r>
            <a:r>
              <a:rPr lang="en-GB" sz="3600" dirty="0">
                <a:latin typeface="Consolas" panose="020B0609020204030204" pitchFamily="49" charset="0"/>
              </a:rPr>
              <a:t> </a:t>
            </a:r>
            <a:r>
              <a:rPr lang="en-GB" sz="3600" dirty="0" err="1">
                <a:latin typeface="Consolas" panose="020B0609020204030204" pitchFamily="49" charset="0"/>
              </a:rPr>
              <a:t>SmallArray</a:t>
            </a:r>
            <a:r>
              <a:rPr lang="en-GB" sz="3600" dirty="0">
                <a:latin typeface="Consolas" panose="020B0609020204030204" pitchFamily="49" charset="0"/>
              </a:rPr>
              <a:t> </a:t>
            </a:r>
            <a:r>
              <a:rPr lang="en-GB" sz="3600" dirty="0">
                <a:solidFill>
                  <a:schemeClr val="accent5">
                    <a:lumMod val="75%"/>
                  </a:schemeClr>
                </a:solidFill>
                <a:latin typeface="Consolas" panose="020B0609020204030204" pitchFamily="49" charset="0"/>
              </a:rPr>
              <a:t>is</a:t>
            </a:r>
            <a:r>
              <a:rPr lang="en-GB" sz="3600" dirty="0">
                <a:latin typeface="Consolas" panose="020B0609020204030204" pitchFamily="49" charset="0"/>
              </a:rPr>
              <a:t> </a:t>
            </a:r>
            <a:r>
              <a:rPr lang="en-GB" sz="3600" dirty="0">
                <a:solidFill>
                  <a:schemeClr val="accent5">
                    <a:lumMod val="75%"/>
                  </a:schemeClr>
                </a:solidFill>
                <a:latin typeface="Consolas" panose="020B0609020204030204" pitchFamily="49" charset="0"/>
              </a:rPr>
              <a:t>array</a:t>
            </a:r>
            <a:r>
              <a:rPr lang="en-GB" sz="3600" dirty="0">
                <a:latin typeface="Consolas" panose="020B0609020204030204" pitchFamily="49" charset="0"/>
              </a:rPr>
              <a:t>(Small) </a:t>
            </a:r>
            <a:r>
              <a:rPr lang="en-GB" sz="3600" dirty="0">
                <a:solidFill>
                  <a:schemeClr val="accent5">
                    <a:lumMod val="75%"/>
                  </a:schemeClr>
                </a:solidFill>
                <a:latin typeface="Consolas" panose="020B0609020204030204" pitchFamily="49" charset="0"/>
              </a:rPr>
              <a:t>of</a:t>
            </a:r>
            <a:r>
              <a:rPr lang="en-GB" sz="3600" dirty="0">
                <a:latin typeface="Consolas" panose="020B0609020204030204" pitchFamily="49" charset="0"/>
              </a:rPr>
              <a:t> Integer;</a:t>
            </a:r>
            <a:endParaRPr lang="en-CH" sz="3600" dirty="0">
              <a:latin typeface="Consolas" panose="020B0609020204030204" pitchFamily="49" charset="0"/>
            </a:endParaRPr>
          </a:p>
          <a:p>
            <a:endParaRPr lang="en-CH" sz="3600" dirty="0">
              <a:latin typeface="Consolas" panose="020B0609020204030204" pitchFamily="49" charset="0"/>
            </a:endParaRPr>
          </a:p>
          <a:p>
            <a:r>
              <a:rPr lang="en-CH" sz="3600" dirty="0">
                <a:solidFill>
                  <a:schemeClr val="accent5">
                    <a:lumMod val="75%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CH" sz="3600" dirty="0">
                <a:latin typeface="Consolas" panose="020B0609020204030204" pitchFamily="49" charset="0"/>
              </a:rPr>
              <a:t> N </a:t>
            </a:r>
            <a:r>
              <a:rPr lang="en-CH" sz="3600" dirty="0">
                <a:solidFill>
                  <a:schemeClr val="accent5">
                    <a:lumMod val="75%"/>
                  </a:schemeClr>
                </a:solidFill>
                <a:latin typeface="Consolas" panose="020B0609020204030204" pitchFamily="49" charset="0"/>
              </a:rPr>
              <a:t>in</a:t>
            </a:r>
            <a:r>
              <a:rPr lang="en-CH" sz="3600" dirty="0">
                <a:latin typeface="Consolas" panose="020B0609020204030204" pitchFamily="49" charset="0"/>
              </a:rPr>
              <a:t> Small </a:t>
            </a:r>
            <a:r>
              <a:rPr lang="en-CH" sz="3600" dirty="0">
                <a:solidFill>
                  <a:schemeClr val="accent5">
                    <a:lumMod val="75%"/>
                  </a:schemeClr>
                </a:solidFill>
                <a:latin typeface="Consolas" panose="020B0609020204030204" pitchFamily="49" charset="0"/>
              </a:rPr>
              <a:t>loop</a:t>
            </a:r>
            <a:r>
              <a:rPr lang="en-CH" sz="3600" dirty="0">
                <a:latin typeface="Consolas" panose="020B0609020204030204" pitchFamily="49" charset="0"/>
              </a:rPr>
              <a:t> ...</a:t>
            </a:r>
          </a:p>
          <a:p>
            <a:endParaRPr lang="en-CH" sz="3600" dirty="0">
              <a:latin typeface="Consolas" panose="020B0609020204030204" pitchFamily="49" charset="0"/>
            </a:endParaRPr>
          </a:p>
          <a:p>
            <a:endParaRPr lang="en-GB" sz="3600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46D32A-4105-4D9A-8184-C4C7451EE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8F28-8C37-415B-97E1-105FA70BC57F}" type="slidenum">
              <a:rPr lang="en-CH" smtClean="0"/>
              <a:t>12</a:t>
            </a:fld>
            <a:endParaRPr lang="en-CH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8C34A1D4-5E61-0C33-4D84-721AD3B337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00891" y="259604"/>
            <a:ext cx="4296871" cy="245535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05236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2A63C-F00B-1026-BA2B-3921626DC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Case study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D8170F-C8A3-B591-B670-1C08CA355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8F28-8C37-415B-97E1-105FA70BC57F}" type="slidenum">
              <a:rPr lang="en-CH" smtClean="0"/>
              <a:t>13</a:t>
            </a:fld>
            <a:endParaRPr lang="en-CH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351842-0102-F900-2223-5B4E99C192D1}"/>
              </a:ext>
            </a:extLst>
          </p:cNvPr>
          <p:cNvSpPr txBox="1"/>
          <p:nvPr/>
        </p:nvSpPr>
        <p:spPr>
          <a:xfrm>
            <a:off x="861429" y="4904943"/>
            <a:ext cx="2294560" cy="1631216"/>
          </a:xfrm>
          <a:prstGeom prst="rect">
            <a:avLst/>
          </a:prstGeom>
          <a:solidFill>
            <a:schemeClr val="bg1">
              <a:lumMod val="95%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H" sz="6000" dirty="0"/>
              <a:t>C</a:t>
            </a:r>
            <a:endParaRPr lang="en-CH" sz="4000" dirty="0"/>
          </a:p>
          <a:p>
            <a:pPr algn="ctr"/>
            <a:r>
              <a:rPr lang="en-CH" sz="4000" dirty="0"/>
              <a:t>baseline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32895D-C1FF-2DF4-CDFA-7587796F9EE0}"/>
              </a:ext>
            </a:extLst>
          </p:cNvPr>
          <p:cNvSpPr txBox="1"/>
          <p:nvPr/>
        </p:nvSpPr>
        <p:spPr>
          <a:xfrm>
            <a:off x="4223657" y="1962302"/>
            <a:ext cx="253717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CH" sz="7200" dirty="0"/>
              <a:t>C</a:t>
            </a:r>
            <a:r>
              <a:rPr lang="en-US" sz="7200" dirty="0"/>
              <a:t>#</a:t>
            </a:r>
            <a:endParaRPr lang="en-CH" sz="48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EB7195-4DE8-83DF-FAFE-AE5F7F6DA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429" y="1950304"/>
            <a:ext cx="2294560" cy="295463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DC7D883-DD73-F257-B77B-A872A6F83BA4}"/>
              </a:ext>
            </a:extLst>
          </p:cNvPr>
          <p:cNvSpPr txBox="1"/>
          <p:nvPr/>
        </p:nvSpPr>
        <p:spPr>
          <a:xfrm>
            <a:off x="4223657" y="3641924"/>
            <a:ext cx="253717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7200" dirty="0"/>
              <a:t>Rust</a:t>
            </a:r>
            <a:endParaRPr lang="en-CH" sz="48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60BEB0-CBAD-3A46-566B-A0267AE14FA2}"/>
              </a:ext>
            </a:extLst>
          </p:cNvPr>
          <p:cNvSpPr txBox="1"/>
          <p:nvPr/>
        </p:nvSpPr>
        <p:spPr>
          <a:xfrm>
            <a:off x="4223657" y="5321546"/>
            <a:ext cx="253717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7200" dirty="0"/>
              <a:t>Ada</a:t>
            </a:r>
            <a:endParaRPr lang="en-CH" sz="48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57A278-46F0-27D4-0D43-47F0290E987B}"/>
              </a:ext>
            </a:extLst>
          </p:cNvPr>
          <p:cNvSpPr txBox="1"/>
          <p:nvPr/>
        </p:nvSpPr>
        <p:spPr>
          <a:xfrm>
            <a:off x="6670395" y="2208523"/>
            <a:ext cx="4257783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000" dirty="0"/>
              <a:t>with extensions</a:t>
            </a:r>
            <a:endParaRPr lang="en-CH" sz="4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4694D8C-7DDD-A853-ADFD-E7316F75FAC0}"/>
              </a:ext>
            </a:extLst>
          </p:cNvPr>
          <p:cNvSpPr txBox="1"/>
          <p:nvPr/>
        </p:nvSpPr>
        <p:spPr>
          <a:xfrm>
            <a:off x="6670395" y="3888145"/>
            <a:ext cx="4257783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000" dirty="0"/>
              <a:t>with extensions</a:t>
            </a:r>
            <a:endParaRPr lang="en-CH" sz="4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3829343-5420-6007-7396-9B505FCA0F41}"/>
              </a:ext>
            </a:extLst>
          </p:cNvPr>
          <p:cNvSpPr txBox="1"/>
          <p:nvPr/>
        </p:nvSpPr>
        <p:spPr>
          <a:xfrm>
            <a:off x="6670394" y="5567767"/>
            <a:ext cx="4257783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000" dirty="0"/>
              <a:t>unmodified</a:t>
            </a:r>
            <a:endParaRPr lang="en-CH" sz="4000" dirty="0"/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4A93ADF6-3730-8D74-3076-68A80D3E41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4756" y="2559412"/>
            <a:ext cx="2294560" cy="173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197444"/>
      </p:ext>
    </p:extLst>
  </p:cSld>
  <p:clrMapOvr>
    <a:masterClrMapping/>
  </p:clrMapOvr>
</p:sld>
</file>

<file path=ppt/slides/slide14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A4DA9-C435-894A-1E04-24DADF33C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results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7166C-FBD0-8463-1F08-3BC1ADAEA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good as baseline</a:t>
            </a:r>
          </a:p>
          <a:p>
            <a:endParaRPr lang="en-US" dirty="0"/>
          </a:p>
          <a:p>
            <a:r>
              <a:rPr lang="en-US" dirty="0"/>
              <a:t>But proven safe by compilers!</a:t>
            </a:r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4CD98B-FF0C-D179-E80C-CD13DFBE9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8F28-8C37-415B-97E1-105FA70BC57F}" type="slidenum">
              <a:rPr lang="en-CH" smtClean="0"/>
              <a:t>14</a:t>
            </a:fld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680193694"/>
      </p:ext>
    </p:extLst>
  </p:cSld>
  <p:clrMapOvr>
    <a:masterClrMapping/>
  </p:clrMapOvr>
</p:sld>
</file>

<file path=ppt/slides/slide15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A2EF8-4E83-591C-5001-F421AEC98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Engineers need tools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AA1D7F-FBAC-1A99-7650-C4045677D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8F28-8C37-415B-97E1-105FA70BC57F}" type="slidenum">
              <a:rPr lang="en-CH" smtClean="0"/>
              <a:t>15</a:t>
            </a:fld>
            <a:endParaRPr lang="en-CH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7E98A7A-9330-43CC-B0D3-9732599248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690688"/>
            <a:ext cx="6004007" cy="4477165"/>
          </a:xfrm>
          <a:prstGeom prst="rect">
            <a:avLst/>
          </a:prstGeom>
        </p:spPr>
      </p:pic>
      <p:pic>
        <p:nvPicPr>
          <p:cNvPr id="1026" name="Picture 2" descr="CoqIDE main screen">
            <a:extLst>
              <a:ext uri="{FF2B5EF4-FFF2-40B4-BE49-F238E27FC236}">
                <a16:creationId xmlns:a16="http://schemas.microsoft.com/office/drawing/2014/main" id="{9707733C-DF8D-390C-9714-4B7089BC65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7" y="1762005"/>
            <a:ext cx="6004006" cy="4686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9252678"/>
      </p:ext>
    </p:extLst>
  </p:cSld>
  <p:clrMapOvr>
    <a:masterClrMapping/>
  </p:clrMapOvr>
</p:sld>
</file>

<file path=ppt/slides/slide16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2465A-3481-90AF-0339-17CC6F996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DDFC7-3FDD-A76A-033F-CB024891D7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38757" cy="4351338"/>
          </a:xfrm>
        </p:spPr>
        <p:txBody>
          <a:bodyPr>
            <a:normAutofit/>
          </a:bodyPr>
          <a:lstStyle/>
          <a:p>
            <a:r>
              <a:rPr lang="en-US" dirty="0"/>
              <a:t>Decoupling</a:t>
            </a:r>
            <a:r>
              <a:rPr lang="en-CH" dirty="0"/>
              <a:t> </a:t>
            </a:r>
            <a:r>
              <a:rPr lang="en-CH" i="1" dirty="0"/>
              <a:t>safety</a:t>
            </a:r>
            <a:r>
              <a:rPr lang="en-US" dirty="0"/>
              <a:t> from </a:t>
            </a:r>
            <a:r>
              <a:rPr lang="en-CH" i="1" dirty="0"/>
              <a:t>correctness</a:t>
            </a:r>
            <a:r>
              <a:rPr lang="en-US" dirty="0"/>
              <a:t> </a:t>
            </a:r>
            <a:r>
              <a:rPr lang="en-CH" dirty="0"/>
              <a:t>is key</a:t>
            </a:r>
            <a:endParaRPr lang="en-CH" i="1" dirty="0"/>
          </a:p>
          <a:p>
            <a:endParaRPr lang="en-CH" dirty="0"/>
          </a:p>
          <a:p>
            <a:r>
              <a:rPr lang="en-US" dirty="0"/>
              <a:t>Languages </a:t>
            </a:r>
            <a:r>
              <a:rPr lang="en-CH" dirty="0"/>
              <a:t>and compilers should target 0-overhead</a:t>
            </a:r>
          </a:p>
          <a:p>
            <a:endParaRPr lang="en-CH" dirty="0"/>
          </a:p>
          <a:p>
            <a:r>
              <a:rPr lang="en-CH" sz="3600" dirty="0">
                <a:solidFill>
                  <a:schemeClr val="accent5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github.com/</a:t>
            </a:r>
            <a:r>
              <a:rPr lang="en-CH" sz="3600" dirty="0" err="1">
                <a:solidFill>
                  <a:schemeClr val="accent5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dslab-epfl</a:t>
            </a:r>
            <a:r>
              <a:rPr lang="en-CH" sz="3600" dirty="0">
                <a:solidFill>
                  <a:schemeClr val="accent5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CH" sz="3600" dirty="0" err="1">
                <a:solidFill>
                  <a:schemeClr val="accent5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tinynf</a:t>
            </a:r>
            <a:r>
              <a:rPr lang="en-CH" sz="3600" dirty="0">
                <a:solidFill>
                  <a:schemeClr val="accent5"/>
                </a:solidFill>
              </a:rPr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E0175F-CB7F-D97B-9E89-DA8CF1A48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8F28-8C37-415B-97E1-105FA70BC57F}" type="slidenum">
              <a:rPr lang="en-CH" smtClean="0"/>
              <a:t>16</a:t>
            </a:fld>
            <a:endParaRPr lang="en-C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0BC43B-4742-7883-BFC8-248406A8B8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4727" y="4962156"/>
            <a:ext cx="874297" cy="86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2A9648EF-D5D6-D708-96F1-CB7B1B1155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724" y="4962156"/>
            <a:ext cx="874297" cy="86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6686095"/>
      </p:ext>
    </p:extLst>
  </p:cSld>
  <p:clrMapOvr>
    <a:masterClrMapping/>
  </p:clrMapOvr>
</p:sld>
</file>

<file path=ppt/slides/slide2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68497-286A-C001-94AD-619AEDCB2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Safety</a:t>
            </a:r>
            <a:r>
              <a:rPr lang="en-US" dirty="0"/>
              <a:t> vs </a:t>
            </a:r>
            <a:r>
              <a:rPr lang="en-US" dirty="0">
                <a:solidFill>
                  <a:schemeClr val="accent5"/>
                </a:solidFill>
              </a:rPr>
              <a:t>Correctness</a:t>
            </a:r>
            <a:endParaRPr lang="en-CH" dirty="0">
              <a:solidFill>
                <a:schemeClr val="accent5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540D20-1710-46C8-291E-51923363A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8F28-8C37-415B-97E1-105FA70BC57F}" type="slidenum">
              <a:rPr lang="en-CH" smtClean="0"/>
              <a:t>2</a:t>
            </a:fld>
            <a:endParaRPr lang="en-CH" dirty="0"/>
          </a:p>
        </p:txBody>
      </p:sp>
      <p:pic>
        <p:nvPicPr>
          <p:cNvPr id="7" name="Graphic 6" descr="Contract with solid fill">
            <a:extLst>
              <a:ext uri="{FF2B5EF4-FFF2-40B4-BE49-F238E27FC236}">
                <a16:creationId xmlns:a16="http://schemas.microsoft.com/office/drawing/2014/main" id="{7A3E8B46-DE6E-9CDF-D459-563AD754B7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56499" y="2374898"/>
            <a:ext cx="2108201" cy="2108201"/>
          </a:xfrm>
          <a:prstGeom prst="rect">
            <a:avLst/>
          </a:prstGeom>
        </p:spPr>
      </p:pic>
      <p:pic>
        <p:nvPicPr>
          <p:cNvPr id="9" name="Graphic 8" descr="Explosion with solid fill">
            <a:extLst>
              <a:ext uri="{FF2B5EF4-FFF2-40B4-BE49-F238E27FC236}">
                <a16:creationId xmlns:a16="http://schemas.microsoft.com/office/drawing/2014/main" id="{B68F0986-A4B7-5CFC-D22E-660AE803C5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27301" y="2374898"/>
            <a:ext cx="2108201" cy="2108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966535"/>
      </p:ext>
    </p:extLst>
  </p:cSld>
  <p:clrMapOvr>
    <a:masterClrMapping/>
  </p:clrMapOvr>
</p:sld>
</file>

<file path=ppt/slides/slide3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026BC-EB1C-2214-6574-5B8C45B98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2184" y="1765961"/>
            <a:ext cx="8619816" cy="4351338"/>
          </a:xfrm>
        </p:spPr>
        <p:txBody>
          <a:bodyPr>
            <a:normAutofit/>
          </a:bodyPr>
          <a:lstStyle/>
          <a:p>
            <a:r>
              <a:rPr lang="en-CH" sz="3600" dirty="0">
                <a:solidFill>
                  <a:schemeClr val="accent5">
                    <a:lumMod val="75%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CH" sz="3600" dirty="0">
                <a:latin typeface="Consolas" panose="020B0609020204030204" pitchFamily="49" charset="0"/>
              </a:rPr>
              <a:t> (a != </a:t>
            </a:r>
            <a:r>
              <a:rPr lang="en-CH" sz="3600" dirty="0">
                <a:solidFill>
                  <a:schemeClr val="accent5">
                    <a:lumMod val="75%"/>
                  </a:schemeClr>
                </a:solidFill>
                <a:latin typeface="Consolas" panose="020B0609020204030204" pitchFamily="49" charset="0"/>
              </a:rPr>
              <a:t>null</a:t>
            </a:r>
            <a:r>
              <a:rPr lang="en-CH" sz="3600" dirty="0">
                <a:latin typeface="Consolas" panose="020B0609020204030204" pitchFamily="49" charset="0"/>
              </a:rPr>
              <a:t>) {</a:t>
            </a:r>
          </a:p>
          <a:p>
            <a:r>
              <a:rPr lang="en-CH" sz="3600" dirty="0">
                <a:latin typeface="Consolas" panose="020B0609020204030204" pitchFamily="49" charset="0"/>
              </a:rPr>
              <a:t>	</a:t>
            </a:r>
            <a:r>
              <a:rPr lang="en-CH" sz="3600" dirty="0">
                <a:solidFill>
                  <a:schemeClr val="accent5">
                    <a:lumMod val="75%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CH" sz="3600" dirty="0">
                <a:latin typeface="Consolas" panose="020B0609020204030204" pitchFamily="49" charset="0"/>
              </a:rPr>
              <a:t> (</a:t>
            </a:r>
            <a:r>
              <a:rPr lang="en-CH" sz="3600" dirty="0">
                <a:solidFill>
                  <a:schemeClr val="accent3">
                    <a:lumMod val="75%"/>
                  </a:schemeClr>
                </a:solidFill>
                <a:latin typeface="Consolas" panose="020B0609020204030204" pitchFamily="49" charset="0"/>
              </a:rPr>
              <a:t>0</a:t>
            </a:r>
            <a:r>
              <a:rPr lang="en-CH" sz="3600" dirty="0">
                <a:latin typeface="Consolas" panose="020B0609020204030204" pitchFamily="49" charset="0"/>
              </a:rPr>
              <a:t> &lt;= n &amp;&amp; n &lt; </a:t>
            </a:r>
            <a:r>
              <a:rPr lang="en-CH" sz="3600" dirty="0" err="1">
                <a:latin typeface="Consolas" panose="020B0609020204030204" pitchFamily="49" charset="0"/>
              </a:rPr>
              <a:t>a.length</a:t>
            </a:r>
            <a:r>
              <a:rPr lang="en-CH" sz="3600" dirty="0">
                <a:latin typeface="Consolas" panose="020B0609020204030204" pitchFamily="49" charset="0"/>
              </a:rPr>
              <a:t>) {</a:t>
            </a:r>
          </a:p>
          <a:p>
            <a:r>
              <a:rPr lang="en-CH" sz="3600" dirty="0">
                <a:latin typeface="Consolas" panose="020B0609020204030204" pitchFamily="49" charset="0"/>
              </a:rPr>
              <a:t>		a[n] = </a:t>
            </a:r>
            <a:r>
              <a:rPr lang="en-CH" sz="3600" dirty="0">
                <a:solidFill>
                  <a:schemeClr val="accent3">
                    <a:lumMod val="75%"/>
                  </a:schemeClr>
                </a:solidFill>
                <a:latin typeface="Consolas" panose="020B0609020204030204" pitchFamily="49" charset="0"/>
              </a:rPr>
              <a:t>0</a:t>
            </a:r>
            <a:r>
              <a:rPr lang="en-CH" sz="3600" dirty="0">
                <a:latin typeface="Consolas" panose="020B0609020204030204" pitchFamily="49" charset="0"/>
              </a:rPr>
              <a:t>;</a:t>
            </a:r>
          </a:p>
          <a:p>
            <a:r>
              <a:rPr lang="en-CH" sz="3600" dirty="0">
                <a:latin typeface="Consolas" panose="020B0609020204030204" pitchFamily="49" charset="0"/>
              </a:rPr>
              <a:t>	} </a:t>
            </a:r>
            <a:r>
              <a:rPr lang="en-CH" sz="3600" dirty="0">
                <a:solidFill>
                  <a:schemeClr val="accent5">
                    <a:lumMod val="75%"/>
                  </a:schemeClr>
                </a:solidFill>
                <a:latin typeface="Consolas" panose="020B0609020204030204" pitchFamily="49" charset="0"/>
              </a:rPr>
              <a:t>else</a:t>
            </a:r>
            <a:r>
              <a:rPr lang="en-CH" sz="3600" dirty="0">
                <a:latin typeface="Consolas" panose="020B0609020204030204" pitchFamily="49" charset="0"/>
              </a:rPr>
              <a:t> ...</a:t>
            </a:r>
          </a:p>
          <a:p>
            <a:r>
              <a:rPr lang="en-CH" sz="3600" dirty="0">
                <a:latin typeface="Consolas" panose="020B0609020204030204" pitchFamily="49" charset="0"/>
              </a:rPr>
              <a:t>} </a:t>
            </a:r>
            <a:r>
              <a:rPr lang="en-CH" sz="3600" dirty="0">
                <a:solidFill>
                  <a:schemeClr val="accent5">
                    <a:lumMod val="75%"/>
                  </a:schemeClr>
                </a:solidFill>
                <a:latin typeface="Consolas" panose="020B0609020204030204" pitchFamily="49" charset="0"/>
              </a:rPr>
              <a:t>else</a:t>
            </a:r>
            <a:r>
              <a:rPr lang="en-CH" sz="3600" dirty="0">
                <a:latin typeface="Consolas" panose="020B0609020204030204" pitchFamily="49" charset="0"/>
              </a:rPr>
              <a:t> ...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82F016-C255-E773-D7F1-3CA422E6E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8F28-8C37-415B-97E1-105FA70BC57F}" type="slidenum">
              <a:rPr lang="en-CH" smtClean="0"/>
              <a:t>3</a:t>
            </a:fld>
            <a:endParaRPr lang="en-CH" dirty="0"/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9C808C6B-F11B-E3CD-91E1-24033FB77C7D}"/>
              </a:ext>
            </a:extLst>
          </p:cNvPr>
          <p:cNvSpPr/>
          <p:nvPr/>
        </p:nvSpPr>
        <p:spPr>
          <a:xfrm>
            <a:off x="3387498" y="1713444"/>
            <a:ext cx="8619816" cy="3713747"/>
          </a:xfrm>
          <a:prstGeom prst="frame">
            <a:avLst>
              <a:gd name="adj1" fmla="val 37986"/>
            </a:avLst>
          </a:prstGeom>
          <a:solidFill>
            <a:srgbClr val="FFFFFF">
              <a:alpha val="34.902%"/>
            </a:srgbClr>
          </a:solidFill>
          <a:ln>
            <a:noFill/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>
              <a:solidFill>
                <a:schemeClr val="tx1"/>
              </a:solidFill>
            </a:endParaRP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6DFCC3BA-E949-EB4B-A1A3-989608BB83A3}"/>
              </a:ext>
            </a:extLst>
          </p:cNvPr>
          <p:cNvSpPr/>
          <p:nvPr/>
        </p:nvSpPr>
        <p:spPr>
          <a:xfrm>
            <a:off x="3572184" y="1713443"/>
            <a:ext cx="8619816" cy="3713747"/>
          </a:xfrm>
          <a:prstGeom prst="frame">
            <a:avLst>
              <a:gd name="adj1" fmla="val 37986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>
              <a:solidFill>
                <a:schemeClr val="tx1"/>
              </a:solidFill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F40A6935-FAB8-7852-7696-DFBA034175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2147244"/>
            <a:ext cx="3387498" cy="256351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40062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FCAD4-AD96-DB8B-B057-3C35C6B0B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Overhead</a:t>
            </a:r>
            <a:r>
              <a:rPr lang="en-US" dirty="0"/>
              <a:t> of checks</a:t>
            </a:r>
            <a:endParaRPr lang="en-C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286DC3A-0F15-1849-C2C5-6C68B18F26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3584575"/>
              </a:xfrm>
            </p:spPr>
            <p:txBody>
              <a:bodyPr anchor="ctr">
                <a:normAutofit/>
              </a:bodyPr>
              <a:lstStyle/>
              <a:p>
                <a:pPr algn="ctr">
                  <a:spcBef>
                    <a:spcPts val="0"/>
                  </a:spcBef>
                </a:pPr>
                <a14:m>
                  <m:oMath xmlns:m="http://purl.oclc.org/ooxml/officeDocument/math">
                    <m:r>
                      <a:rPr lang="en-US" sz="8000" b="0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3200" b="0" dirty="0"/>
                  <a:t> </a:t>
                </a:r>
                <a:r>
                  <a:rPr lang="en-CH" sz="5400" b="0" dirty="0"/>
                  <a:t> </a:t>
                </a:r>
                <a14:m>
                  <m:oMath xmlns:m="http://purl.oclc.org/ooxml/officeDocument/math">
                    <m:r>
                      <a:rPr lang="en-CH" sz="54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CH" sz="5400" dirty="0"/>
              </a:p>
            </p:txBody>
          </p:sp>
        </mc:Choice>
        <mc:Fallback xmlns="" xmlns:p="http://schemas.openxmlformats.org/presentationml/2006/main" xmlns:r="http://schemas.openxmlformats.org/officeDocument/2006/relationships" xmlns:a="http://schemas.openxmlformats.org/drawingml/2006/main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286DC3A-0F15-1849-C2C5-6C68B18F26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3584575"/>
              </a:xfr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C8E4BF-1BDB-CD55-8997-FC8BD38CC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8F28-8C37-415B-97E1-105FA70BC57F}" type="slidenum">
              <a:rPr lang="en-CH" smtClean="0"/>
              <a:t>4</a:t>
            </a:fld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896953893"/>
      </p:ext>
    </p:extLst>
  </p:cSld>
  <p:clrMapOvr>
    <a:masterClrMapping/>
  </p:clrMapOvr>
</p:sld>
</file>

<file path=ppt/slides/slide5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6B2BE-57C5-CF71-9C81-E6CD4B53A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Heuristics?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38966-DF14-B8CE-FF2A-1EF3C206EA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CH" sz="3600" dirty="0">
              <a:solidFill>
                <a:schemeClr val="accent5">
                  <a:lumMod val="75%"/>
                </a:schemeClr>
              </a:solidFill>
              <a:latin typeface="Consolas" panose="020B0609020204030204" pitchFamily="49" charset="0"/>
            </a:endParaRPr>
          </a:p>
          <a:p>
            <a:r>
              <a:rPr lang="en-CH" sz="3600" dirty="0">
                <a:solidFill>
                  <a:schemeClr val="accent5">
                    <a:lumMod val="75%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CH" sz="3600" dirty="0">
                <a:latin typeface="Consolas" panose="020B0609020204030204" pitchFamily="49" charset="0"/>
              </a:rPr>
              <a:t> (</a:t>
            </a:r>
            <a:r>
              <a:rPr lang="en-CH" sz="3600" dirty="0">
                <a:solidFill>
                  <a:schemeClr val="accent5">
                    <a:lumMod val="75%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CH" sz="3600" dirty="0">
                <a:latin typeface="Consolas" panose="020B0609020204030204" pitchFamily="49" charset="0"/>
              </a:rPr>
              <a:t> n = </a:t>
            </a:r>
            <a:r>
              <a:rPr lang="en-CH" sz="3600" dirty="0">
                <a:solidFill>
                  <a:schemeClr val="accent3">
                    <a:lumMod val="75%"/>
                  </a:schemeClr>
                </a:solidFill>
                <a:latin typeface="Consolas" panose="020B0609020204030204" pitchFamily="49" charset="0"/>
              </a:rPr>
              <a:t>0</a:t>
            </a:r>
            <a:r>
              <a:rPr lang="en-CH" sz="3600" dirty="0">
                <a:latin typeface="Consolas" panose="020B0609020204030204" pitchFamily="49" charset="0"/>
              </a:rPr>
              <a:t>; n &lt; </a:t>
            </a:r>
            <a:r>
              <a:rPr lang="en-CH" sz="3600" dirty="0" err="1">
                <a:latin typeface="Consolas" panose="020B0609020204030204" pitchFamily="49" charset="0"/>
              </a:rPr>
              <a:t>a.length</a:t>
            </a:r>
            <a:r>
              <a:rPr lang="en-CH" sz="3600" dirty="0">
                <a:latin typeface="Consolas" panose="020B0609020204030204" pitchFamily="49" charset="0"/>
              </a:rPr>
              <a:t>; n++) {</a:t>
            </a:r>
          </a:p>
          <a:p>
            <a:r>
              <a:rPr lang="en-CH" sz="3600" dirty="0">
                <a:latin typeface="Consolas" panose="020B0609020204030204" pitchFamily="49" charset="0"/>
              </a:rPr>
              <a:t>	a[n] = </a:t>
            </a:r>
            <a:r>
              <a:rPr lang="en-CH" sz="3600" dirty="0">
                <a:solidFill>
                  <a:schemeClr val="accent3">
                    <a:lumMod val="75%"/>
                  </a:schemeClr>
                </a:solidFill>
                <a:latin typeface="Consolas" panose="020B0609020204030204" pitchFamily="49" charset="0"/>
              </a:rPr>
              <a:t>0</a:t>
            </a:r>
            <a:r>
              <a:rPr lang="en-CH" sz="3600" dirty="0">
                <a:latin typeface="Consolas" panose="020B0609020204030204" pitchFamily="49" charset="0"/>
              </a:rPr>
              <a:t>;</a:t>
            </a:r>
          </a:p>
          <a:p>
            <a:r>
              <a:rPr lang="en-CH" sz="3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7EF790-1FE2-CEF0-655E-74233F2E1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8F28-8C37-415B-97E1-105FA70BC57F}" type="slidenum">
              <a:rPr lang="en-CH" smtClean="0"/>
              <a:t>5</a:t>
            </a:fld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459145018"/>
      </p:ext>
    </p:extLst>
  </p:cSld>
  <p:clrMapOvr>
    <a:masterClrMapping/>
  </p:clrMapOvr>
</p:sld>
</file>

<file path=ppt/slides/slide6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78739E-2552-FF50-D747-C8CD6DE5C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8F28-8C37-415B-97E1-105FA70BC57F}" type="slidenum">
              <a:rPr lang="en-CH" smtClean="0"/>
              <a:t>6</a:t>
            </a:fld>
            <a:endParaRPr lang="en-CH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FDA460-7C8D-6288-D0A5-C6DB5C20A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0786" y="2092882"/>
            <a:ext cx="8849818" cy="1018074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A9649F63-4148-8EBE-18FC-150E59E585B1}"/>
              </a:ext>
            </a:extLst>
          </p:cNvPr>
          <p:cNvGrpSpPr/>
          <p:nvPr/>
        </p:nvGrpSpPr>
        <p:grpSpPr>
          <a:xfrm>
            <a:off x="1120409" y="557755"/>
            <a:ext cx="8363011" cy="1060561"/>
            <a:chOff x="1914494" y="0"/>
            <a:chExt cx="8363011" cy="1060561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03B8C69-6F86-B2BF-E0C5-1F4DF6A8F28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83.325%"/>
            <a:stretch/>
          </p:blipFill>
          <p:spPr>
            <a:xfrm>
              <a:off x="1914494" y="0"/>
              <a:ext cx="8363011" cy="401044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D58A0D0-66CC-552F-931A-5D740D563A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8.354%" b="34.224%"/>
            <a:stretch/>
          </p:blipFill>
          <p:spPr>
            <a:xfrm>
              <a:off x="1914494" y="401045"/>
              <a:ext cx="8363011" cy="659516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BE602C-AD50-1D19-70C6-AFF74ED9ECEA}"/>
              </a:ext>
            </a:extLst>
          </p:cNvPr>
          <p:cNvGrpSpPr/>
          <p:nvPr/>
        </p:nvGrpSpPr>
        <p:grpSpPr>
          <a:xfrm>
            <a:off x="308811" y="3390991"/>
            <a:ext cx="8067734" cy="989488"/>
            <a:chOff x="0" y="2852040"/>
            <a:chExt cx="8067734" cy="98948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75F7C3D-E124-35D7-6C7E-98D1F0BE59E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86.924%"/>
            <a:stretch/>
          </p:blipFill>
          <p:spPr>
            <a:xfrm>
              <a:off x="0" y="2852040"/>
              <a:ext cx="8067734" cy="308255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6C827B2-8A1F-2B34-EC32-D9D389052ED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36.09%" b="35.013%"/>
            <a:stretch/>
          </p:blipFill>
          <p:spPr>
            <a:xfrm>
              <a:off x="0" y="3160295"/>
              <a:ext cx="8067734" cy="681233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A14A0459-A48C-0668-DAA8-B437F6CB8C07}"/>
              </a:ext>
            </a:extLst>
          </p:cNvPr>
          <p:cNvGrpSpPr/>
          <p:nvPr/>
        </p:nvGrpSpPr>
        <p:grpSpPr>
          <a:xfrm>
            <a:off x="3719545" y="5145152"/>
            <a:ext cx="6286718" cy="1066221"/>
            <a:chOff x="3047691" y="4372022"/>
            <a:chExt cx="6286718" cy="106622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AA4D83E-9225-2F50-3CD2-05CE1B2D31F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21.937%" b="81.074%"/>
            <a:stretch/>
          </p:blipFill>
          <p:spPr>
            <a:xfrm>
              <a:off x="3047691" y="4372022"/>
              <a:ext cx="6286718" cy="388474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1D0D1D03-FA9C-DCC3-8B54-3359D58B85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44.13%" r="21.937%" b="22.682%"/>
            <a:stretch/>
          </p:blipFill>
          <p:spPr>
            <a:xfrm>
              <a:off x="3047691" y="4757010"/>
              <a:ext cx="6286718" cy="6812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49945204"/>
      </p:ext>
    </p:extLst>
  </p:cSld>
  <p:clrMapOvr>
    <a:masterClrMapping/>
  </p:clrMapOvr>
</p:sld>
</file>

<file path=ppt/slides/slide7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4DA64-3050-B5AA-1062-7B71E3C31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Idea: Type invariants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19EC5-0750-879A-9224-A5B1D32E0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CH" sz="3600" dirty="0">
              <a:solidFill>
                <a:schemeClr val="accent5">
                  <a:lumMod val="75%"/>
                </a:schemeClr>
              </a:solidFill>
              <a:latin typeface="Consolas" panose="020B0609020204030204" pitchFamily="49" charset="0"/>
            </a:endParaRPr>
          </a:p>
          <a:p>
            <a:endParaRPr lang="en-US" sz="3600" dirty="0">
              <a:solidFill>
                <a:schemeClr val="accent5">
                  <a:lumMod val="75%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3600" dirty="0">
                <a:solidFill>
                  <a:schemeClr val="accent5">
                    <a:lumMod val="75%"/>
                  </a:schemeClr>
                </a:solidFill>
                <a:latin typeface="Consolas" panose="020B0609020204030204" pitchFamily="49" charset="0"/>
              </a:rPr>
              <a:t>let</a:t>
            </a:r>
            <a:r>
              <a:rPr lang="en-US" sz="3600" dirty="0">
                <a:latin typeface="Consolas" panose="020B0609020204030204" pitchFamily="49" charset="0"/>
              </a:rPr>
              <a:t> n: NonZeroU32</a:t>
            </a:r>
            <a:endParaRPr lang="en-CH" sz="3600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B10A1-9F5C-1907-B61A-585F35776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8F28-8C37-415B-97E1-105FA70BC57F}" type="slidenum">
              <a:rPr lang="en-CH" smtClean="0"/>
              <a:t>7</a:t>
            </a:fld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2577000014"/>
      </p:ext>
    </p:extLst>
  </p:cSld>
  <p:clrMapOvr>
    <a:masterClrMapping/>
  </p:clrMapOvr>
</p:sld>
</file>

<file path=ppt/slides/slide8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6ECC7-1255-081F-2708-E5471AD78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 anchor="ctr"/>
          <a:lstStyle/>
          <a:p>
            <a:pPr algn="ctr"/>
            <a:r>
              <a:rPr lang="en-US" dirty="0"/>
              <a:t>W</a:t>
            </a:r>
            <a:r>
              <a:rPr lang="en-CH" dirty="0"/>
              <a:t>e provide evidence that</a:t>
            </a:r>
            <a:br>
              <a:rPr lang="en-CH" dirty="0"/>
            </a:br>
            <a:r>
              <a:rPr lang="en-CH" dirty="0"/>
              <a:t>safe </a:t>
            </a:r>
            <a:r>
              <a:rPr lang="en-CH"/>
              <a:t>low-level code without </a:t>
            </a:r>
            <a:r>
              <a:rPr lang="en-CH" dirty="0"/>
              <a:t>overhead</a:t>
            </a:r>
            <a:br>
              <a:rPr lang="en-CH" dirty="0"/>
            </a:br>
            <a:r>
              <a:rPr lang="en-CH" dirty="0"/>
              <a:t>is practical using type invariants</a:t>
            </a:r>
            <a:endParaRPr lang="en-CH" i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3EBEF67-3291-4018-7C3A-7E2EE52C6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8F28-8C37-415B-97E1-105FA70BC57F}" type="slidenum">
              <a:rPr lang="en-CH" smtClean="0"/>
              <a:t>8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71001918"/>
      </p:ext>
    </p:extLst>
  </p:cSld>
  <p:clrMapOvr>
    <a:masterClrMapping/>
  </p:clrMapOvr>
</p:sld>
</file>

<file path=ppt/slides/slide9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15025-F467-8E4E-0FE6-B6CFE9995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Invariant examples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8A6425-BCA7-02DB-98AE-E94843964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8F28-8C37-415B-97E1-105FA70BC57F}" type="slidenum">
              <a:rPr lang="en-CH" smtClean="0"/>
              <a:t>9</a:t>
            </a:fld>
            <a:endParaRPr lang="en-CH" dirty="0"/>
          </a:p>
        </p:txBody>
      </p:sp>
      <p:pic>
        <p:nvPicPr>
          <p:cNvPr id="9" name="Graphic 8" descr="School girl outline">
            <a:extLst>
              <a:ext uri="{FF2B5EF4-FFF2-40B4-BE49-F238E27FC236}">
                <a16:creationId xmlns:a16="http://schemas.microsoft.com/office/drawing/2014/main" id="{1662A96C-9E78-93B9-709D-967C3A3C5A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8662" y="5106971"/>
            <a:ext cx="2050275" cy="2050275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F5B1600F-7C87-3021-5594-D0B6B5D2192C}"/>
              </a:ext>
            </a:extLst>
          </p:cNvPr>
          <p:cNvGrpSpPr/>
          <p:nvPr/>
        </p:nvGrpSpPr>
        <p:grpSpPr>
          <a:xfrm>
            <a:off x="1547212" y="1974841"/>
            <a:ext cx="9097576" cy="2838450"/>
            <a:chOff x="2256224" y="1820854"/>
            <a:chExt cx="9097576" cy="2838450"/>
          </a:xfrm>
        </p:grpSpPr>
        <p:pic>
          <p:nvPicPr>
            <p:cNvPr id="7" name="Graphic 6" descr="Bed with solid fill">
              <a:extLst>
                <a:ext uri="{FF2B5EF4-FFF2-40B4-BE49-F238E27FC236}">
                  <a16:creationId xmlns:a16="http://schemas.microsoft.com/office/drawing/2014/main" id="{679E41B8-7915-0A74-4265-2C214A2CE42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256224" y="2886075"/>
              <a:ext cx="1419225" cy="1419225"/>
            </a:xfrm>
            <a:prstGeom prst="rect">
              <a:avLst/>
            </a:prstGeom>
          </p:spPr>
        </p:pic>
        <p:pic>
          <p:nvPicPr>
            <p:cNvPr id="10" name="Graphic 9" descr="Bed with solid fill">
              <a:extLst>
                <a:ext uri="{FF2B5EF4-FFF2-40B4-BE49-F238E27FC236}">
                  <a16:creationId xmlns:a16="http://schemas.microsoft.com/office/drawing/2014/main" id="{5F865EE5-47BB-6C1C-AB0B-E852D6560E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515350" y="1820854"/>
              <a:ext cx="2838450" cy="2838450"/>
            </a:xfrm>
            <a:prstGeom prst="rect">
              <a:avLst/>
            </a:prstGeom>
          </p:spPr>
        </p:pic>
        <p:pic>
          <p:nvPicPr>
            <p:cNvPr id="11" name="Graphic 10" descr="Bed with solid fill">
              <a:extLst>
                <a:ext uri="{FF2B5EF4-FFF2-40B4-BE49-F238E27FC236}">
                  <a16:creationId xmlns:a16="http://schemas.microsoft.com/office/drawing/2014/main" id="{CAB072FA-667F-FF45-9F74-361FC1FD832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038725" y="2363785"/>
              <a:ext cx="2114550" cy="21145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17810816"/>
      </p:ext>
    </p:extLst>
  </p:cSld>
  <p:clrMapOvr>
    <a:masterClrMapping/>
  </p:clrMapOvr>
</p:sld>
</file>

<file path=ppt/tags/tag1.xml><?xml version="1.0" encoding="utf-8"?>
<p:tagLst xmlns:a="http://purl.oclc.org/ooxml/drawingml/main" xmlns:r="http://purl.oclc.org/ooxml/officeDocument/relationships" xmlns:p="http://purl.oclc.org/ooxml/presentationml/main">
  <p:tag name="TIMING" val="|21.7"/>
</p:tagLst>
</file>

<file path=ppt/tags/tag2.xml><?xml version="1.0" encoding="utf-8"?>
<p:tagLst xmlns:a="http://purl.oclc.org/ooxml/drawingml/main" xmlns:r="http://purl.oclc.org/ooxml/officeDocument/relationships" xmlns:p="http://purl.oclc.org/ooxml/presentationml/main">
  <p:tag name="TIMING" val="|26.1|19.2|25.1|10.3|32.2"/>
</p:tagLst>
</file>

<file path=ppt/tags/tag3.xml><?xml version="1.0" encoding="utf-8"?>
<p:tagLst xmlns:a="http://purl.oclc.org/ooxml/drawingml/main" xmlns:r="http://purl.oclc.org/ooxml/officeDocument/relationships" xmlns:p="http://purl.oclc.org/ooxml/presentationml/main">
  <p:tag name="TIMING" val="|29.5"/>
</p:tagLst>
</file>

<file path=ppt/theme/theme1.xml><?xml version="1.0" encoding="utf-8"?>
<a:theme xmlns:a="http://purl.oclc.org/ooxml/drawingml/main" name="Office Theme">
  <a:themeElements>
    <a:clrScheme name="Custom">
      <a:dk1>
        <a:srgbClr val="000000"/>
      </a:dk1>
      <a:lt1>
        <a:srgbClr val="FFFFFF"/>
      </a:lt1>
      <a:dk2>
        <a:srgbClr val="404040"/>
      </a:dk2>
      <a:lt2>
        <a:srgbClr val="E0E0E0"/>
      </a:lt2>
      <a:accent1>
        <a:srgbClr val="F00000"/>
      </a:accent1>
      <a:accent2>
        <a:srgbClr val="00F000"/>
      </a:accent2>
      <a:accent3>
        <a:srgbClr val="A00000"/>
      </a:accent3>
      <a:accent4>
        <a:srgbClr val="00C040"/>
      </a:accent4>
      <a:accent5>
        <a:srgbClr val="0040A0"/>
      </a:accent5>
      <a:accent6>
        <a:srgbClr val="F0D000"/>
      </a:accent6>
      <a:hlink>
        <a:srgbClr val="595959"/>
      </a:hlink>
      <a:folHlink>
        <a:srgbClr val="595959"/>
      </a:folHlink>
    </a:clrScheme>
    <a:fontScheme name="Custom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%">
              <a:schemeClr val="phClr">
                <a:lumMod val="110%"/>
                <a:satMod val="105%"/>
                <a:tint val="67%"/>
              </a:schemeClr>
            </a:gs>
            <a:gs pos="50%">
              <a:schemeClr val="phClr">
                <a:lumMod val="105%"/>
                <a:satMod val="103%"/>
                <a:tint val="73%"/>
              </a:schemeClr>
            </a:gs>
            <a:gs pos="100%">
              <a:schemeClr val="phClr">
                <a:lumMod val="105%"/>
                <a:satMod val="109%"/>
                <a:tint val="81%"/>
              </a:schemeClr>
            </a:gs>
          </a:gsLst>
          <a:lin ang="5400000" scaled="0"/>
        </a:gradFill>
        <a:gradFill rotWithShape="1">
          <a:gsLst>
            <a:gs pos="0%">
              <a:schemeClr val="phClr">
                <a:satMod val="103%"/>
                <a:lumMod val="102%"/>
                <a:tint val="94%"/>
              </a:schemeClr>
            </a:gs>
            <a:gs pos="50%">
              <a:schemeClr val="phClr">
                <a:satMod val="110%"/>
                <a:lumMod val="100%"/>
                <a:shade val="100%"/>
              </a:schemeClr>
            </a:gs>
            <a:gs pos="100%">
              <a:schemeClr val="phClr">
                <a:lumMod val="99%"/>
                <a:satMod val="120%"/>
                <a:shade val="78%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%"/>
        </a:ln>
        <a:ln w="12700" cap="flat" cmpd="sng" algn="ctr">
          <a:solidFill>
            <a:schemeClr val="phClr"/>
          </a:solidFill>
          <a:prstDash val="solid"/>
          <a:miter lim="800%"/>
        </a:ln>
        <a:ln w="19050" cap="flat" cmpd="sng" algn="ctr">
          <a:solidFill>
            <a:schemeClr val="phClr"/>
          </a:solidFill>
          <a:prstDash val="solid"/>
          <a:miter lim="800%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%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%"/>
            <a:satMod val="170%"/>
          </a:schemeClr>
        </a:solidFill>
        <a:gradFill rotWithShape="1">
          <a:gsLst>
            <a:gs pos="0%">
              <a:schemeClr val="phClr">
                <a:tint val="93%"/>
                <a:satMod val="150%"/>
                <a:shade val="98%"/>
                <a:lumMod val="102%"/>
              </a:schemeClr>
            </a:gs>
            <a:gs pos="50%">
              <a:schemeClr val="phClr">
                <a:tint val="98%"/>
                <a:satMod val="130%"/>
                <a:shade val="90%"/>
                <a:lumMod val="103%"/>
              </a:schemeClr>
            </a:gs>
            <a:gs pos="100%">
              <a:schemeClr val="phClr">
                <a:shade val="63%"/>
                <a:satMod val="120%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40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334D4E6D-1CDD-42D4-AE77-8E076E698E62}" vid="{19D2DF08-1626-4128-9D3D-D40F0A839667}"/>
    </a:ext>
  </a:extLst>
</a:theme>
</file>

<file path=ppt/theme/theme2.xml><?xml version="1.0" encoding="utf-8"?>
<a:theme xmlns:a="http://purl.oclc.org/ooxml/drawingml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%">
              <a:schemeClr val="phClr">
                <a:lumMod val="110%"/>
                <a:satMod val="105%"/>
                <a:tint val="67%"/>
              </a:schemeClr>
            </a:gs>
            <a:gs pos="50%">
              <a:schemeClr val="phClr">
                <a:lumMod val="105%"/>
                <a:satMod val="103%"/>
                <a:tint val="73%"/>
              </a:schemeClr>
            </a:gs>
            <a:gs pos="100%">
              <a:schemeClr val="phClr">
                <a:lumMod val="105%"/>
                <a:satMod val="109%"/>
                <a:tint val="81%"/>
              </a:schemeClr>
            </a:gs>
          </a:gsLst>
          <a:lin ang="5400000" scaled="0"/>
        </a:gradFill>
        <a:gradFill rotWithShape="1">
          <a:gsLst>
            <a:gs pos="0%">
              <a:schemeClr val="phClr">
                <a:satMod val="103%"/>
                <a:lumMod val="102%"/>
                <a:tint val="94%"/>
              </a:schemeClr>
            </a:gs>
            <a:gs pos="50%">
              <a:schemeClr val="phClr">
                <a:satMod val="110%"/>
                <a:lumMod val="100%"/>
                <a:shade val="100%"/>
              </a:schemeClr>
            </a:gs>
            <a:gs pos="100%">
              <a:schemeClr val="phClr">
                <a:lumMod val="99%"/>
                <a:satMod val="120%"/>
                <a:shade val="78%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%"/>
        </a:ln>
        <a:ln w="12700" cap="flat" cmpd="sng" algn="ctr">
          <a:solidFill>
            <a:schemeClr val="phClr"/>
          </a:solidFill>
          <a:prstDash val="solid"/>
          <a:miter lim="800%"/>
        </a:ln>
        <a:ln w="19050" cap="flat" cmpd="sng" algn="ctr">
          <a:solidFill>
            <a:schemeClr val="phClr"/>
          </a:solidFill>
          <a:prstDash val="solid"/>
          <a:miter lim="800%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%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%"/>
            <a:satMod val="170%"/>
          </a:schemeClr>
        </a:solidFill>
        <a:gradFill rotWithShape="1">
          <a:gsLst>
            <a:gs pos="0%">
              <a:schemeClr val="phClr">
                <a:tint val="93%"/>
                <a:satMod val="150%"/>
                <a:shade val="98%"/>
                <a:lumMod val="102%"/>
              </a:schemeClr>
            </a:gs>
            <a:gs pos="50%">
              <a:schemeClr val="phClr">
                <a:tint val="98%"/>
                <a:satMod val="130%"/>
                <a:shade val="90%"/>
                <a:lumMod val="103%"/>
              </a:schemeClr>
            </a:gs>
            <a:gs pos="100%">
              <a:schemeClr val="phClr">
                <a:shade val="63%"/>
                <a:satMod val="120%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purl.oclc.org/ooxml/officeDocument/extendedProperties" xmlns:vt="http://purl.oclc.org/ooxml/officeDocument/docPropsVTypes">
  <Template>Template</Template>
  <TotalTime>15</TotalTime>
  <Words>230</Words>
  <Application>Microsoft Office PowerPoint</Application>
  <PresentationFormat>Widescreen</PresentationFormat>
  <Paragraphs>70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Consolas</vt:lpstr>
      <vt:lpstr>Office Theme</vt:lpstr>
      <vt:lpstr>Safe Low-Level Code Without Overhead is Practical</vt:lpstr>
      <vt:lpstr>Safety vs Correctness</vt:lpstr>
      <vt:lpstr>PowerPoint Presentation</vt:lpstr>
      <vt:lpstr>Overhead of checks</vt:lpstr>
      <vt:lpstr>Heuristics?</vt:lpstr>
      <vt:lpstr>PowerPoint Presentation</vt:lpstr>
      <vt:lpstr>Idea: Type invariants</vt:lpstr>
      <vt:lpstr>We provide evidence that safe low-level code without overhead is practical using type invariants</vt:lpstr>
      <vt:lpstr>Invariant examples</vt:lpstr>
      <vt:lpstr>Too lax</vt:lpstr>
      <vt:lpstr>Too strict</vt:lpstr>
      <vt:lpstr>Just right</vt:lpstr>
      <vt:lpstr>Case study</vt:lpstr>
      <vt:lpstr>Performance results</vt:lpstr>
      <vt:lpstr>Engineers need tools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Safe Low-Level Code Without Overhead is Practical</dc:title>
  <dc:creator>Solal Pirelli</dc:creator>
  <cp:lastModifiedBy>Solal Pirelli</cp:lastModifiedBy>
  <cp:revision>2</cp:revision>
  <dcterms:created xsi:type="dcterms:W3CDTF">2023-04-26T15:18:11Z</dcterms:created>
  <dcterms:modified xsi:type="dcterms:W3CDTF">2024-04-12T13:53:58Z</dcterms:modified>
</cp:coreProperties>
</file>