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1.xml" ContentType="application/vnd.openxmlformats-officedocument.presentationml.tags+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howSpecialPlsOnTitleSld="0" saveSubsetFonts="1" conformance="strict">
  <p:sldMasterIdLst>
    <p:sldMasterId id="2147483648" r:id="rId1"/>
  </p:sldMasterIdLst>
  <p:notesMasterIdLst>
    <p:notesMasterId r:id="rId31"/>
  </p:notesMasterIdLst>
  <p:handoutMasterIdLst>
    <p:handoutMasterId r:id="rId32"/>
  </p:handoutMasterIdLst>
  <p:sldIdLst>
    <p:sldId id="256" r:id="rId2"/>
    <p:sldId id="257" r:id="rId3"/>
    <p:sldId id="259" r:id="rId4"/>
    <p:sldId id="260" r:id="rId5"/>
    <p:sldId id="258" r:id="rId6"/>
    <p:sldId id="281" r:id="rId7"/>
    <p:sldId id="280" r:id="rId8"/>
    <p:sldId id="263" r:id="rId9"/>
    <p:sldId id="264" r:id="rId10"/>
    <p:sldId id="282" r:id="rId11"/>
    <p:sldId id="266" r:id="rId12"/>
    <p:sldId id="291" r:id="rId13"/>
    <p:sldId id="267" r:id="rId14"/>
    <p:sldId id="268" r:id="rId15"/>
    <p:sldId id="269" r:id="rId16"/>
    <p:sldId id="292" r:id="rId17"/>
    <p:sldId id="270" r:id="rId18"/>
    <p:sldId id="271" r:id="rId19"/>
    <p:sldId id="283" r:id="rId20"/>
    <p:sldId id="295" r:id="rId21"/>
    <p:sldId id="294" r:id="rId22"/>
    <p:sldId id="299" r:id="rId23"/>
    <p:sldId id="293" r:id="rId24"/>
    <p:sldId id="290" r:id="rId25"/>
    <p:sldId id="301" r:id="rId26"/>
    <p:sldId id="302" r:id="rId27"/>
    <p:sldId id="274" r:id="rId28"/>
    <p:sldId id="298" r:id="rId29"/>
    <p:sldId id="275" r:id="rId3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clrMru>
    <a:srgbClr val="548235"/>
    <a:srgbClr val="2F5597"/>
    <a:srgbClr val="FFC000"/>
    <a:srgbClr val="4472C4"/>
    <a:srgbClr val="ED7D31"/>
    <a:srgbClr val="FFFFFF"/>
    <a:srgbClr val="70AD47"/>
    <a:srgbClr val="203864"/>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p1510:revLst>
    <p1510:client id="{D236C79E-D77F-48AA-BC05-39E5633B286C}" v="1765" dt="2020-10-23T10:43:03.558"/>
  </p1510:revLst>
</p1510:revInfo>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9.982%" autoAdjust="0"/>
    <p:restoredTop sz="90.482%" autoAdjust="0"/>
  </p:normalViewPr>
  <p:slideViewPr>
    <p:cSldViewPr snapToGrid="0">
      <p:cViewPr varScale="1">
        <p:scale>
          <a:sx n="149" d="100"/>
          <a:sy n="149" d="100"/>
        </p:scale>
        <p:origin x="380" y="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21" Type="http://purl.oclc.org/ooxml/officeDocument/relationships/slide" Target="slides/slide20.xml"/><Relationship Id="rId34" Type="http://purl.oclc.org/ooxml/officeDocument/relationships/viewProps" Target="view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presProps" Target="presProp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29" Type="http://purl.oclc.org/ooxml/officeDocument/relationships/slide" Target="slides/slide28.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slide" Target="slides/slide23.xml"/><Relationship Id="rId32" Type="http://purl.oclc.org/ooxml/officeDocument/relationships/handoutMaster" Target="handoutMasters/handoutMaster1.xml"/><Relationship Id="rId37" Type="http://schemas.microsoft.com/office/2015/10/relationships/revisionInfo" Target="revisionInfo.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36" Type="http://purl.oclc.org/ooxml/officeDocument/relationships/tableStyles" Target="tableStyles.xml"/><Relationship Id="rId10" Type="http://purl.oclc.org/ooxml/officeDocument/relationships/slide" Target="slides/slide9.xml"/><Relationship Id="rId19" Type="http://purl.oclc.org/ooxml/officeDocument/relationships/slide" Target="slides/slide18.xml"/><Relationship Id="rId31" Type="http://purl.oclc.org/ooxml/officeDocument/relationships/notesMaster" Target="notesMasters/notesMaster1.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slide" Target="slides/slide29.xml"/><Relationship Id="rId35" Type="http://purl.oclc.org/ooxml/officeDocument/relationships/theme" Target="theme/theme1.xml"/><Relationship Id="rId8" Type="http://purl.oclc.org/ooxml/officeDocument/relationships/slide" Target="slides/slide7.xml"/><Relationship Id="rId3" Type="http://purl.oclc.org/ooxml/officeDocument/relationships/slide" Target="slides/slide2.xml"/></Relationships>
</file>

<file path=ppt/charts/_rels/chart1.xml.rels><?xml version="1.0" encoding="UTF-8" standalone="yes"?>
<Relationships xmlns="http://schemas.openxmlformats.org/package/2006/relationships"><Relationship Id="rId3" Type="http://purl.oclc.org/ooxml/officeDocument/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purl.oclc.org/ooxml/drawingml/chart" xmlns:a="http://purl.oclc.org/ooxml/drawingml/main" xmlns:r="http://purl.oclc.org/ooxml/officeDocument/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34952322227191"/>
          <c:y val="4.2958338974927603E-2"/>
          <c:w val="0.84405502447688874"/>
          <c:h val="0.8416837201375823"/>
        </c:manualLayout>
      </c:layout>
      <c:lineChart>
        <c:grouping val="standard"/>
        <c:varyColors val="0"/>
        <c:ser>
          <c:idx val="0"/>
          <c:order val="0"/>
          <c:spPr>
            <a:ln w="111125" cap="sq">
              <a:solidFill>
                <a:schemeClr val="accent1">
                  <a:alpha val="49%"/>
                </a:schemeClr>
              </a:solidFill>
              <a:prstDash val="sysDot"/>
              <a:bevel/>
            </a:ln>
            <a:effectLst/>
          </c:spPr>
          <c:marker>
            <c:symbol val="circle"/>
            <c:size val="5"/>
            <c:spPr>
              <a:solidFill>
                <a:schemeClr val="accent1"/>
              </a:solidFill>
              <a:ln w="254000">
                <a:solidFill>
                  <a:schemeClr val="accent1"/>
                </a:solidFill>
              </a:ln>
              <a:effectLst/>
            </c:spPr>
          </c:marker>
          <c:cat>
            <c:numRef>
              <c:f>Sheet1!$A$1:$A$6</c:f>
              <c:numCache>
                <c:formatCode>General</c:formatCode>
                <c:ptCount val="6"/>
                <c:pt idx="0">
                  <c:v>1983</c:v>
                </c:pt>
                <c:pt idx="1">
                  <c:v>1995</c:v>
                </c:pt>
                <c:pt idx="2">
                  <c:v>1998</c:v>
                </c:pt>
                <c:pt idx="3">
                  <c:v>2002</c:v>
                </c:pt>
                <c:pt idx="4">
                  <c:v>2010</c:v>
                </c:pt>
                <c:pt idx="5">
                  <c:v>2017</c:v>
                </c:pt>
              </c:numCache>
            </c:numRef>
          </c:cat>
          <c:val>
            <c:numRef>
              <c:f>Sheet1!$B$1:$B$6</c:f>
              <c:numCache>
                <c:formatCode>General</c:formatCode>
                <c:ptCount val="6"/>
                <c:pt idx="0">
                  <c:v>10</c:v>
                </c:pt>
                <c:pt idx="1">
                  <c:v>100</c:v>
                </c:pt>
                <c:pt idx="2">
                  <c:v>1000</c:v>
                </c:pt>
                <c:pt idx="3">
                  <c:v>10000</c:v>
                </c:pt>
                <c:pt idx="4">
                  <c:v>100000</c:v>
                </c:pt>
                <c:pt idx="5">
                  <c:v>400000</c:v>
                </c:pt>
              </c:numCache>
            </c:numRef>
          </c:val>
          <c:smooth val="0"/>
          <c:extLst>
            <c:ext xmlns:c16="http://schemas.microsoft.com/office/drawing/2014/chart" uri="{C3380CC4-5D6E-409C-BE32-E72D297353CC}">
              <c16:uniqueId val="{00000000-AA33-41A5-A7E9-604AE973C188}"/>
            </c:ext>
          </c:extLst>
        </c:ser>
        <c:dLbls>
          <c:showLegendKey val="0"/>
          <c:showVal val="0"/>
          <c:showCatName val="0"/>
          <c:showSerName val="0"/>
          <c:showPercent val="0"/>
          <c:showBubbleSize val="0"/>
        </c:dLbls>
        <c:marker val="1"/>
        <c:smooth val="0"/>
        <c:axId val="1742344192"/>
        <c:axId val="1661296144"/>
      </c:lineChart>
      <c:dateAx>
        <c:axId val="1742344192"/>
        <c:scaling>
          <c:orientation val="minMax"/>
          <c:max val="2019"/>
          <c:min val="1980"/>
        </c:scaling>
        <c:delete val="0"/>
        <c:axPos val="b"/>
        <c:numFmt formatCode="General" sourceLinked="1"/>
        <c:majorTickMark val="none"/>
        <c:minorTickMark val="none"/>
        <c:tickLblPos val="nextTo"/>
        <c:spPr>
          <a:noFill/>
          <a:ln w="9525" cap="flat" cmpd="sng" algn="ctr">
            <a:solidFill>
              <a:schemeClr val="tx1">
                <a:lumMod val="15%"/>
                <a:lumOff val="85%"/>
              </a:schemeClr>
            </a:solidFill>
            <a:round/>
          </a:ln>
          <a:effectLst/>
        </c:spPr>
        <c:txPr>
          <a:bodyPr rot="0" spcFirstLastPara="1" vertOverflow="ellipsis" wrap="square" anchor="ctr" anchorCtr="1"/>
          <a:lstStyle/>
          <a:p>
            <a:pPr>
              <a:defRPr sz="3200" b="0" i="0" u="none" strike="noStrike" kern="1200" baseline="0%">
                <a:solidFill>
                  <a:schemeClr val="tx1">
                    <a:lumMod val="65%"/>
                    <a:lumOff val="35%"/>
                  </a:schemeClr>
                </a:solidFill>
                <a:latin typeface="+mn-lt"/>
                <a:ea typeface="+mn-ea"/>
                <a:cs typeface="+mn-cs"/>
              </a:defRPr>
            </a:pPr>
            <a:endParaRPr lang="en-CH"/>
          </a:p>
        </c:txPr>
        <c:crossAx val="1661296144"/>
        <c:crosses val="autoZero"/>
        <c:auto val="0"/>
        <c:lblOffset val="100"/>
        <c:baseTimeUnit val="days"/>
        <c:majorUnit val="10"/>
        <c:majorTimeUnit val="days"/>
      </c:dateAx>
      <c:valAx>
        <c:axId val="1661296144"/>
        <c:scaling>
          <c:logBase val="10"/>
          <c:orientation val="minMax"/>
          <c:max val="400000"/>
          <c:min val="10"/>
        </c:scaling>
        <c:delete val="0"/>
        <c:axPos val="l"/>
        <c:majorGridlines>
          <c:spPr>
            <a:ln w="9525" cap="flat" cmpd="sng" algn="ctr">
              <a:solidFill>
                <a:schemeClr val="tx1">
                  <a:lumMod val="15%"/>
                  <a:lumOff val="85%"/>
                </a:schemeClr>
              </a:solidFill>
              <a:round/>
            </a:ln>
            <a:effectLst/>
          </c:spPr>
        </c:majorGridlines>
        <c:numFmt formatCode="#,##0" sourceLinked="0"/>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3200" b="0" i="0" u="none" strike="noStrike" kern="1200" baseline="0%">
                <a:solidFill>
                  <a:schemeClr val="tx1">
                    <a:lumMod val="65%"/>
                    <a:lumOff val="35%"/>
                  </a:schemeClr>
                </a:solidFill>
                <a:latin typeface="+mn-lt"/>
                <a:ea typeface="+mn-ea"/>
                <a:cs typeface="+mn-cs"/>
              </a:defRPr>
            </a:pPr>
            <a:endParaRPr lang="en-CH"/>
          </a:p>
        </c:txPr>
        <c:crossAx val="1742344192"/>
        <c:crosses val="autoZero"/>
        <c:crossBetween val="between"/>
      </c:valAx>
      <c:spPr>
        <a:noFill/>
        <a:ln>
          <a:noFill/>
        </a:ln>
        <a:effectLst/>
      </c:spPr>
    </c:plotArea>
    <c:legend>
      <c:legendPos val="r"/>
      <c:layout>
        <c:manualLayout>
          <c:xMode val="edge"/>
          <c:yMode val="edge"/>
          <c:x val="0.92844652846527198"/>
          <c:y val="0.46088589621654236"/>
          <c:w val="4.6482882130008188E-3"/>
          <c:h val="9.3987903502678591E-2"/>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
                  <a:lumOff val="35%"/>
                </a:schemeClr>
              </a:solidFill>
              <a:latin typeface="+mn-lt"/>
              <a:ea typeface="+mn-ea"/>
              <a:cs typeface="+mn-cs"/>
            </a:defRPr>
          </a:pPr>
          <a:endParaRPr lang="en-CH"/>
        </a:p>
      </c:txPr>
    </c:legend>
    <c:plotVisOnly val="1"/>
    <c:dispBlanksAs val="gap"/>
    <c:showDLblsOverMax val="0"/>
  </c:chart>
  <c:spPr>
    <a:solidFill>
      <a:schemeClr val="bg1"/>
    </a:solidFill>
    <a:ln w="9525" cap="flat" cmpd="sng" algn="ctr">
      <a:noFill/>
      <a:round/>
    </a:ln>
    <a:effectLst/>
  </c:spPr>
  <c:txPr>
    <a:bodyPr/>
    <a:lstStyle/>
    <a:p>
      <a:pPr>
        <a:defRPr sz="3200"/>
      </a:pPr>
      <a:endParaRPr lang="en-CH"/>
    </a:p>
  </c:txPr>
  <c:externalData r:id="rId3">
    <c:autoUpdate val="0"/>
  </c:externalData>
</c:chartSpace>
</file>

<file path=ppt/charts/colors1.xml><?xml version="1.0" encoding="utf-8"?>
<cs:colorStyle xmlns:cs="http://schemas.microsoft.com/office/drawing/2012/chartStyle" xmlns:a="http://purl.oclc.org/ooxml/drawingml/main" meth="cycle" id="10">
  <a:schemeClr val="accent1"/>
  <a:schemeClr val="accent2"/>
  <a:schemeClr val="accent3"/>
  <a:schemeClr val="accent4"/>
  <a:schemeClr val="accent5"/>
  <a:schemeClr val="accent6"/>
  <cs:variation/>
  <cs:variation>
    <a:lumMod val="60%"/>
  </cs:variation>
  <cs:variation>
    <a:lumMod val="80%"/>
    <a:lumOff val="20%"/>
  </cs:variation>
  <cs:variation>
    <a:lumMod val="80%"/>
  </cs:variation>
  <cs:variation>
    <a:lumMod val="60%"/>
    <a:lumOff val="40%"/>
  </cs:variation>
  <cs:variation>
    <a:lumMod val="50%"/>
  </cs:variation>
  <cs:variation>
    <a:lumMod val="70%"/>
    <a:lumOff val="30%"/>
  </cs:variation>
  <cs:variation>
    <a:lumMod val="70%"/>
  </cs:variation>
  <cs:variation>
    <a:lumMod val="50%"/>
    <a:lumOff val="50%"/>
  </cs:variation>
</cs:colorStyle>
</file>

<file path=ppt/charts/style1.xml><?xml version="1.0" encoding="utf-8"?>
<cs:chartStyle xmlns:cs="http://schemas.microsoft.com/office/drawing/2012/chartStyle" xmlns:a="http://purl.oclc.org/ooxml/drawingml/main" id="332">
  <cs:axisTitle>
    <cs:lnRef idx="0"/>
    <cs:fillRef idx="0"/>
    <cs:effectRef idx="0"/>
    <cs:fontRef idx="minor">
      <a:schemeClr val="tx1">
        <a:lumMod val="65%"/>
        <a:lumOff val="35%"/>
      </a:schemeClr>
    </cs:fontRef>
    <cs:defRPr sz="1000" kern="1200"/>
  </cs:axisTitle>
  <cs:categoryAxis>
    <cs:lnRef idx="0"/>
    <cs:fillRef idx="0"/>
    <cs:effectRef idx="0"/>
    <cs:fontRef idx="minor">
      <a:schemeClr val="tx1">
        <a:lumMod val="65%"/>
        <a:lumOff val="35%"/>
      </a:schemeClr>
    </cs:fontRef>
    <cs:spPr>
      <a:ln w="9525" cap="flat" cmpd="sng" algn="ctr">
        <a:solidFill>
          <a:schemeClr val="tx1">
            <a:lumMod val="15%"/>
            <a:lumOff val="85%"/>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
            <a:lumOff val="85%"/>
          </a:schemeClr>
        </a:solidFill>
        <a:round/>
      </a:ln>
    </cs:spPr>
    <cs:defRPr sz="1000" kern="1200"/>
  </cs:chartArea>
  <cs:dataLabel>
    <cs:lnRef idx="0"/>
    <cs:fillRef idx="0"/>
    <cs:effectRef idx="0"/>
    <cs:fontRef idx="minor">
      <a:schemeClr val="tx1">
        <a:lumMod val="75%"/>
        <a:lumOff val="25%"/>
      </a:schemeClr>
    </cs:fontRef>
    <cs:defRPr sz="900" kern="1200"/>
  </cs:dataLabel>
  <cs:dataLabelCallout>
    <cs:lnRef idx="0"/>
    <cs:fillRef idx="0"/>
    <cs:effectRef idx="0"/>
    <cs:fontRef idx="minor">
      <a:schemeClr val="dk1">
        <a:lumMod val="65%"/>
        <a:lumOff val="35%"/>
      </a:schemeClr>
    </cs:fontRef>
    <cs:spPr>
      <a:solidFill>
        <a:schemeClr val="lt1"/>
      </a:solidFill>
      <a:ln>
        <a:solidFill>
          <a:schemeClr val="dk1">
            <a:lumMod val="25%"/>
            <a:lumOff val="75%"/>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
        <a:lumOff val="35%"/>
      </a:schemeClr>
    </cs:fontRef>
    <cs:spPr>
      <a:noFill/>
      <a:ln w="9525" cap="flat" cmpd="sng" algn="ctr">
        <a:solidFill>
          <a:schemeClr val="tx1">
            <a:lumMod val="15%"/>
            <a:lumOff val="85%"/>
          </a:schemeClr>
        </a:solidFill>
        <a:round/>
      </a:ln>
    </cs:spPr>
    <cs:defRPr sz="900" kern="1200"/>
  </cs:dataTable>
  <cs:downBar>
    <cs:lnRef idx="0"/>
    <cs:fillRef idx="0"/>
    <cs:effectRef idx="0"/>
    <cs:fontRef idx="minor">
      <a:schemeClr val="dk1"/>
    </cs:fontRef>
    <cs:spPr>
      <a:solidFill>
        <a:schemeClr val="dk1">
          <a:lumMod val="65%"/>
          <a:lumOff val="35%"/>
        </a:schemeClr>
      </a:solidFill>
      <a:ln w="9525">
        <a:solidFill>
          <a:schemeClr val="tx1">
            <a:lumMod val="65%"/>
            <a:lumOff val="35%"/>
          </a:schemeClr>
        </a:solidFill>
      </a:ln>
    </cs:spPr>
  </cs:downBar>
  <cs:dropLine>
    <cs:lnRef idx="0"/>
    <cs:fillRef idx="0"/>
    <cs:effectRef idx="0"/>
    <cs:fontRef idx="minor">
      <a:schemeClr val="tx1"/>
    </cs:fontRef>
    <cs:spPr>
      <a:ln w="9525" cap="flat" cmpd="sng" algn="ctr">
        <a:solidFill>
          <a:schemeClr val="tx1">
            <a:lumMod val="35%"/>
            <a:lumOff val="65%"/>
          </a:schemeClr>
        </a:solidFill>
        <a:round/>
      </a:ln>
    </cs:spPr>
  </cs:dropLine>
  <cs:errorBar>
    <cs:lnRef idx="0"/>
    <cs:fillRef idx="0"/>
    <cs:effectRef idx="0"/>
    <cs:fontRef idx="minor">
      <a:schemeClr val="tx1"/>
    </cs:fontRef>
    <cs:spPr>
      <a:ln w="9525" cap="flat" cmpd="sng" algn="ctr">
        <a:solidFill>
          <a:schemeClr val="tx1">
            <a:lumMod val="65%"/>
            <a:lumOff val="35%"/>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
            <a:lumOff val="85%"/>
          </a:schemeClr>
        </a:solidFill>
        <a:round/>
      </a:ln>
    </cs:spPr>
  </cs:gridlineMajor>
  <cs:gridlineMinor>
    <cs:lnRef idx="0"/>
    <cs:fillRef idx="0"/>
    <cs:effectRef idx="0"/>
    <cs:fontRef idx="minor">
      <a:schemeClr val="tx1"/>
    </cs:fontRef>
    <cs:spPr>
      <a:ln w="9525" cap="flat" cmpd="sng" algn="ctr">
        <a:solidFill>
          <a:schemeClr val="tx1">
            <a:lumMod val="5%"/>
            <a:lumOff val="95%"/>
          </a:schemeClr>
        </a:solidFill>
        <a:round/>
      </a:ln>
    </cs:spPr>
  </cs:gridlineMinor>
  <cs:hiLoLine>
    <cs:lnRef idx="0"/>
    <cs:fillRef idx="0"/>
    <cs:effectRef idx="0"/>
    <cs:fontRef idx="minor">
      <a:schemeClr val="tx1"/>
    </cs:fontRef>
    <cs:spPr>
      <a:ln w="9525" cap="flat" cmpd="sng" algn="ctr">
        <a:solidFill>
          <a:schemeClr val="tx1">
            <a:lumMod val="75%"/>
            <a:lumOff val="25%"/>
          </a:schemeClr>
        </a:solidFill>
        <a:round/>
      </a:ln>
    </cs:spPr>
  </cs:hiLoLine>
  <cs:leaderLine>
    <cs:lnRef idx="0"/>
    <cs:fillRef idx="0"/>
    <cs:effectRef idx="0"/>
    <cs:fontRef idx="minor">
      <a:schemeClr val="tx1"/>
    </cs:fontRef>
    <cs:spPr>
      <a:ln w="9525" cap="flat" cmpd="sng" algn="ctr">
        <a:solidFill>
          <a:schemeClr val="tx1">
            <a:lumMod val="35%"/>
            <a:lumOff val="65%"/>
          </a:schemeClr>
        </a:solidFill>
        <a:round/>
      </a:ln>
    </cs:spPr>
  </cs:leaderLine>
  <cs:legend>
    <cs:lnRef idx="0"/>
    <cs:fillRef idx="0"/>
    <cs:effectRef idx="0"/>
    <cs:fontRef idx="minor">
      <a:schemeClr val="tx1">
        <a:lumMod val="65%"/>
        <a:lumOff val="35%"/>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
        <a:lumOff val="35%"/>
      </a:schemeClr>
    </cs:fontRef>
    <cs:defRPr sz="900" kern="1200"/>
  </cs:seriesAxis>
  <cs:seriesLine>
    <cs:lnRef idx="0"/>
    <cs:fillRef idx="0"/>
    <cs:effectRef idx="0"/>
    <cs:fontRef idx="minor">
      <a:schemeClr val="tx1"/>
    </cs:fontRef>
    <cs:spPr>
      <a:ln w="9525" cap="flat" cmpd="sng" algn="ctr">
        <a:solidFill>
          <a:schemeClr val="tx1">
            <a:lumMod val="35%"/>
            <a:lumOff val="65%"/>
          </a:schemeClr>
        </a:solidFill>
        <a:round/>
      </a:ln>
    </cs:spPr>
  </cs:seriesLine>
  <cs:title>
    <cs:lnRef idx="0"/>
    <cs:fillRef idx="0"/>
    <cs:effectRef idx="0"/>
    <cs:fontRef idx="minor">
      <a:schemeClr val="tx1">
        <a:lumMod val="65%"/>
        <a:lumOff val="35%"/>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
        <a:lumOff val="35%"/>
      </a:schemeClr>
    </cs:fontRef>
    <cs:defRPr sz="900" kern="1200"/>
  </cs:trendlineLabel>
  <cs:upBar>
    <cs:lnRef idx="0"/>
    <cs:fillRef idx="0"/>
    <cs:effectRef idx="0"/>
    <cs:fontRef idx="minor">
      <a:schemeClr val="dk1"/>
    </cs:fontRef>
    <cs:spPr>
      <a:solidFill>
        <a:schemeClr val="lt1"/>
      </a:solidFill>
      <a:ln w="9525">
        <a:solidFill>
          <a:schemeClr val="tx1">
            <a:lumMod val="15%"/>
            <a:lumOff val="85%"/>
          </a:schemeClr>
        </a:solidFill>
      </a:ln>
    </cs:spPr>
  </cs:upBar>
  <cs:valueAxis>
    <cs:lnRef idx="0"/>
    <cs:fillRef idx="0"/>
    <cs:effectRef idx="0"/>
    <cs:fontRef idx="minor">
      <a:schemeClr val="tx1">
        <a:lumMod val="65%"/>
        <a:lumOff val="35%"/>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769926-1E91-4BE2-9B73-F6C4D6EF3A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a:extLst>
              <a:ext uri="{FF2B5EF4-FFF2-40B4-BE49-F238E27FC236}">
                <a16:creationId xmlns:a16="http://schemas.microsoft.com/office/drawing/2014/main" id="{80F033E6-8F83-477B-A68C-C9BAD95DB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D6D26-35BC-4943-B60C-EC190B8EB0CA}" type="datetimeFigureOut">
              <a:rPr lang="en-CH" smtClean="0"/>
              <a:t>12/04/2024</a:t>
            </a:fld>
            <a:endParaRPr lang="en-CH"/>
          </a:p>
        </p:txBody>
      </p:sp>
      <p:sp>
        <p:nvSpPr>
          <p:cNvPr id="4" name="Footer Placeholder 3">
            <a:extLst>
              <a:ext uri="{FF2B5EF4-FFF2-40B4-BE49-F238E27FC236}">
                <a16:creationId xmlns:a16="http://schemas.microsoft.com/office/drawing/2014/main" id="{D2417EDF-A2A3-408D-A8F0-B8F6F859A4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5" name="Slide Number Placeholder 4">
            <a:extLst>
              <a:ext uri="{FF2B5EF4-FFF2-40B4-BE49-F238E27FC236}">
                <a16:creationId xmlns:a16="http://schemas.microsoft.com/office/drawing/2014/main" id="{C1F6D9C3-73B4-4DED-B240-67CD106DB9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3E543D-F9CC-47EC-B2AD-F684073177C9}" type="slidenum">
              <a:rPr lang="en-CH" smtClean="0"/>
              <a:t>‹#›</a:t>
            </a:fld>
            <a:endParaRPr lang="en-CH"/>
          </a:p>
        </p:txBody>
      </p:sp>
    </p:spTree>
    <p:extLst>
      <p:ext uri="{BB962C8B-B14F-4D97-AF65-F5344CB8AC3E}">
        <p14:creationId xmlns:p14="http://schemas.microsoft.com/office/powerpoint/2010/main" val="193262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8CC57-472A-4C06-BAEE-E5AA35461CD1}" type="datetimeFigureOut">
              <a:rPr lang="en-CH" smtClean="0"/>
              <a:t>12/04/2024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75DB7-AF3B-4760-8299-B572C6561AC8}" type="slidenum">
              <a:rPr lang="en-CH" smtClean="0"/>
              <a:t>‹#›</a:t>
            </a:fld>
            <a:endParaRPr lang="en-CH"/>
          </a:p>
        </p:txBody>
      </p:sp>
    </p:spTree>
    <p:extLst>
      <p:ext uri="{BB962C8B-B14F-4D97-AF65-F5344CB8AC3E}">
        <p14:creationId xmlns:p14="http://schemas.microsoft.com/office/powerpoint/2010/main" val="421080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0.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1.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Solal Pirelli, and I’ll be presenting “A Simpler and Faster NIC Driver Model for Network Functions”.</a:t>
            </a:r>
          </a:p>
          <a:p>
            <a:r>
              <a:rPr lang="en-US" dirty="0"/>
              <a:t>This is joint work with my advisor George </a:t>
            </a:r>
            <a:r>
              <a:rPr lang="en-US" dirty="0" err="1"/>
              <a:t>Candea</a:t>
            </a:r>
            <a:r>
              <a:rPr lang="en-US" dirty="0"/>
              <a:t>.</a:t>
            </a:r>
          </a:p>
        </p:txBody>
      </p:sp>
      <p:sp>
        <p:nvSpPr>
          <p:cNvPr id="4" name="Slide Number Placeholder 3"/>
          <p:cNvSpPr>
            <a:spLocks noGrp="1"/>
          </p:cNvSpPr>
          <p:nvPr>
            <p:ph type="sldNum" sz="quarter" idx="5"/>
          </p:nvPr>
        </p:nvSpPr>
        <p:spPr/>
        <p:txBody>
          <a:bodyPr/>
          <a:lstStyle/>
          <a:p>
            <a:fld id="{69C75DB7-AF3B-4760-8299-B572C6561AC8}" type="slidenum">
              <a:rPr lang="en-CH" smtClean="0"/>
              <a:t>1</a:t>
            </a:fld>
            <a:endParaRPr lang="en-CH"/>
          </a:p>
        </p:txBody>
      </p:sp>
    </p:spTree>
    <p:extLst>
      <p:ext uri="{BB962C8B-B14F-4D97-AF65-F5344CB8AC3E}">
        <p14:creationId xmlns:p14="http://schemas.microsoft.com/office/powerpoint/2010/main" val="1237609182"/>
      </p:ext>
    </p:extLst>
  </p:cSld>
  <p:clrMapOvr>
    <a:masterClrMapping/>
  </p:clrMapOvr>
</p:notes>
</file>

<file path=ppt/notesSlides/notesSlide10.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key results are that our driver allows for 25% more throughput than the full DPDK driver, while also making network functions 8x faster to verify than the driver subset that Vigor used.</a:t>
            </a:r>
          </a:p>
          <a:p>
            <a:r>
              <a:rPr lang="en-US" dirty="0"/>
              <a:t>Our implementation is in pure C: we do not use inline assembly or compiler built-ins such as vectorized operations.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10</a:t>
            </a:fld>
            <a:endParaRPr lang="en-CH"/>
          </a:p>
        </p:txBody>
      </p:sp>
    </p:spTree>
    <p:extLst>
      <p:ext uri="{BB962C8B-B14F-4D97-AF65-F5344CB8AC3E}">
        <p14:creationId xmlns:p14="http://schemas.microsoft.com/office/powerpoint/2010/main" val="2387051175"/>
      </p:ext>
    </p:extLst>
  </p:cSld>
  <p:clrMapOvr>
    <a:masterClrMapping/>
  </p:clrMapOvr>
</p:notes>
</file>

<file path=ppt/notesSlides/notesSlide1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we manage this? We designed a new driver model specifically for functions that do not handle TCP, meaning they process packets one by one in order.</a:t>
            </a:r>
          </a:p>
          <a:p>
            <a:r>
              <a:rPr lang="en-US" dirty="0"/>
              <a:t>We made efficient use of network card features, both in the model design and in the implementation.</a:t>
            </a:r>
          </a:p>
          <a:p>
            <a:r>
              <a:rPr lang="en-US" dirty="0"/>
              <a:t>We also wrote our implementation from scratch: it is not a subset of DPDK, it does not contain code from any other driver.</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11</a:t>
            </a:fld>
            <a:endParaRPr lang="en-CH"/>
          </a:p>
        </p:txBody>
      </p:sp>
    </p:spTree>
    <p:extLst>
      <p:ext uri="{BB962C8B-B14F-4D97-AF65-F5344CB8AC3E}">
        <p14:creationId xmlns:p14="http://schemas.microsoft.com/office/powerpoint/2010/main" val="312015405"/>
      </p:ext>
    </p:extLst>
  </p:cSld>
  <p:clrMapOvr>
    <a:masterClrMapping/>
  </p:clrMapOvr>
</p:notes>
</file>

<file path=ppt/notesSlides/notesSlide1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this talk, I’ll walk you through the design, implementation, and evaluation of our driver model.</a:t>
            </a:r>
          </a:p>
          <a:p>
            <a:r>
              <a:rPr lang="en-US" dirty="0"/>
              <a:t>Let’s start with the design.</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12</a:t>
            </a:fld>
            <a:endParaRPr lang="en-CH"/>
          </a:p>
        </p:txBody>
      </p:sp>
    </p:spTree>
    <p:extLst>
      <p:ext uri="{BB962C8B-B14F-4D97-AF65-F5344CB8AC3E}">
        <p14:creationId xmlns:p14="http://schemas.microsoft.com/office/powerpoint/2010/main" val="1108057637"/>
      </p:ext>
    </p:extLst>
  </p:cSld>
  <p:clrMapOvr>
    <a:masterClrMapping/>
  </p:clrMapOvr>
</p:notes>
</file>

<file path=ppt/notesSlides/notesSlide1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review the classic driver model that we can for instance find in BSD sockets.</a:t>
            </a:r>
          </a:p>
          <a:p>
            <a:r>
              <a:rPr lang="en-US" dirty="0"/>
              <a:t>When a program wants to receive data, it calls the receive function, which causes the operating system to copy data from its internal buffers that the network card filled with data.</a:t>
            </a:r>
          </a:p>
          <a:p>
            <a:r>
              <a:rPr lang="en-US" dirty="0"/>
              <a:t>When a program wants to transmit data, it calls the send function, which causes the operating system to copy the program data to an internal buffer that it then gives to the network card.</a:t>
            </a:r>
          </a:p>
          <a:p>
            <a:r>
              <a:rPr lang="en-US" dirty="0"/>
              <a:t>This is an open system: the program can use any buffer it wants, and the operating system manages its own buffers.</a:t>
            </a:r>
          </a:p>
          <a:p>
            <a:r>
              <a:rPr lang="en-US" dirty="0"/>
              <a:t>The main overhead comes from data copies: copying data is not necessary for correctness, it’s an artifact of how the operating system isolates programs.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13</a:t>
            </a:fld>
            <a:endParaRPr lang="en-CH"/>
          </a:p>
        </p:txBody>
      </p:sp>
    </p:spTree>
    <p:extLst>
      <p:ext uri="{BB962C8B-B14F-4D97-AF65-F5344CB8AC3E}">
        <p14:creationId xmlns:p14="http://schemas.microsoft.com/office/powerpoint/2010/main" val="317507449"/>
      </p:ext>
    </p:extLst>
  </p:cSld>
  <p:clrMapOvr>
    <a:masterClrMapping/>
  </p:clrMapOvr>
</p:notes>
</file>

<file path=ppt/notesSlides/notesSlide1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copies, frameworks such as DPDK introduced a closed model, in which all buffers are pre-allocated and put into a buffer pool. They are shared between the network function and the driver.</a:t>
            </a:r>
          </a:p>
          <a:p>
            <a:r>
              <a:rPr lang="en-US" dirty="0"/>
              <a:t>Some buffers are then given to the network card to receive data in. The network function can then process these buffers, and then has three choices: put a buffer back in the pool, which means dropping the packet, keep the buffer around for later, for instance to reorder out-of-order TCP packets, or give the buffer to the network card to transmit. Once buffers have finished transmission, they are put back into the pool.</a:t>
            </a:r>
          </a:p>
          <a:p>
            <a:r>
              <a:rPr lang="en-US" dirty="0"/>
              <a:t>This model has no copying or allocations, but the buffer pool is now a complexity and performance bottleneck.</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14</a:t>
            </a:fld>
            <a:endParaRPr lang="en-CH"/>
          </a:p>
        </p:txBody>
      </p:sp>
    </p:spTree>
    <p:extLst>
      <p:ext uri="{BB962C8B-B14F-4D97-AF65-F5344CB8AC3E}">
        <p14:creationId xmlns:p14="http://schemas.microsoft.com/office/powerpoint/2010/main" val="2689452280"/>
      </p:ext>
    </p:extLst>
  </p:cSld>
  <p:clrMapOvr>
    <a:masterClrMapping/>
  </p:clrMapOvr>
</p:notes>
</file>

<file path=ppt/notesSlides/notesSlide1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this bottleneck, we designed a model we call “TinyNF”, for “Tiny Network Function”. It does away with the buffer pool entirely. The total number of buffers is exactly as many as the network card can have in use at once, and they all begin by being used to receive data. The network function can then process buffers one by one, after which it must either transmit or drop them. It cannot keep buffers around. One key aspect of this design is that transmitting and dropping packets are done in the same way, thanks to modern network hardware. In the widely used Intel 82-5-99 network card, for instance, transmitting a buffer with zero length corresponds to doing nothing, but it uses the same code path. This allows for a linear flow of buffers, without any obvious bottlenecks.</a:t>
            </a:r>
          </a:p>
        </p:txBody>
      </p:sp>
      <p:sp>
        <p:nvSpPr>
          <p:cNvPr id="4" name="Slide Number Placeholder 3"/>
          <p:cNvSpPr>
            <a:spLocks noGrp="1"/>
          </p:cNvSpPr>
          <p:nvPr>
            <p:ph type="sldNum" sz="quarter" idx="5"/>
          </p:nvPr>
        </p:nvSpPr>
        <p:spPr/>
        <p:txBody>
          <a:bodyPr/>
          <a:lstStyle/>
          <a:p>
            <a:fld id="{69C75DB7-AF3B-4760-8299-B572C6561AC8}" type="slidenum">
              <a:rPr lang="en-CH" smtClean="0"/>
              <a:t>15</a:t>
            </a:fld>
            <a:endParaRPr lang="en-CH"/>
          </a:p>
        </p:txBody>
      </p:sp>
    </p:spTree>
    <p:extLst>
      <p:ext uri="{BB962C8B-B14F-4D97-AF65-F5344CB8AC3E}">
        <p14:creationId xmlns:p14="http://schemas.microsoft.com/office/powerpoint/2010/main" val="229373583"/>
      </p:ext>
    </p:extLst>
  </p:cSld>
  <p:clrMapOvr>
    <a:masterClrMapping/>
  </p:clrMapOvr>
</p:notes>
</file>

<file path=ppt/notesSlides/notesSlide1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key idea behind our design, in essence, is to remove the buffer pool and allow for a linear flow of buffers. Now let’s look at the key steps of the implementation</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16</a:t>
            </a:fld>
            <a:endParaRPr lang="en-CH"/>
          </a:p>
        </p:txBody>
      </p:sp>
    </p:spTree>
    <p:extLst>
      <p:ext uri="{BB962C8B-B14F-4D97-AF65-F5344CB8AC3E}">
        <p14:creationId xmlns:p14="http://schemas.microsoft.com/office/powerpoint/2010/main" val="940564060"/>
      </p:ext>
    </p:extLst>
  </p:cSld>
  <p:clrMapOvr>
    <a:masterClrMapping/>
  </p:clrMapOvr>
</p:notes>
</file>

<file path=ppt/notesSlides/notesSlide1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earlier, we use exactly as many buffers as the network card can handle at once. The network card uses rings to manage buffers, with one part of the ring used by the hardware and one part available to the software.</a:t>
            </a:r>
          </a:p>
          <a:p>
            <a:r>
              <a:rPr lang="en-US" dirty="0"/>
              <a:t>For instance, here are rings containing 8 buffers each. The part used by the hardware of the reception ring corresponds to buffers being used to receive data, while the other part corresponds to buffers that have been filled with data and are waiting to be processed. The transmission ring works in the same way, with buffers to transmit or who have finished transmission. Usually, the reception and transmission rings are unrelated. But in our model, the two rings contain the exact same buffers, except that a given buffer cannot be used for both reception and transmission at the same time. There is no overlap between rings.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17</a:t>
            </a:fld>
            <a:endParaRPr lang="en-CH"/>
          </a:p>
        </p:txBody>
      </p:sp>
    </p:spTree>
    <p:extLst>
      <p:ext uri="{BB962C8B-B14F-4D97-AF65-F5344CB8AC3E}">
        <p14:creationId xmlns:p14="http://schemas.microsoft.com/office/powerpoint/2010/main" val="3179469503"/>
      </p:ext>
    </p:extLst>
  </p:cSld>
  <p:clrMapOvr>
    <a:masterClrMapping/>
  </p:clrMapOvr>
</p:notes>
</file>

<file path=ppt/notesSlides/notesSlide1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merge the rings into a single logical ring, which contains one reception ring and one or more transmission rings. Buffers switch from state to state in the logical ring, which corresponds to switching from the hardware-owned to the software-owned part of the physical rings. All buffers stay at the same location in every ring, it’s only their logical state that changes. For instance, let’s look at this buffer here, currently being processed. When the network function has finished processing it, it will switch to the transmission state, which could mean dropping it, then once the card has finished transmitting the buffer, it will switch to being used to receive data, and once that is done, it will switch back to being processed.</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18</a:t>
            </a:fld>
            <a:endParaRPr lang="en-CH"/>
          </a:p>
        </p:txBody>
      </p:sp>
    </p:spTree>
    <p:extLst>
      <p:ext uri="{BB962C8B-B14F-4D97-AF65-F5344CB8AC3E}">
        <p14:creationId xmlns:p14="http://schemas.microsoft.com/office/powerpoint/2010/main" val="3559332213"/>
      </p:ext>
    </p:extLst>
  </p:cSld>
  <p:clrMapOvr>
    <a:masterClrMapping/>
  </p:clrMapOvr>
</p:notes>
</file>

<file path=ppt/notesSlides/notesSlide19.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this looks like in terms of code. First, the driver reads input metadata to see whether there is a packet and gain other information such as the length of the packet if there is one. If there is a packet, it will be processed, and then the driver will write output metadata corresponding to transmitting or dropping it. After that, regardless of whether there was a packet, the driver may flush the network card state, to let the network card know there is data to transmit, and recycle buffers, to move buffers that have been transmitted back to being used for receiving data. These last two operations are expensive, so the driver does not do them every time. Compared to a standard driver such as DPDK, TinyNF does not need to change any pointers, since the same buffers are used everywhere, and does not have any pool operations such as fetching buffers from the pool. This also means the corresponding failure cases, such as the pool being empty, do not exist. There are also no explicit batches of packets: they are processed one by one.</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19</a:t>
            </a:fld>
            <a:endParaRPr lang="en-CH"/>
          </a:p>
        </p:txBody>
      </p:sp>
    </p:spTree>
    <p:extLst>
      <p:ext uri="{BB962C8B-B14F-4D97-AF65-F5344CB8AC3E}">
        <p14:creationId xmlns:p14="http://schemas.microsoft.com/office/powerpoint/2010/main" val="2882772585"/>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takeaway from this talk is that designing for verification can help with performance.</a:t>
            </a:r>
          </a:p>
          <a:p>
            <a:r>
              <a:rPr lang="en-US" dirty="0"/>
              <a:t>Having to think about how a system will be proven correct, and keeping in mind the limits of automated reasoning when designing the system, is not a hindrance in development, but can actually lead to a faster design.</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a:t>
            </a:fld>
            <a:endParaRPr lang="en-CH"/>
          </a:p>
        </p:txBody>
      </p:sp>
    </p:spTree>
    <p:extLst>
      <p:ext uri="{BB962C8B-B14F-4D97-AF65-F5344CB8AC3E}">
        <p14:creationId xmlns:p14="http://schemas.microsoft.com/office/powerpoint/2010/main" val="1863351405"/>
      </p:ext>
    </p:extLst>
  </p:cSld>
  <p:clrMapOvr>
    <a:masterClrMapping/>
  </p:clrMapOvr>
</p:notes>
</file>

<file path=ppt/notesSlides/notesSlide20.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Flushing the state to let the network card know about buffers ready to transmit is particularly expensive, because it is a write through PCI Express, not to main memory. This can affect both throughput and latency: if the driver flushes too often, too much time will be spent flushing compared to processing packets, and packets will be delayed. DPDK’s use of adaptive batching effectively allows it to estimate the network load: flushing at the end of a small batch is likely to be a performance win because if the batch is small then the network load is low. We do not look at future packets, unlike DPDK, so instead we flush when there are no packets to receive, or after a few packets if we don’t become idle. This gives us good throughput, but it can increase latency depending on the workload.</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20</a:t>
            </a:fld>
            <a:endParaRPr lang="en-CH"/>
          </a:p>
        </p:txBody>
      </p:sp>
    </p:spTree>
    <p:extLst>
      <p:ext uri="{BB962C8B-B14F-4D97-AF65-F5344CB8AC3E}">
        <p14:creationId xmlns:p14="http://schemas.microsoft.com/office/powerpoint/2010/main" val="1934199349"/>
      </p:ext>
    </p:extLst>
  </p:cSld>
  <p:clrMapOvr>
    <a:masterClrMapping/>
  </p:clrMapOvr>
</p:notes>
</file>

<file path=ppt/notesSlides/notesSlide2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code, our driver is 550 lines of code, around 10% of which is interesting code, with the rest being initialization boilerplate. It only depends on an environment abstraction in 300 lines of code, which itself uses Linux and the C standard library. The environment abstraction contains functions to convert endianness, to allocate and free memory, to translate virtual memory addresses to physical ones and back, to talk to PCI devices, and to sleep. We believe this is close to the minimum necessary; our driver is entirely in user mode and has no kernel mode dependencies.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21</a:t>
            </a:fld>
            <a:endParaRPr lang="en-CH"/>
          </a:p>
        </p:txBody>
      </p:sp>
    </p:spTree>
    <p:extLst>
      <p:ext uri="{BB962C8B-B14F-4D97-AF65-F5344CB8AC3E}">
        <p14:creationId xmlns:p14="http://schemas.microsoft.com/office/powerpoint/2010/main" val="566914633"/>
      </p:ext>
    </p:extLst>
  </p:cSld>
  <p:clrMapOvr>
    <a:masterClrMapping/>
  </p:clrMapOvr>
</p:notes>
</file>

<file path=ppt/notesSlides/notesSlide2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finish the implementation section, a note about writing drivers. It is commonly believed that drivers are a special category of software that is hard to write because hardware never works as expected. This may be the case for some specific pieces or categories of hardware, but this was not our experience. The data sheet for our network card was publicly available, and most of the interpretations we had to make were trivial, such as correcting typos or conservatively assuming timeouts.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22</a:t>
            </a:fld>
            <a:endParaRPr lang="en-CH"/>
          </a:p>
        </p:txBody>
      </p:sp>
    </p:spTree>
    <p:extLst>
      <p:ext uri="{BB962C8B-B14F-4D97-AF65-F5344CB8AC3E}">
        <p14:creationId xmlns:p14="http://schemas.microsoft.com/office/powerpoint/2010/main" val="3162279913"/>
      </p:ext>
    </p:extLst>
  </p:cSld>
  <p:clrMapOvr>
    <a:masterClrMapping/>
  </p:clrMapOvr>
</p:notes>
</file>

<file path=ppt/notesSlides/notesSlide2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lang="en-US" dirty="0"/>
              <a:t>So the key aspect of our implementation is that it avoids unnecessary operations thanks to the simplicity of its model. Now let’s see how well it performs.</a:t>
            </a:r>
            <a:endParaRPr lang="en-CH" dirty="0"/>
          </a:p>
          <a:p>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23</a:t>
            </a:fld>
            <a:endParaRPr lang="en-CH"/>
          </a:p>
        </p:txBody>
      </p:sp>
    </p:spTree>
    <p:extLst>
      <p:ext uri="{BB962C8B-B14F-4D97-AF65-F5344CB8AC3E}">
        <p14:creationId xmlns:p14="http://schemas.microsoft.com/office/powerpoint/2010/main" val="1390895918"/>
      </p:ext>
    </p:extLst>
  </p:cSld>
  <p:clrMapOvr>
    <a:masterClrMapping/>
  </p:clrMapOvr>
</p:notes>
</file>

<file path=ppt/notesSlides/notesSlide2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same five network functions used by the Vigor SOSP paper in our evaluation: a NAT, a bridge, a policer, a non-TCP firewall, and a load balancer. We compared our driver to DPDK on three main metrics: maximum throughput without dropping packets, latency, and complexity. We measured throughput and latency using two machines, connected by Ethernet cables.</a:t>
            </a:r>
          </a:p>
        </p:txBody>
      </p:sp>
      <p:sp>
        <p:nvSpPr>
          <p:cNvPr id="4" name="Slide Number Placeholder 3"/>
          <p:cNvSpPr>
            <a:spLocks noGrp="1"/>
          </p:cNvSpPr>
          <p:nvPr>
            <p:ph type="sldNum" sz="quarter" idx="5"/>
          </p:nvPr>
        </p:nvSpPr>
        <p:spPr/>
        <p:txBody>
          <a:bodyPr/>
          <a:lstStyle/>
          <a:p>
            <a:fld id="{69C75DB7-AF3B-4760-8299-B572C6561AC8}" type="slidenum">
              <a:rPr lang="en-CH" smtClean="0"/>
              <a:t>24</a:t>
            </a:fld>
            <a:endParaRPr lang="en-CH"/>
          </a:p>
        </p:txBody>
      </p:sp>
    </p:spTree>
    <p:extLst>
      <p:ext uri="{BB962C8B-B14F-4D97-AF65-F5344CB8AC3E}">
        <p14:creationId xmlns:p14="http://schemas.microsoft.com/office/powerpoint/2010/main" val="3451590277"/>
      </p:ext>
    </p:extLst>
  </p:cSld>
  <p:clrMapOvr>
    <a:masterClrMapping/>
  </p:clrMapOvr>
</p:notes>
</file>

<file path=ppt/notesSlides/notesSlide2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complexity, our driver is clearly simpler. It has 10 times less code in the initialization, and 5 times less to receive and transmit packets, despite providing the same features to our network functions. The complexity difference is even stronger when we look at the number of code paths: whereas the DPDK driver has hundreds of paths, including here variables that refer to the number of paths in the rest of the DPDK codebase, ours has only a single-digit number. The only variable in our driver’s paths is the number of output links. Overall, this corresponds to 7 times fewer paths in our verified network functions, which we can then verify 8 times faster.</a:t>
            </a:r>
          </a:p>
        </p:txBody>
      </p:sp>
      <p:sp>
        <p:nvSpPr>
          <p:cNvPr id="4" name="Slide Number Placeholder 3"/>
          <p:cNvSpPr>
            <a:spLocks noGrp="1"/>
          </p:cNvSpPr>
          <p:nvPr>
            <p:ph type="sldNum" sz="quarter" idx="5"/>
          </p:nvPr>
        </p:nvSpPr>
        <p:spPr/>
        <p:txBody>
          <a:bodyPr/>
          <a:lstStyle/>
          <a:p>
            <a:fld id="{69C75DB7-AF3B-4760-8299-B572C6561AC8}" type="slidenum">
              <a:rPr lang="en-CH" smtClean="0"/>
              <a:t>25</a:t>
            </a:fld>
            <a:endParaRPr lang="en-CH"/>
          </a:p>
        </p:txBody>
      </p:sp>
    </p:spTree>
    <p:extLst>
      <p:ext uri="{BB962C8B-B14F-4D97-AF65-F5344CB8AC3E}">
        <p14:creationId xmlns:p14="http://schemas.microsoft.com/office/powerpoint/2010/main" val="3160039477"/>
      </p:ext>
    </p:extLst>
  </p:cSld>
  <p:clrMapOvr>
    <a:masterClrMapping/>
  </p:clrMapOvr>
</p:notes>
</file>

<file path=ppt/notesSlides/notesSlide2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compared our driver to Ixy, another research project presented at ANCS last year which implemented a driver for the same network card. Their driver uses the same model as DPDK but focuses on simplicity for educational value. We see that the amount of initialization code is roughly the same, which shows that initialization in DPDK could be simpler, but that Ixy still has over twice the amount of code to receive and transmit packets, mainly because of the use of a buffer pool which our model does not need.</a:t>
            </a:r>
          </a:p>
        </p:txBody>
      </p:sp>
      <p:sp>
        <p:nvSpPr>
          <p:cNvPr id="4" name="Slide Number Placeholder 3"/>
          <p:cNvSpPr>
            <a:spLocks noGrp="1"/>
          </p:cNvSpPr>
          <p:nvPr>
            <p:ph type="sldNum" sz="quarter" idx="5"/>
          </p:nvPr>
        </p:nvSpPr>
        <p:spPr/>
        <p:txBody>
          <a:bodyPr/>
          <a:lstStyle/>
          <a:p>
            <a:fld id="{69C75DB7-AF3B-4760-8299-B572C6561AC8}" type="slidenum">
              <a:rPr lang="en-CH" smtClean="0"/>
              <a:t>26</a:t>
            </a:fld>
            <a:endParaRPr lang="en-CH"/>
          </a:p>
        </p:txBody>
      </p:sp>
    </p:spTree>
    <p:extLst>
      <p:ext uri="{BB962C8B-B14F-4D97-AF65-F5344CB8AC3E}">
        <p14:creationId xmlns:p14="http://schemas.microsoft.com/office/powerpoint/2010/main" val="2540515848"/>
      </p:ext>
    </p:extLst>
  </p:cSld>
  <p:clrMapOvr>
    <a:masterClrMapping/>
  </p:clrMapOvr>
</p:notes>
</file>

<file path=ppt/notesSlides/notesSlide2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performance, here is one of the many graphs from our paper. It plots the throughput of the traffic policer on the X axis, up to a maximum of 20 Gb/s as we use two links, and the latency on the Y axis, stopping when the policer drops packets. We measured three drivers: the verified DPDK driver subset from Vigor, the full DPDK driver, and our driver. All three come in one and two-core variants, to make sure our driver can work with parallelism. The further right a driver goes, the more throughput it can sustain, while the further down it goes, the lower the latency. Overall, not only does our driver allow for 2.6 times the throughput using the verified driver subset, but it allows for 1.25 times the throughput using the full DPDK driver! There is a lot more performance evaluation in the paper, including virtualization and low-level metrics, which we summarized in the project webpage as well.</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27</a:t>
            </a:fld>
            <a:endParaRPr lang="en-CH"/>
          </a:p>
        </p:txBody>
      </p:sp>
    </p:spTree>
    <p:extLst>
      <p:ext uri="{BB962C8B-B14F-4D97-AF65-F5344CB8AC3E}">
        <p14:creationId xmlns:p14="http://schemas.microsoft.com/office/powerpoint/2010/main" val="1928487527"/>
      </p:ext>
    </p:extLst>
  </p:cSld>
  <p:clrMapOvr>
    <a:masterClrMapping/>
  </p:clrMapOvr>
</p:notes>
</file>

<file path=ppt/notesSlides/notesSlide2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measured performance using the classic “no-op” network function, which as its name implies does not actually perform a useful operation: it only writes constants to the MAC addresses of each packet without any other processing. The semantics of the graph are the same as before, but we used only one core and had to lower the CPU frequency so the Ethernet links wouldn’t be bottlenecks, and we got a surprising result: our implementation performs worse than DPDK in this case!</a:t>
            </a:r>
          </a:p>
          <a:p>
            <a:pPr marL="0" marR="0" lvl="0" indent="0" algn="l" defTabSz="914400" rtl="0" eaLnBrk="1" fontAlgn="auto" latinLnBrk="0" hangingPunct="1">
              <a:lnSpc>
                <a:spcPct val="100%"/>
              </a:lnSpc>
              <a:spcBef>
                <a:spcPts val="0"/>
              </a:spcBef>
              <a:spcAft>
                <a:spcPts val="0"/>
              </a:spcAft>
              <a:buClrTx/>
              <a:buSzTx/>
              <a:buFontTx/>
              <a:buNone/>
              <a:tabLst/>
              <a:defRPr/>
            </a:pPr>
            <a:r>
              <a:rPr lang="en-US" dirty="0"/>
              <a:t>To explain the performance results, we measured low-level metrics such as the number of CPU cycles, assembly instructions and cache hits per packet. Overall, TinyNF does so little that it can receive and transmit a packet in 35 instructions, compared to DPDK’s 100. It also has a lower cache footprint, causing fewer cache misses in the network function. These differences are not visible in artificial benchmarks such as no-ops, in which instruction-level parallelism and cache sizes hide them and make DPDK shine, but when measuring real network functions our driver causes less interference and improves performance.</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28</a:t>
            </a:fld>
            <a:endParaRPr lang="en-CH"/>
          </a:p>
        </p:txBody>
      </p:sp>
    </p:spTree>
    <p:extLst>
      <p:ext uri="{BB962C8B-B14F-4D97-AF65-F5344CB8AC3E}">
        <p14:creationId xmlns:p14="http://schemas.microsoft.com/office/powerpoint/2010/main" val="2552973419"/>
      </p:ext>
    </p:extLst>
  </p:cSld>
  <p:clrMapOvr>
    <a:masterClrMapping/>
  </p:clrMapOvr>
</p:notes>
</file>

<file path=ppt/notesSlides/notesSlide29.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
              </a:lnSpc>
              <a:spcBef>
                <a:spcPts val="0"/>
              </a:spcBef>
              <a:spcAft>
                <a:spcPts val="0"/>
              </a:spcAft>
              <a:buClrTx/>
              <a:buSzTx/>
              <a:buFontTx/>
              <a:buNone/>
              <a:tabLst/>
              <a:defRPr/>
            </a:pPr>
            <a:r>
              <a:rPr lang="en-US" dirty="0"/>
              <a:t>In conclusion, I made the case that designing a system for verification can help with performance, because minimizing the number of operations, removing complex data structures and making data flow linearly all improve performance. Having to think about how a system will be proven correct, and keeping in mind the limits of automated reasoning when designing the system, is not a hindrance in development, but can lead to a faster design. We showed that core network functions that form the backbone of the Internet do not have to choose between performance and verifiability: they can have both! Our code is publicly available, and we encourage you to use it for your own work on network functions or drivers. You can find it, along with more details, by following the link on this slide. Thank you.</a:t>
            </a:r>
          </a:p>
        </p:txBody>
      </p:sp>
      <p:sp>
        <p:nvSpPr>
          <p:cNvPr id="4" name="Slide Number Placeholder 3"/>
          <p:cNvSpPr>
            <a:spLocks noGrp="1"/>
          </p:cNvSpPr>
          <p:nvPr>
            <p:ph type="sldNum" sz="quarter" idx="5"/>
          </p:nvPr>
        </p:nvSpPr>
        <p:spPr/>
        <p:txBody>
          <a:bodyPr/>
          <a:lstStyle/>
          <a:p>
            <a:fld id="{69C75DB7-AF3B-4760-8299-B572C6561AC8}" type="slidenum">
              <a:rPr lang="en-CH" smtClean="0"/>
              <a:t>29</a:t>
            </a:fld>
            <a:endParaRPr lang="en-CH"/>
          </a:p>
        </p:txBody>
      </p:sp>
    </p:spTree>
    <p:extLst>
      <p:ext uri="{BB962C8B-B14F-4D97-AF65-F5344CB8AC3E}">
        <p14:creationId xmlns:p14="http://schemas.microsoft.com/office/powerpoint/2010/main" val="1672445028"/>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network contains many single-purpose hardware devices, such as bridges, IP routers and firewalls.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3</a:t>
            </a:fld>
            <a:endParaRPr lang="en-CH"/>
          </a:p>
        </p:txBody>
      </p:sp>
    </p:spTree>
    <p:extLst>
      <p:ext uri="{BB962C8B-B14F-4D97-AF65-F5344CB8AC3E}">
        <p14:creationId xmlns:p14="http://schemas.microsoft.com/office/powerpoint/2010/main" val="3542672244"/>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we can expect these devices to be replaced by software network functions, running on commodity hardware.</a:t>
            </a:r>
          </a:p>
          <a:p>
            <a:r>
              <a:rPr lang="en-US" dirty="0"/>
              <a:t>This increases flexibility, at the cost of dependability and performance, because we do not have the same tools to verify software as we do for hardware, and general-purpose hardware is slower than special-purpose hardware.</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4</a:t>
            </a:fld>
            <a:endParaRPr lang="en-CH"/>
          </a:p>
        </p:txBody>
      </p:sp>
    </p:spTree>
    <p:extLst>
      <p:ext uri="{BB962C8B-B14F-4D97-AF65-F5344CB8AC3E}">
        <p14:creationId xmlns:p14="http://schemas.microsoft.com/office/powerpoint/2010/main" val="516291739"/>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aspect is particularly important due to growing Ethernet speeds. Back in 1983, when Ethernet was first standardized as 10 megabit Ethernet, a machine had 67 microseconds to process each packet, assuming packets arriving at line rate and of the smallest possible size.</a:t>
            </a:r>
          </a:p>
          <a:p>
            <a:r>
              <a:rPr lang="en-US" dirty="0"/>
              <a:t>With 10 gigabit Ethernet, this budget shrank to 67 nanoseconds, which is less than accessing main memory. With 400 gigabit Ethernet, this budget is now under 2 nanoseconds, so even accessing the cache is too much!</a:t>
            </a:r>
          </a:p>
          <a:p>
            <a:r>
              <a:rPr lang="en-US" dirty="0"/>
              <a:t>This budget is a conservative estimate, as we do not expect all packets to be of the smallest size and we can use more than a single core to handle packets.</a:t>
            </a:r>
          </a:p>
          <a:p>
            <a:r>
              <a:rPr lang="en-US" dirty="0"/>
              <a:t>However, it is clear that the overheads that we could afford when we counted in microseconds are no longer acceptable. We must design network stacks without these overheads, and without sacrificing correctness either: we want to formally verify that the resulting software network functions meet their specifications.</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5</a:t>
            </a:fld>
            <a:endParaRPr lang="en-CH"/>
          </a:p>
        </p:txBody>
      </p:sp>
    </p:spTree>
    <p:extLst>
      <p:ext uri="{BB962C8B-B14F-4D97-AF65-F5344CB8AC3E}">
        <p14:creationId xmlns:p14="http://schemas.microsoft.com/office/powerpoint/2010/main" val="1165578961"/>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lot of recent work on verifying fast network stacks. Systems such as Vigor and Gravel can verify that network functions follow a specification such as an RFC, including part of the I/O framework they use such as DPDK or Click. However, drivers have remained a complexity bottleneck.</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6</a:t>
            </a:fld>
            <a:endParaRPr lang="en-CH"/>
          </a:p>
        </p:txBody>
      </p:sp>
    </p:spTree>
    <p:extLst>
      <p:ext uri="{BB962C8B-B14F-4D97-AF65-F5344CB8AC3E}">
        <p14:creationId xmlns:p14="http://schemas.microsoft.com/office/powerpoint/2010/main" val="3078006245"/>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Vigor, which our lab presented last year at SOSP, we had to pick a subset of an existing network driver to make verification possible.</a:t>
            </a:r>
          </a:p>
          <a:p>
            <a:r>
              <a:rPr lang="en-US" dirty="0"/>
              <a:t>There was a tradeoff between a subset simple enough to be verified but not as fast, and the full version that is fast but too complex to verify.</a:t>
            </a:r>
          </a:p>
          <a:p>
            <a:r>
              <a:rPr lang="en-US" dirty="0"/>
              <a:t>This work was motivated by the question “Can we write a driver that is faster but still verified?”</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7</a:t>
            </a:fld>
            <a:endParaRPr lang="en-CH"/>
          </a:p>
        </p:txBody>
      </p:sp>
    </p:spTree>
    <p:extLst>
      <p:ext uri="{BB962C8B-B14F-4D97-AF65-F5344CB8AC3E}">
        <p14:creationId xmlns:p14="http://schemas.microsoft.com/office/powerpoint/2010/main" val="1249243890"/>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key insight is that core network functions such as Ethernet bridges and IP routers operate in a restricted way: they process packets one by one, without reordering them.</a:t>
            </a:r>
          </a:p>
          <a:p>
            <a:r>
              <a:rPr lang="en-US" dirty="0"/>
              <a:t>This also applies to functions such as NATs, load balancers, traffic policers, and other functions that do not handle TCP and thus do not have to deal with out-of-order packets, unlike for instance some firewalls.</a:t>
            </a:r>
          </a:p>
          <a:p>
            <a:r>
              <a:rPr lang="en-US" dirty="0"/>
              <a:t>Can we make these functions fast by designing a driver specifically for them?</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8</a:t>
            </a:fld>
            <a:endParaRPr lang="en-CH"/>
          </a:p>
        </p:txBody>
      </p:sp>
    </p:spTree>
    <p:extLst>
      <p:ext uri="{BB962C8B-B14F-4D97-AF65-F5344CB8AC3E}">
        <p14:creationId xmlns:p14="http://schemas.microsoft.com/office/powerpoint/2010/main" val="1246620729"/>
      </p:ext>
    </p:extLst>
  </p:cSld>
  <p:clrMapOvr>
    <a:masterClrMapping/>
  </p:clrMapOvr>
</p:notes>
</file>

<file path=ppt/notesSlides/notesSlide9.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yes! Core network functions can be both fast and simple.</a:t>
            </a:r>
          </a:p>
          <a:p>
            <a:r>
              <a:rPr lang="en-US" dirty="0"/>
              <a:t>This means we can verify network functions without sacrificing performance.</a:t>
            </a:r>
          </a:p>
          <a:p>
            <a:r>
              <a:rPr lang="en-US" dirty="0"/>
              <a:t>In fact, our performance is even better than with the full DPDK driver!</a:t>
            </a:r>
            <a:endParaRPr lang="en-CH" dirty="0"/>
          </a:p>
        </p:txBody>
      </p:sp>
      <p:sp>
        <p:nvSpPr>
          <p:cNvPr id="4" name="Slide Number Placeholder 3"/>
          <p:cNvSpPr>
            <a:spLocks noGrp="1"/>
          </p:cNvSpPr>
          <p:nvPr>
            <p:ph type="sldNum" sz="quarter" idx="5"/>
          </p:nvPr>
        </p:nvSpPr>
        <p:spPr/>
        <p:txBody>
          <a:bodyPr/>
          <a:lstStyle/>
          <a:p>
            <a:fld id="{69C75DB7-AF3B-4760-8299-B572C6561AC8}" type="slidenum">
              <a:rPr lang="en-CH" smtClean="0"/>
              <a:t>9</a:t>
            </a:fld>
            <a:endParaRPr lang="en-CH"/>
          </a:p>
        </p:txBody>
      </p:sp>
    </p:spTree>
    <p:extLst>
      <p:ext uri="{BB962C8B-B14F-4D97-AF65-F5344CB8AC3E}">
        <p14:creationId xmlns:p14="http://schemas.microsoft.com/office/powerpoint/2010/main" val="3410612949"/>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BA0-6757-47CC-96CD-8D689E1B1515}"/>
              </a:ext>
            </a:extLst>
          </p:cNvPr>
          <p:cNvSpPr>
            <a:spLocks noGrp="1"/>
          </p:cNvSpPr>
          <p:nvPr>
            <p:ph type="ctrTitle"/>
          </p:nvPr>
        </p:nvSpPr>
        <p:spPr>
          <a:xfrm>
            <a:off x="1524000" y="606829"/>
            <a:ext cx="9144000" cy="2903134"/>
          </a:xfrm>
        </p:spPr>
        <p:txBody>
          <a:bodyPr anchor="b"/>
          <a:lstStyle>
            <a:lvl1pPr algn="ctr">
              <a:defRPr sz="7200"/>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13E99D9D-CDA7-4C2D-B799-F9E84806DB22}"/>
              </a:ext>
            </a:extLst>
          </p:cNvPr>
          <p:cNvSpPr>
            <a:spLocks noGrp="1"/>
          </p:cNvSpPr>
          <p:nvPr>
            <p:ph type="subTitle" idx="1"/>
          </p:nvPr>
        </p:nvSpPr>
        <p:spPr>
          <a:xfrm>
            <a:off x="1524000" y="3990108"/>
            <a:ext cx="9144000" cy="1267691"/>
          </a:xfrm>
        </p:spPr>
        <p:txBody>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sp>
        <p:nvSpPr>
          <p:cNvPr id="4" name="Date Placeholder 3">
            <a:extLst>
              <a:ext uri="{FF2B5EF4-FFF2-40B4-BE49-F238E27FC236}">
                <a16:creationId xmlns:a16="http://schemas.microsoft.com/office/drawing/2014/main" id="{004AE4DD-C58A-465B-A795-FB1F5D28B9B9}"/>
              </a:ext>
            </a:extLst>
          </p:cNvPr>
          <p:cNvSpPr>
            <a:spLocks noGrp="1"/>
          </p:cNvSpPr>
          <p:nvPr>
            <p:ph type="dt" sz="half" idx="10"/>
          </p:nvPr>
        </p:nvSpPr>
        <p:spPr/>
        <p:txBody>
          <a:bodyPr/>
          <a:lstStyle/>
          <a:p>
            <a:r>
              <a:rPr lang="en-CH"/>
              <a:t>20/10/2020 16:41</a:t>
            </a:r>
          </a:p>
        </p:txBody>
      </p:sp>
      <p:sp>
        <p:nvSpPr>
          <p:cNvPr id="5" name="Footer Placeholder 4">
            <a:extLst>
              <a:ext uri="{FF2B5EF4-FFF2-40B4-BE49-F238E27FC236}">
                <a16:creationId xmlns:a16="http://schemas.microsoft.com/office/drawing/2014/main" id="{AF53232F-371F-4CD8-BD92-678E4CEE8F17}"/>
              </a:ext>
            </a:extLst>
          </p:cNvPr>
          <p:cNvSpPr>
            <a:spLocks noGrp="1"/>
          </p:cNvSpPr>
          <p:nvPr>
            <p:ph type="ftr" sz="quarter" idx="11"/>
          </p:nvPr>
        </p:nvSpPr>
        <p:spPr/>
        <p:txBody>
          <a:bodyPr/>
          <a:lstStyle/>
          <a:p>
            <a:r>
              <a:rPr lang="en-US"/>
              <a:t>A Simpler and Faster NIC Driver Model for Network Functions</a:t>
            </a:r>
            <a:endParaRPr lang="en-CH"/>
          </a:p>
        </p:txBody>
      </p:sp>
      <p:sp>
        <p:nvSpPr>
          <p:cNvPr id="6" name="Slide Number Placeholder 5">
            <a:extLst>
              <a:ext uri="{FF2B5EF4-FFF2-40B4-BE49-F238E27FC236}">
                <a16:creationId xmlns:a16="http://schemas.microsoft.com/office/drawing/2014/main" id="{939AED7E-1A64-4717-8536-D43B4BA1D430}"/>
              </a:ext>
            </a:extLst>
          </p:cNvPr>
          <p:cNvSpPr>
            <a:spLocks noGrp="1"/>
          </p:cNvSpPr>
          <p:nvPr>
            <p:ph type="sldNum" sz="quarter" idx="12"/>
          </p:nvPr>
        </p:nvSpPr>
        <p:spPr>
          <a:prstGeom prst="rect">
            <a:avLst/>
          </a:prstGeom>
        </p:spPr>
        <p:txBody>
          <a:bodyPr/>
          <a:lstStyle/>
          <a:p>
            <a:fld id="{1DFD7F37-2372-4B63-9179-6C03AFA00E0C}" type="slidenum">
              <a:rPr lang="en-CH" smtClean="0"/>
              <a:t>‹#›</a:t>
            </a:fld>
            <a:endParaRPr lang="en-CH" dirty="0"/>
          </a:p>
        </p:txBody>
      </p:sp>
    </p:spTree>
    <p:extLst>
      <p:ext uri="{BB962C8B-B14F-4D97-AF65-F5344CB8AC3E}">
        <p14:creationId xmlns:p14="http://schemas.microsoft.com/office/powerpoint/2010/main" val="2898390960"/>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B9C4-3BAB-4BE0-AE05-DF1A3436CFB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E7E07B8-BB95-46C9-A44A-D67454FBAA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F8516E6-77A7-4ACD-BBC8-8CD1DCD3D9CA}"/>
              </a:ext>
            </a:extLst>
          </p:cNvPr>
          <p:cNvSpPr>
            <a:spLocks noGrp="1"/>
          </p:cNvSpPr>
          <p:nvPr>
            <p:ph type="dt" sz="half" idx="10"/>
          </p:nvPr>
        </p:nvSpPr>
        <p:spPr/>
        <p:txBody>
          <a:bodyPr/>
          <a:lstStyle/>
          <a:p>
            <a:r>
              <a:rPr lang="en-CH"/>
              <a:t>20/10/2020 16:41</a:t>
            </a:r>
          </a:p>
        </p:txBody>
      </p:sp>
      <p:sp>
        <p:nvSpPr>
          <p:cNvPr id="5" name="Footer Placeholder 4">
            <a:extLst>
              <a:ext uri="{FF2B5EF4-FFF2-40B4-BE49-F238E27FC236}">
                <a16:creationId xmlns:a16="http://schemas.microsoft.com/office/drawing/2014/main" id="{22E7A30B-A9B4-462A-A15A-FC77879930E9}"/>
              </a:ext>
            </a:extLst>
          </p:cNvPr>
          <p:cNvSpPr>
            <a:spLocks noGrp="1"/>
          </p:cNvSpPr>
          <p:nvPr>
            <p:ph type="ftr" sz="quarter" idx="11"/>
          </p:nvPr>
        </p:nvSpPr>
        <p:spPr/>
        <p:txBody>
          <a:bodyPr/>
          <a:lstStyle/>
          <a:p>
            <a:r>
              <a:rPr lang="en-US"/>
              <a:t>A Simpler and Faster NIC Driver Model for Network Functions</a:t>
            </a:r>
            <a:endParaRPr lang="en-CH"/>
          </a:p>
        </p:txBody>
      </p:sp>
      <p:sp>
        <p:nvSpPr>
          <p:cNvPr id="6" name="Slide Number Placeholder 5">
            <a:extLst>
              <a:ext uri="{FF2B5EF4-FFF2-40B4-BE49-F238E27FC236}">
                <a16:creationId xmlns:a16="http://schemas.microsoft.com/office/drawing/2014/main" id="{6EF9A951-0BC5-4E29-B033-BB3F8714359A}"/>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2115172992"/>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B5A65-E5A5-494F-9A0A-08BE40A00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AB265AE1-CD9D-458B-8D55-AD9F1C20E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664BE43A-F053-4C89-9DBB-3B9ECD691101}"/>
              </a:ext>
            </a:extLst>
          </p:cNvPr>
          <p:cNvSpPr>
            <a:spLocks noGrp="1"/>
          </p:cNvSpPr>
          <p:nvPr>
            <p:ph type="dt" sz="half" idx="10"/>
          </p:nvPr>
        </p:nvSpPr>
        <p:spPr/>
        <p:txBody>
          <a:bodyPr/>
          <a:lstStyle/>
          <a:p>
            <a:r>
              <a:rPr lang="en-CH"/>
              <a:t>20/10/2020 16:41</a:t>
            </a:r>
          </a:p>
        </p:txBody>
      </p:sp>
      <p:sp>
        <p:nvSpPr>
          <p:cNvPr id="5" name="Footer Placeholder 4">
            <a:extLst>
              <a:ext uri="{FF2B5EF4-FFF2-40B4-BE49-F238E27FC236}">
                <a16:creationId xmlns:a16="http://schemas.microsoft.com/office/drawing/2014/main" id="{C795D1CB-87B5-483D-B9B6-6725AD0A7213}"/>
              </a:ext>
            </a:extLst>
          </p:cNvPr>
          <p:cNvSpPr>
            <a:spLocks noGrp="1"/>
          </p:cNvSpPr>
          <p:nvPr>
            <p:ph type="ftr" sz="quarter" idx="11"/>
          </p:nvPr>
        </p:nvSpPr>
        <p:spPr/>
        <p:txBody>
          <a:bodyPr/>
          <a:lstStyle/>
          <a:p>
            <a:r>
              <a:rPr lang="en-US"/>
              <a:t>A Simpler and Faster NIC Driver Model for Network Functions</a:t>
            </a:r>
            <a:endParaRPr lang="en-CH"/>
          </a:p>
        </p:txBody>
      </p:sp>
      <p:sp>
        <p:nvSpPr>
          <p:cNvPr id="6" name="Slide Number Placeholder 5">
            <a:extLst>
              <a:ext uri="{FF2B5EF4-FFF2-40B4-BE49-F238E27FC236}">
                <a16:creationId xmlns:a16="http://schemas.microsoft.com/office/drawing/2014/main" id="{404A16D3-8A13-4FBA-964F-B94B639A5680}"/>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3696345248"/>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13DF-DAE7-41B9-BBD2-368818C62D67}"/>
              </a:ext>
            </a:extLst>
          </p:cNvPr>
          <p:cNvSpPr>
            <a:spLocks noGrp="1"/>
          </p:cNvSpPr>
          <p:nvPr>
            <p:ph type="title"/>
          </p:nvPr>
        </p:nvSpPr>
        <p:spPr/>
        <p:txBody>
          <a:bodyPr/>
          <a:lstStyle>
            <a:lvl1pPr>
              <a:defRPr sz="6000"/>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9F1A0B9F-5F20-47D4-B7CD-916AC06FC993}"/>
              </a:ext>
            </a:extLst>
          </p:cNvPr>
          <p:cNvSpPr>
            <a:spLocks noGrp="1"/>
          </p:cNvSpPr>
          <p:nvPr>
            <p:ph idx="1"/>
          </p:nvPr>
        </p:nvSpPr>
        <p:spPr/>
        <p:txBody>
          <a:bodyPr/>
          <a:lstStyle>
            <a:lvl1pPr marL="0" indent="0">
              <a:buNone/>
              <a:defRPr sz="3200"/>
            </a:lvl1pPr>
            <a:lvl2pPr marL="457200" indent="0">
              <a:buNone/>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4" name="Date Placeholder 3">
            <a:extLst>
              <a:ext uri="{FF2B5EF4-FFF2-40B4-BE49-F238E27FC236}">
                <a16:creationId xmlns:a16="http://schemas.microsoft.com/office/drawing/2014/main" id="{FE503118-C790-4127-907A-1A33FC089282}"/>
              </a:ext>
            </a:extLst>
          </p:cNvPr>
          <p:cNvSpPr>
            <a:spLocks noGrp="1"/>
          </p:cNvSpPr>
          <p:nvPr>
            <p:ph type="dt" sz="half" idx="10"/>
          </p:nvPr>
        </p:nvSpPr>
        <p:spPr/>
        <p:txBody>
          <a:bodyPr/>
          <a:lstStyle/>
          <a:p>
            <a:r>
              <a:rPr lang="en-CH"/>
              <a:t>20/10/2020 16:41</a:t>
            </a:r>
            <a:endParaRPr lang="en-CH" dirty="0"/>
          </a:p>
        </p:txBody>
      </p:sp>
      <p:sp>
        <p:nvSpPr>
          <p:cNvPr id="5" name="Footer Placeholder 4">
            <a:extLst>
              <a:ext uri="{FF2B5EF4-FFF2-40B4-BE49-F238E27FC236}">
                <a16:creationId xmlns:a16="http://schemas.microsoft.com/office/drawing/2014/main" id="{8381EB2B-615F-4FBB-ADE7-9B2C4710443F}"/>
              </a:ext>
            </a:extLst>
          </p:cNvPr>
          <p:cNvSpPr>
            <a:spLocks noGrp="1"/>
          </p:cNvSpPr>
          <p:nvPr>
            <p:ph type="ftr" sz="quarter" idx="11"/>
          </p:nvPr>
        </p:nvSpPr>
        <p:spPr/>
        <p:txBody>
          <a:bodyPr/>
          <a:lstStyle/>
          <a:p>
            <a:r>
              <a:rPr lang="en-US"/>
              <a:t>A Simpler and Faster NIC Driver Model for Network Functions</a:t>
            </a:r>
            <a:endParaRPr lang="en-CH"/>
          </a:p>
        </p:txBody>
      </p:sp>
      <p:sp>
        <p:nvSpPr>
          <p:cNvPr id="6" name="Slide Number Placeholder 5">
            <a:extLst>
              <a:ext uri="{FF2B5EF4-FFF2-40B4-BE49-F238E27FC236}">
                <a16:creationId xmlns:a16="http://schemas.microsoft.com/office/drawing/2014/main" id="{BB5B6AA9-FE93-40A7-942A-905DE123D4A2}"/>
              </a:ext>
            </a:extLst>
          </p:cNvPr>
          <p:cNvSpPr>
            <a:spLocks noGrp="1"/>
          </p:cNvSpPr>
          <p:nvPr>
            <p:ph type="sldNum" sz="quarter" idx="12"/>
          </p:nvPr>
        </p:nvSpPr>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2603126820"/>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F61E-70D7-418B-A277-807409CA214F}"/>
              </a:ext>
            </a:extLst>
          </p:cNvPr>
          <p:cNvSpPr>
            <a:spLocks noGrp="1"/>
          </p:cNvSpPr>
          <p:nvPr>
            <p:ph type="title"/>
          </p:nvPr>
        </p:nvSpPr>
        <p:spPr>
          <a:xfrm>
            <a:off x="831850" y="997526"/>
            <a:ext cx="10515600" cy="4937761"/>
          </a:xfrm>
        </p:spPr>
        <p:txBody>
          <a:bodyPr anchor="ctr"/>
          <a:lstStyle>
            <a:lvl1pPr algn="ctr">
              <a:defRPr sz="6000"/>
            </a:lvl1pPr>
          </a:lstStyle>
          <a:p>
            <a:r>
              <a:rPr lang="en-US" dirty="0"/>
              <a:t>Click to edit Master title style</a:t>
            </a:r>
            <a:endParaRPr lang="en-CH" dirty="0"/>
          </a:p>
        </p:txBody>
      </p:sp>
      <p:sp>
        <p:nvSpPr>
          <p:cNvPr id="4" name="Date Placeholder 3">
            <a:extLst>
              <a:ext uri="{FF2B5EF4-FFF2-40B4-BE49-F238E27FC236}">
                <a16:creationId xmlns:a16="http://schemas.microsoft.com/office/drawing/2014/main" id="{9380F462-DDBA-48E7-867A-F3ADBBAD3CE1}"/>
              </a:ext>
            </a:extLst>
          </p:cNvPr>
          <p:cNvSpPr>
            <a:spLocks noGrp="1"/>
          </p:cNvSpPr>
          <p:nvPr>
            <p:ph type="dt" sz="half" idx="10"/>
          </p:nvPr>
        </p:nvSpPr>
        <p:spPr/>
        <p:txBody>
          <a:bodyPr/>
          <a:lstStyle/>
          <a:p>
            <a:r>
              <a:rPr lang="en-CH"/>
              <a:t>20/10/2020 16:41</a:t>
            </a:r>
          </a:p>
        </p:txBody>
      </p:sp>
      <p:sp>
        <p:nvSpPr>
          <p:cNvPr id="5" name="Footer Placeholder 4">
            <a:extLst>
              <a:ext uri="{FF2B5EF4-FFF2-40B4-BE49-F238E27FC236}">
                <a16:creationId xmlns:a16="http://schemas.microsoft.com/office/drawing/2014/main" id="{3BC1F480-4126-4D6C-8EC2-4B0C093E1EAA}"/>
              </a:ext>
            </a:extLst>
          </p:cNvPr>
          <p:cNvSpPr>
            <a:spLocks noGrp="1"/>
          </p:cNvSpPr>
          <p:nvPr>
            <p:ph type="ftr" sz="quarter" idx="11"/>
          </p:nvPr>
        </p:nvSpPr>
        <p:spPr/>
        <p:txBody>
          <a:bodyPr/>
          <a:lstStyle/>
          <a:p>
            <a:r>
              <a:rPr lang="en-US"/>
              <a:t>A Simpler and Faster NIC Driver Model for Network Functions</a:t>
            </a:r>
            <a:endParaRPr lang="en-CH" dirty="0"/>
          </a:p>
        </p:txBody>
      </p:sp>
      <p:sp>
        <p:nvSpPr>
          <p:cNvPr id="6" name="Slide Number Placeholder 5">
            <a:extLst>
              <a:ext uri="{FF2B5EF4-FFF2-40B4-BE49-F238E27FC236}">
                <a16:creationId xmlns:a16="http://schemas.microsoft.com/office/drawing/2014/main" id="{3E9FF30C-483D-4522-BC9C-0FE5008FF237}"/>
              </a:ext>
            </a:extLst>
          </p:cNvPr>
          <p:cNvSpPr>
            <a:spLocks noGrp="1"/>
          </p:cNvSpPr>
          <p:nvPr>
            <p:ph type="sldNum" sz="quarter" idx="12"/>
          </p:nvPr>
        </p:nvSpPr>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143772929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5CB4-8873-44E7-9702-855A40316184}"/>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FF347845-53B7-4679-BE90-F867768D5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D34E767-E2F9-434F-B0FA-1B52BE749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32417F54-4C8D-46E3-BB0B-08C2E3B4856D}"/>
              </a:ext>
            </a:extLst>
          </p:cNvPr>
          <p:cNvSpPr>
            <a:spLocks noGrp="1"/>
          </p:cNvSpPr>
          <p:nvPr>
            <p:ph type="dt" sz="half" idx="10"/>
          </p:nvPr>
        </p:nvSpPr>
        <p:spPr/>
        <p:txBody>
          <a:bodyPr/>
          <a:lstStyle/>
          <a:p>
            <a:r>
              <a:rPr lang="en-CH"/>
              <a:t>20/10/2020 16:41</a:t>
            </a:r>
          </a:p>
        </p:txBody>
      </p:sp>
      <p:sp>
        <p:nvSpPr>
          <p:cNvPr id="6" name="Footer Placeholder 5">
            <a:extLst>
              <a:ext uri="{FF2B5EF4-FFF2-40B4-BE49-F238E27FC236}">
                <a16:creationId xmlns:a16="http://schemas.microsoft.com/office/drawing/2014/main" id="{425463AE-A073-4B4D-840F-6C3818EFB347}"/>
              </a:ext>
            </a:extLst>
          </p:cNvPr>
          <p:cNvSpPr>
            <a:spLocks noGrp="1"/>
          </p:cNvSpPr>
          <p:nvPr>
            <p:ph type="ftr" sz="quarter" idx="11"/>
          </p:nvPr>
        </p:nvSpPr>
        <p:spPr/>
        <p:txBody>
          <a:bodyPr/>
          <a:lstStyle/>
          <a:p>
            <a:r>
              <a:rPr lang="en-US"/>
              <a:t>A Simpler and Faster NIC Driver Model for Network Functions</a:t>
            </a:r>
            <a:endParaRPr lang="en-CH"/>
          </a:p>
        </p:txBody>
      </p:sp>
      <p:sp>
        <p:nvSpPr>
          <p:cNvPr id="7" name="Slide Number Placeholder 6">
            <a:extLst>
              <a:ext uri="{FF2B5EF4-FFF2-40B4-BE49-F238E27FC236}">
                <a16:creationId xmlns:a16="http://schemas.microsoft.com/office/drawing/2014/main" id="{9E4659B0-5361-44C2-BDE4-A1A669B01B42}"/>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3058753817"/>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8137-6E5C-4C4C-B893-75C5476DFC48}"/>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08E7F59-1674-446B-B5C5-9494C6714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E7962-BB08-4CB5-8528-75C5D336CC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D51CE68-D19B-4CB7-B9F7-15E4146F0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9EF0C-0FEF-4EA7-BE42-85C8F195C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3C76BF67-A312-4517-9CE5-5D4B077EC74F}"/>
              </a:ext>
            </a:extLst>
          </p:cNvPr>
          <p:cNvSpPr>
            <a:spLocks noGrp="1"/>
          </p:cNvSpPr>
          <p:nvPr>
            <p:ph type="dt" sz="half" idx="10"/>
          </p:nvPr>
        </p:nvSpPr>
        <p:spPr/>
        <p:txBody>
          <a:bodyPr/>
          <a:lstStyle/>
          <a:p>
            <a:r>
              <a:rPr lang="en-CH"/>
              <a:t>20/10/2020 16:41</a:t>
            </a:r>
          </a:p>
        </p:txBody>
      </p:sp>
      <p:sp>
        <p:nvSpPr>
          <p:cNvPr id="8" name="Footer Placeholder 7">
            <a:extLst>
              <a:ext uri="{FF2B5EF4-FFF2-40B4-BE49-F238E27FC236}">
                <a16:creationId xmlns:a16="http://schemas.microsoft.com/office/drawing/2014/main" id="{F53AD83A-D3F3-46E8-9990-2EBDDB30DB9C}"/>
              </a:ext>
            </a:extLst>
          </p:cNvPr>
          <p:cNvSpPr>
            <a:spLocks noGrp="1"/>
          </p:cNvSpPr>
          <p:nvPr>
            <p:ph type="ftr" sz="quarter" idx="11"/>
          </p:nvPr>
        </p:nvSpPr>
        <p:spPr/>
        <p:txBody>
          <a:bodyPr/>
          <a:lstStyle/>
          <a:p>
            <a:r>
              <a:rPr lang="en-US"/>
              <a:t>A Simpler and Faster NIC Driver Model for Network Functions</a:t>
            </a:r>
            <a:endParaRPr lang="en-CH"/>
          </a:p>
        </p:txBody>
      </p:sp>
      <p:sp>
        <p:nvSpPr>
          <p:cNvPr id="9" name="Slide Number Placeholder 8">
            <a:extLst>
              <a:ext uri="{FF2B5EF4-FFF2-40B4-BE49-F238E27FC236}">
                <a16:creationId xmlns:a16="http://schemas.microsoft.com/office/drawing/2014/main" id="{C72F256C-203C-4812-86C0-AE9A29798FAD}"/>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2230981557"/>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27C8-E824-4CE4-961B-C190C12FC143}"/>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F5AA66F-48EB-489C-84E7-46D441B631E9}"/>
              </a:ext>
            </a:extLst>
          </p:cNvPr>
          <p:cNvSpPr>
            <a:spLocks noGrp="1"/>
          </p:cNvSpPr>
          <p:nvPr>
            <p:ph type="dt" sz="half" idx="10"/>
          </p:nvPr>
        </p:nvSpPr>
        <p:spPr/>
        <p:txBody>
          <a:bodyPr/>
          <a:lstStyle/>
          <a:p>
            <a:r>
              <a:rPr lang="en-CH"/>
              <a:t>20/10/2020 16:41</a:t>
            </a:r>
          </a:p>
        </p:txBody>
      </p:sp>
      <p:sp>
        <p:nvSpPr>
          <p:cNvPr id="4" name="Footer Placeholder 3">
            <a:extLst>
              <a:ext uri="{FF2B5EF4-FFF2-40B4-BE49-F238E27FC236}">
                <a16:creationId xmlns:a16="http://schemas.microsoft.com/office/drawing/2014/main" id="{72139746-1273-47E6-B39D-7810A0098900}"/>
              </a:ext>
            </a:extLst>
          </p:cNvPr>
          <p:cNvSpPr>
            <a:spLocks noGrp="1"/>
          </p:cNvSpPr>
          <p:nvPr>
            <p:ph type="ftr" sz="quarter" idx="11"/>
          </p:nvPr>
        </p:nvSpPr>
        <p:spPr/>
        <p:txBody>
          <a:bodyPr/>
          <a:lstStyle/>
          <a:p>
            <a:r>
              <a:rPr lang="en-US"/>
              <a:t>A Simpler and Faster NIC Driver Model for Network Functions</a:t>
            </a:r>
            <a:endParaRPr lang="en-CH"/>
          </a:p>
        </p:txBody>
      </p:sp>
      <p:sp>
        <p:nvSpPr>
          <p:cNvPr id="5" name="Slide Number Placeholder 4">
            <a:extLst>
              <a:ext uri="{FF2B5EF4-FFF2-40B4-BE49-F238E27FC236}">
                <a16:creationId xmlns:a16="http://schemas.microsoft.com/office/drawing/2014/main" id="{077EAB26-0E65-47A4-8FD1-010CB33E440D}"/>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329163519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C13F3-42E4-4B37-8482-36D5F1780638}"/>
              </a:ext>
            </a:extLst>
          </p:cNvPr>
          <p:cNvSpPr>
            <a:spLocks noGrp="1"/>
          </p:cNvSpPr>
          <p:nvPr>
            <p:ph type="dt" sz="half" idx="10"/>
          </p:nvPr>
        </p:nvSpPr>
        <p:spPr/>
        <p:txBody>
          <a:bodyPr/>
          <a:lstStyle/>
          <a:p>
            <a:r>
              <a:rPr lang="en-CH"/>
              <a:t>20/10/2020 16:41</a:t>
            </a:r>
          </a:p>
        </p:txBody>
      </p:sp>
      <p:sp>
        <p:nvSpPr>
          <p:cNvPr id="3" name="Footer Placeholder 2">
            <a:extLst>
              <a:ext uri="{FF2B5EF4-FFF2-40B4-BE49-F238E27FC236}">
                <a16:creationId xmlns:a16="http://schemas.microsoft.com/office/drawing/2014/main" id="{B97C8DBA-5345-4F5F-8575-966CCCA53745}"/>
              </a:ext>
            </a:extLst>
          </p:cNvPr>
          <p:cNvSpPr>
            <a:spLocks noGrp="1"/>
          </p:cNvSpPr>
          <p:nvPr>
            <p:ph type="ftr" sz="quarter" idx="11"/>
          </p:nvPr>
        </p:nvSpPr>
        <p:spPr/>
        <p:txBody>
          <a:bodyPr/>
          <a:lstStyle/>
          <a:p>
            <a:r>
              <a:rPr lang="en-US"/>
              <a:t>A Simpler and Faster NIC Driver Model for Network Functions</a:t>
            </a:r>
            <a:endParaRPr lang="en-CH"/>
          </a:p>
        </p:txBody>
      </p:sp>
      <p:sp>
        <p:nvSpPr>
          <p:cNvPr id="4" name="Slide Number Placeholder 3">
            <a:extLst>
              <a:ext uri="{FF2B5EF4-FFF2-40B4-BE49-F238E27FC236}">
                <a16:creationId xmlns:a16="http://schemas.microsoft.com/office/drawing/2014/main" id="{3AA2A2EA-1073-47B2-8094-C1A33F4C5D48}"/>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2955359621"/>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9993-D4E0-41B7-A446-E227205C4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29237B2-B616-4631-83A3-A01ECD529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E0851F5-D577-432B-A8DB-1163F746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441FC-AC18-4E33-8A53-B98017F14833}"/>
              </a:ext>
            </a:extLst>
          </p:cNvPr>
          <p:cNvSpPr>
            <a:spLocks noGrp="1"/>
          </p:cNvSpPr>
          <p:nvPr>
            <p:ph type="dt" sz="half" idx="10"/>
          </p:nvPr>
        </p:nvSpPr>
        <p:spPr/>
        <p:txBody>
          <a:bodyPr/>
          <a:lstStyle/>
          <a:p>
            <a:r>
              <a:rPr lang="en-CH"/>
              <a:t>20/10/2020 16:41</a:t>
            </a:r>
          </a:p>
        </p:txBody>
      </p:sp>
      <p:sp>
        <p:nvSpPr>
          <p:cNvPr id="6" name="Footer Placeholder 5">
            <a:extLst>
              <a:ext uri="{FF2B5EF4-FFF2-40B4-BE49-F238E27FC236}">
                <a16:creationId xmlns:a16="http://schemas.microsoft.com/office/drawing/2014/main" id="{490F8C81-816E-4D07-90F2-EF93CD251268}"/>
              </a:ext>
            </a:extLst>
          </p:cNvPr>
          <p:cNvSpPr>
            <a:spLocks noGrp="1"/>
          </p:cNvSpPr>
          <p:nvPr>
            <p:ph type="ftr" sz="quarter" idx="11"/>
          </p:nvPr>
        </p:nvSpPr>
        <p:spPr/>
        <p:txBody>
          <a:bodyPr/>
          <a:lstStyle/>
          <a:p>
            <a:r>
              <a:rPr lang="en-US"/>
              <a:t>A Simpler and Faster NIC Driver Model for Network Functions</a:t>
            </a:r>
            <a:endParaRPr lang="en-CH"/>
          </a:p>
        </p:txBody>
      </p:sp>
      <p:sp>
        <p:nvSpPr>
          <p:cNvPr id="7" name="Slide Number Placeholder 6">
            <a:extLst>
              <a:ext uri="{FF2B5EF4-FFF2-40B4-BE49-F238E27FC236}">
                <a16:creationId xmlns:a16="http://schemas.microsoft.com/office/drawing/2014/main" id="{C21C26D0-A4FB-4372-87E6-AFA0BA0C9D5C}"/>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100678209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F8C0-BA23-442B-8F27-DF3492383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4319AF0-4AB8-491E-905F-977677D55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F20CEBF2-3820-4018-8D12-B53A9E80F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A9020-7668-41F2-9BAB-951B1E7213B3}"/>
              </a:ext>
            </a:extLst>
          </p:cNvPr>
          <p:cNvSpPr>
            <a:spLocks noGrp="1"/>
          </p:cNvSpPr>
          <p:nvPr>
            <p:ph type="dt" sz="half" idx="10"/>
          </p:nvPr>
        </p:nvSpPr>
        <p:spPr/>
        <p:txBody>
          <a:bodyPr/>
          <a:lstStyle/>
          <a:p>
            <a:r>
              <a:rPr lang="en-CH"/>
              <a:t>20/10/2020 16:41</a:t>
            </a:r>
          </a:p>
        </p:txBody>
      </p:sp>
      <p:sp>
        <p:nvSpPr>
          <p:cNvPr id="6" name="Footer Placeholder 5">
            <a:extLst>
              <a:ext uri="{FF2B5EF4-FFF2-40B4-BE49-F238E27FC236}">
                <a16:creationId xmlns:a16="http://schemas.microsoft.com/office/drawing/2014/main" id="{30CC5FB3-DDE9-493E-AB1B-F646F9BC1470}"/>
              </a:ext>
            </a:extLst>
          </p:cNvPr>
          <p:cNvSpPr>
            <a:spLocks noGrp="1"/>
          </p:cNvSpPr>
          <p:nvPr>
            <p:ph type="ftr" sz="quarter" idx="11"/>
          </p:nvPr>
        </p:nvSpPr>
        <p:spPr/>
        <p:txBody>
          <a:bodyPr/>
          <a:lstStyle/>
          <a:p>
            <a:r>
              <a:rPr lang="en-US"/>
              <a:t>A Simpler and Faster NIC Driver Model for Network Functions</a:t>
            </a:r>
            <a:endParaRPr lang="en-CH"/>
          </a:p>
        </p:txBody>
      </p:sp>
      <p:sp>
        <p:nvSpPr>
          <p:cNvPr id="7" name="Slide Number Placeholder 6">
            <a:extLst>
              <a:ext uri="{FF2B5EF4-FFF2-40B4-BE49-F238E27FC236}">
                <a16:creationId xmlns:a16="http://schemas.microsoft.com/office/drawing/2014/main" id="{7A57B041-FD2B-413A-AB0E-FCAD37E3D4B0}"/>
              </a:ext>
            </a:extLst>
          </p:cNvPr>
          <p:cNvSpPr>
            <a:spLocks noGrp="1"/>
          </p:cNvSpPr>
          <p:nvPr>
            <p:ph type="sldNum" sz="quarter" idx="12"/>
          </p:nvPr>
        </p:nvSpPr>
        <p:spPr>
          <a:xfrm>
            <a:off x="8610600" y="6356350"/>
            <a:ext cx="2743200" cy="365125"/>
          </a:xfrm>
          <a:prstGeom prst="rect">
            <a:avLst/>
          </a:prstGeom>
        </p:spPr>
        <p:txBody>
          <a:bodyPr/>
          <a:lstStyle/>
          <a:p>
            <a:fld id="{1DFD7F37-2372-4B63-9179-6C03AFA00E0C}" type="slidenum">
              <a:rPr lang="en-CH" smtClean="0"/>
              <a:t>‹#›</a:t>
            </a:fld>
            <a:endParaRPr lang="en-CH"/>
          </a:p>
        </p:txBody>
      </p:sp>
    </p:spTree>
    <p:extLst>
      <p:ext uri="{BB962C8B-B14F-4D97-AF65-F5344CB8AC3E}">
        <p14:creationId xmlns:p14="http://schemas.microsoft.com/office/powerpoint/2010/main" val="180115256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B8F93-DD93-4083-B0AF-4D36BB1AC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CCD82939-C18E-4800-9D61-71AD7881A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sp>
        <p:nvSpPr>
          <p:cNvPr id="4" name="Date Placeholder 3">
            <a:extLst>
              <a:ext uri="{FF2B5EF4-FFF2-40B4-BE49-F238E27FC236}">
                <a16:creationId xmlns:a16="http://schemas.microsoft.com/office/drawing/2014/main" id="{FDED16CA-0DA5-44F0-8839-D258B6566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r>
              <a:rPr lang="en-US" dirty="0"/>
              <a:t>S. Pirelli &amp; G. </a:t>
            </a:r>
            <a:r>
              <a:rPr lang="en-US" dirty="0" err="1"/>
              <a:t>Candea</a:t>
            </a:r>
            <a:endParaRPr lang="en-CH" dirty="0"/>
          </a:p>
        </p:txBody>
      </p:sp>
      <p:sp>
        <p:nvSpPr>
          <p:cNvPr id="5" name="Footer Placeholder 4">
            <a:extLst>
              <a:ext uri="{FF2B5EF4-FFF2-40B4-BE49-F238E27FC236}">
                <a16:creationId xmlns:a16="http://schemas.microsoft.com/office/drawing/2014/main" id="{F1C5BE75-1574-47C5-95BB-FD614D215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r>
              <a:rPr lang="en-US" dirty="0"/>
              <a:t>A Simpler and Faster NIC Driver Model for Network Functions</a:t>
            </a:r>
            <a:endParaRPr lang="en-CH" dirty="0"/>
          </a:p>
        </p:txBody>
      </p:sp>
      <p:sp>
        <p:nvSpPr>
          <p:cNvPr id="6" name="Slide Number Placeholder 5">
            <a:extLst>
              <a:ext uri="{FF2B5EF4-FFF2-40B4-BE49-F238E27FC236}">
                <a16:creationId xmlns:a16="http://schemas.microsoft.com/office/drawing/2014/main" id="{5280C69F-FAC1-4B93-82AA-4E51C66A1253}"/>
              </a:ext>
            </a:extLst>
          </p:cNvPr>
          <p:cNvSpPr>
            <a:spLocks noGrp="1"/>
          </p:cNvSpPr>
          <p:nvPr>
            <p:ph type="sldNum" sz="quarter" idx="4"/>
          </p:nvPr>
        </p:nvSpPr>
        <p:spPr>
          <a:xfrm>
            <a:off x="9271000" y="6356350"/>
            <a:ext cx="2743200" cy="365125"/>
          </a:xfrm>
          <a:prstGeom prst="rect">
            <a:avLst/>
          </a:prstGeom>
        </p:spPr>
        <p:txBody>
          <a:bodyPr vert="horz" lIns="91440" tIns="45720" rIns="91440" bIns="45720" rtlCol="0" anchor="ctr"/>
          <a:lstStyle>
            <a:lvl1pPr algn="r">
              <a:defRPr sz="2000">
                <a:solidFill>
                  <a:schemeClr val="tx1">
                    <a:tint val="75%"/>
                  </a:schemeClr>
                </a:solidFill>
              </a:defRPr>
            </a:lvl1pPr>
          </a:lstStyle>
          <a:p>
            <a:fld id="{1DFD7F37-2372-4B63-9179-6C03AFA00E0C}" type="slidenum">
              <a:rPr lang="en-CH" smtClean="0"/>
              <a:pPr/>
              <a:t>‹#›</a:t>
            </a:fld>
            <a:endParaRPr lang="en-CH"/>
          </a:p>
        </p:txBody>
      </p:sp>
    </p:spTree>
    <p:extLst>
      <p:ext uri="{BB962C8B-B14F-4D97-AF65-F5344CB8AC3E}">
        <p14:creationId xmlns:p14="http://schemas.microsoft.com/office/powerpoint/2010/main" val="382706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
        </a:lnSpc>
        <a:spcBef>
          <a:spcPct val="0%"/>
        </a:spcBef>
        <a:buNone/>
        <a:defRPr sz="6000" kern="1200">
          <a:solidFill>
            <a:schemeClr val="tx1"/>
          </a:solidFill>
          <a:latin typeface="+mj-lt"/>
          <a:ea typeface="+mj-ea"/>
          <a:cs typeface="+mj-cs"/>
        </a:defRPr>
      </a:lvl1pPr>
    </p:titleStyle>
    <p:bodyStyle>
      <a:lvl1pPr marL="0" indent="0" algn="l" defTabSz="914400" rtl="0" eaLnBrk="1" latinLnBrk="0" hangingPunct="1">
        <a:lnSpc>
          <a:spcPct val="9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purl.oclc.org/ooxml/officeDocument/relationships/image" Target="../media/image6.svg"/><Relationship Id="rId3" Type="http://purl.oclc.org/ooxml/officeDocument/relationships/image" Target="../media/image1.png"/><Relationship Id="rId7" Type="http://purl.oclc.org/ooxml/officeDocument/relationships/image" Target="../media/image5.png"/><Relationship Id="rId2" Type="http://purl.oclc.org/ooxml/officeDocument/relationships/notesSlide" Target="../notesSlides/notesSlide1.xml"/><Relationship Id="rId1" Type="http://purl.oclc.org/ooxml/officeDocument/relationships/slideLayout" Target="../slideLayouts/slideLayout1.xml"/><Relationship Id="rId6" Type="http://purl.oclc.org/ooxml/officeDocument/relationships/image" Target="../media/image4.svg"/><Relationship Id="rId5" Type="http://purl.oclc.org/ooxml/officeDocument/relationships/image" Target="../media/image3.png"/><Relationship Id="rId10" Type="http://purl.oclc.org/ooxml/officeDocument/relationships/image" Target="../media/image8.svg"/><Relationship Id="rId4" Type="http://purl.oclc.org/ooxml/officeDocument/relationships/image" Target="../media/image2.svg"/><Relationship Id="rId9" Type="http://purl.oclc.org/ooxml/officeDocument/relationships/image" Target="../media/image7.png"/></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3" Type="http://purl.oclc.org/ooxml/officeDocument/relationships/notesSlide" Target="../notesSlides/notesSlide13.xml"/><Relationship Id="rId2" Type="http://purl.oclc.org/ooxml/officeDocument/relationships/slideLayout" Target="../slideLayouts/slideLayout2.xml"/><Relationship Id="rId1" Type="http://purl.oclc.org/ooxml/officeDocument/relationships/tags" Target="../tags/tag5.xml"/></Relationships>
</file>

<file path=ppt/slides/_rels/slide14.xml.rels><?xml version="1.0" encoding="UTF-8" standalone="yes"?>
<Relationships xmlns="http://schemas.openxmlformats.org/package/2006/relationships"><Relationship Id="rId3" Type="http://purl.oclc.org/ooxml/officeDocument/relationships/notesSlide" Target="../notesSlides/notesSlide14.xml"/><Relationship Id="rId2" Type="http://purl.oclc.org/ooxml/officeDocument/relationships/slideLayout" Target="../slideLayouts/slideLayout2.xml"/><Relationship Id="rId1" Type="http://purl.oclc.org/ooxml/officeDocument/relationships/tags" Target="../tags/tag6.xml"/></Relationships>
</file>

<file path=ppt/slides/_rels/slide15.xml.rels><?xml version="1.0" encoding="UTF-8" standalone="yes"?>
<Relationships xmlns="http://schemas.openxmlformats.org/package/2006/relationships"><Relationship Id="rId3" Type="http://purl.oclc.org/ooxml/officeDocument/relationships/notesSlide" Target="../notesSlides/notesSlide15.xml"/><Relationship Id="rId2" Type="http://purl.oclc.org/ooxml/officeDocument/relationships/slideLayout" Target="../slideLayouts/slideLayout2.xml"/><Relationship Id="rId1" Type="http://purl.oclc.org/ooxml/officeDocument/relationships/tags" Target="../tags/tag7.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3" Type="http://purl.oclc.org/ooxml/officeDocument/relationships/notesSlide" Target="../notesSlides/notesSlide17.xml"/><Relationship Id="rId2" Type="http://purl.oclc.org/ooxml/officeDocument/relationships/slideLayout" Target="../slideLayouts/slideLayout2.xml"/><Relationship Id="rId1" Type="http://purl.oclc.org/ooxml/officeDocument/relationships/tags" Target="../tags/tag8.xml"/></Relationships>
</file>

<file path=ppt/slides/_rels/slide18.xml.rels><?xml version="1.0" encoding="UTF-8" standalone="yes"?>
<Relationships xmlns="http://schemas.openxmlformats.org/package/2006/relationships"><Relationship Id="rId3" Type="http://purl.oclc.org/ooxml/officeDocument/relationships/notesSlide" Target="../notesSlides/notesSlide18.xml"/><Relationship Id="rId2" Type="http://purl.oclc.org/ooxml/officeDocument/relationships/slideLayout" Target="../slideLayouts/slideLayout2.xml"/><Relationship Id="rId1" Type="http://purl.oclc.org/ooxml/officeDocument/relationships/tags" Target="../tags/tag9.xml"/></Relationships>
</file>

<file path=ppt/slides/_rels/slide19.xml.rels><?xml version="1.0" encoding="UTF-8" standalone="yes"?>
<Relationships xmlns="http://schemas.openxmlformats.org/package/2006/relationships"><Relationship Id="rId3" Type="http://purl.oclc.org/ooxml/officeDocument/relationships/notesSlide" Target="../notesSlides/notesSlide19.xml"/><Relationship Id="rId2" Type="http://purl.oclc.org/ooxml/officeDocument/relationships/slideLayout" Target="../slideLayouts/slideLayout2.xml"/><Relationship Id="rId1" Type="http://purl.oclc.org/ooxml/officeDocument/relationships/tags" Target="../tags/tag10.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3.xml"/></Relationships>
</file>

<file path=ppt/slides/_rels/slide20.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3" Type="http://purl.oclc.org/ooxml/officeDocument/relationships/notesSlide" Target="../notesSlides/notesSlide25.xml"/><Relationship Id="rId2" Type="http://purl.oclc.org/ooxml/officeDocument/relationships/slideLayout" Target="../slideLayouts/slideLayout2.xml"/><Relationship Id="rId1" Type="http://purl.oclc.org/ooxml/officeDocument/relationships/tags" Target="../tags/tag11.xml"/></Relationships>
</file>

<file path=ppt/slides/_rels/slide26.xml.rels><?xml version="1.0" encoding="UTF-8" standalone="yes"?>
<Relationships xmlns="http://schemas.openxmlformats.org/package/2006/relationships"><Relationship Id="rId3" Type="http://purl.oclc.org/ooxml/officeDocument/relationships/notesSlide" Target="../notesSlides/notesSlide26.xml"/><Relationship Id="rId2" Type="http://purl.oclc.org/ooxml/officeDocument/relationships/slideLayout" Target="../slideLayouts/slideLayout2.xml"/><Relationship Id="rId1" Type="http://purl.oclc.org/ooxml/officeDocument/relationships/tags" Target="../tags/tag12.xml"/></Relationships>
</file>

<file path=ppt/slides/_rels/slide27.xml.rels><?xml version="1.0" encoding="UTF-8" standalone="yes"?>
<Relationships xmlns="http://schemas.openxmlformats.org/package/2006/relationships"><Relationship Id="rId3" Type="http://purl.oclc.org/ooxml/officeDocument/relationships/notesSlide" Target="../notesSlides/notesSlide27.xml"/><Relationship Id="rId2" Type="http://purl.oclc.org/ooxml/officeDocument/relationships/slideLayout" Target="../slideLayouts/slideLayout2.xml"/><Relationship Id="rId1" Type="http://purl.oclc.org/ooxml/officeDocument/relationships/tags" Target="../tags/tag13.xml"/><Relationship Id="rId5" Type="http://purl.oclc.org/ooxml/officeDocument/relationships/image" Target="../media/image16.svg"/><Relationship Id="rId4" Type="http://purl.oclc.org/ooxml/officeDocument/relationships/image" Target="../media/image15.png"/></Relationships>
</file>

<file path=ppt/slides/_rels/slide28.xml.rels><?xml version="1.0" encoding="UTF-8" standalone="yes"?>
<Relationships xmlns="http://schemas.openxmlformats.org/package/2006/relationships"><Relationship Id="rId3" Type="http://purl.oclc.org/ooxml/officeDocument/relationships/notesSlide" Target="../notesSlides/notesSlide28.xml"/><Relationship Id="rId2" Type="http://purl.oclc.org/ooxml/officeDocument/relationships/slideLayout" Target="../slideLayouts/slideLayout2.xml"/><Relationship Id="rId1" Type="http://purl.oclc.org/ooxml/officeDocument/relationships/tags" Target="../tags/tag14.xml"/><Relationship Id="rId5" Type="http://purl.oclc.org/ooxml/officeDocument/relationships/image" Target="../media/image18.svg"/><Relationship Id="rId4" Type="http://purl.oclc.org/ooxml/officeDocument/relationships/image" Target="../media/image17.png"/></Relationships>
</file>

<file path=ppt/slides/_rels/slide29.xml.rels><?xml version="1.0" encoding="UTF-8" standalone="yes"?>
<Relationships xmlns="http://schemas.openxmlformats.org/package/2006/relationships"><Relationship Id="rId8" Type="http://purl.oclc.org/ooxml/officeDocument/relationships/image" Target="../media/image8.svg"/><Relationship Id="rId3" Type="http://purl.oclc.org/ooxml/officeDocument/relationships/image" Target="../media/image3.png"/><Relationship Id="rId7" Type="http://purl.oclc.org/ooxml/officeDocument/relationships/image" Target="../media/image7.png"/><Relationship Id="rId2" Type="http://purl.oclc.org/ooxml/officeDocument/relationships/notesSlide" Target="../notesSlides/notesSlide29.xml"/><Relationship Id="rId1" Type="http://purl.oclc.org/ooxml/officeDocument/relationships/slideLayout" Target="../slideLayouts/slideLayout2.xml"/><Relationship Id="rId6" Type="http://purl.oclc.org/ooxml/officeDocument/relationships/image" Target="../media/image6.svg"/><Relationship Id="rId5" Type="http://purl.oclc.org/ooxml/officeDocument/relationships/image" Target="../media/image5.png"/><Relationship Id="rId4" Type="http://purl.oclc.org/ooxml/officeDocument/relationships/image" Target="../media/image4.svg"/></Relationships>
</file>

<file path=ppt/slides/_rels/slide3.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3.xml"/><Relationship Id="rId1" Type="http://purl.oclc.org/ooxml/officeDocument/relationships/slideLayout" Target="../slideLayouts/slideLayout2.xml"/><Relationship Id="rId6" Type="http://purl.oclc.org/ooxml/officeDocument/relationships/image" Target="../media/image12.svg"/><Relationship Id="rId5" Type="http://purl.oclc.org/ooxml/officeDocument/relationships/image" Target="../media/image11.png"/><Relationship Id="rId4" Type="http://purl.oclc.org/ooxml/officeDocument/relationships/image" Target="../media/image10.svg"/></Relationships>
</file>

<file path=ppt/slides/_rels/slide4.xml.rels><?xml version="1.0" encoding="UTF-8" standalone="yes"?>
<Relationships xmlns="http://schemas.openxmlformats.org/package/2006/relationships"><Relationship Id="rId3" Type="http://purl.oclc.org/ooxml/officeDocument/relationships/notesSlide" Target="../notesSlides/notesSlide4.xml"/><Relationship Id="rId7" Type="http://purl.oclc.org/ooxml/officeDocument/relationships/image" Target="../media/image10.svg"/><Relationship Id="rId2" Type="http://purl.oclc.org/ooxml/officeDocument/relationships/slideLayout" Target="../slideLayouts/slideLayout2.xml"/><Relationship Id="rId1" Type="http://purl.oclc.org/ooxml/officeDocument/relationships/tags" Target="../tags/tag1.xml"/><Relationship Id="rId6" Type="http://purl.oclc.org/ooxml/officeDocument/relationships/image" Target="../media/image9.png"/><Relationship Id="rId5" Type="http://purl.oclc.org/ooxml/officeDocument/relationships/image" Target="../media/image14.svg"/><Relationship Id="rId4" Type="http://purl.oclc.org/ooxml/officeDocument/relationships/image" Target="../media/image13.png"/></Relationships>
</file>

<file path=ppt/slides/_rels/slide5.xml.rels><?xml version="1.0" encoding="UTF-8" standalone="yes"?>
<Relationships xmlns="http://schemas.openxmlformats.org/package/2006/relationships"><Relationship Id="rId3" Type="http://purl.oclc.org/ooxml/officeDocument/relationships/notesSlide" Target="../notesSlides/notesSlide5.xml"/><Relationship Id="rId2" Type="http://purl.oclc.org/ooxml/officeDocument/relationships/slideLayout" Target="../slideLayouts/slideLayout2.xml"/><Relationship Id="rId1" Type="http://purl.oclc.org/ooxml/officeDocument/relationships/tags" Target="../tags/tag2.xml"/><Relationship Id="rId4" Type="http://purl.oclc.org/ooxml/officeDocument/relationships/chart" Target="../charts/chart1.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3" Type="http://purl.oclc.org/ooxml/officeDocument/relationships/notesSlide" Target="../notesSlides/notesSlide7.xml"/><Relationship Id="rId2" Type="http://purl.oclc.org/ooxml/officeDocument/relationships/slideLayout" Target="../slideLayouts/slideLayout2.xml"/><Relationship Id="rId1" Type="http://purl.oclc.org/ooxml/officeDocument/relationships/tags" Target="../tags/tag3.xml"/></Relationships>
</file>

<file path=ppt/slides/_rels/slide8.xml.rels><?xml version="1.0" encoding="UTF-8" standalone="yes"?>
<Relationships xmlns="http://schemas.openxmlformats.org/package/2006/relationships"><Relationship Id="rId3" Type="http://purl.oclc.org/ooxml/officeDocument/relationships/notesSlide" Target="../notesSlides/notesSlide8.xml"/><Relationship Id="rId2" Type="http://purl.oclc.org/ooxml/officeDocument/relationships/slideLayout" Target="../slideLayouts/slideLayout2.xml"/><Relationship Id="rId1" Type="http://purl.oclc.org/ooxml/officeDocument/relationships/tags" Target="../tags/tag4.xml"/><Relationship Id="rId5" Type="http://purl.oclc.org/ooxml/officeDocument/relationships/image" Target="../media/image10.svg"/><Relationship Id="rId4" Type="http://purl.oclc.org/ooxml/officeDocument/relationships/image" Target="../media/image9.png"/></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3.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D3BA-49F4-498F-B51A-1882EBBE825A}"/>
              </a:ext>
            </a:extLst>
          </p:cNvPr>
          <p:cNvSpPr>
            <a:spLocks noGrp="1"/>
          </p:cNvSpPr>
          <p:nvPr>
            <p:ph type="ctrTitle"/>
          </p:nvPr>
        </p:nvSpPr>
        <p:spPr>
          <a:xfrm>
            <a:off x="1524000" y="440141"/>
            <a:ext cx="9144000" cy="2826934"/>
          </a:xfrm>
        </p:spPr>
        <p:txBody>
          <a:bodyPr>
            <a:normAutofit fontScale="90%"/>
          </a:bodyPr>
          <a:lstStyle/>
          <a:p>
            <a:r>
              <a:rPr lang="en-US" dirty="0"/>
              <a:t>A Simpler and Faster </a:t>
            </a:r>
            <a:br>
              <a:rPr lang="en-US" dirty="0"/>
            </a:br>
            <a:r>
              <a:rPr lang="en-US" dirty="0"/>
              <a:t>NIC Driver Model </a:t>
            </a:r>
            <a:br>
              <a:rPr lang="en-US" dirty="0"/>
            </a:br>
            <a:r>
              <a:rPr lang="en-US" dirty="0"/>
              <a:t>for Network Functions</a:t>
            </a:r>
            <a:endParaRPr lang="en-CH" dirty="0"/>
          </a:p>
        </p:txBody>
      </p:sp>
      <p:sp>
        <p:nvSpPr>
          <p:cNvPr id="3" name="Subtitle 2">
            <a:extLst>
              <a:ext uri="{FF2B5EF4-FFF2-40B4-BE49-F238E27FC236}">
                <a16:creationId xmlns:a16="http://schemas.microsoft.com/office/drawing/2014/main" id="{6AC11BB6-A72B-4CC9-A8CE-01FC7B5D0047}"/>
              </a:ext>
            </a:extLst>
          </p:cNvPr>
          <p:cNvSpPr>
            <a:spLocks noGrp="1"/>
          </p:cNvSpPr>
          <p:nvPr>
            <p:ph type="subTitle" idx="1"/>
          </p:nvPr>
        </p:nvSpPr>
        <p:spPr>
          <a:xfrm>
            <a:off x="2598739" y="3869307"/>
            <a:ext cx="4686298" cy="1267691"/>
          </a:xfrm>
        </p:spPr>
        <p:txBody>
          <a:bodyPr>
            <a:normAutofit lnSpcReduction="10%"/>
          </a:bodyPr>
          <a:lstStyle/>
          <a:p>
            <a:r>
              <a:rPr lang="en-US" b="1" dirty="0"/>
              <a:t>Solal Pirelli</a:t>
            </a:r>
            <a:r>
              <a:rPr lang="en-US" dirty="0"/>
              <a:t>, </a:t>
            </a:r>
          </a:p>
          <a:p>
            <a:r>
              <a:rPr lang="en-US" dirty="0"/>
              <a:t>George </a:t>
            </a:r>
            <a:r>
              <a:rPr lang="en-US" dirty="0" err="1"/>
              <a:t>Candea</a:t>
            </a:r>
            <a:endParaRPr lang="en-CH" dirty="0"/>
          </a:p>
        </p:txBody>
      </p:sp>
      <p:pic>
        <p:nvPicPr>
          <p:cNvPr id="5" name="Graphic 4">
            <a:extLst>
              <a:ext uri="{FF2B5EF4-FFF2-40B4-BE49-F238E27FC236}">
                <a16:creationId xmlns:a16="http://schemas.microsoft.com/office/drawing/2014/main" id="{D1067821-5918-4299-8742-43698D0AC4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0083" y="5615199"/>
            <a:ext cx="2145917" cy="624909"/>
          </a:xfrm>
          <a:prstGeom prst="rect">
            <a:avLst/>
          </a:prstGeom>
        </p:spPr>
      </p:pic>
      <p:pic>
        <p:nvPicPr>
          <p:cNvPr id="12" name="Graphic 11">
            <a:extLst>
              <a:ext uri="{FF2B5EF4-FFF2-40B4-BE49-F238E27FC236}">
                <a16:creationId xmlns:a16="http://schemas.microsoft.com/office/drawing/2014/main" id="{047E3383-BE4F-41C7-832D-E848667256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5721" y="5387755"/>
            <a:ext cx="1282702" cy="1282702"/>
          </a:xfrm>
          <a:prstGeom prst="rect">
            <a:avLst/>
          </a:prstGeom>
        </p:spPr>
      </p:pic>
      <p:grpSp>
        <p:nvGrpSpPr>
          <p:cNvPr id="17" name="Group 16">
            <a:extLst>
              <a:ext uri="{FF2B5EF4-FFF2-40B4-BE49-F238E27FC236}">
                <a16:creationId xmlns:a16="http://schemas.microsoft.com/office/drawing/2014/main" id="{321C6356-F7A9-4863-8D2B-4472CCA021EE}"/>
              </a:ext>
            </a:extLst>
          </p:cNvPr>
          <p:cNvGrpSpPr/>
          <p:nvPr/>
        </p:nvGrpSpPr>
        <p:grpSpPr>
          <a:xfrm>
            <a:off x="561974" y="4945492"/>
            <a:ext cx="1282702" cy="1282702"/>
            <a:chOff x="3108612" y="5271084"/>
            <a:chExt cx="1282702" cy="1282702"/>
          </a:xfrm>
        </p:grpSpPr>
        <p:sp>
          <p:nvSpPr>
            <p:cNvPr id="15" name="Rectangle 14">
              <a:extLst>
                <a:ext uri="{FF2B5EF4-FFF2-40B4-BE49-F238E27FC236}">
                  <a16:creationId xmlns:a16="http://schemas.microsoft.com/office/drawing/2014/main" id="{31707247-ED52-4D98-B7EA-9DA35391CED5}"/>
                </a:ext>
              </a:extLst>
            </p:cNvPr>
            <p:cNvSpPr/>
            <p:nvPr/>
          </p:nvSpPr>
          <p:spPr>
            <a:xfrm>
              <a:off x="3108612" y="5271084"/>
              <a:ext cx="1282702" cy="1282702"/>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0" name="Graphic 9">
              <a:extLst>
                <a:ext uri="{FF2B5EF4-FFF2-40B4-BE49-F238E27FC236}">
                  <a16:creationId xmlns:a16="http://schemas.microsoft.com/office/drawing/2014/main" id="{FA282079-D0DB-4136-B023-3E77D5AA63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08612" y="5271084"/>
              <a:ext cx="1282702" cy="1282702"/>
            </a:xfrm>
            <a:prstGeom prst="rect">
              <a:avLst/>
            </a:prstGeom>
          </p:spPr>
        </p:pic>
      </p:grpSp>
      <p:grpSp>
        <p:nvGrpSpPr>
          <p:cNvPr id="16" name="Group 15">
            <a:extLst>
              <a:ext uri="{FF2B5EF4-FFF2-40B4-BE49-F238E27FC236}">
                <a16:creationId xmlns:a16="http://schemas.microsoft.com/office/drawing/2014/main" id="{40ACD3CD-6A6F-4656-9709-015CF5A53D92}"/>
              </a:ext>
            </a:extLst>
          </p:cNvPr>
          <p:cNvGrpSpPr/>
          <p:nvPr/>
        </p:nvGrpSpPr>
        <p:grpSpPr>
          <a:xfrm>
            <a:off x="168227" y="4503153"/>
            <a:ext cx="1282702" cy="1282702"/>
            <a:chOff x="523077" y="3489974"/>
            <a:chExt cx="1282702" cy="1282702"/>
          </a:xfrm>
        </p:grpSpPr>
        <p:sp>
          <p:nvSpPr>
            <p:cNvPr id="14" name="Rectangle 13">
              <a:extLst>
                <a:ext uri="{FF2B5EF4-FFF2-40B4-BE49-F238E27FC236}">
                  <a16:creationId xmlns:a16="http://schemas.microsoft.com/office/drawing/2014/main" id="{4DCE2F77-5980-4F08-BB6F-8EEBCB70F4C8}"/>
                </a:ext>
              </a:extLst>
            </p:cNvPr>
            <p:cNvSpPr/>
            <p:nvPr/>
          </p:nvSpPr>
          <p:spPr>
            <a:xfrm>
              <a:off x="523077" y="3489974"/>
              <a:ext cx="1282702" cy="1282702"/>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Graphic 7">
              <a:extLst>
                <a:ext uri="{FF2B5EF4-FFF2-40B4-BE49-F238E27FC236}">
                  <a16:creationId xmlns:a16="http://schemas.microsoft.com/office/drawing/2014/main" id="{AAA712BD-2C20-43B4-B850-4CA05C5A4F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3077" y="3489974"/>
              <a:ext cx="1282702" cy="1282702"/>
            </a:xfrm>
            <a:prstGeom prst="rect">
              <a:avLst/>
            </a:prstGeom>
          </p:spPr>
        </p:pic>
      </p:grpSp>
    </p:spTree>
    <p:extLst>
      <p:ext uri="{BB962C8B-B14F-4D97-AF65-F5344CB8AC3E}">
        <p14:creationId xmlns:p14="http://schemas.microsoft.com/office/powerpoint/2010/main" val="4017017764"/>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B7C8-F3ED-4DA8-800B-8F87B4229BCA}"/>
              </a:ext>
            </a:extLst>
          </p:cNvPr>
          <p:cNvSpPr>
            <a:spLocks noGrp="1"/>
          </p:cNvSpPr>
          <p:nvPr>
            <p:ph type="title"/>
          </p:nvPr>
        </p:nvSpPr>
        <p:spPr/>
        <p:txBody>
          <a:bodyPr/>
          <a:lstStyle/>
          <a:p>
            <a:r>
              <a:rPr lang="en-US" dirty="0"/>
              <a:t>Key results</a:t>
            </a:r>
            <a:endParaRPr lang="en-CH" dirty="0"/>
          </a:p>
        </p:txBody>
      </p:sp>
      <p:sp>
        <p:nvSpPr>
          <p:cNvPr id="3" name="Content Placeholder 2">
            <a:extLst>
              <a:ext uri="{FF2B5EF4-FFF2-40B4-BE49-F238E27FC236}">
                <a16:creationId xmlns:a16="http://schemas.microsoft.com/office/drawing/2014/main" id="{F5CBFFA7-3C74-40C2-900D-EF093EB6C871}"/>
              </a:ext>
            </a:extLst>
          </p:cNvPr>
          <p:cNvSpPr>
            <a:spLocks noGrp="1"/>
          </p:cNvSpPr>
          <p:nvPr>
            <p:ph idx="1"/>
          </p:nvPr>
        </p:nvSpPr>
        <p:spPr/>
        <p:txBody>
          <a:bodyPr/>
          <a:lstStyle/>
          <a:p>
            <a:r>
              <a:rPr lang="en-US" dirty="0"/>
              <a:t>25% more throughput than full DPDK</a:t>
            </a:r>
          </a:p>
          <a:p>
            <a:r>
              <a:rPr lang="en-US" dirty="0"/>
              <a:t>160% more than Vigor</a:t>
            </a:r>
          </a:p>
          <a:p>
            <a:endParaRPr lang="en-US" dirty="0"/>
          </a:p>
          <a:p>
            <a:r>
              <a:rPr lang="en-US" dirty="0"/>
              <a:t>8x faster to automatically verify</a:t>
            </a:r>
          </a:p>
          <a:p>
            <a:endParaRPr lang="en-US" dirty="0"/>
          </a:p>
          <a:p>
            <a:r>
              <a:rPr lang="en-US" dirty="0"/>
              <a:t>Pure C implementation</a:t>
            </a:r>
            <a:endParaRPr lang="en-CH" dirty="0"/>
          </a:p>
        </p:txBody>
      </p:sp>
      <p:sp>
        <p:nvSpPr>
          <p:cNvPr id="4" name="Slide Number Placeholder 3">
            <a:extLst>
              <a:ext uri="{FF2B5EF4-FFF2-40B4-BE49-F238E27FC236}">
                <a16:creationId xmlns:a16="http://schemas.microsoft.com/office/drawing/2014/main" id="{C1D91FC1-CE9A-4C64-8608-27E26436FEF0}"/>
              </a:ext>
            </a:extLst>
          </p:cNvPr>
          <p:cNvSpPr>
            <a:spLocks noGrp="1"/>
          </p:cNvSpPr>
          <p:nvPr>
            <p:ph type="sldNum" sz="quarter" idx="12"/>
          </p:nvPr>
        </p:nvSpPr>
        <p:spPr/>
        <p:txBody>
          <a:bodyPr/>
          <a:lstStyle/>
          <a:p>
            <a:fld id="{1DFD7F37-2372-4B63-9179-6C03AFA00E0C}" type="slidenum">
              <a:rPr lang="en-CH" smtClean="0"/>
              <a:t>10</a:t>
            </a:fld>
            <a:endParaRPr lang="en-CH"/>
          </a:p>
        </p:txBody>
      </p:sp>
      <p:sp>
        <p:nvSpPr>
          <p:cNvPr id="13" name="Footer Placeholder 12">
            <a:extLst>
              <a:ext uri="{FF2B5EF4-FFF2-40B4-BE49-F238E27FC236}">
                <a16:creationId xmlns:a16="http://schemas.microsoft.com/office/drawing/2014/main" id="{2CE30BB3-C160-4CC8-A7C5-3BF35639A358}"/>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4" name="Date Placeholder 12">
            <a:extLst>
              <a:ext uri="{FF2B5EF4-FFF2-40B4-BE49-F238E27FC236}">
                <a16:creationId xmlns:a16="http://schemas.microsoft.com/office/drawing/2014/main" id="{018999AA-2408-4ED4-8501-43696FF02035}"/>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1798334009"/>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597-1885-49E2-933E-A3AE62B5EE1C}"/>
              </a:ext>
            </a:extLst>
          </p:cNvPr>
          <p:cNvSpPr>
            <a:spLocks noGrp="1"/>
          </p:cNvSpPr>
          <p:nvPr>
            <p:ph type="title"/>
          </p:nvPr>
        </p:nvSpPr>
        <p:spPr/>
        <p:txBody>
          <a:bodyPr/>
          <a:lstStyle/>
          <a:p>
            <a:r>
              <a:rPr lang="en-US" dirty="0"/>
              <a:t>How?</a:t>
            </a:r>
            <a:endParaRPr lang="en-CH" dirty="0"/>
          </a:p>
        </p:txBody>
      </p:sp>
      <p:sp>
        <p:nvSpPr>
          <p:cNvPr id="3" name="Content Placeholder 2">
            <a:extLst>
              <a:ext uri="{FF2B5EF4-FFF2-40B4-BE49-F238E27FC236}">
                <a16:creationId xmlns:a16="http://schemas.microsoft.com/office/drawing/2014/main" id="{28D1259C-C112-4DBA-8E4C-9576EDE575C1}"/>
              </a:ext>
            </a:extLst>
          </p:cNvPr>
          <p:cNvSpPr>
            <a:spLocks noGrp="1"/>
          </p:cNvSpPr>
          <p:nvPr>
            <p:ph idx="1"/>
          </p:nvPr>
        </p:nvSpPr>
        <p:spPr/>
        <p:txBody>
          <a:bodyPr/>
          <a:lstStyle/>
          <a:p>
            <a:r>
              <a:rPr lang="en-US" dirty="0"/>
              <a:t>New driver model</a:t>
            </a:r>
          </a:p>
          <a:p>
            <a:endParaRPr lang="en-US" dirty="0"/>
          </a:p>
          <a:p>
            <a:r>
              <a:rPr lang="en-US" dirty="0"/>
              <a:t>Efficient use of NIC</a:t>
            </a:r>
          </a:p>
          <a:p>
            <a:endParaRPr lang="en-US" dirty="0"/>
          </a:p>
          <a:p>
            <a:r>
              <a:rPr lang="en-US" dirty="0"/>
              <a:t>From-scratch implementation</a:t>
            </a:r>
          </a:p>
        </p:txBody>
      </p:sp>
      <p:sp>
        <p:nvSpPr>
          <p:cNvPr id="4" name="Slide Number Placeholder 3">
            <a:extLst>
              <a:ext uri="{FF2B5EF4-FFF2-40B4-BE49-F238E27FC236}">
                <a16:creationId xmlns:a16="http://schemas.microsoft.com/office/drawing/2014/main" id="{5EC62A2A-9B92-4216-9E76-B2A0B1E5341E}"/>
              </a:ext>
            </a:extLst>
          </p:cNvPr>
          <p:cNvSpPr>
            <a:spLocks noGrp="1"/>
          </p:cNvSpPr>
          <p:nvPr>
            <p:ph type="sldNum" sz="quarter" idx="12"/>
          </p:nvPr>
        </p:nvSpPr>
        <p:spPr/>
        <p:txBody>
          <a:bodyPr/>
          <a:lstStyle/>
          <a:p>
            <a:fld id="{1DFD7F37-2372-4B63-9179-6C03AFA00E0C}" type="slidenum">
              <a:rPr lang="en-CH" smtClean="0"/>
              <a:t>11</a:t>
            </a:fld>
            <a:endParaRPr lang="en-CH"/>
          </a:p>
        </p:txBody>
      </p:sp>
      <p:sp>
        <p:nvSpPr>
          <p:cNvPr id="10" name="Footer Placeholder 9">
            <a:extLst>
              <a:ext uri="{FF2B5EF4-FFF2-40B4-BE49-F238E27FC236}">
                <a16:creationId xmlns:a16="http://schemas.microsoft.com/office/drawing/2014/main" id="{5890BA38-E872-49C6-82D8-AC70B0DA148E}"/>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1" name="Date Placeholder 12">
            <a:extLst>
              <a:ext uri="{FF2B5EF4-FFF2-40B4-BE49-F238E27FC236}">
                <a16:creationId xmlns:a16="http://schemas.microsoft.com/office/drawing/2014/main" id="{0A69C81F-949B-4159-A61D-4380B9728D9F}"/>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723988757"/>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81D2-20E6-4323-A80A-2C4C89BB3345}"/>
              </a:ext>
            </a:extLst>
          </p:cNvPr>
          <p:cNvSpPr>
            <a:spLocks noGrp="1"/>
          </p:cNvSpPr>
          <p:nvPr>
            <p:ph type="title"/>
          </p:nvPr>
        </p:nvSpPr>
        <p:spPr/>
        <p:txBody>
          <a:bodyPr/>
          <a:lstStyle/>
          <a:p>
            <a:r>
              <a:rPr lang="en-US" dirty="0"/>
              <a:t>Outline</a:t>
            </a:r>
            <a:endParaRPr lang="en-CH" dirty="0"/>
          </a:p>
        </p:txBody>
      </p:sp>
      <p:sp>
        <p:nvSpPr>
          <p:cNvPr id="3" name="Content Placeholder 2">
            <a:extLst>
              <a:ext uri="{FF2B5EF4-FFF2-40B4-BE49-F238E27FC236}">
                <a16:creationId xmlns:a16="http://schemas.microsoft.com/office/drawing/2014/main" id="{35C33561-7D35-48CA-B6B7-6B43F80D46DC}"/>
              </a:ext>
            </a:extLst>
          </p:cNvPr>
          <p:cNvSpPr>
            <a:spLocks noGrp="1"/>
          </p:cNvSpPr>
          <p:nvPr>
            <p:ph idx="1"/>
          </p:nvPr>
        </p:nvSpPr>
        <p:spPr/>
        <p:txBody>
          <a:bodyPr/>
          <a:lstStyle/>
          <a:p>
            <a:r>
              <a:rPr lang="en-US" dirty="0">
                <a:solidFill>
                  <a:schemeClr val="bg1">
                    <a:lumMod val="50%"/>
                  </a:schemeClr>
                </a:solidFill>
              </a:rPr>
              <a:t>Intro</a:t>
            </a:r>
          </a:p>
          <a:p>
            <a:endParaRPr lang="en-US" dirty="0"/>
          </a:p>
          <a:p>
            <a:r>
              <a:rPr lang="en-US" b="1" dirty="0"/>
              <a:t>Design</a:t>
            </a:r>
          </a:p>
          <a:p>
            <a:endParaRPr lang="en-US" dirty="0"/>
          </a:p>
          <a:p>
            <a:r>
              <a:rPr lang="en-US" dirty="0"/>
              <a:t>Implementation</a:t>
            </a:r>
          </a:p>
          <a:p>
            <a:endParaRPr lang="en-US" dirty="0"/>
          </a:p>
          <a:p>
            <a:r>
              <a:rPr lang="en-US" dirty="0"/>
              <a:t>Evaluation</a:t>
            </a:r>
            <a:endParaRPr lang="en-CH" dirty="0"/>
          </a:p>
        </p:txBody>
      </p:sp>
      <p:sp>
        <p:nvSpPr>
          <p:cNvPr id="4" name="Slide Number Placeholder 3">
            <a:extLst>
              <a:ext uri="{FF2B5EF4-FFF2-40B4-BE49-F238E27FC236}">
                <a16:creationId xmlns:a16="http://schemas.microsoft.com/office/drawing/2014/main" id="{82974D37-213A-4262-8270-2A69A77DD4B7}"/>
              </a:ext>
            </a:extLst>
          </p:cNvPr>
          <p:cNvSpPr>
            <a:spLocks noGrp="1"/>
          </p:cNvSpPr>
          <p:nvPr>
            <p:ph type="sldNum" sz="quarter" idx="12"/>
          </p:nvPr>
        </p:nvSpPr>
        <p:spPr/>
        <p:txBody>
          <a:bodyPr/>
          <a:lstStyle/>
          <a:p>
            <a:fld id="{1DFD7F37-2372-4B63-9179-6C03AFA00E0C}" type="slidenum">
              <a:rPr lang="en-CH" smtClean="0"/>
              <a:t>12</a:t>
            </a:fld>
            <a:endParaRPr lang="en-CH"/>
          </a:p>
        </p:txBody>
      </p:sp>
      <p:sp>
        <p:nvSpPr>
          <p:cNvPr id="9" name="Footer Placeholder 8">
            <a:extLst>
              <a:ext uri="{FF2B5EF4-FFF2-40B4-BE49-F238E27FC236}">
                <a16:creationId xmlns:a16="http://schemas.microsoft.com/office/drawing/2014/main" id="{227589A0-282D-44A2-A533-6CC85AD1F741}"/>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0" name="Date Placeholder 12">
            <a:extLst>
              <a:ext uri="{FF2B5EF4-FFF2-40B4-BE49-F238E27FC236}">
                <a16:creationId xmlns:a16="http://schemas.microsoft.com/office/drawing/2014/main" id="{295EFE06-EEE7-4D64-BF1D-3D1EE799CF89}"/>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628534157"/>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CD44-AED3-48BD-B876-FACE805EEE31}"/>
              </a:ext>
            </a:extLst>
          </p:cNvPr>
          <p:cNvSpPr>
            <a:spLocks noGrp="1"/>
          </p:cNvSpPr>
          <p:nvPr>
            <p:ph type="title"/>
          </p:nvPr>
        </p:nvSpPr>
        <p:spPr/>
        <p:txBody>
          <a:bodyPr/>
          <a:lstStyle/>
          <a:p>
            <a:r>
              <a:rPr lang="en-US" dirty="0"/>
              <a:t>Classic model (e.g., BSD)</a:t>
            </a:r>
            <a:endParaRPr lang="en-CH" dirty="0"/>
          </a:p>
        </p:txBody>
      </p:sp>
      <p:sp>
        <p:nvSpPr>
          <p:cNvPr id="4" name="Slide Number Placeholder 3">
            <a:extLst>
              <a:ext uri="{FF2B5EF4-FFF2-40B4-BE49-F238E27FC236}">
                <a16:creationId xmlns:a16="http://schemas.microsoft.com/office/drawing/2014/main" id="{876D4A5D-3D89-407B-BA9B-DE073EAAE080}"/>
              </a:ext>
            </a:extLst>
          </p:cNvPr>
          <p:cNvSpPr>
            <a:spLocks noGrp="1"/>
          </p:cNvSpPr>
          <p:nvPr>
            <p:ph type="sldNum" sz="quarter" idx="12"/>
          </p:nvPr>
        </p:nvSpPr>
        <p:spPr/>
        <p:txBody>
          <a:bodyPr/>
          <a:lstStyle/>
          <a:p>
            <a:fld id="{1DFD7F37-2372-4B63-9179-6C03AFA00E0C}" type="slidenum">
              <a:rPr lang="en-CH" smtClean="0"/>
              <a:t>13</a:t>
            </a:fld>
            <a:endParaRPr lang="en-CH" dirty="0"/>
          </a:p>
        </p:txBody>
      </p:sp>
      <p:sp>
        <p:nvSpPr>
          <p:cNvPr id="8" name="Rectangle: Rounded Corners 7">
            <a:extLst>
              <a:ext uri="{FF2B5EF4-FFF2-40B4-BE49-F238E27FC236}">
                <a16:creationId xmlns:a16="http://schemas.microsoft.com/office/drawing/2014/main" id="{201C21EA-6B09-4A94-95FE-B4643F29AA20}"/>
              </a:ext>
            </a:extLst>
          </p:cNvPr>
          <p:cNvSpPr/>
          <p:nvPr/>
        </p:nvSpPr>
        <p:spPr>
          <a:xfrm>
            <a:off x="7682106" y="4519589"/>
            <a:ext cx="2363647" cy="819356"/>
          </a:xfrm>
          <a:prstGeom prst="roundRect">
            <a:avLst>
              <a:gd name="adj" fmla="val 50000"/>
            </a:avLst>
          </a:prstGeom>
          <a:solidFill>
            <a:srgbClr val="4472C4"/>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Transmit</a:t>
            </a:r>
            <a:endParaRPr lang="en-CH" sz="4000" dirty="0">
              <a:ea typeface="Linux Libertine" panose="02000503000000000000" pitchFamily="2" charset="0"/>
              <a:cs typeface="Linux Libertine" panose="02000503000000000000" pitchFamily="2" charset="0"/>
            </a:endParaRPr>
          </a:p>
        </p:txBody>
      </p:sp>
      <p:sp>
        <p:nvSpPr>
          <p:cNvPr id="10" name="Rectangle: Rounded Corners 9">
            <a:extLst>
              <a:ext uri="{FF2B5EF4-FFF2-40B4-BE49-F238E27FC236}">
                <a16:creationId xmlns:a16="http://schemas.microsoft.com/office/drawing/2014/main" id="{DE1D31ED-091C-4B5B-BBA1-F557C917CFB0}"/>
              </a:ext>
            </a:extLst>
          </p:cNvPr>
          <p:cNvSpPr/>
          <p:nvPr/>
        </p:nvSpPr>
        <p:spPr>
          <a:xfrm>
            <a:off x="7676331" y="2298206"/>
            <a:ext cx="2363647" cy="819356"/>
          </a:xfrm>
          <a:prstGeom prst="roundRect">
            <a:avLst>
              <a:gd name="adj" fmla="val 50000"/>
            </a:avLst>
          </a:prstGeom>
          <a:solidFill>
            <a:srgbClr val="70AD47"/>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Receive</a:t>
            </a:r>
            <a:endParaRPr lang="en-CH" sz="4000" dirty="0">
              <a:ea typeface="Linux Libertine" panose="02000503000000000000" pitchFamily="2" charset="0"/>
              <a:cs typeface="Linux Libertine" panose="02000503000000000000" pitchFamily="2" charset="0"/>
            </a:endParaRPr>
          </a:p>
        </p:txBody>
      </p:sp>
      <p:sp>
        <p:nvSpPr>
          <p:cNvPr id="12" name="Rectangle: Rounded Corners 11">
            <a:extLst>
              <a:ext uri="{FF2B5EF4-FFF2-40B4-BE49-F238E27FC236}">
                <a16:creationId xmlns:a16="http://schemas.microsoft.com/office/drawing/2014/main" id="{55280FFB-EFD9-4E4C-8BEB-056B81A6917F}"/>
              </a:ext>
            </a:extLst>
          </p:cNvPr>
          <p:cNvSpPr/>
          <p:nvPr/>
        </p:nvSpPr>
        <p:spPr>
          <a:xfrm>
            <a:off x="1517140" y="2303761"/>
            <a:ext cx="2363647" cy="819356"/>
          </a:xfrm>
          <a:prstGeom prst="roundRect">
            <a:avLst>
              <a:gd name="adj" fmla="val 50000"/>
            </a:avLst>
          </a:prstGeom>
          <a:solidFill>
            <a:srgbClr val="ED7D31"/>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err="1">
                <a:ea typeface="Linux Libertine" panose="02000503000000000000" pitchFamily="2" charset="0"/>
                <a:cs typeface="Linux Libertine" panose="02000503000000000000" pitchFamily="2" charset="0"/>
              </a:rPr>
              <a:t>recv</a:t>
            </a:r>
            <a:r>
              <a:rPr lang="en-US" sz="4000" dirty="0">
                <a:ea typeface="Linux Libertine" panose="02000503000000000000" pitchFamily="2" charset="0"/>
                <a:cs typeface="Linux Libertine" panose="02000503000000000000" pitchFamily="2" charset="0"/>
              </a:rPr>
              <a:t>()</a:t>
            </a:r>
            <a:endParaRPr lang="en-CH" sz="4000" dirty="0">
              <a:ea typeface="Linux Libertine" panose="02000503000000000000" pitchFamily="2" charset="0"/>
              <a:cs typeface="Linux Libertine" panose="02000503000000000000" pitchFamily="2" charset="0"/>
            </a:endParaRPr>
          </a:p>
        </p:txBody>
      </p:sp>
      <p:cxnSp>
        <p:nvCxnSpPr>
          <p:cNvPr id="16" name="Connector: Curved 15">
            <a:extLst>
              <a:ext uri="{FF2B5EF4-FFF2-40B4-BE49-F238E27FC236}">
                <a16:creationId xmlns:a16="http://schemas.microsoft.com/office/drawing/2014/main" id="{60C09472-135E-4D08-8A53-DD45A616BB87}"/>
              </a:ext>
            </a:extLst>
          </p:cNvPr>
          <p:cNvCxnSpPr>
            <a:cxnSpLocks/>
            <a:stCxn id="10" idx="1"/>
            <a:endCxn id="12" idx="3"/>
          </p:cNvCxnSpPr>
          <p:nvPr/>
        </p:nvCxnSpPr>
        <p:spPr>
          <a:xfrm flipH="1">
            <a:off x="3880787" y="2707884"/>
            <a:ext cx="3795544" cy="5555"/>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81278A6-FEBD-49A6-8870-5ABBB8A8D46C}"/>
              </a:ext>
            </a:extLst>
          </p:cNvPr>
          <p:cNvSpPr/>
          <p:nvPr/>
        </p:nvSpPr>
        <p:spPr>
          <a:xfrm>
            <a:off x="5073037" y="2347902"/>
            <a:ext cx="1653867" cy="700923"/>
          </a:xfrm>
          <a:prstGeom prst="roundRect">
            <a:avLst>
              <a:gd name="adj" fmla="val 0"/>
            </a:avLst>
          </a:prstGeom>
          <a:solidFill>
            <a:srgbClr val="C00000"/>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4000" dirty="0">
                <a:ea typeface="Linux Libertine" panose="02000503000000000000" pitchFamily="2" charset="0"/>
                <a:cs typeface="Linux Libertine" panose="02000503000000000000" pitchFamily="2" charset="0"/>
              </a:rPr>
              <a:t>Copy</a:t>
            </a:r>
            <a:endParaRPr lang="en-CH" sz="4000" dirty="0">
              <a:ea typeface="Linux Libertine" panose="02000503000000000000" pitchFamily="2" charset="0"/>
              <a:cs typeface="Linux Libertine" panose="02000503000000000000" pitchFamily="2" charset="0"/>
            </a:endParaRPr>
          </a:p>
        </p:txBody>
      </p:sp>
      <p:sp>
        <p:nvSpPr>
          <p:cNvPr id="50" name="Rectangle: Rounded Corners 49">
            <a:extLst>
              <a:ext uri="{FF2B5EF4-FFF2-40B4-BE49-F238E27FC236}">
                <a16:creationId xmlns:a16="http://schemas.microsoft.com/office/drawing/2014/main" id="{94AAF3EF-75CA-4AAF-8D18-ACF787AE5D82}"/>
              </a:ext>
            </a:extLst>
          </p:cNvPr>
          <p:cNvSpPr/>
          <p:nvPr/>
        </p:nvSpPr>
        <p:spPr>
          <a:xfrm>
            <a:off x="1517140" y="4519798"/>
            <a:ext cx="2363647" cy="819356"/>
          </a:xfrm>
          <a:prstGeom prst="roundRect">
            <a:avLst>
              <a:gd name="adj" fmla="val 50000"/>
            </a:avLst>
          </a:prstGeom>
          <a:solidFill>
            <a:srgbClr val="ED7D31"/>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send()</a:t>
            </a:r>
            <a:endParaRPr lang="en-CH" sz="4000" dirty="0">
              <a:ea typeface="Linux Libertine" panose="02000503000000000000" pitchFamily="2" charset="0"/>
              <a:cs typeface="Linux Libertine" panose="02000503000000000000" pitchFamily="2" charset="0"/>
            </a:endParaRPr>
          </a:p>
        </p:txBody>
      </p:sp>
      <p:cxnSp>
        <p:nvCxnSpPr>
          <p:cNvPr id="53" name="Connector: Curved 15">
            <a:extLst>
              <a:ext uri="{FF2B5EF4-FFF2-40B4-BE49-F238E27FC236}">
                <a16:creationId xmlns:a16="http://schemas.microsoft.com/office/drawing/2014/main" id="{AC0115DA-FD6D-4E5D-B6A2-41215F7DBD67}"/>
              </a:ext>
            </a:extLst>
          </p:cNvPr>
          <p:cNvCxnSpPr>
            <a:cxnSpLocks/>
            <a:stCxn id="50" idx="3"/>
            <a:endCxn id="8" idx="1"/>
          </p:cNvCxnSpPr>
          <p:nvPr/>
        </p:nvCxnSpPr>
        <p:spPr>
          <a:xfrm flipV="1">
            <a:off x="3880787" y="4929267"/>
            <a:ext cx="3801319" cy="209"/>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45D5A23F-6A5D-43F9-B0D3-2F63A64B26DB}"/>
              </a:ext>
            </a:extLst>
          </p:cNvPr>
          <p:cNvSpPr/>
          <p:nvPr/>
        </p:nvSpPr>
        <p:spPr>
          <a:xfrm>
            <a:off x="5075678" y="4578805"/>
            <a:ext cx="1653867" cy="700923"/>
          </a:xfrm>
          <a:prstGeom prst="roundRect">
            <a:avLst>
              <a:gd name="adj" fmla="val 0"/>
            </a:avLst>
          </a:prstGeom>
          <a:solidFill>
            <a:srgbClr val="C00000"/>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4000" dirty="0">
                <a:ea typeface="Linux Libertine" panose="02000503000000000000" pitchFamily="2" charset="0"/>
                <a:cs typeface="Linux Libertine" panose="02000503000000000000" pitchFamily="2" charset="0"/>
              </a:rPr>
              <a:t>Copy</a:t>
            </a:r>
            <a:endParaRPr lang="en-CH" sz="4000" dirty="0">
              <a:ea typeface="Linux Libertine" panose="02000503000000000000" pitchFamily="2" charset="0"/>
              <a:cs typeface="Linux Libertine" panose="02000503000000000000" pitchFamily="2" charset="0"/>
            </a:endParaRPr>
          </a:p>
        </p:txBody>
      </p:sp>
      <p:cxnSp>
        <p:nvCxnSpPr>
          <p:cNvPr id="62" name="Connector: Curved 15">
            <a:extLst>
              <a:ext uri="{FF2B5EF4-FFF2-40B4-BE49-F238E27FC236}">
                <a16:creationId xmlns:a16="http://schemas.microsoft.com/office/drawing/2014/main" id="{4AE101F5-B3C9-455D-AE34-27090BA5CABF}"/>
              </a:ext>
            </a:extLst>
          </p:cNvPr>
          <p:cNvCxnSpPr>
            <a:cxnSpLocks/>
            <a:stCxn id="8" idx="3"/>
          </p:cNvCxnSpPr>
          <p:nvPr/>
        </p:nvCxnSpPr>
        <p:spPr>
          <a:xfrm>
            <a:off x="10045753" y="4929267"/>
            <a:ext cx="1727147" cy="0"/>
          </a:xfrm>
          <a:prstGeom prst="straightConnector1">
            <a:avLst/>
          </a:prstGeom>
          <a:ln w="76200">
            <a:solidFill>
              <a:schemeClr val="tx1"/>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onnector: Curved 15">
            <a:extLst>
              <a:ext uri="{FF2B5EF4-FFF2-40B4-BE49-F238E27FC236}">
                <a16:creationId xmlns:a16="http://schemas.microsoft.com/office/drawing/2014/main" id="{4EB1101A-48FC-4678-8731-FE8226F21481}"/>
              </a:ext>
            </a:extLst>
          </p:cNvPr>
          <p:cNvCxnSpPr>
            <a:cxnSpLocks/>
          </p:cNvCxnSpPr>
          <p:nvPr/>
        </p:nvCxnSpPr>
        <p:spPr>
          <a:xfrm>
            <a:off x="419100" y="4929266"/>
            <a:ext cx="1098040" cy="0"/>
          </a:xfrm>
          <a:prstGeom prst="straightConnector1">
            <a:avLst/>
          </a:prstGeom>
          <a:ln w="76200">
            <a:solidFill>
              <a:schemeClr val="tx1"/>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15">
            <a:extLst>
              <a:ext uri="{FF2B5EF4-FFF2-40B4-BE49-F238E27FC236}">
                <a16:creationId xmlns:a16="http://schemas.microsoft.com/office/drawing/2014/main" id="{9E04F2DF-9533-4D1A-A853-A913F50BC16C}"/>
              </a:ext>
            </a:extLst>
          </p:cNvPr>
          <p:cNvCxnSpPr>
            <a:cxnSpLocks/>
            <a:endCxn id="12" idx="1"/>
          </p:cNvCxnSpPr>
          <p:nvPr/>
        </p:nvCxnSpPr>
        <p:spPr>
          <a:xfrm>
            <a:off x="495300" y="2713439"/>
            <a:ext cx="1021840" cy="0"/>
          </a:xfrm>
          <a:prstGeom prst="straightConnector1">
            <a:avLst/>
          </a:prstGeom>
          <a:ln w="762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Connector: Curved 15">
            <a:extLst>
              <a:ext uri="{FF2B5EF4-FFF2-40B4-BE49-F238E27FC236}">
                <a16:creationId xmlns:a16="http://schemas.microsoft.com/office/drawing/2014/main" id="{EF2DCC70-DC09-4B33-86C5-DF3BD082D0B7}"/>
              </a:ext>
            </a:extLst>
          </p:cNvPr>
          <p:cNvCxnSpPr>
            <a:cxnSpLocks/>
            <a:stCxn id="10" idx="3"/>
          </p:cNvCxnSpPr>
          <p:nvPr/>
        </p:nvCxnSpPr>
        <p:spPr>
          <a:xfrm>
            <a:off x="10039978" y="2707884"/>
            <a:ext cx="1732922" cy="0"/>
          </a:xfrm>
          <a:prstGeom prst="straightConnector1">
            <a:avLst/>
          </a:prstGeom>
          <a:ln w="762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Footer Placeholder 19">
            <a:extLst>
              <a:ext uri="{FF2B5EF4-FFF2-40B4-BE49-F238E27FC236}">
                <a16:creationId xmlns:a16="http://schemas.microsoft.com/office/drawing/2014/main" id="{FCF9AF29-EDF2-4F9B-95BD-A707A35BB69C}"/>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9" name="Date Placeholder 12">
            <a:extLst>
              <a:ext uri="{FF2B5EF4-FFF2-40B4-BE49-F238E27FC236}">
                <a16:creationId xmlns:a16="http://schemas.microsoft.com/office/drawing/2014/main" id="{3BEF8D48-8FE9-452F-B1A6-62A10F303F0C}"/>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166991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 y="105%"/>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4"/>
                                        </p:tgtEl>
                                      </p:cBhvr>
                                    </p:animEffect>
                                    <p:animScale>
                                      <p:cBhvr>
                                        <p:cTn id="12" dur="250" autoRev="1" fill="hold"/>
                                        <p:tgtEl>
                                          <p:spTgt spid="24"/>
                                        </p:tgtEl>
                                      </p:cBhvr>
                                      <p:by x="105%" y="105%"/>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 y="105%"/>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0"/>
                                        </p:tgtEl>
                                      </p:cBhvr>
                                    </p:animEffect>
                                    <p:animScale>
                                      <p:cBhvr>
                                        <p:cTn id="22" dur="250" autoRev="1" fill="hold"/>
                                        <p:tgtEl>
                                          <p:spTgt spid="50"/>
                                        </p:tgtEl>
                                      </p:cBhvr>
                                      <p:by x="105%" y="105%"/>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61"/>
                                        </p:tgtEl>
                                      </p:cBhvr>
                                    </p:animEffect>
                                    <p:animScale>
                                      <p:cBhvr>
                                        <p:cTn id="27" dur="250" autoRev="1" fill="hold"/>
                                        <p:tgtEl>
                                          <p:spTgt spid="61"/>
                                        </p:tgtEl>
                                      </p:cBhvr>
                                      <p:by x="105%" y="105%"/>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8"/>
                                        </p:tgtEl>
                                      </p:cBhvr>
                                    </p:animEffect>
                                    <p:animScale>
                                      <p:cBhvr>
                                        <p:cTn id="32" dur="250" autoRev="1" fill="hold"/>
                                        <p:tgtEl>
                                          <p:spTgt spid="8"/>
                                        </p:tgtEl>
                                      </p:cBhvr>
                                      <p:by x="105%" y="105%"/>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24" grpId="0" animBg="1"/>
      <p:bldP spid="50" grpId="0" animBg="1"/>
      <p:bldP spid="61" grpId="0" animBg="1"/>
    </p:bldLst>
  </p:timing>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cxnSp>
        <p:nvCxnSpPr>
          <p:cNvPr id="12" name="Connector: Curved 15">
            <a:extLst>
              <a:ext uri="{FF2B5EF4-FFF2-40B4-BE49-F238E27FC236}">
                <a16:creationId xmlns:a16="http://schemas.microsoft.com/office/drawing/2014/main" id="{FEF0A955-E999-42D8-8C0A-13301C654CFD}"/>
              </a:ext>
            </a:extLst>
          </p:cNvPr>
          <p:cNvCxnSpPr>
            <a:cxnSpLocks/>
            <a:endCxn id="7" idx="1"/>
          </p:cNvCxnSpPr>
          <p:nvPr/>
        </p:nvCxnSpPr>
        <p:spPr>
          <a:xfrm flipV="1">
            <a:off x="1649634" y="2829151"/>
            <a:ext cx="3264541" cy="2847749"/>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Curved 15">
            <a:extLst>
              <a:ext uri="{FF2B5EF4-FFF2-40B4-BE49-F238E27FC236}">
                <a16:creationId xmlns:a16="http://schemas.microsoft.com/office/drawing/2014/main" id="{6C8B1D98-5B7A-4B83-A3C8-5CF208E1A3E6}"/>
              </a:ext>
            </a:extLst>
          </p:cNvPr>
          <p:cNvCxnSpPr>
            <a:cxnSpLocks/>
            <a:endCxn id="6" idx="3"/>
          </p:cNvCxnSpPr>
          <p:nvPr/>
        </p:nvCxnSpPr>
        <p:spPr>
          <a:xfrm flipH="1">
            <a:off x="3201846" y="4838700"/>
            <a:ext cx="1922605" cy="909923"/>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ctor: Curved 15">
            <a:extLst>
              <a:ext uri="{FF2B5EF4-FFF2-40B4-BE49-F238E27FC236}">
                <a16:creationId xmlns:a16="http://schemas.microsoft.com/office/drawing/2014/main" id="{6A972C46-AB76-4279-A760-52B031889938}"/>
              </a:ext>
            </a:extLst>
          </p:cNvPr>
          <p:cNvCxnSpPr>
            <a:cxnSpLocks/>
            <a:endCxn id="9" idx="3"/>
          </p:cNvCxnSpPr>
          <p:nvPr/>
        </p:nvCxnSpPr>
        <p:spPr>
          <a:xfrm flipH="1" flipV="1">
            <a:off x="7277823" y="4929267"/>
            <a:ext cx="1993177" cy="957183"/>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C8DF94-D03A-4A66-B905-4D8270B161C7}"/>
              </a:ext>
            </a:extLst>
          </p:cNvPr>
          <p:cNvSpPr>
            <a:spLocks noGrp="1"/>
          </p:cNvSpPr>
          <p:nvPr>
            <p:ph type="title"/>
          </p:nvPr>
        </p:nvSpPr>
        <p:spPr/>
        <p:txBody>
          <a:bodyPr/>
          <a:lstStyle/>
          <a:p>
            <a:r>
              <a:rPr lang="en-US" dirty="0"/>
              <a:t>Closed model (e.g., DPDK)</a:t>
            </a:r>
            <a:endParaRPr lang="en-CH" dirty="0"/>
          </a:p>
        </p:txBody>
      </p:sp>
      <p:sp>
        <p:nvSpPr>
          <p:cNvPr id="4" name="Slide Number Placeholder 3">
            <a:extLst>
              <a:ext uri="{FF2B5EF4-FFF2-40B4-BE49-F238E27FC236}">
                <a16:creationId xmlns:a16="http://schemas.microsoft.com/office/drawing/2014/main" id="{E7EF58FC-CEA3-4F80-B4F4-3F7E515B0662}"/>
              </a:ext>
            </a:extLst>
          </p:cNvPr>
          <p:cNvSpPr>
            <a:spLocks noGrp="1"/>
          </p:cNvSpPr>
          <p:nvPr>
            <p:ph type="sldNum" sz="quarter" idx="12"/>
          </p:nvPr>
        </p:nvSpPr>
        <p:spPr/>
        <p:txBody>
          <a:bodyPr/>
          <a:lstStyle/>
          <a:p>
            <a:fld id="{1DFD7F37-2372-4B63-9179-6C03AFA00E0C}" type="slidenum">
              <a:rPr lang="en-CH" smtClean="0"/>
              <a:t>14</a:t>
            </a:fld>
            <a:endParaRPr lang="en-CH"/>
          </a:p>
        </p:txBody>
      </p:sp>
      <p:sp>
        <p:nvSpPr>
          <p:cNvPr id="22" name="Rectangle: Rounded Corners 21">
            <a:extLst>
              <a:ext uri="{FF2B5EF4-FFF2-40B4-BE49-F238E27FC236}">
                <a16:creationId xmlns:a16="http://schemas.microsoft.com/office/drawing/2014/main" id="{DD788381-5792-42A3-80E7-162C891B40E4}"/>
              </a:ext>
            </a:extLst>
          </p:cNvPr>
          <p:cNvSpPr/>
          <p:nvPr/>
        </p:nvSpPr>
        <p:spPr>
          <a:xfrm>
            <a:off x="8990152" y="5338945"/>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endParaRPr lang="en-CH" sz="4000" dirty="0">
              <a:ea typeface="Linux Libertine" panose="02000503000000000000" pitchFamily="2" charset="0"/>
              <a:cs typeface="Linux Libertine" panose="02000503000000000000" pitchFamily="2" charset="0"/>
            </a:endParaRPr>
          </a:p>
        </p:txBody>
      </p:sp>
      <p:sp>
        <p:nvSpPr>
          <p:cNvPr id="5" name="Rectangle: Rounded Corners 4">
            <a:extLst>
              <a:ext uri="{FF2B5EF4-FFF2-40B4-BE49-F238E27FC236}">
                <a16:creationId xmlns:a16="http://schemas.microsoft.com/office/drawing/2014/main" id="{A8484554-A532-484A-9227-BB5CAB8DE596}"/>
              </a:ext>
            </a:extLst>
          </p:cNvPr>
          <p:cNvSpPr/>
          <p:nvPr/>
        </p:nvSpPr>
        <p:spPr>
          <a:xfrm>
            <a:off x="8990153" y="5338945"/>
            <a:ext cx="2363647" cy="819356"/>
          </a:xfrm>
          <a:prstGeom prst="roundRect">
            <a:avLst>
              <a:gd name="adj" fmla="val 50000"/>
            </a:avLst>
          </a:prstGeom>
          <a:solidFill>
            <a:srgbClr val="4472C4"/>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Transmit</a:t>
            </a:r>
            <a:endParaRPr lang="en-CH" sz="4000" dirty="0">
              <a:ea typeface="Linux Libertine" panose="02000503000000000000" pitchFamily="2" charset="0"/>
              <a:cs typeface="Linux Libertine" panose="02000503000000000000" pitchFamily="2" charset="0"/>
            </a:endParaRPr>
          </a:p>
        </p:txBody>
      </p:sp>
      <p:sp>
        <p:nvSpPr>
          <p:cNvPr id="19" name="Rectangle: Rounded Corners 18">
            <a:extLst>
              <a:ext uri="{FF2B5EF4-FFF2-40B4-BE49-F238E27FC236}">
                <a16:creationId xmlns:a16="http://schemas.microsoft.com/office/drawing/2014/main" id="{615C29D4-7AD1-4D0F-888E-033A96D273CD}"/>
              </a:ext>
            </a:extLst>
          </p:cNvPr>
          <p:cNvSpPr/>
          <p:nvPr/>
        </p:nvSpPr>
        <p:spPr>
          <a:xfrm>
            <a:off x="838198" y="5338945"/>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Process</a:t>
            </a:r>
            <a:endParaRPr lang="en-CH" sz="4000" dirty="0">
              <a:ea typeface="Linux Libertine" panose="02000503000000000000" pitchFamily="2" charset="0"/>
              <a:cs typeface="Linux Libertine" panose="02000503000000000000" pitchFamily="2" charset="0"/>
            </a:endParaRPr>
          </a:p>
        </p:txBody>
      </p:sp>
      <p:sp>
        <p:nvSpPr>
          <p:cNvPr id="6" name="Rectangle: Rounded Corners 5">
            <a:extLst>
              <a:ext uri="{FF2B5EF4-FFF2-40B4-BE49-F238E27FC236}">
                <a16:creationId xmlns:a16="http://schemas.microsoft.com/office/drawing/2014/main" id="{938BCC92-3FBD-453C-BBFD-8092D04A7BC6}"/>
              </a:ext>
            </a:extLst>
          </p:cNvPr>
          <p:cNvSpPr/>
          <p:nvPr/>
        </p:nvSpPr>
        <p:spPr>
          <a:xfrm>
            <a:off x="838199" y="5338945"/>
            <a:ext cx="2363647" cy="819356"/>
          </a:xfrm>
          <a:prstGeom prst="roundRect">
            <a:avLst>
              <a:gd name="adj" fmla="val 50000"/>
            </a:avLst>
          </a:prstGeom>
          <a:solidFill>
            <a:srgbClr val="70AD47"/>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Receive</a:t>
            </a:r>
            <a:endParaRPr lang="en-CH" sz="4000" dirty="0">
              <a:ea typeface="Linux Libertine" panose="02000503000000000000" pitchFamily="2" charset="0"/>
              <a:cs typeface="Linux Libertine" panose="02000503000000000000" pitchFamily="2" charset="0"/>
            </a:endParaRPr>
          </a:p>
        </p:txBody>
      </p:sp>
      <p:cxnSp>
        <p:nvCxnSpPr>
          <p:cNvPr id="8" name="Connector: Curved 15">
            <a:extLst>
              <a:ext uri="{FF2B5EF4-FFF2-40B4-BE49-F238E27FC236}">
                <a16:creationId xmlns:a16="http://schemas.microsoft.com/office/drawing/2014/main" id="{3351DB3A-C35E-4CCC-BA63-31192664DCDB}"/>
              </a:ext>
            </a:extLst>
          </p:cNvPr>
          <p:cNvCxnSpPr>
            <a:cxnSpLocks/>
            <a:endCxn id="5" idx="0"/>
          </p:cNvCxnSpPr>
          <p:nvPr/>
        </p:nvCxnSpPr>
        <p:spPr>
          <a:xfrm>
            <a:off x="7067550" y="2647950"/>
            <a:ext cx="3104427" cy="2690995"/>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FF2D653-B7D6-4C3A-A9DB-DFB7F29A4BD8}"/>
              </a:ext>
            </a:extLst>
          </p:cNvPr>
          <p:cNvSpPr/>
          <p:nvPr/>
        </p:nvSpPr>
        <p:spPr>
          <a:xfrm>
            <a:off x="4914173" y="4514824"/>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endParaRPr lang="en-CH" sz="4000" dirty="0">
              <a:ea typeface="Linux Libertine" panose="02000503000000000000" pitchFamily="2" charset="0"/>
              <a:cs typeface="Linux Libertine" panose="02000503000000000000" pitchFamily="2" charset="0"/>
            </a:endParaRPr>
          </a:p>
        </p:txBody>
      </p:sp>
      <p:sp>
        <p:nvSpPr>
          <p:cNvPr id="9" name="Rectangle: Rounded Corners 8">
            <a:extLst>
              <a:ext uri="{FF2B5EF4-FFF2-40B4-BE49-F238E27FC236}">
                <a16:creationId xmlns:a16="http://schemas.microsoft.com/office/drawing/2014/main" id="{6C1E1E61-239F-4210-A2BB-E78279018BFF}"/>
              </a:ext>
            </a:extLst>
          </p:cNvPr>
          <p:cNvSpPr/>
          <p:nvPr/>
        </p:nvSpPr>
        <p:spPr>
          <a:xfrm>
            <a:off x="4914176" y="4519589"/>
            <a:ext cx="2363647" cy="819356"/>
          </a:xfrm>
          <a:prstGeom prst="roundRect">
            <a:avLst>
              <a:gd name="adj" fmla="val 50000"/>
            </a:avLst>
          </a:prstGeom>
          <a:solidFill>
            <a:schemeClr val="accent3"/>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Pool</a:t>
            </a:r>
            <a:endParaRPr lang="en-CH" sz="4000" dirty="0">
              <a:ea typeface="Linux Libertine" panose="02000503000000000000" pitchFamily="2" charset="0"/>
              <a:cs typeface="Linux Libertine" panose="02000503000000000000" pitchFamily="2" charset="0"/>
            </a:endParaRPr>
          </a:p>
        </p:txBody>
      </p:sp>
      <p:cxnSp>
        <p:nvCxnSpPr>
          <p:cNvPr id="15" name="Connector: Curved 15">
            <a:extLst>
              <a:ext uri="{FF2B5EF4-FFF2-40B4-BE49-F238E27FC236}">
                <a16:creationId xmlns:a16="http://schemas.microsoft.com/office/drawing/2014/main" id="{5617A024-0E22-47DD-99E7-28859B71275A}"/>
              </a:ext>
            </a:extLst>
          </p:cNvPr>
          <p:cNvCxnSpPr>
            <a:cxnSpLocks/>
            <a:stCxn id="7" idx="2"/>
            <a:endCxn id="9" idx="0"/>
          </p:cNvCxnSpPr>
          <p:nvPr/>
        </p:nvCxnSpPr>
        <p:spPr>
          <a:xfrm>
            <a:off x="6095999" y="3238829"/>
            <a:ext cx="1" cy="1280760"/>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AC91500-7A44-49C1-BBD1-8BB648973615}"/>
              </a:ext>
            </a:extLst>
          </p:cNvPr>
          <p:cNvSpPr/>
          <p:nvPr/>
        </p:nvSpPr>
        <p:spPr>
          <a:xfrm>
            <a:off x="5616798" y="1777878"/>
            <a:ext cx="958401" cy="1041768"/>
          </a:xfrm>
          <a:prstGeom prst="ellipse">
            <a:avLst/>
          </a:prstGeom>
          <a:noFill/>
          <a:ln w="76200">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Rounded Corners 23">
            <a:extLst>
              <a:ext uri="{FF2B5EF4-FFF2-40B4-BE49-F238E27FC236}">
                <a16:creationId xmlns:a16="http://schemas.microsoft.com/office/drawing/2014/main" id="{D498D832-EB79-44D1-9936-B2F9F44D4E31}"/>
              </a:ext>
            </a:extLst>
          </p:cNvPr>
          <p:cNvSpPr/>
          <p:nvPr/>
        </p:nvSpPr>
        <p:spPr>
          <a:xfrm>
            <a:off x="4914173" y="2419473"/>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Process</a:t>
            </a:r>
            <a:endParaRPr lang="en-CH" sz="4000" dirty="0">
              <a:ea typeface="Linux Libertine" panose="02000503000000000000" pitchFamily="2" charset="0"/>
              <a:cs typeface="Linux Libertine" panose="02000503000000000000" pitchFamily="2" charset="0"/>
            </a:endParaRPr>
          </a:p>
        </p:txBody>
      </p:sp>
      <p:sp>
        <p:nvSpPr>
          <p:cNvPr id="7" name="Rectangle: Rounded Corners 6">
            <a:extLst>
              <a:ext uri="{FF2B5EF4-FFF2-40B4-BE49-F238E27FC236}">
                <a16:creationId xmlns:a16="http://schemas.microsoft.com/office/drawing/2014/main" id="{D8AC8CB8-1201-4133-8371-22BB7E8629C5}"/>
              </a:ext>
            </a:extLst>
          </p:cNvPr>
          <p:cNvSpPr/>
          <p:nvPr/>
        </p:nvSpPr>
        <p:spPr>
          <a:xfrm>
            <a:off x="4914175" y="2419473"/>
            <a:ext cx="2363647" cy="819356"/>
          </a:xfrm>
          <a:prstGeom prst="roundRect">
            <a:avLst>
              <a:gd name="adj" fmla="val 50000"/>
            </a:avLst>
          </a:prstGeom>
          <a:solidFill>
            <a:srgbClr val="ED7D31"/>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Process</a:t>
            </a:r>
            <a:endParaRPr lang="en-CH" sz="4000" dirty="0">
              <a:ea typeface="Linux Libertine" panose="02000503000000000000" pitchFamily="2" charset="0"/>
              <a:cs typeface="Linux Libertine" panose="02000503000000000000" pitchFamily="2" charset="0"/>
            </a:endParaRPr>
          </a:p>
        </p:txBody>
      </p:sp>
      <p:cxnSp>
        <p:nvCxnSpPr>
          <p:cNvPr id="32" name="Connector: Curved 57">
            <a:extLst>
              <a:ext uri="{FF2B5EF4-FFF2-40B4-BE49-F238E27FC236}">
                <a16:creationId xmlns:a16="http://schemas.microsoft.com/office/drawing/2014/main" id="{62F3B3C4-67BA-4AB2-9CB6-9C78376D6711}"/>
              </a:ext>
            </a:extLst>
          </p:cNvPr>
          <p:cNvCxnSpPr>
            <a:cxnSpLocks/>
          </p:cNvCxnSpPr>
          <p:nvPr/>
        </p:nvCxnSpPr>
        <p:spPr>
          <a:xfrm flipH="1">
            <a:off x="5553933" y="2131597"/>
            <a:ext cx="91440" cy="407061"/>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0" name="Footer Placeholder 29">
            <a:extLst>
              <a:ext uri="{FF2B5EF4-FFF2-40B4-BE49-F238E27FC236}">
                <a16:creationId xmlns:a16="http://schemas.microsoft.com/office/drawing/2014/main" id="{5C2B5A26-C82D-4AFE-BCFF-5D548F26FDEF}"/>
              </a:ext>
            </a:extLst>
          </p:cNvPr>
          <p:cNvSpPr>
            <a:spLocks noGrp="1"/>
          </p:cNvSpPr>
          <p:nvPr>
            <p:ph type="ftr" sz="quarter" idx="11"/>
          </p:nvPr>
        </p:nvSpPr>
        <p:spPr/>
        <p:txBody>
          <a:bodyPr/>
          <a:lstStyle/>
          <a:p>
            <a:r>
              <a:rPr lang="en-US"/>
              <a:t>A Simpler and Faster NIC Driver Model for Network Functions</a:t>
            </a:r>
            <a:endParaRPr lang="en-CH"/>
          </a:p>
        </p:txBody>
      </p:sp>
      <p:sp>
        <p:nvSpPr>
          <p:cNvPr id="33" name="Date Placeholder 12">
            <a:extLst>
              <a:ext uri="{FF2B5EF4-FFF2-40B4-BE49-F238E27FC236}">
                <a16:creationId xmlns:a16="http://schemas.microsoft.com/office/drawing/2014/main" id="{C22AC275-29C7-4F36-B113-BCB6A2369147}"/>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253054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 y="105%"/>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 y="105%"/>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 y="105%"/>
                                    </p:animScale>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500" fill="hold"/>
                                        <p:tgtEl>
                                          <p:spTgt spid="15"/>
                                        </p:tgtEl>
                                        <p:attrNameLst>
                                          <p:attrName>stroke.color</p:attrName>
                                        </p:attrNameLst>
                                      </p:cBhvr>
                                      <p:to>
                                        <a:srgbClr val="0099FF"/>
                                      </p:to>
                                    </p:animClr>
                                    <p:set>
                                      <p:cBhvr>
                                        <p:cTn id="22" dur="500" fill="hold"/>
                                        <p:tgtEl>
                                          <p:spTgt spid="1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15"/>
                                        </p:tgtEl>
                                        <p:attrNameLst>
                                          <p:attrName>stroke.color</p:attrName>
                                        </p:attrNameLst>
                                      </p:cBhvr>
                                      <p:to>
                                        <a:schemeClr val="tx1"/>
                                      </p:to>
                                    </p:animClr>
                                    <p:set>
                                      <p:cBhvr>
                                        <p:cTn id="27" dur="500" fill="hold"/>
                                        <p:tgtEl>
                                          <p:spTgt spid="15"/>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32"/>
                                        </p:tgtEl>
                                        <p:attrNameLst>
                                          <p:attrName>stroke.color</p:attrName>
                                        </p:attrNameLst>
                                      </p:cBhvr>
                                      <p:to>
                                        <a:srgbClr val="0099FF"/>
                                      </p:to>
                                    </p:animClr>
                                    <p:set>
                                      <p:cBhvr>
                                        <p:cTn id="30" dur="500" fill="hold"/>
                                        <p:tgtEl>
                                          <p:spTgt spid="32"/>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31"/>
                                        </p:tgtEl>
                                        <p:attrNameLst>
                                          <p:attrName>stroke.color</p:attrName>
                                        </p:attrNameLst>
                                      </p:cBhvr>
                                      <p:to>
                                        <a:srgbClr val="0099FF"/>
                                      </p:to>
                                    </p:animClr>
                                    <p:set>
                                      <p:cBhvr>
                                        <p:cTn id="33" dur="500" fill="hold"/>
                                        <p:tgtEl>
                                          <p:spTgt spid="31"/>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500" fill="hold"/>
                                        <p:tgtEl>
                                          <p:spTgt spid="32"/>
                                        </p:tgtEl>
                                        <p:attrNameLst>
                                          <p:attrName>stroke.color</p:attrName>
                                        </p:attrNameLst>
                                      </p:cBhvr>
                                      <p:to>
                                        <a:schemeClr val="tx1"/>
                                      </p:to>
                                    </p:animClr>
                                    <p:set>
                                      <p:cBhvr>
                                        <p:cTn id="38" dur="500" fill="hold"/>
                                        <p:tgtEl>
                                          <p:spTgt spid="32"/>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31"/>
                                        </p:tgtEl>
                                        <p:attrNameLst>
                                          <p:attrName>stroke.color</p:attrName>
                                        </p:attrNameLst>
                                      </p:cBhvr>
                                      <p:to>
                                        <a:schemeClr val="tx1"/>
                                      </p:to>
                                    </p:animClr>
                                    <p:set>
                                      <p:cBhvr>
                                        <p:cTn id="41" dur="500" fill="hold"/>
                                        <p:tgtEl>
                                          <p:spTgt spid="3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8"/>
                                        </p:tgtEl>
                                        <p:attrNameLst>
                                          <p:attrName>stroke.color</p:attrName>
                                        </p:attrNameLst>
                                      </p:cBhvr>
                                      <p:to>
                                        <a:srgbClr val="0099FF"/>
                                      </p:to>
                                    </p:animClr>
                                    <p:set>
                                      <p:cBhvr>
                                        <p:cTn id="44" dur="500" fill="hold"/>
                                        <p:tgtEl>
                                          <p:spTgt spid="8"/>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8"/>
                                        </p:tgtEl>
                                        <p:attrNameLst>
                                          <p:attrName>stroke.color</p:attrName>
                                        </p:attrNameLst>
                                      </p:cBhvr>
                                      <p:to>
                                        <a:schemeClr val="tx1"/>
                                      </p:to>
                                    </p:animClr>
                                    <p:set>
                                      <p:cBhvr>
                                        <p:cTn id="49" dur="500" fill="hold"/>
                                        <p:tgtEl>
                                          <p:spTgt spid="8"/>
                                        </p:tgtEl>
                                        <p:attrNameLst>
                                          <p:attrName>stroke.on</p:attrName>
                                        </p:attrNameLst>
                                      </p:cBhvr>
                                      <p:to>
                                        <p:strVal val="true"/>
                                      </p:to>
                                    </p:set>
                                  </p:childTnLst>
                                </p:cTn>
                              </p:par>
                              <p:par>
                                <p:cTn id="50" presetID="26" presetClass="emph" presetSubtype="0" fill="hold" grpId="0" nodeType="withEffect">
                                  <p:stCondLst>
                                    <p:cond delay="0"/>
                                  </p:stCondLst>
                                  <p:childTnLst>
                                    <p:animEffect transition="out" filter="fade">
                                      <p:cBhvr>
                                        <p:cTn id="51" dur="500" tmFilter="0, 0; .2, .5; .8, .5; 1, 0"/>
                                        <p:tgtEl>
                                          <p:spTgt spid="5"/>
                                        </p:tgtEl>
                                      </p:cBhvr>
                                    </p:animEffect>
                                    <p:animScale>
                                      <p:cBhvr>
                                        <p:cTn id="52" dur="250" autoRev="1" fill="hold"/>
                                        <p:tgtEl>
                                          <p:spTgt spid="5"/>
                                        </p:tgtEl>
                                      </p:cBhvr>
                                      <p:by x="105%" y="105%"/>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7" grpId="0" animBg="1"/>
    </p:bldLst>
  </p:timing>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cxnSp>
        <p:nvCxnSpPr>
          <p:cNvPr id="12" name="Connector: Curved 15">
            <a:extLst>
              <a:ext uri="{FF2B5EF4-FFF2-40B4-BE49-F238E27FC236}">
                <a16:creationId xmlns:a16="http://schemas.microsoft.com/office/drawing/2014/main" id="{FEF0A955-E999-42D8-8C0A-13301C654CFD}"/>
              </a:ext>
            </a:extLst>
          </p:cNvPr>
          <p:cNvCxnSpPr>
            <a:cxnSpLocks/>
            <a:endCxn id="7" idx="1"/>
          </p:cNvCxnSpPr>
          <p:nvPr/>
        </p:nvCxnSpPr>
        <p:spPr>
          <a:xfrm flipV="1">
            <a:off x="1904305" y="2603944"/>
            <a:ext cx="3009871" cy="2844356"/>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C8DF94-D03A-4A66-B905-4D8270B161C7}"/>
              </a:ext>
            </a:extLst>
          </p:cNvPr>
          <p:cNvSpPr>
            <a:spLocks noGrp="1"/>
          </p:cNvSpPr>
          <p:nvPr>
            <p:ph type="title"/>
          </p:nvPr>
        </p:nvSpPr>
        <p:spPr/>
        <p:txBody>
          <a:bodyPr/>
          <a:lstStyle/>
          <a:p>
            <a:r>
              <a:rPr lang="en-US" dirty="0"/>
              <a:t>Our model: “TinyNF”</a:t>
            </a:r>
            <a:endParaRPr lang="en-CH" dirty="0"/>
          </a:p>
        </p:txBody>
      </p:sp>
      <p:sp>
        <p:nvSpPr>
          <p:cNvPr id="4" name="Slide Number Placeholder 3">
            <a:extLst>
              <a:ext uri="{FF2B5EF4-FFF2-40B4-BE49-F238E27FC236}">
                <a16:creationId xmlns:a16="http://schemas.microsoft.com/office/drawing/2014/main" id="{E7EF58FC-CEA3-4F80-B4F4-3F7E515B0662}"/>
              </a:ext>
            </a:extLst>
          </p:cNvPr>
          <p:cNvSpPr>
            <a:spLocks noGrp="1"/>
          </p:cNvSpPr>
          <p:nvPr>
            <p:ph type="sldNum" sz="quarter" idx="12"/>
          </p:nvPr>
        </p:nvSpPr>
        <p:spPr/>
        <p:txBody>
          <a:bodyPr/>
          <a:lstStyle/>
          <a:p>
            <a:fld id="{1DFD7F37-2372-4B63-9179-6C03AFA00E0C}" type="slidenum">
              <a:rPr lang="en-CH" smtClean="0"/>
              <a:t>15</a:t>
            </a:fld>
            <a:endParaRPr lang="en-CH" dirty="0"/>
          </a:p>
        </p:txBody>
      </p:sp>
      <p:sp>
        <p:nvSpPr>
          <p:cNvPr id="22" name="Rectangle: Rounded Corners 21">
            <a:extLst>
              <a:ext uri="{FF2B5EF4-FFF2-40B4-BE49-F238E27FC236}">
                <a16:creationId xmlns:a16="http://schemas.microsoft.com/office/drawing/2014/main" id="{6DA7E6AE-BBBE-4E29-8F3D-20C0DC241548}"/>
              </a:ext>
            </a:extLst>
          </p:cNvPr>
          <p:cNvSpPr/>
          <p:nvPr/>
        </p:nvSpPr>
        <p:spPr>
          <a:xfrm>
            <a:off x="838199" y="5338944"/>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endParaRPr lang="en-CH" sz="4000" dirty="0">
              <a:ea typeface="Linux Libertine" panose="02000503000000000000" pitchFamily="2" charset="0"/>
              <a:cs typeface="Linux Libertine" panose="02000503000000000000" pitchFamily="2" charset="0"/>
            </a:endParaRPr>
          </a:p>
        </p:txBody>
      </p:sp>
      <p:sp>
        <p:nvSpPr>
          <p:cNvPr id="6" name="Rectangle: Rounded Corners 5">
            <a:extLst>
              <a:ext uri="{FF2B5EF4-FFF2-40B4-BE49-F238E27FC236}">
                <a16:creationId xmlns:a16="http://schemas.microsoft.com/office/drawing/2014/main" id="{938BCC92-3FBD-453C-BBFD-8092D04A7BC6}"/>
              </a:ext>
            </a:extLst>
          </p:cNvPr>
          <p:cNvSpPr/>
          <p:nvPr/>
        </p:nvSpPr>
        <p:spPr>
          <a:xfrm>
            <a:off x="838199" y="5338945"/>
            <a:ext cx="2363647" cy="819356"/>
          </a:xfrm>
          <a:prstGeom prst="roundRect">
            <a:avLst>
              <a:gd name="adj" fmla="val 50000"/>
            </a:avLst>
          </a:prstGeom>
          <a:solidFill>
            <a:srgbClr val="70AD47"/>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Receive</a:t>
            </a:r>
            <a:endParaRPr lang="en-CH" sz="4000" dirty="0">
              <a:ea typeface="Linux Libertine" panose="02000503000000000000" pitchFamily="2" charset="0"/>
              <a:cs typeface="Linux Libertine" panose="02000503000000000000" pitchFamily="2" charset="0"/>
            </a:endParaRPr>
          </a:p>
        </p:txBody>
      </p:sp>
      <p:cxnSp>
        <p:nvCxnSpPr>
          <p:cNvPr id="8" name="Connector: Curved 15">
            <a:extLst>
              <a:ext uri="{FF2B5EF4-FFF2-40B4-BE49-F238E27FC236}">
                <a16:creationId xmlns:a16="http://schemas.microsoft.com/office/drawing/2014/main" id="{3351DB3A-C35E-4CCC-BA63-31192664DCDB}"/>
              </a:ext>
            </a:extLst>
          </p:cNvPr>
          <p:cNvCxnSpPr>
            <a:cxnSpLocks/>
            <a:endCxn id="5" idx="0"/>
          </p:cNvCxnSpPr>
          <p:nvPr/>
        </p:nvCxnSpPr>
        <p:spPr>
          <a:xfrm>
            <a:off x="7162800" y="2495246"/>
            <a:ext cx="3009177" cy="2843699"/>
          </a:xfrm>
          <a:prstGeom prst="straightConnector1">
            <a:avLst/>
          </a:prstGeom>
          <a:ln w="76200" cmpd="sng">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ctor: Curved 15">
            <a:extLst>
              <a:ext uri="{FF2B5EF4-FFF2-40B4-BE49-F238E27FC236}">
                <a16:creationId xmlns:a16="http://schemas.microsoft.com/office/drawing/2014/main" id="{6A972C46-AB76-4279-A760-52B031889938}"/>
              </a:ext>
            </a:extLst>
          </p:cNvPr>
          <p:cNvCxnSpPr>
            <a:cxnSpLocks/>
            <a:stCxn id="5" idx="1"/>
            <a:endCxn id="6" idx="3"/>
          </p:cNvCxnSpPr>
          <p:nvPr/>
        </p:nvCxnSpPr>
        <p:spPr>
          <a:xfrm flipH="1">
            <a:off x="3201846" y="5748623"/>
            <a:ext cx="5788307" cy="0"/>
          </a:xfrm>
          <a:prstGeom prst="straightConnector1">
            <a:avLst/>
          </a:prstGeom>
          <a:ln w="762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8326E9E5-EDCC-4361-8004-1037FBC88204}"/>
              </a:ext>
            </a:extLst>
          </p:cNvPr>
          <p:cNvSpPr/>
          <p:nvPr/>
        </p:nvSpPr>
        <p:spPr>
          <a:xfrm>
            <a:off x="4914175" y="2194266"/>
            <a:ext cx="2363647" cy="819356"/>
          </a:xfrm>
          <a:prstGeom prst="roundRect">
            <a:avLst>
              <a:gd name="adj" fmla="val 50000"/>
            </a:avLst>
          </a:prstGeom>
          <a:solidFill>
            <a:srgbClr val="FFFFFF"/>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endParaRPr lang="en-CH" sz="4000" dirty="0">
              <a:ea typeface="Linux Libertine" panose="02000503000000000000" pitchFamily="2" charset="0"/>
              <a:cs typeface="Linux Libertine" panose="02000503000000000000" pitchFamily="2" charset="0"/>
            </a:endParaRPr>
          </a:p>
        </p:txBody>
      </p:sp>
      <p:sp>
        <p:nvSpPr>
          <p:cNvPr id="7" name="Rectangle: Rounded Corners 6">
            <a:extLst>
              <a:ext uri="{FF2B5EF4-FFF2-40B4-BE49-F238E27FC236}">
                <a16:creationId xmlns:a16="http://schemas.microsoft.com/office/drawing/2014/main" id="{D8AC8CB8-1201-4133-8371-22BB7E8629C5}"/>
              </a:ext>
            </a:extLst>
          </p:cNvPr>
          <p:cNvSpPr/>
          <p:nvPr/>
        </p:nvSpPr>
        <p:spPr>
          <a:xfrm>
            <a:off x="4914176" y="2194266"/>
            <a:ext cx="2363647" cy="819356"/>
          </a:xfrm>
          <a:prstGeom prst="roundRect">
            <a:avLst>
              <a:gd name="adj" fmla="val 50000"/>
            </a:avLst>
          </a:prstGeom>
          <a:solidFill>
            <a:srgbClr val="ED7D31"/>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Process</a:t>
            </a:r>
            <a:endParaRPr lang="en-CH" sz="4000" dirty="0">
              <a:ea typeface="Linux Libertine" panose="02000503000000000000" pitchFamily="2" charset="0"/>
              <a:cs typeface="Linux Libertine" panose="02000503000000000000" pitchFamily="2" charset="0"/>
            </a:endParaRPr>
          </a:p>
        </p:txBody>
      </p:sp>
      <p:grpSp>
        <p:nvGrpSpPr>
          <p:cNvPr id="10" name="Group 9">
            <a:extLst>
              <a:ext uri="{FF2B5EF4-FFF2-40B4-BE49-F238E27FC236}">
                <a16:creationId xmlns:a16="http://schemas.microsoft.com/office/drawing/2014/main" id="{5918815E-691C-4941-80E1-71B564B27F62}"/>
              </a:ext>
            </a:extLst>
          </p:cNvPr>
          <p:cNvGrpSpPr/>
          <p:nvPr/>
        </p:nvGrpSpPr>
        <p:grpSpPr>
          <a:xfrm>
            <a:off x="8990153" y="5338945"/>
            <a:ext cx="2363647" cy="1382530"/>
            <a:chOff x="8990153" y="5338945"/>
            <a:chExt cx="2363647" cy="1382530"/>
          </a:xfrm>
        </p:grpSpPr>
        <p:sp>
          <p:nvSpPr>
            <p:cNvPr id="5" name="Rectangle: Rounded Corners 4">
              <a:extLst>
                <a:ext uri="{FF2B5EF4-FFF2-40B4-BE49-F238E27FC236}">
                  <a16:creationId xmlns:a16="http://schemas.microsoft.com/office/drawing/2014/main" id="{A8484554-A532-484A-9227-BB5CAB8DE596}"/>
                </a:ext>
              </a:extLst>
            </p:cNvPr>
            <p:cNvSpPr/>
            <p:nvPr/>
          </p:nvSpPr>
          <p:spPr>
            <a:xfrm>
              <a:off x="8990153" y="5338945"/>
              <a:ext cx="2363647" cy="819356"/>
            </a:xfrm>
            <a:prstGeom prst="roundRect">
              <a:avLst>
                <a:gd name="adj" fmla="val 50000"/>
              </a:avLst>
            </a:prstGeom>
            <a:solidFill>
              <a:srgbClr val="4472C4"/>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Transmit</a:t>
              </a:r>
              <a:endParaRPr lang="en-CH" sz="4000" dirty="0">
                <a:ea typeface="Linux Libertine" panose="02000503000000000000" pitchFamily="2" charset="0"/>
                <a:cs typeface="Linux Libertine" panose="02000503000000000000" pitchFamily="2" charset="0"/>
              </a:endParaRPr>
            </a:p>
          </p:txBody>
        </p:sp>
        <p:sp>
          <p:nvSpPr>
            <p:cNvPr id="16" name="Rectangle: Rounded Corners 15">
              <a:extLst>
                <a:ext uri="{FF2B5EF4-FFF2-40B4-BE49-F238E27FC236}">
                  <a16:creationId xmlns:a16="http://schemas.microsoft.com/office/drawing/2014/main" id="{5B5C2207-609C-42C9-93FB-FA2D47A99FA5}"/>
                </a:ext>
              </a:extLst>
            </p:cNvPr>
            <p:cNvSpPr/>
            <p:nvPr/>
          </p:nvSpPr>
          <p:spPr>
            <a:xfrm>
              <a:off x="9328651" y="6158300"/>
              <a:ext cx="1686649" cy="563175"/>
            </a:xfrm>
            <a:prstGeom prst="roundRect">
              <a:avLst>
                <a:gd name="adj" fmla="val 50000"/>
              </a:avLst>
            </a:prstGeom>
            <a:solidFill>
              <a:srgbClr val="4472C4"/>
            </a:solidFill>
            <a:ln>
              <a:noFill/>
            </a:ln>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4000" dirty="0">
                  <a:ea typeface="Linux Libertine" panose="02000503000000000000" pitchFamily="2" charset="0"/>
                  <a:cs typeface="Linux Libertine" panose="02000503000000000000" pitchFamily="2" charset="0"/>
                </a:rPr>
                <a:t>/ drop</a:t>
              </a:r>
              <a:endParaRPr lang="en-CH" sz="4000" dirty="0">
                <a:ea typeface="Linux Libertine" panose="02000503000000000000" pitchFamily="2" charset="0"/>
                <a:cs typeface="Linux Libertine" panose="02000503000000000000" pitchFamily="2" charset="0"/>
              </a:endParaRPr>
            </a:p>
          </p:txBody>
        </p:sp>
      </p:grpSp>
      <p:sp>
        <p:nvSpPr>
          <p:cNvPr id="23" name="Footer Placeholder 22">
            <a:extLst>
              <a:ext uri="{FF2B5EF4-FFF2-40B4-BE49-F238E27FC236}">
                <a16:creationId xmlns:a16="http://schemas.microsoft.com/office/drawing/2014/main" id="{FDBD458A-85B3-4843-B3FD-631E4793B0BF}"/>
              </a:ext>
            </a:extLst>
          </p:cNvPr>
          <p:cNvSpPr>
            <a:spLocks noGrp="1"/>
          </p:cNvSpPr>
          <p:nvPr>
            <p:ph type="ftr" sz="quarter" idx="11"/>
          </p:nvPr>
        </p:nvSpPr>
        <p:spPr/>
        <p:txBody>
          <a:bodyPr/>
          <a:lstStyle/>
          <a:p>
            <a:r>
              <a:rPr lang="en-US" dirty="0"/>
              <a:t>A Simpler and Faster NIC Driver Model for Network Functions</a:t>
            </a:r>
            <a:endParaRPr lang="en-CH" dirty="0"/>
          </a:p>
        </p:txBody>
      </p:sp>
      <p:sp>
        <p:nvSpPr>
          <p:cNvPr id="24" name="Date Placeholder 12">
            <a:extLst>
              <a:ext uri="{FF2B5EF4-FFF2-40B4-BE49-F238E27FC236}">
                <a16:creationId xmlns:a16="http://schemas.microsoft.com/office/drawing/2014/main" id="{A57F3410-CB0F-477F-9051-C6877A53D2E6}"/>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119431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 y="105%"/>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 y="105%"/>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 y="105%"/>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81D2-20E6-4323-A80A-2C4C89BB3345}"/>
              </a:ext>
            </a:extLst>
          </p:cNvPr>
          <p:cNvSpPr>
            <a:spLocks noGrp="1"/>
          </p:cNvSpPr>
          <p:nvPr>
            <p:ph type="title"/>
          </p:nvPr>
        </p:nvSpPr>
        <p:spPr/>
        <p:txBody>
          <a:bodyPr/>
          <a:lstStyle/>
          <a:p>
            <a:r>
              <a:rPr lang="en-US" dirty="0"/>
              <a:t>Outline</a:t>
            </a:r>
            <a:endParaRPr lang="en-CH" dirty="0"/>
          </a:p>
        </p:txBody>
      </p:sp>
      <p:sp>
        <p:nvSpPr>
          <p:cNvPr id="3" name="Content Placeholder 2">
            <a:extLst>
              <a:ext uri="{FF2B5EF4-FFF2-40B4-BE49-F238E27FC236}">
                <a16:creationId xmlns:a16="http://schemas.microsoft.com/office/drawing/2014/main" id="{35C33561-7D35-48CA-B6B7-6B43F80D46DC}"/>
              </a:ext>
            </a:extLst>
          </p:cNvPr>
          <p:cNvSpPr>
            <a:spLocks noGrp="1"/>
          </p:cNvSpPr>
          <p:nvPr>
            <p:ph idx="1"/>
          </p:nvPr>
        </p:nvSpPr>
        <p:spPr/>
        <p:txBody>
          <a:bodyPr/>
          <a:lstStyle/>
          <a:p>
            <a:r>
              <a:rPr lang="en-US" dirty="0">
                <a:solidFill>
                  <a:schemeClr val="bg1">
                    <a:lumMod val="50%"/>
                  </a:schemeClr>
                </a:solidFill>
              </a:rPr>
              <a:t>Intro</a:t>
            </a:r>
          </a:p>
          <a:p>
            <a:endParaRPr lang="en-US" dirty="0">
              <a:solidFill>
                <a:schemeClr val="bg1">
                  <a:lumMod val="50%"/>
                </a:schemeClr>
              </a:solidFill>
            </a:endParaRPr>
          </a:p>
          <a:p>
            <a:r>
              <a:rPr lang="en-US" dirty="0">
                <a:solidFill>
                  <a:schemeClr val="bg1">
                    <a:lumMod val="50%"/>
                  </a:schemeClr>
                </a:solidFill>
              </a:rPr>
              <a:t>Design</a:t>
            </a:r>
          </a:p>
          <a:p>
            <a:endParaRPr lang="en-US" dirty="0"/>
          </a:p>
          <a:p>
            <a:r>
              <a:rPr lang="en-US" b="1" dirty="0"/>
              <a:t>Implementation</a:t>
            </a:r>
          </a:p>
          <a:p>
            <a:endParaRPr lang="en-US" dirty="0"/>
          </a:p>
          <a:p>
            <a:r>
              <a:rPr lang="en-US" dirty="0"/>
              <a:t>Evaluation</a:t>
            </a:r>
            <a:endParaRPr lang="en-CH" dirty="0"/>
          </a:p>
        </p:txBody>
      </p:sp>
      <p:sp>
        <p:nvSpPr>
          <p:cNvPr id="4" name="Slide Number Placeholder 3">
            <a:extLst>
              <a:ext uri="{FF2B5EF4-FFF2-40B4-BE49-F238E27FC236}">
                <a16:creationId xmlns:a16="http://schemas.microsoft.com/office/drawing/2014/main" id="{82974D37-213A-4262-8270-2A69A77DD4B7}"/>
              </a:ext>
            </a:extLst>
          </p:cNvPr>
          <p:cNvSpPr>
            <a:spLocks noGrp="1"/>
          </p:cNvSpPr>
          <p:nvPr>
            <p:ph type="sldNum" sz="quarter" idx="12"/>
          </p:nvPr>
        </p:nvSpPr>
        <p:spPr/>
        <p:txBody>
          <a:bodyPr/>
          <a:lstStyle/>
          <a:p>
            <a:fld id="{1DFD7F37-2372-4B63-9179-6C03AFA00E0C}" type="slidenum">
              <a:rPr lang="en-CH" smtClean="0"/>
              <a:t>16</a:t>
            </a:fld>
            <a:endParaRPr lang="en-CH"/>
          </a:p>
        </p:txBody>
      </p:sp>
      <p:sp>
        <p:nvSpPr>
          <p:cNvPr id="10" name="Footer Placeholder 9">
            <a:extLst>
              <a:ext uri="{FF2B5EF4-FFF2-40B4-BE49-F238E27FC236}">
                <a16:creationId xmlns:a16="http://schemas.microsoft.com/office/drawing/2014/main" id="{E0632C4F-A19E-4775-BD29-40A334059669}"/>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1" name="Date Placeholder 12">
            <a:extLst>
              <a:ext uri="{FF2B5EF4-FFF2-40B4-BE49-F238E27FC236}">
                <a16:creationId xmlns:a16="http://schemas.microsoft.com/office/drawing/2014/main" id="{529F20C5-1D16-4D5A-8604-1606BE77AF56}"/>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730161023"/>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059C-0533-4DAD-B813-C0644781F801}"/>
              </a:ext>
            </a:extLst>
          </p:cNvPr>
          <p:cNvSpPr>
            <a:spLocks noGrp="1"/>
          </p:cNvSpPr>
          <p:nvPr>
            <p:ph type="title"/>
          </p:nvPr>
        </p:nvSpPr>
        <p:spPr/>
        <p:txBody>
          <a:bodyPr/>
          <a:lstStyle/>
          <a:p>
            <a:r>
              <a:rPr lang="en-US" dirty="0"/>
              <a:t>Separate rings</a:t>
            </a:r>
            <a:endParaRPr lang="en-CH" dirty="0"/>
          </a:p>
        </p:txBody>
      </p:sp>
      <p:sp>
        <p:nvSpPr>
          <p:cNvPr id="4" name="Slide Number Placeholder 3">
            <a:extLst>
              <a:ext uri="{FF2B5EF4-FFF2-40B4-BE49-F238E27FC236}">
                <a16:creationId xmlns:a16="http://schemas.microsoft.com/office/drawing/2014/main" id="{F1630F94-49BD-4F25-AB7A-247D9EEA67FD}"/>
              </a:ext>
            </a:extLst>
          </p:cNvPr>
          <p:cNvSpPr>
            <a:spLocks noGrp="1"/>
          </p:cNvSpPr>
          <p:nvPr>
            <p:ph type="sldNum" sz="quarter" idx="12"/>
          </p:nvPr>
        </p:nvSpPr>
        <p:spPr/>
        <p:txBody>
          <a:bodyPr/>
          <a:lstStyle/>
          <a:p>
            <a:fld id="{1DFD7F37-2372-4B63-9179-6C03AFA00E0C}" type="slidenum">
              <a:rPr lang="en-CH" smtClean="0"/>
              <a:t>17</a:t>
            </a:fld>
            <a:endParaRPr lang="en-CH"/>
          </a:p>
        </p:txBody>
      </p:sp>
      <p:grpSp>
        <p:nvGrpSpPr>
          <p:cNvPr id="38" name="Group 37">
            <a:extLst>
              <a:ext uri="{FF2B5EF4-FFF2-40B4-BE49-F238E27FC236}">
                <a16:creationId xmlns:a16="http://schemas.microsoft.com/office/drawing/2014/main" id="{DD2E6D71-BA43-4EED-A35C-CCCBD34E7305}"/>
              </a:ext>
            </a:extLst>
          </p:cNvPr>
          <p:cNvGrpSpPr/>
          <p:nvPr/>
        </p:nvGrpSpPr>
        <p:grpSpPr>
          <a:xfrm>
            <a:off x="1537859" y="1690688"/>
            <a:ext cx="3639358" cy="3651435"/>
            <a:chOff x="569969" y="718628"/>
            <a:chExt cx="2710895" cy="2682761"/>
          </a:xfrm>
        </p:grpSpPr>
        <p:sp>
          <p:nvSpPr>
            <p:cNvPr id="53" name="Partial Circle 52">
              <a:extLst>
                <a:ext uri="{FF2B5EF4-FFF2-40B4-BE49-F238E27FC236}">
                  <a16:creationId xmlns:a16="http://schemas.microsoft.com/office/drawing/2014/main" id="{3DC0A954-70EC-48D1-A1EF-F09D752EA262}"/>
                </a:ext>
              </a:extLst>
            </p:cNvPr>
            <p:cNvSpPr/>
            <p:nvPr/>
          </p:nvSpPr>
          <p:spPr>
            <a:xfrm>
              <a:off x="569969" y="730643"/>
              <a:ext cx="2707609" cy="2670746"/>
            </a:xfrm>
            <a:prstGeom prst="pie">
              <a:avLst>
                <a:gd name="adj1" fmla="val 18863302"/>
                <a:gd name="adj2" fmla="val 8129901"/>
              </a:avLst>
            </a:prstGeom>
            <a:solidFill>
              <a:srgbClr val="70AD47"/>
            </a:solidFill>
            <a:ln w="28575">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solidFill>
                  <a:schemeClr val="tx1"/>
                </a:solidFill>
                <a:ea typeface="Linux Libertine" panose="02000503000000000000" pitchFamily="2" charset="0"/>
                <a:cs typeface="Linux Libertine" panose="02000503000000000000" pitchFamily="2" charset="0"/>
              </a:endParaRPr>
            </a:p>
          </p:txBody>
        </p:sp>
        <p:sp>
          <p:nvSpPr>
            <p:cNvPr id="54" name="Partial Circle 53">
              <a:extLst>
                <a:ext uri="{FF2B5EF4-FFF2-40B4-BE49-F238E27FC236}">
                  <a16:creationId xmlns:a16="http://schemas.microsoft.com/office/drawing/2014/main" id="{D4105DC7-001E-41E8-AFC8-A2B4FCF366E8}"/>
                </a:ext>
              </a:extLst>
            </p:cNvPr>
            <p:cNvSpPr/>
            <p:nvPr/>
          </p:nvSpPr>
          <p:spPr>
            <a:xfrm>
              <a:off x="573256" y="718628"/>
              <a:ext cx="2707608" cy="2670644"/>
            </a:xfrm>
            <a:prstGeom prst="pie">
              <a:avLst>
                <a:gd name="adj1" fmla="val 8119565"/>
                <a:gd name="adj2" fmla="val 18901189"/>
              </a:avLst>
            </a:prstGeom>
            <a:pattFill prst="dkVert">
              <a:fgClr>
                <a:srgbClr val="385723"/>
              </a:fgClr>
              <a:bgClr>
                <a:srgbClr val="548235"/>
              </a:bgClr>
            </a:pattFill>
            <a:ln w="28575">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solidFill>
                  <a:schemeClr val="tx1"/>
                </a:solidFill>
                <a:ea typeface="Linux Libertine" panose="02000503000000000000" pitchFamily="2" charset="0"/>
                <a:cs typeface="Linux Libertine" panose="02000503000000000000" pitchFamily="2" charset="0"/>
              </a:endParaRPr>
            </a:p>
          </p:txBody>
        </p:sp>
        <p:sp>
          <p:nvSpPr>
            <p:cNvPr id="55" name="Oval 54">
              <a:extLst>
                <a:ext uri="{FF2B5EF4-FFF2-40B4-BE49-F238E27FC236}">
                  <a16:creationId xmlns:a16="http://schemas.microsoft.com/office/drawing/2014/main" id="{C63DE9AD-83DF-4373-A904-D5F71CA98CBC}"/>
                </a:ext>
              </a:extLst>
            </p:cNvPr>
            <p:cNvSpPr/>
            <p:nvPr/>
          </p:nvSpPr>
          <p:spPr>
            <a:xfrm>
              <a:off x="569969" y="724584"/>
              <a:ext cx="2707609" cy="2670742"/>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ea typeface="Linux Libertine" panose="02000503000000000000" pitchFamily="2" charset="0"/>
                <a:cs typeface="Linux Libertine" panose="02000503000000000000" pitchFamily="2" charset="0"/>
              </a:endParaRPr>
            </a:p>
          </p:txBody>
        </p:sp>
        <p:cxnSp>
          <p:nvCxnSpPr>
            <p:cNvPr id="56" name="Straight Connector 55">
              <a:extLst>
                <a:ext uri="{FF2B5EF4-FFF2-40B4-BE49-F238E27FC236}">
                  <a16:creationId xmlns:a16="http://schemas.microsoft.com/office/drawing/2014/main" id="{3843710E-36EA-48FA-BB0C-F76716326FC0}"/>
                </a:ext>
              </a:extLst>
            </p:cNvPr>
            <p:cNvCxnSpPr>
              <a:cxnSpLocks/>
              <a:stCxn id="55" idx="0"/>
              <a:endCxn id="64" idx="0"/>
            </p:cNvCxnSpPr>
            <p:nvPr/>
          </p:nvCxnSpPr>
          <p:spPr>
            <a:xfrm>
              <a:off x="1923773" y="724584"/>
              <a:ext cx="877" cy="659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A5C3C74-985F-4255-A4C9-15CB8259BDA5}"/>
                </a:ext>
              </a:extLst>
            </p:cNvPr>
            <p:cNvCxnSpPr>
              <a:cxnSpLocks/>
              <a:stCxn id="55" idx="7"/>
              <a:endCxn id="64" idx="7"/>
            </p:cNvCxnSpPr>
            <p:nvPr/>
          </p:nvCxnSpPr>
          <p:spPr>
            <a:xfrm flipH="1">
              <a:off x="2403293" y="1115706"/>
              <a:ext cx="477763" cy="46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424DE44-FE03-4AB5-8D06-9E59BDEC3F81}"/>
                </a:ext>
              </a:extLst>
            </p:cNvPr>
            <p:cNvCxnSpPr>
              <a:cxnSpLocks/>
              <a:stCxn id="55" idx="6"/>
              <a:endCxn id="64" idx="6"/>
            </p:cNvCxnSpPr>
            <p:nvPr/>
          </p:nvCxnSpPr>
          <p:spPr>
            <a:xfrm flipH="1" flipV="1">
              <a:off x="2601553" y="2052077"/>
              <a:ext cx="676025" cy="7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639CC60-0631-4672-B0CC-0AC735B49505}"/>
                </a:ext>
              </a:extLst>
            </p:cNvPr>
            <p:cNvCxnSpPr>
              <a:cxnSpLocks/>
              <a:stCxn id="55" idx="5"/>
              <a:endCxn id="64" idx="5"/>
            </p:cNvCxnSpPr>
            <p:nvPr/>
          </p:nvCxnSpPr>
          <p:spPr>
            <a:xfrm flipH="1" flipV="1">
              <a:off x="2403293" y="2524201"/>
              <a:ext cx="477763" cy="480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8C95F7-D566-4736-8DC1-8831585AB04A}"/>
                </a:ext>
              </a:extLst>
            </p:cNvPr>
            <p:cNvCxnSpPr>
              <a:cxnSpLocks/>
              <a:stCxn id="55" idx="4"/>
              <a:endCxn id="64" idx="4"/>
            </p:cNvCxnSpPr>
            <p:nvPr/>
          </p:nvCxnSpPr>
          <p:spPr>
            <a:xfrm flipV="1">
              <a:off x="1923773" y="2719762"/>
              <a:ext cx="877" cy="675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31F47E-8646-43C9-A95D-83F596AE4B4D}"/>
                </a:ext>
              </a:extLst>
            </p:cNvPr>
            <p:cNvCxnSpPr>
              <a:cxnSpLocks/>
              <a:stCxn id="55" idx="3"/>
              <a:endCxn id="64" idx="3"/>
            </p:cNvCxnSpPr>
            <p:nvPr/>
          </p:nvCxnSpPr>
          <p:spPr>
            <a:xfrm flipV="1">
              <a:off x="966490" y="2524201"/>
              <a:ext cx="479518" cy="480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FD2EEB3-D443-416B-9C9B-0D44814BE432}"/>
                </a:ext>
              </a:extLst>
            </p:cNvPr>
            <p:cNvCxnSpPr>
              <a:cxnSpLocks/>
              <a:stCxn id="55" idx="2"/>
              <a:endCxn id="64" idx="2"/>
            </p:cNvCxnSpPr>
            <p:nvPr/>
          </p:nvCxnSpPr>
          <p:spPr>
            <a:xfrm flipV="1">
              <a:off x="569969" y="2052077"/>
              <a:ext cx="677780" cy="7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6988BC-0A76-4495-89DA-BD4C1B8DBBCE}"/>
                </a:ext>
              </a:extLst>
            </p:cNvPr>
            <p:cNvCxnSpPr>
              <a:cxnSpLocks/>
              <a:stCxn id="55" idx="1"/>
              <a:endCxn id="64" idx="1"/>
            </p:cNvCxnSpPr>
            <p:nvPr/>
          </p:nvCxnSpPr>
          <p:spPr>
            <a:xfrm>
              <a:off x="966490" y="1115706"/>
              <a:ext cx="479518" cy="46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9B4CBB7-826A-44A4-8367-859618EF9746}"/>
                </a:ext>
              </a:extLst>
            </p:cNvPr>
            <p:cNvSpPr/>
            <p:nvPr/>
          </p:nvSpPr>
          <p:spPr>
            <a:xfrm>
              <a:off x="1247749" y="1384390"/>
              <a:ext cx="1353804" cy="1335372"/>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ea typeface="Linux Libertine" panose="02000503000000000000" pitchFamily="2" charset="0"/>
                <a:cs typeface="Linux Libertine" panose="02000503000000000000" pitchFamily="2" charset="0"/>
              </a:endParaRPr>
            </a:p>
          </p:txBody>
        </p:sp>
      </p:grpSp>
      <p:grpSp>
        <p:nvGrpSpPr>
          <p:cNvPr id="121" name="Group 120">
            <a:extLst>
              <a:ext uri="{FF2B5EF4-FFF2-40B4-BE49-F238E27FC236}">
                <a16:creationId xmlns:a16="http://schemas.microsoft.com/office/drawing/2014/main" id="{5CC649FC-ECF1-413D-BC90-D7BDB43241DB}"/>
              </a:ext>
            </a:extLst>
          </p:cNvPr>
          <p:cNvGrpSpPr/>
          <p:nvPr/>
        </p:nvGrpSpPr>
        <p:grpSpPr>
          <a:xfrm>
            <a:off x="7014785" y="1690615"/>
            <a:ext cx="3639358" cy="3651435"/>
            <a:chOff x="569969" y="718628"/>
            <a:chExt cx="2710895" cy="2682761"/>
          </a:xfrm>
        </p:grpSpPr>
        <p:sp>
          <p:nvSpPr>
            <p:cNvPr id="122" name="Partial Circle 121">
              <a:extLst>
                <a:ext uri="{FF2B5EF4-FFF2-40B4-BE49-F238E27FC236}">
                  <a16:creationId xmlns:a16="http://schemas.microsoft.com/office/drawing/2014/main" id="{CE9AF3FB-3A10-40D2-9187-2D60F729FF37}"/>
                </a:ext>
              </a:extLst>
            </p:cNvPr>
            <p:cNvSpPr/>
            <p:nvPr/>
          </p:nvSpPr>
          <p:spPr>
            <a:xfrm>
              <a:off x="569969" y="730643"/>
              <a:ext cx="2707609" cy="2670746"/>
            </a:xfrm>
            <a:prstGeom prst="pie">
              <a:avLst>
                <a:gd name="adj1" fmla="val 8108698"/>
                <a:gd name="adj2" fmla="val 16283368"/>
              </a:avLst>
            </a:prstGeom>
            <a:solidFill>
              <a:srgbClr val="4472C4"/>
            </a:solidFill>
            <a:ln w="28575">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solidFill>
                  <a:schemeClr val="tx1"/>
                </a:solidFill>
                <a:ea typeface="Linux Libertine" panose="02000503000000000000" pitchFamily="2" charset="0"/>
                <a:cs typeface="Linux Libertine" panose="02000503000000000000" pitchFamily="2" charset="0"/>
              </a:endParaRPr>
            </a:p>
          </p:txBody>
        </p:sp>
        <p:sp>
          <p:nvSpPr>
            <p:cNvPr id="123" name="Partial Circle 122">
              <a:extLst>
                <a:ext uri="{FF2B5EF4-FFF2-40B4-BE49-F238E27FC236}">
                  <a16:creationId xmlns:a16="http://schemas.microsoft.com/office/drawing/2014/main" id="{DFAB16BE-6569-4DAB-A96E-F13F47CC96A9}"/>
                </a:ext>
              </a:extLst>
            </p:cNvPr>
            <p:cNvSpPr/>
            <p:nvPr/>
          </p:nvSpPr>
          <p:spPr>
            <a:xfrm>
              <a:off x="573256" y="718628"/>
              <a:ext cx="2707608" cy="2670644"/>
            </a:xfrm>
            <a:prstGeom prst="pie">
              <a:avLst>
                <a:gd name="adj1" fmla="val 16191697"/>
                <a:gd name="adj2" fmla="val 8114378"/>
              </a:avLst>
            </a:prstGeom>
            <a:pattFill prst="dkVert">
              <a:fgClr>
                <a:srgbClr val="203864"/>
              </a:fgClr>
              <a:bgClr>
                <a:srgbClr val="2F5597"/>
              </a:bgClr>
            </a:pattFill>
            <a:ln w="28575">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solidFill>
                  <a:schemeClr val="tx1"/>
                </a:solidFill>
                <a:ea typeface="Linux Libertine" panose="02000503000000000000" pitchFamily="2" charset="0"/>
                <a:cs typeface="Linux Libertine" panose="02000503000000000000" pitchFamily="2" charset="0"/>
              </a:endParaRPr>
            </a:p>
          </p:txBody>
        </p:sp>
        <p:sp>
          <p:nvSpPr>
            <p:cNvPr id="124" name="Oval 123">
              <a:extLst>
                <a:ext uri="{FF2B5EF4-FFF2-40B4-BE49-F238E27FC236}">
                  <a16:creationId xmlns:a16="http://schemas.microsoft.com/office/drawing/2014/main" id="{DC4B1B34-FAD2-402A-85D8-8D7B9C37E254}"/>
                </a:ext>
              </a:extLst>
            </p:cNvPr>
            <p:cNvSpPr/>
            <p:nvPr/>
          </p:nvSpPr>
          <p:spPr>
            <a:xfrm>
              <a:off x="569969" y="724584"/>
              <a:ext cx="2707609" cy="2670742"/>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ea typeface="Linux Libertine" panose="02000503000000000000" pitchFamily="2" charset="0"/>
                <a:cs typeface="Linux Libertine" panose="02000503000000000000" pitchFamily="2" charset="0"/>
              </a:endParaRPr>
            </a:p>
          </p:txBody>
        </p:sp>
        <p:cxnSp>
          <p:nvCxnSpPr>
            <p:cNvPr id="125" name="Straight Connector 124">
              <a:extLst>
                <a:ext uri="{FF2B5EF4-FFF2-40B4-BE49-F238E27FC236}">
                  <a16:creationId xmlns:a16="http://schemas.microsoft.com/office/drawing/2014/main" id="{75BB8638-A09C-4489-A044-E1F42197FBD1}"/>
                </a:ext>
              </a:extLst>
            </p:cNvPr>
            <p:cNvCxnSpPr>
              <a:cxnSpLocks/>
              <a:stCxn id="124" idx="0"/>
              <a:endCxn id="133" idx="0"/>
            </p:cNvCxnSpPr>
            <p:nvPr/>
          </p:nvCxnSpPr>
          <p:spPr>
            <a:xfrm>
              <a:off x="1923773" y="724584"/>
              <a:ext cx="877" cy="659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A9746C7-4859-4692-8DBD-7BD8CFC9708B}"/>
                </a:ext>
              </a:extLst>
            </p:cNvPr>
            <p:cNvCxnSpPr>
              <a:cxnSpLocks/>
              <a:stCxn id="124" idx="7"/>
              <a:endCxn id="133" idx="7"/>
            </p:cNvCxnSpPr>
            <p:nvPr/>
          </p:nvCxnSpPr>
          <p:spPr>
            <a:xfrm flipH="1">
              <a:off x="2403293" y="1115706"/>
              <a:ext cx="477763" cy="46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7057AFA-2C9D-440C-9E2E-5AA0E847F02C}"/>
                </a:ext>
              </a:extLst>
            </p:cNvPr>
            <p:cNvCxnSpPr>
              <a:cxnSpLocks/>
              <a:stCxn id="124" idx="6"/>
              <a:endCxn id="133" idx="6"/>
            </p:cNvCxnSpPr>
            <p:nvPr/>
          </p:nvCxnSpPr>
          <p:spPr>
            <a:xfrm flipH="1" flipV="1">
              <a:off x="2601553" y="2052077"/>
              <a:ext cx="676025" cy="7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EB1B850-B9D5-4E7D-A5BC-6C9A9887ECFF}"/>
                </a:ext>
              </a:extLst>
            </p:cNvPr>
            <p:cNvCxnSpPr>
              <a:cxnSpLocks/>
              <a:stCxn id="124" idx="5"/>
              <a:endCxn id="133" idx="5"/>
            </p:cNvCxnSpPr>
            <p:nvPr/>
          </p:nvCxnSpPr>
          <p:spPr>
            <a:xfrm flipH="1" flipV="1">
              <a:off x="2403293" y="2524201"/>
              <a:ext cx="477763" cy="480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E509153-EE28-4119-B8D0-3D502256FF39}"/>
                </a:ext>
              </a:extLst>
            </p:cNvPr>
            <p:cNvCxnSpPr>
              <a:cxnSpLocks/>
              <a:stCxn id="124" idx="4"/>
              <a:endCxn id="133" idx="4"/>
            </p:cNvCxnSpPr>
            <p:nvPr/>
          </p:nvCxnSpPr>
          <p:spPr>
            <a:xfrm flipV="1">
              <a:off x="1923773" y="2719762"/>
              <a:ext cx="877" cy="675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0C7A02B-11F7-4ECB-A692-747ABF19F0F5}"/>
                </a:ext>
              </a:extLst>
            </p:cNvPr>
            <p:cNvCxnSpPr>
              <a:cxnSpLocks/>
              <a:stCxn id="124" idx="3"/>
              <a:endCxn id="133" idx="3"/>
            </p:cNvCxnSpPr>
            <p:nvPr/>
          </p:nvCxnSpPr>
          <p:spPr>
            <a:xfrm flipV="1">
              <a:off x="966490" y="2524201"/>
              <a:ext cx="479518" cy="4800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65CD21-D9C0-4364-BB74-ADD8A6190E61}"/>
                </a:ext>
              </a:extLst>
            </p:cNvPr>
            <p:cNvCxnSpPr>
              <a:cxnSpLocks/>
              <a:stCxn id="124" idx="2"/>
              <a:endCxn id="133" idx="2"/>
            </p:cNvCxnSpPr>
            <p:nvPr/>
          </p:nvCxnSpPr>
          <p:spPr>
            <a:xfrm flipV="1">
              <a:off x="569969" y="2052077"/>
              <a:ext cx="677780" cy="7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02BD52-2071-4DB9-B9E5-4D11511E8E39}"/>
                </a:ext>
              </a:extLst>
            </p:cNvPr>
            <p:cNvCxnSpPr>
              <a:cxnSpLocks/>
              <a:stCxn id="124" idx="1"/>
              <a:endCxn id="133" idx="1"/>
            </p:cNvCxnSpPr>
            <p:nvPr/>
          </p:nvCxnSpPr>
          <p:spPr>
            <a:xfrm>
              <a:off x="966490" y="1115706"/>
              <a:ext cx="479518" cy="464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427581A2-28A0-4618-B44E-8D81B6FFCA75}"/>
                </a:ext>
              </a:extLst>
            </p:cNvPr>
            <p:cNvSpPr/>
            <p:nvPr/>
          </p:nvSpPr>
          <p:spPr>
            <a:xfrm>
              <a:off x="1247749" y="1384390"/>
              <a:ext cx="1353804" cy="1335372"/>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50">
                <a:ea typeface="Linux Libertine" panose="02000503000000000000" pitchFamily="2" charset="0"/>
                <a:cs typeface="Linux Libertine" panose="02000503000000000000" pitchFamily="2" charset="0"/>
              </a:endParaRPr>
            </a:p>
          </p:txBody>
        </p:sp>
      </p:grpSp>
      <p:sp>
        <p:nvSpPr>
          <p:cNvPr id="134" name="TextBox 133">
            <a:extLst>
              <a:ext uri="{FF2B5EF4-FFF2-40B4-BE49-F238E27FC236}">
                <a16:creationId xmlns:a16="http://schemas.microsoft.com/office/drawing/2014/main" id="{49D72115-CCFA-42EC-86C8-80FC3B59D511}"/>
              </a:ext>
            </a:extLst>
          </p:cNvPr>
          <p:cNvSpPr txBox="1"/>
          <p:nvPr/>
        </p:nvSpPr>
        <p:spPr>
          <a:xfrm>
            <a:off x="1537859" y="5353879"/>
            <a:ext cx="3634947" cy="646331"/>
          </a:xfrm>
          <a:prstGeom prst="rect">
            <a:avLst/>
          </a:prstGeom>
          <a:noFill/>
        </p:spPr>
        <p:txBody>
          <a:bodyPr wrap="square" rtlCol="0">
            <a:spAutoFit/>
          </a:bodyPr>
          <a:lstStyle/>
          <a:p>
            <a:pPr algn="ctr"/>
            <a:r>
              <a:rPr lang="en-US" sz="3600" dirty="0">
                <a:solidFill>
                  <a:srgbClr val="70AD47"/>
                </a:solidFill>
              </a:rPr>
              <a:t>Receive</a:t>
            </a:r>
            <a:endParaRPr lang="en-CH" sz="3600" dirty="0">
              <a:solidFill>
                <a:srgbClr val="70AD47"/>
              </a:solidFill>
            </a:endParaRPr>
          </a:p>
        </p:txBody>
      </p:sp>
      <p:sp>
        <p:nvSpPr>
          <p:cNvPr id="135" name="TextBox 134">
            <a:extLst>
              <a:ext uri="{FF2B5EF4-FFF2-40B4-BE49-F238E27FC236}">
                <a16:creationId xmlns:a16="http://schemas.microsoft.com/office/drawing/2014/main" id="{004FCCC5-198B-416E-A986-6836C0F5DB43}"/>
              </a:ext>
            </a:extLst>
          </p:cNvPr>
          <p:cNvSpPr txBox="1"/>
          <p:nvPr/>
        </p:nvSpPr>
        <p:spPr>
          <a:xfrm>
            <a:off x="7014785" y="5353879"/>
            <a:ext cx="3634947" cy="646331"/>
          </a:xfrm>
          <a:prstGeom prst="rect">
            <a:avLst/>
          </a:prstGeom>
          <a:noFill/>
        </p:spPr>
        <p:txBody>
          <a:bodyPr wrap="square" rtlCol="0">
            <a:spAutoFit/>
          </a:bodyPr>
          <a:lstStyle/>
          <a:p>
            <a:pPr algn="ctr"/>
            <a:r>
              <a:rPr lang="en-US" sz="3600" dirty="0">
                <a:solidFill>
                  <a:srgbClr val="4472C4"/>
                </a:solidFill>
              </a:rPr>
              <a:t>Transmit</a:t>
            </a:r>
            <a:endParaRPr lang="en-CH" sz="3600" dirty="0">
              <a:solidFill>
                <a:srgbClr val="4472C4"/>
              </a:solidFill>
            </a:endParaRPr>
          </a:p>
        </p:txBody>
      </p:sp>
      <p:sp>
        <p:nvSpPr>
          <p:cNvPr id="136" name="TextBox 135">
            <a:extLst>
              <a:ext uri="{FF2B5EF4-FFF2-40B4-BE49-F238E27FC236}">
                <a16:creationId xmlns:a16="http://schemas.microsoft.com/office/drawing/2014/main" id="{90087DC5-7770-4540-AE1D-DD240DBC90B3}"/>
              </a:ext>
            </a:extLst>
          </p:cNvPr>
          <p:cNvSpPr txBox="1"/>
          <p:nvPr/>
        </p:nvSpPr>
        <p:spPr>
          <a:xfrm>
            <a:off x="4276320" y="4813369"/>
            <a:ext cx="3634947" cy="646331"/>
          </a:xfrm>
          <a:prstGeom prst="rect">
            <a:avLst/>
          </a:prstGeom>
          <a:noFill/>
        </p:spPr>
        <p:txBody>
          <a:bodyPr wrap="square" rtlCol="0">
            <a:spAutoFit/>
          </a:bodyPr>
          <a:lstStyle/>
          <a:p>
            <a:pPr algn="ctr"/>
            <a:r>
              <a:rPr lang="en-US" sz="3600" dirty="0"/>
              <a:t>No overlap</a:t>
            </a:r>
            <a:endParaRPr lang="en-CH" sz="3600" dirty="0"/>
          </a:p>
        </p:txBody>
      </p:sp>
      <p:sp>
        <p:nvSpPr>
          <p:cNvPr id="11" name="Footer Placeholder 10">
            <a:extLst>
              <a:ext uri="{FF2B5EF4-FFF2-40B4-BE49-F238E27FC236}">
                <a16:creationId xmlns:a16="http://schemas.microsoft.com/office/drawing/2014/main" id="{C16944A1-0260-478F-8557-76C531E8750F}"/>
              </a:ext>
            </a:extLst>
          </p:cNvPr>
          <p:cNvSpPr>
            <a:spLocks noGrp="1"/>
          </p:cNvSpPr>
          <p:nvPr>
            <p:ph type="ftr" sz="quarter" idx="11"/>
          </p:nvPr>
        </p:nvSpPr>
        <p:spPr/>
        <p:txBody>
          <a:bodyPr/>
          <a:lstStyle/>
          <a:p>
            <a:r>
              <a:rPr lang="en-US"/>
              <a:t>A Simpler and Faster NIC Driver Model for Network Functions</a:t>
            </a:r>
            <a:endParaRPr lang="en-CH"/>
          </a:p>
        </p:txBody>
      </p:sp>
      <p:sp>
        <p:nvSpPr>
          <p:cNvPr id="41" name="Date Placeholder 12">
            <a:extLst>
              <a:ext uri="{FF2B5EF4-FFF2-40B4-BE49-F238E27FC236}">
                <a16:creationId xmlns:a16="http://schemas.microsoft.com/office/drawing/2014/main" id="{56938ADB-5630-4882-B45C-AE483D1F1445}"/>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
        <p:nvSpPr>
          <p:cNvPr id="37" name="Partial Circle 36">
            <a:extLst>
              <a:ext uri="{FF2B5EF4-FFF2-40B4-BE49-F238E27FC236}">
                <a16:creationId xmlns:a16="http://schemas.microsoft.com/office/drawing/2014/main" id="{A52508E8-F3CC-4C10-BD40-589C107C5C90}"/>
              </a:ext>
            </a:extLst>
          </p:cNvPr>
          <p:cNvSpPr/>
          <p:nvPr/>
        </p:nvSpPr>
        <p:spPr>
          <a:xfrm>
            <a:off x="1408296" y="1677639"/>
            <a:ext cx="3790192" cy="3689289"/>
          </a:xfrm>
          <a:prstGeom prst="pie">
            <a:avLst>
              <a:gd name="adj1" fmla="val 8036203"/>
              <a:gd name="adj2" fmla="val 18943654"/>
            </a:avLst>
          </a:prstGeom>
          <a:solidFill>
            <a:srgbClr val="FFFFFF">
              <a:alpha val="74.902%"/>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39" name="Partial Circle 38">
            <a:extLst>
              <a:ext uri="{FF2B5EF4-FFF2-40B4-BE49-F238E27FC236}">
                <a16:creationId xmlns:a16="http://schemas.microsoft.com/office/drawing/2014/main" id="{332BC56B-F11A-417E-9249-D9144888262F}"/>
              </a:ext>
            </a:extLst>
          </p:cNvPr>
          <p:cNvSpPr/>
          <p:nvPr/>
        </p:nvSpPr>
        <p:spPr>
          <a:xfrm>
            <a:off x="1460233" y="1664590"/>
            <a:ext cx="3790192" cy="3689289"/>
          </a:xfrm>
          <a:prstGeom prst="pie">
            <a:avLst>
              <a:gd name="adj1" fmla="val 18924871"/>
              <a:gd name="adj2" fmla="val 8082020"/>
            </a:avLst>
          </a:prstGeom>
          <a:solidFill>
            <a:srgbClr val="FFFFFF">
              <a:alpha val="74.902%"/>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40" name="Partial Circle 39">
            <a:extLst>
              <a:ext uri="{FF2B5EF4-FFF2-40B4-BE49-F238E27FC236}">
                <a16:creationId xmlns:a16="http://schemas.microsoft.com/office/drawing/2014/main" id="{840AD76E-FA9E-4B69-A022-0CB67CB13833}"/>
              </a:ext>
            </a:extLst>
          </p:cNvPr>
          <p:cNvSpPr/>
          <p:nvPr/>
        </p:nvSpPr>
        <p:spPr>
          <a:xfrm>
            <a:off x="6941577" y="1652761"/>
            <a:ext cx="3790192" cy="3689289"/>
          </a:xfrm>
          <a:prstGeom prst="pie">
            <a:avLst>
              <a:gd name="adj1" fmla="val 18924871"/>
              <a:gd name="adj2" fmla="val 18919709"/>
            </a:avLst>
          </a:prstGeom>
          <a:solidFill>
            <a:srgbClr val="FFFFFF">
              <a:alpha val="74.902%"/>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Tree>
    <p:custDataLst>
      <p:tags r:id="rId1"/>
    </p:custDataLst>
    <p:extLst>
      <p:ext uri="{BB962C8B-B14F-4D97-AF65-F5344CB8AC3E}">
        <p14:creationId xmlns:p14="http://schemas.microsoft.com/office/powerpoint/2010/main" val="193744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37" grpId="0" animBg="1"/>
      <p:bldP spid="37" grpId="1" animBg="1"/>
      <p:bldP spid="39" grpId="0" animBg="1"/>
      <p:bldP spid="39" grpId="1" animBg="1"/>
      <p:bldP spid="40" grpId="0" animBg="1"/>
      <p:bldP spid="40" grpId="1" animBg="1"/>
    </p:bldLst>
  </p:timing>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6725-8929-49D5-8054-FC20FA5F3FED}"/>
              </a:ext>
            </a:extLst>
          </p:cNvPr>
          <p:cNvSpPr>
            <a:spLocks noGrp="1"/>
          </p:cNvSpPr>
          <p:nvPr>
            <p:ph type="title"/>
          </p:nvPr>
        </p:nvSpPr>
        <p:spPr/>
        <p:txBody>
          <a:bodyPr/>
          <a:lstStyle/>
          <a:p>
            <a:r>
              <a:rPr lang="en-US" dirty="0"/>
              <a:t>Merged rings</a:t>
            </a:r>
            <a:endParaRPr lang="en-CH" dirty="0"/>
          </a:p>
        </p:txBody>
      </p:sp>
      <p:sp>
        <p:nvSpPr>
          <p:cNvPr id="4" name="Slide Number Placeholder 3">
            <a:extLst>
              <a:ext uri="{FF2B5EF4-FFF2-40B4-BE49-F238E27FC236}">
                <a16:creationId xmlns:a16="http://schemas.microsoft.com/office/drawing/2014/main" id="{98D192A2-432A-4BF2-ADC5-D3B734601259}"/>
              </a:ext>
            </a:extLst>
          </p:cNvPr>
          <p:cNvSpPr>
            <a:spLocks noGrp="1"/>
          </p:cNvSpPr>
          <p:nvPr>
            <p:ph type="sldNum" sz="quarter" idx="12"/>
          </p:nvPr>
        </p:nvSpPr>
        <p:spPr/>
        <p:txBody>
          <a:bodyPr/>
          <a:lstStyle/>
          <a:p>
            <a:fld id="{1DFD7F37-2372-4B63-9179-6C03AFA00E0C}" type="slidenum">
              <a:rPr lang="en-CH" smtClean="0"/>
              <a:t>18</a:t>
            </a:fld>
            <a:endParaRPr lang="en-CH"/>
          </a:p>
        </p:txBody>
      </p:sp>
      <p:grpSp>
        <p:nvGrpSpPr>
          <p:cNvPr id="46" name="Group 45">
            <a:extLst>
              <a:ext uri="{FF2B5EF4-FFF2-40B4-BE49-F238E27FC236}">
                <a16:creationId xmlns:a16="http://schemas.microsoft.com/office/drawing/2014/main" id="{70271CC8-42ED-4DC9-A9A2-4F9C9C3F52A0}"/>
              </a:ext>
            </a:extLst>
          </p:cNvPr>
          <p:cNvGrpSpPr/>
          <p:nvPr/>
        </p:nvGrpSpPr>
        <p:grpSpPr>
          <a:xfrm>
            <a:off x="4280733" y="1613337"/>
            <a:ext cx="3630534" cy="3631326"/>
            <a:chOff x="330396" y="273783"/>
            <a:chExt cx="1361596" cy="1361893"/>
          </a:xfrm>
        </p:grpSpPr>
        <p:sp>
          <p:nvSpPr>
            <p:cNvPr id="56" name="Partial Circle 55">
              <a:extLst>
                <a:ext uri="{FF2B5EF4-FFF2-40B4-BE49-F238E27FC236}">
                  <a16:creationId xmlns:a16="http://schemas.microsoft.com/office/drawing/2014/main" id="{66C23B46-1E8F-498F-B62B-16D86025D109}"/>
                </a:ext>
              </a:extLst>
            </p:cNvPr>
            <p:cNvSpPr/>
            <p:nvPr/>
          </p:nvSpPr>
          <p:spPr>
            <a:xfrm>
              <a:off x="330396" y="274876"/>
              <a:ext cx="1360800" cy="1360800"/>
            </a:xfrm>
            <a:prstGeom prst="pie">
              <a:avLst>
                <a:gd name="adj1" fmla="val 10792147"/>
                <a:gd name="adj2" fmla="val 13521686"/>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57" name="Partial Circle 56">
              <a:extLst>
                <a:ext uri="{FF2B5EF4-FFF2-40B4-BE49-F238E27FC236}">
                  <a16:creationId xmlns:a16="http://schemas.microsoft.com/office/drawing/2014/main" id="{E7CBFE62-5E7B-4B0A-8BFC-ABDED6FD0B1C}"/>
                </a:ext>
              </a:extLst>
            </p:cNvPr>
            <p:cNvSpPr/>
            <p:nvPr/>
          </p:nvSpPr>
          <p:spPr>
            <a:xfrm>
              <a:off x="330396" y="273783"/>
              <a:ext cx="1360800" cy="1360800"/>
            </a:xfrm>
            <a:prstGeom prst="pie">
              <a:avLst>
                <a:gd name="adj1" fmla="val 13493111"/>
                <a:gd name="adj2" fmla="val 1889936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58" name="Partial Circle 57">
              <a:extLst>
                <a:ext uri="{FF2B5EF4-FFF2-40B4-BE49-F238E27FC236}">
                  <a16:creationId xmlns:a16="http://schemas.microsoft.com/office/drawing/2014/main" id="{092327D6-2C65-42AD-9EA9-20E2D7F92163}"/>
                </a:ext>
              </a:extLst>
            </p:cNvPr>
            <p:cNvSpPr/>
            <p:nvPr/>
          </p:nvSpPr>
          <p:spPr>
            <a:xfrm>
              <a:off x="331192" y="273783"/>
              <a:ext cx="1360800" cy="1360800"/>
            </a:xfrm>
            <a:prstGeom prst="pie">
              <a:avLst>
                <a:gd name="adj1" fmla="val 18907352"/>
                <a:gd name="adj2" fmla="val 37575"/>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59" name="Partial Circle 58">
              <a:extLst>
                <a:ext uri="{FF2B5EF4-FFF2-40B4-BE49-F238E27FC236}">
                  <a16:creationId xmlns:a16="http://schemas.microsoft.com/office/drawing/2014/main" id="{93D8EC48-6F7C-4C86-A6FE-DAF0FCE43968}"/>
                </a:ext>
              </a:extLst>
            </p:cNvPr>
            <p:cNvSpPr/>
            <p:nvPr/>
          </p:nvSpPr>
          <p:spPr>
            <a:xfrm>
              <a:off x="330396" y="274876"/>
              <a:ext cx="1360800" cy="1360800"/>
            </a:xfrm>
            <a:prstGeom prst="pie">
              <a:avLst>
                <a:gd name="adj1" fmla="val 14745"/>
                <a:gd name="adj2" fmla="val 2707260"/>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60" name="Group 59">
              <a:extLst>
                <a:ext uri="{FF2B5EF4-FFF2-40B4-BE49-F238E27FC236}">
                  <a16:creationId xmlns:a16="http://schemas.microsoft.com/office/drawing/2014/main" id="{69AD7C45-E507-4D60-BA0A-3104778C07CB}"/>
                </a:ext>
              </a:extLst>
            </p:cNvPr>
            <p:cNvGrpSpPr/>
            <p:nvPr/>
          </p:nvGrpSpPr>
          <p:grpSpPr>
            <a:xfrm>
              <a:off x="330396" y="273783"/>
              <a:ext cx="1361596" cy="1361893"/>
              <a:chOff x="-381161" y="526572"/>
              <a:chExt cx="2709372" cy="2706053"/>
            </a:xfrm>
          </p:grpSpPr>
          <p:sp>
            <p:nvSpPr>
              <p:cNvPr id="61" name="Partial Circle 60">
                <a:extLst>
                  <a:ext uri="{FF2B5EF4-FFF2-40B4-BE49-F238E27FC236}">
                    <a16:creationId xmlns:a16="http://schemas.microsoft.com/office/drawing/2014/main" id="{5F97DC9A-C201-4E8E-9D19-0434357AE572}"/>
                  </a:ext>
                </a:extLst>
              </p:cNvPr>
              <p:cNvSpPr/>
              <p:nvPr/>
            </p:nvSpPr>
            <p:spPr>
              <a:xfrm>
                <a:off x="-381161" y="526572"/>
                <a:ext cx="2707788" cy="2703881"/>
              </a:xfrm>
              <a:prstGeom prst="pie">
                <a:avLst>
                  <a:gd name="adj1" fmla="val 2692318"/>
                  <a:gd name="adj2" fmla="val 8111145"/>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62" name="Partial Circle 61">
                <a:extLst>
                  <a:ext uri="{FF2B5EF4-FFF2-40B4-BE49-F238E27FC236}">
                    <a16:creationId xmlns:a16="http://schemas.microsoft.com/office/drawing/2014/main" id="{A250B3E0-B08D-4BD0-ADBA-95A9C72137B0}"/>
                  </a:ext>
                </a:extLst>
              </p:cNvPr>
              <p:cNvSpPr/>
              <p:nvPr/>
            </p:nvSpPr>
            <p:spPr>
              <a:xfrm>
                <a:off x="-379577" y="528744"/>
                <a:ext cx="2707788" cy="2703881"/>
              </a:xfrm>
              <a:prstGeom prst="pie">
                <a:avLst>
                  <a:gd name="adj1" fmla="val 8119379"/>
                  <a:gd name="adj2" fmla="val 10801296"/>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63" name="Oval 62">
                <a:extLst>
                  <a:ext uri="{FF2B5EF4-FFF2-40B4-BE49-F238E27FC236}">
                    <a16:creationId xmlns:a16="http://schemas.microsoft.com/office/drawing/2014/main" id="{9367DCE4-2D0D-488F-9440-2447D193F078}"/>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64" name="Straight Connector 63">
                <a:extLst>
                  <a:ext uri="{FF2B5EF4-FFF2-40B4-BE49-F238E27FC236}">
                    <a16:creationId xmlns:a16="http://schemas.microsoft.com/office/drawing/2014/main" id="{8541475D-A5F6-4887-87B4-A99954E6EE71}"/>
                  </a:ext>
                </a:extLst>
              </p:cNvPr>
              <p:cNvCxnSpPr>
                <a:cxnSpLocks/>
                <a:stCxn id="63" idx="0"/>
                <a:endCxn id="72"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411E97A-6E15-47CF-8403-E3F7F0FB09BA}"/>
                  </a:ext>
                </a:extLst>
              </p:cNvPr>
              <p:cNvCxnSpPr>
                <a:cxnSpLocks/>
                <a:stCxn id="63" idx="7"/>
                <a:endCxn id="72"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7879A1B-AA52-45D7-8D8A-802CBAD885FB}"/>
                  </a:ext>
                </a:extLst>
              </p:cNvPr>
              <p:cNvCxnSpPr>
                <a:cxnSpLocks/>
                <a:stCxn id="63" idx="6"/>
                <a:endCxn id="72"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0CD850-E4B8-4410-A1AB-34B33F07BB68}"/>
                  </a:ext>
                </a:extLst>
              </p:cNvPr>
              <p:cNvCxnSpPr>
                <a:cxnSpLocks/>
                <a:stCxn id="63" idx="5"/>
                <a:endCxn id="72"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927C841-7F37-44F0-86F8-17B1FB20D925}"/>
                  </a:ext>
                </a:extLst>
              </p:cNvPr>
              <p:cNvCxnSpPr>
                <a:cxnSpLocks/>
                <a:stCxn id="63" idx="4"/>
                <a:endCxn id="72"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6ABC577-0FE7-4BF0-8230-9FB264EE4C40}"/>
                  </a:ext>
                </a:extLst>
              </p:cNvPr>
              <p:cNvCxnSpPr>
                <a:cxnSpLocks/>
                <a:stCxn id="63" idx="3"/>
                <a:endCxn id="72"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498F58-64A7-4A26-92F8-14A4DBD2B7FF}"/>
                  </a:ext>
                </a:extLst>
              </p:cNvPr>
              <p:cNvCxnSpPr>
                <a:cxnSpLocks/>
                <a:stCxn id="63" idx="2"/>
                <a:endCxn id="72"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8B10D1-BD3E-4554-855A-B2211DB5ED0B}"/>
                  </a:ext>
                </a:extLst>
              </p:cNvPr>
              <p:cNvCxnSpPr>
                <a:cxnSpLocks/>
                <a:stCxn id="63" idx="1"/>
                <a:endCxn id="72"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868EE02B-7139-441E-8327-C1030DB84827}"/>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grpSp>
        <p:nvGrpSpPr>
          <p:cNvPr id="5" name="Group 4">
            <a:extLst>
              <a:ext uri="{FF2B5EF4-FFF2-40B4-BE49-F238E27FC236}">
                <a16:creationId xmlns:a16="http://schemas.microsoft.com/office/drawing/2014/main" id="{3A183285-989F-47FA-B947-99BC89BE9542}"/>
              </a:ext>
            </a:extLst>
          </p:cNvPr>
          <p:cNvGrpSpPr/>
          <p:nvPr/>
        </p:nvGrpSpPr>
        <p:grpSpPr>
          <a:xfrm>
            <a:off x="2223659" y="1400488"/>
            <a:ext cx="8136617" cy="3992553"/>
            <a:chOff x="2274459" y="1775287"/>
            <a:chExt cx="8136617" cy="3992553"/>
          </a:xfrm>
        </p:grpSpPr>
        <p:sp>
          <p:nvSpPr>
            <p:cNvPr id="73" name="TextBox 72">
              <a:extLst>
                <a:ext uri="{FF2B5EF4-FFF2-40B4-BE49-F238E27FC236}">
                  <a16:creationId xmlns:a16="http://schemas.microsoft.com/office/drawing/2014/main" id="{13B866B5-5F4B-439C-86E5-B53D0F2662D8}"/>
                </a:ext>
              </a:extLst>
            </p:cNvPr>
            <p:cNvSpPr txBox="1"/>
            <p:nvPr/>
          </p:nvSpPr>
          <p:spPr>
            <a:xfrm>
              <a:off x="2456164" y="5121509"/>
              <a:ext cx="3453242" cy="646331"/>
            </a:xfrm>
            <a:prstGeom prst="rect">
              <a:avLst/>
            </a:prstGeom>
            <a:noFill/>
          </p:spPr>
          <p:txBody>
            <a:bodyPr wrap="square" rtlCol="0">
              <a:spAutoFit/>
            </a:bodyPr>
            <a:lstStyle/>
            <a:p>
              <a:pPr algn="ctr"/>
              <a:r>
                <a:rPr lang="en-US" sz="3600" dirty="0">
                  <a:solidFill>
                    <a:srgbClr val="70AD47"/>
                  </a:solidFill>
                </a:rPr>
                <a:t>Receive</a:t>
              </a:r>
              <a:endParaRPr lang="en-CH" sz="3600" dirty="0">
                <a:solidFill>
                  <a:srgbClr val="70AD47"/>
                </a:solidFill>
              </a:endParaRPr>
            </a:p>
          </p:txBody>
        </p:sp>
        <p:sp>
          <p:nvSpPr>
            <p:cNvPr id="74" name="TextBox 73">
              <a:extLst>
                <a:ext uri="{FF2B5EF4-FFF2-40B4-BE49-F238E27FC236}">
                  <a16:creationId xmlns:a16="http://schemas.microsoft.com/office/drawing/2014/main" id="{71747C66-E649-41DF-AAA3-44C212ADA7B6}"/>
                </a:ext>
              </a:extLst>
            </p:cNvPr>
            <p:cNvSpPr txBox="1"/>
            <p:nvPr/>
          </p:nvSpPr>
          <p:spPr>
            <a:xfrm>
              <a:off x="2274459" y="1775287"/>
              <a:ext cx="3453242" cy="646331"/>
            </a:xfrm>
            <a:prstGeom prst="rect">
              <a:avLst/>
            </a:prstGeom>
            <a:noFill/>
          </p:spPr>
          <p:txBody>
            <a:bodyPr wrap="square" rtlCol="0">
              <a:spAutoFit/>
            </a:bodyPr>
            <a:lstStyle/>
            <a:p>
              <a:pPr algn="ctr"/>
              <a:r>
                <a:rPr lang="en-US" sz="3600" dirty="0">
                  <a:solidFill>
                    <a:srgbClr val="4472C4"/>
                  </a:solidFill>
                </a:rPr>
                <a:t>Transmit</a:t>
              </a:r>
              <a:endParaRPr lang="en-CH" sz="3600" dirty="0">
                <a:solidFill>
                  <a:srgbClr val="4472C4"/>
                </a:solidFill>
              </a:endParaRPr>
            </a:p>
          </p:txBody>
        </p:sp>
        <p:sp>
          <p:nvSpPr>
            <p:cNvPr id="75" name="TextBox 74">
              <a:extLst>
                <a:ext uri="{FF2B5EF4-FFF2-40B4-BE49-F238E27FC236}">
                  <a16:creationId xmlns:a16="http://schemas.microsoft.com/office/drawing/2014/main" id="{FCD92106-29F0-42BE-8EA0-1C303929C1A5}"/>
                </a:ext>
              </a:extLst>
            </p:cNvPr>
            <p:cNvSpPr txBox="1"/>
            <p:nvPr/>
          </p:nvSpPr>
          <p:spPr>
            <a:xfrm>
              <a:off x="7455594" y="3414571"/>
              <a:ext cx="2955482" cy="646331"/>
            </a:xfrm>
            <a:prstGeom prst="rect">
              <a:avLst/>
            </a:prstGeom>
            <a:noFill/>
          </p:spPr>
          <p:txBody>
            <a:bodyPr wrap="square" rtlCol="0">
              <a:spAutoFit/>
            </a:bodyPr>
            <a:lstStyle/>
            <a:p>
              <a:pPr algn="ctr"/>
              <a:r>
                <a:rPr lang="en-US" sz="3600" dirty="0">
                  <a:solidFill>
                    <a:srgbClr val="ED7D31"/>
                  </a:solidFill>
                </a:rPr>
                <a:t>Process</a:t>
              </a:r>
              <a:endParaRPr lang="en-CH" sz="3600" dirty="0">
                <a:solidFill>
                  <a:srgbClr val="ED7D31"/>
                </a:solidFill>
              </a:endParaRPr>
            </a:p>
          </p:txBody>
        </p:sp>
      </p:grpSp>
      <p:grpSp>
        <p:nvGrpSpPr>
          <p:cNvPr id="39" name="Group 38">
            <a:extLst>
              <a:ext uri="{FF2B5EF4-FFF2-40B4-BE49-F238E27FC236}">
                <a16:creationId xmlns:a16="http://schemas.microsoft.com/office/drawing/2014/main" id="{4FDBACC0-F5BA-4BA2-9657-88F7970C6B25}"/>
              </a:ext>
            </a:extLst>
          </p:cNvPr>
          <p:cNvGrpSpPr/>
          <p:nvPr/>
        </p:nvGrpSpPr>
        <p:grpSpPr>
          <a:xfrm rot="5400000">
            <a:off x="4279671" y="1613337"/>
            <a:ext cx="3630534" cy="3631326"/>
            <a:chOff x="330396" y="273783"/>
            <a:chExt cx="1361596" cy="1361893"/>
          </a:xfrm>
        </p:grpSpPr>
        <p:sp>
          <p:nvSpPr>
            <p:cNvPr id="40" name="Partial Circle 39">
              <a:extLst>
                <a:ext uri="{FF2B5EF4-FFF2-40B4-BE49-F238E27FC236}">
                  <a16:creationId xmlns:a16="http://schemas.microsoft.com/office/drawing/2014/main" id="{B0871EEB-074C-4D36-96FE-6A6738E42E14}"/>
                </a:ext>
              </a:extLst>
            </p:cNvPr>
            <p:cNvSpPr/>
            <p:nvPr/>
          </p:nvSpPr>
          <p:spPr>
            <a:xfrm>
              <a:off x="330396" y="274876"/>
              <a:ext cx="1360800" cy="1360800"/>
            </a:xfrm>
            <a:prstGeom prst="pie">
              <a:avLst>
                <a:gd name="adj1" fmla="val 10792147"/>
                <a:gd name="adj2" fmla="val 13521686"/>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41" name="Partial Circle 40">
              <a:extLst>
                <a:ext uri="{FF2B5EF4-FFF2-40B4-BE49-F238E27FC236}">
                  <a16:creationId xmlns:a16="http://schemas.microsoft.com/office/drawing/2014/main" id="{502EC98F-3248-4406-9B7B-89661D065192}"/>
                </a:ext>
              </a:extLst>
            </p:cNvPr>
            <p:cNvSpPr/>
            <p:nvPr/>
          </p:nvSpPr>
          <p:spPr>
            <a:xfrm>
              <a:off x="330396" y="273783"/>
              <a:ext cx="1360800" cy="1360800"/>
            </a:xfrm>
            <a:prstGeom prst="pie">
              <a:avLst>
                <a:gd name="adj1" fmla="val 13493111"/>
                <a:gd name="adj2" fmla="val 1889936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42" name="Partial Circle 41">
              <a:extLst>
                <a:ext uri="{FF2B5EF4-FFF2-40B4-BE49-F238E27FC236}">
                  <a16:creationId xmlns:a16="http://schemas.microsoft.com/office/drawing/2014/main" id="{12C55F4E-6C19-4406-BA23-C0EAD8CDE00F}"/>
                </a:ext>
              </a:extLst>
            </p:cNvPr>
            <p:cNvSpPr/>
            <p:nvPr/>
          </p:nvSpPr>
          <p:spPr>
            <a:xfrm>
              <a:off x="331192" y="273783"/>
              <a:ext cx="1360800" cy="1360800"/>
            </a:xfrm>
            <a:prstGeom prst="pie">
              <a:avLst>
                <a:gd name="adj1" fmla="val 16188509"/>
                <a:gd name="adj2" fmla="val 37575"/>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43" name="Partial Circle 42">
              <a:extLst>
                <a:ext uri="{FF2B5EF4-FFF2-40B4-BE49-F238E27FC236}">
                  <a16:creationId xmlns:a16="http://schemas.microsoft.com/office/drawing/2014/main" id="{05B5086E-3D61-4D30-A44B-FFD47460AF0E}"/>
                </a:ext>
              </a:extLst>
            </p:cNvPr>
            <p:cNvSpPr/>
            <p:nvPr/>
          </p:nvSpPr>
          <p:spPr>
            <a:xfrm>
              <a:off x="330396" y="274876"/>
              <a:ext cx="1360800" cy="1360800"/>
            </a:xfrm>
            <a:prstGeom prst="pie">
              <a:avLst>
                <a:gd name="adj1" fmla="val 18891847"/>
                <a:gd name="adj2" fmla="val 2707260"/>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44" name="Group 43">
              <a:extLst>
                <a:ext uri="{FF2B5EF4-FFF2-40B4-BE49-F238E27FC236}">
                  <a16:creationId xmlns:a16="http://schemas.microsoft.com/office/drawing/2014/main" id="{FE952714-E945-4CBD-A462-BFEAE305BC03}"/>
                </a:ext>
              </a:extLst>
            </p:cNvPr>
            <p:cNvGrpSpPr/>
            <p:nvPr/>
          </p:nvGrpSpPr>
          <p:grpSpPr>
            <a:xfrm>
              <a:off x="330396" y="273783"/>
              <a:ext cx="1361596" cy="1361893"/>
              <a:chOff x="-381161" y="526572"/>
              <a:chExt cx="2709372" cy="2706053"/>
            </a:xfrm>
          </p:grpSpPr>
          <p:sp>
            <p:nvSpPr>
              <p:cNvPr id="45" name="Partial Circle 44">
                <a:extLst>
                  <a:ext uri="{FF2B5EF4-FFF2-40B4-BE49-F238E27FC236}">
                    <a16:creationId xmlns:a16="http://schemas.microsoft.com/office/drawing/2014/main" id="{52136616-8117-4F74-A942-8DB484ACF451}"/>
                  </a:ext>
                </a:extLst>
              </p:cNvPr>
              <p:cNvSpPr/>
              <p:nvPr/>
            </p:nvSpPr>
            <p:spPr>
              <a:xfrm>
                <a:off x="-381161" y="526572"/>
                <a:ext cx="2707788" cy="2703881"/>
              </a:xfrm>
              <a:prstGeom prst="pie">
                <a:avLst>
                  <a:gd name="adj1" fmla="val 21593119"/>
                  <a:gd name="adj2" fmla="val 8111145"/>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47" name="Partial Circle 46">
                <a:extLst>
                  <a:ext uri="{FF2B5EF4-FFF2-40B4-BE49-F238E27FC236}">
                    <a16:creationId xmlns:a16="http://schemas.microsoft.com/office/drawing/2014/main" id="{B69561DE-B2D6-4C90-AE3F-0CA745C776A2}"/>
                  </a:ext>
                </a:extLst>
              </p:cNvPr>
              <p:cNvSpPr/>
              <p:nvPr/>
            </p:nvSpPr>
            <p:spPr>
              <a:xfrm>
                <a:off x="-379577" y="528744"/>
                <a:ext cx="2707788" cy="2703881"/>
              </a:xfrm>
              <a:prstGeom prst="pie">
                <a:avLst>
                  <a:gd name="adj1" fmla="val 8119379"/>
                  <a:gd name="adj2" fmla="val 10801296"/>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48" name="Oval 47">
                <a:extLst>
                  <a:ext uri="{FF2B5EF4-FFF2-40B4-BE49-F238E27FC236}">
                    <a16:creationId xmlns:a16="http://schemas.microsoft.com/office/drawing/2014/main" id="{8610A7B8-A308-49C8-A9BD-DBFDC32A6BA6}"/>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49" name="Straight Connector 48">
                <a:extLst>
                  <a:ext uri="{FF2B5EF4-FFF2-40B4-BE49-F238E27FC236}">
                    <a16:creationId xmlns:a16="http://schemas.microsoft.com/office/drawing/2014/main" id="{37FCE451-9ABC-47CD-921F-DBC6C90228DB}"/>
                  </a:ext>
                </a:extLst>
              </p:cNvPr>
              <p:cNvCxnSpPr>
                <a:cxnSpLocks/>
                <a:stCxn id="48" idx="0"/>
                <a:endCxn id="77"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AFE2F72-D90E-461D-BABF-3F0FF08248FA}"/>
                  </a:ext>
                </a:extLst>
              </p:cNvPr>
              <p:cNvCxnSpPr>
                <a:cxnSpLocks/>
                <a:stCxn id="48" idx="7"/>
                <a:endCxn id="77"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683464-154D-48AB-BBB2-CE3CC7C6DB29}"/>
                  </a:ext>
                </a:extLst>
              </p:cNvPr>
              <p:cNvCxnSpPr>
                <a:cxnSpLocks/>
                <a:stCxn id="48" idx="6"/>
                <a:endCxn id="77"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8FA68E0-290C-41A7-A925-4315D4007F7E}"/>
                  </a:ext>
                </a:extLst>
              </p:cNvPr>
              <p:cNvCxnSpPr>
                <a:cxnSpLocks/>
                <a:stCxn id="48" idx="5"/>
                <a:endCxn id="77"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EBDCF4D-FA6A-499E-8527-F2D66321CFE4}"/>
                  </a:ext>
                </a:extLst>
              </p:cNvPr>
              <p:cNvCxnSpPr>
                <a:cxnSpLocks/>
                <a:stCxn id="48" idx="4"/>
                <a:endCxn id="77"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E6D17D-FE6C-4FEB-87B7-B1A9EF986829}"/>
                  </a:ext>
                </a:extLst>
              </p:cNvPr>
              <p:cNvCxnSpPr>
                <a:cxnSpLocks/>
                <a:stCxn id="48" idx="3"/>
                <a:endCxn id="77"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8F8520-2CE1-47E5-867B-F4F329B59DD0}"/>
                  </a:ext>
                </a:extLst>
              </p:cNvPr>
              <p:cNvCxnSpPr>
                <a:cxnSpLocks/>
                <a:stCxn id="48" idx="2"/>
                <a:endCxn id="77"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3889E6-5A9F-4815-AB5A-04575EAE2CC7}"/>
                  </a:ext>
                </a:extLst>
              </p:cNvPr>
              <p:cNvCxnSpPr>
                <a:cxnSpLocks/>
                <a:stCxn id="48" idx="1"/>
                <a:endCxn id="77"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51841EA-C4D1-446C-85ED-456B2E5DCCC0}"/>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grpSp>
        <p:nvGrpSpPr>
          <p:cNvPr id="78" name="Group 77">
            <a:extLst>
              <a:ext uri="{FF2B5EF4-FFF2-40B4-BE49-F238E27FC236}">
                <a16:creationId xmlns:a16="http://schemas.microsoft.com/office/drawing/2014/main" id="{4F97B0D8-6704-4B5F-A02D-1CF03C5B2241}"/>
              </a:ext>
            </a:extLst>
          </p:cNvPr>
          <p:cNvGrpSpPr/>
          <p:nvPr/>
        </p:nvGrpSpPr>
        <p:grpSpPr>
          <a:xfrm rot="5400000">
            <a:off x="4280733" y="1613337"/>
            <a:ext cx="3630534" cy="3631326"/>
            <a:chOff x="330396" y="273783"/>
            <a:chExt cx="1361596" cy="1361893"/>
          </a:xfrm>
        </p:grpSpPr>
        <p:sp>
          <p:nvSpPr>
            <p:cNvPr id="79" name="Partial Circle 78">
              <a:extLst>
                <a:ext uri="{FF2B5EF4-FFF2-40B4-BE49-F238E27FC236}">
                  <a16:creationId xmlns:a16="http://schemas.microsoft.com/office/drawing/2014/main" id="{0671FE8A-6C4C-4801-88B7-695C644FF72B}"/>
                </a:ext>
              </a:extLst>
            </p:cNvPr>
            <p:cNvSpPr/>
            <p:nvPr/>
          </p:nvSpPr>
          <p:spPr>
            <a:xfrm>
              <a:off x="330396" y="274876"/>
              <a:ext cx="1360800" cy="1360800"/>
            </a:xfrm>
            <a:prstGeom prst="pie">
              <a:avLst>
                <a:gd name="adj1" fmla="val 10792147"/>
                <a:gd name="adj2" fmla="val 13521686"/>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80" name="Partial Circle 79">
              <a:extLst>
                <a:ext uri="{FF2B5EF4-FFF2-40B4-BE49-F238E27FC236}">
                  <a16:creationId xmlns:a16="http://schemas.microsoft.com/office/drawing/2014/main" id="{007F721A-0736-4773-AF23-F6CAA048F837}"/>
                </a:ext>
              </a:extLst>
            </p:cNvPr>
            <p:cNvSpPr/>
            <p:nvPr/>
          </p:nvSpPr>
          <p:spPr>
            <a:xfrm>
              <a:off x="330396" y="273783"/>
              <a:ext cx="1360800" cy="1360800"/>
            </a:xfrm>
            <a:prstGeom prst="pie">
              <a:avLst>
                <a:gd name="adj1" fmla="val 13493111"/>
                <a:gd name="adj2" fmla="val 1889936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81" name="Partial Circle 80">
              <a:extLst>
                <a:ext uri="{FF2B5EF4-FFF2-40B4-BE49-F238E27FC236}">
                  <a16:creationId xmlns:a16="http://schemas.microsoft.com/office/drawing/2014/main" id="{8534CEC0-922C-46E2-B11D-B4408DFCF663}"/>
                </a:ext>
              </a:extLst>
            </p:cNvPr>
            <p:cNvSpPr/>
            <p:nvPr/>
          </p:nvSpPr>
          <p:spPr>
            <a:xfrm>
              <a:off x="331192" y="273783"/>
              <a:ext cx="1360800" cy="1360800"/>
            </a:xfrm>
            <a:prstGeom prst="pie">
              <a:avLst>
                <a:gd name="adj1" fmla="val 18907352"/>
                <a:gd name="adj2" fmla="val 37575"/>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82" name="Partial Circle 81">
              <a:extLst>
                <a:ext uri="{FF2B5EF4-FFF2-40B4-BE49-F238E27FC236}">
                  <a16:creationId xmlns:a16="http://schemas.microsoft.com/office/drawing/2014/main" id="{C1A1C42A-BDFC-4D05-9537-BD07DCD8F098}"/>
                </a:ext>
              </a:extLst>
            </p:cNvPr>
            <p:cNvSpPr/>
            <p:nvPr/>
          </p:nvSpPr>
          <p:spPr>
            <a:xfrm>
              <a:off x="330396" y="274876"/>
              <a:ext cx="1360800" cy="1360800"/>
            </a:xfrm>
            <a:prstGeom prst="pie">
              <a:avLst>
                <a:gd name="adj1" fmla="val 14745"/>
                <a:gd name="adj2" fmla="val 2707260"/>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83" name="Group 82">
              <a:extLst>
                <a:ext uri="{FF2B5EF4-FFF2-40B4-BE49-F238E27FC236}">
                  <a16:creationId xmlns:a16="http://schemas.microsoft.com/office/drawing/2014/main" id="{FDB8ACEB-6A34-4A4C-8ABD-BBBE3BBF94AD}"/>
                </a:ext>
              </a:extLst>
            </p:cNvPr>
            <p:cNvGrpSpPr/>
            <p:nvPr/>
          </p:nvGrpSpPr>
          <p:grpSpPr>
            <a:xfrm>
              <a:off x="330396" y="273783"/>
              <a:ext cx="1361596" cy="1361893"/>
              <a:chOff x="-381161" y="526572"/>
              <a:chExt cx="2709372" cy="2706053"/>
            </a:xfrm>
          </p:grpSpPr>
          <p:sp>
            <p:nvSpPr>
              <p:cNvPr id="84" name="Partial Circle 83">
                <a:extLst>
                  <a:ext uri="{FF2B5EF4-FFF2-40B4-BE49-F238E27FC236}">
                    <a16:creationId xmlns:a16="http://schemas.microsoft.com/office/drawing/2014/main" id="{7F86582A-623D-485A-98AE-259CE4551158}"/>
                  </a:ext>
                </a:extLst>
              </p:cNvPr>
              <p:cNvSpPr/>
              <p:nvPr/>
            </p:nvSpPr>
            <p:spPr>
              <a:xfrm>
                <a:off x="-381161" y="526572"/>
                <a:ext cx="2707788" cy="2703881"/>
              </a:xfrm>
              <a:prstGeom prst="pie">
                <a:avLst>
                  <a:gd name="adj1" fmla="val 2692318"/>
                  <a:gd name="adj2" fmla="val 8111145"/>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96" name="Partial Circle 95">
                <a:extLst>
                  <a:ext uri="{FF2B5EF4-FFF2-40B4-BE49-F238E27FC236}">
                    <a16:creationId xmlns:a16="http://schemas.microsoft.com/office/drawing/2014/main" id="{915BBF86-BA06-4775-A17F-415464720E5D}"/>
                  </a:ext>
                </a:extLst>
              </p:cNvPr>
              <p:cNvSpPr/>
              <p:nvPr/>
            </p:nvSpPr>
            <p:spPr>
              <a:xfrm>
                <a:off x="-379577" y="528744"/>
                <a:ext cx="2707788" cy="2703881"/>
              </a:xfrm>
              <a:prstGeom prst="pie">
                <a:avLst>
                  <a:gd name="adj1" fmla="val 8119379"/>
                  <a:gd name="adj2" fmla="val 10801296"/>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97" name="Oval 96">
                <a:extLst>
                  <a:ext uri="{FF2B5EF4-FFF2-40B4-BE49-F238E27FC236}">
                    <a16:creationId xmlns:a16="http://schemas.microsoft.com/office/drawing/2014/main" id="{EA84FCBE-E0D6-4BC4-AC63-E70B604A420E}"/>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98" name="Straight Connector 97">
                <a:extLst>
                  <a:ext uri="{FF2B5EF4-FFF2-40B4-BE49-F238E27FC236}">
                    <a16:creationId xmlns:a16="http://schemas.microsoft.com/office/drawing/2014/main" id="{11652D68-BE9E-476F-A6FE-7F1CDB93D85A}"/>
                  </a:ext>
                </a:extLst>
              </p:cNvPr>
              <p:cNvCxnSpPr>
                <a:cxnSpLocks/>
                <a:stCxn id="97" idx="0"/>
                <a:endCxn id="106"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0BE73F-33A8-4A1F-AB58-5A4E599D07E8}"/>
                  </a:ext>
                </a:extLst>
              </p:cNvPr>
              <p:cNvCxnSpPr>
                <a:cxnSpLocks/>
                <a:stCxn id="97" idx="7"/>
                <a:endCxn id="106"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0E94C45-741F-42D8-80BC-5964D89AFB41}"/>
                  </a:ext>
                </a:extLst>
              </p:cNvPr>
              <p:cNvCxnSpPr>
                <a:cxnSpLocks/>
                <a:stCxn id="97" idx="6"/>
                <a:endCxn id="106"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0CDFCCE-F64E-4C49-BFC7-22D52EAD7BA0}"/>
                  </a:ext>
                </a:extLst>
              </p:cNvPr>
              <p:cNvCxnSpPr>
                <a:cxnSpLocks/>
                <a:stCxn id="97" idx="5"/>
                <a:endCxn id="106"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6940A16-9603-4ECC-BEAA-0B9455FFDB88}"/>
                  </a:ext>
                </a:extLst>
              </p:cNvPr>
              <p:cNvCxnSpPr>
                <a:cxnSpLocks/>
                <a:stCxn id="97" idx="4"/>
                <a:endCxn id="106"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0EBC4EE-B7F5-4B72-8357-9A60931291C7}"/>
                  </a:ext>
                </a:extLst>
              </p:cNvPr>
              <p:cNvCxnSpPr>
                <a:cxnSpLocks/>
                <a:stCxn id="97" idx="3"/>
                <a:endCxn id="106"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B398E5-8A5F-4BD2-AC7A-A4FF020C3122}"/>
                  </a:ext>
                </a:extLst>
              </p:cNvPr>
              <p:cNvCxnSpPr>
                <a:cxnSpLocks/>
                <a:stCxn id="97" idx="2"/>
                <a:endCxn id="106"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4128F7-F465-45F6-89BA-A67B38FC1684}"/>
                  </a:ext>
                </a:extLst>
              </p:cNvPr>
              <p:cNvCxnSpPr>
                <a:cxnSpLocks/>
                <a:stCxn id="97" idx="1"/>
                <a:endCxn id="106"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7D0F99D6-04B0-42AA-B436-168B3386F9CD}"/>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grpSp>
        <p:nvGrpSpPr>
          <p:cNvPr id="107" name="Group 106">
            <a:extLst>
              <a:ext uri="{FF2B5EF4-FFF2-40B4-BE49-F238E27FC236}">
                <a16:creationId xmlns:a16="http://schemas.microsoft.com/office/drawing/2014/main" id="{C708879A-A45A-4943-A2AE-6623380C58F4}"/>
              </a:ext>
            </a:extLst>
          </p:cNvPr>
          <p:cNvGrpSpPr/>
          <p:nvPr/>
        </p:nvGrpSpPr>
        <p:grpSpPr>
          <a:xfrm rot="10800000">
            <a:off x="4280734" y="1613337"/>
            <a:ext cx="3630534" cy="3631326"/>
            <a:chOff x="330396" y="273783"/>
            <a:chExt cx="1361596" cy="1361893"/>
          </a:xfrm>
        </p:grpSpPr>
        <p:sp>
          <p:nvSpPr>
            <p:cNvPr id="108" name="Partial Circle 107">
              <a:extLst>
                <a:ext uri="{FF2B5EF4-FFF2-40B4-BE49-F238E27FC236}">
                  <a16:creationId xmlns:a16="http://schemas.microsoft.com/office/drawing/2014/main" id="{ED28D7BA-4CE2-40A0-B99F-4C8CABA7EA85}"/>
                </a:ext>
              </a:extLst>
            </p:cNvPr>
            <p:cNvSpPr/>
            <p:nvPr/>
          </p:nvSpPr>
          <p:spPr>
            <a:xfrm>
              <a:off x="330396" y="274876"/>
              <a:ext cx="1360800" cy="1360800"/>
            </a:xfrm>
            <a:prstGeom prst="pie">
              <a:avLst>
                <a:gd name="adj1" fmla="val 10792147"/>
                <a:gd name="adj2" fmla="val 13521686"/>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09" name="Partial Circle 108">
              <a:extLst>
                <a:ext uri="{FF2B5EF4-FFF2-40B4-BE49-F238E27FC236}">
                  <a16:creationId xmlns:a16="http://schemas.microsoft.com/office/drawing/2014/main" id="{014E61AC-D703-4A59-8BB1-181194F45A80}"/>
                </a:ext>
              </a:extLst>
            </p:cNvPr>
            <p:cNvSpPr/>
            <p:nvPr/>
          </p:nvSpPr>
          <p:spPr>
            <a:xfrm>
              <a:off x="330396" y="273783"/>
              <a:ext cx="1360800" cy="1360800"/>
            </a:xfrm>
            <a:prstGeom prst="pie">
              <a:avLst>
                <a:gd name="adj1" fmla="val 13493111"/>
                <a:gd name="adj2" fmla="val 1889936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10" name="Partial Circle 109">
              <a:extLst>
                <a:ext uri="{FF2B5EF4-FFF2-40B4-BE49-F238E27FC236}">
                  <a16:creationId xmlns:a16="http://schemas.microsoft.com/office/drawing/2014/main" id="{DADE21FE-8662-45D9-A83E-4ACF9959360C}"/>
                </a:ext>
              </a:extLst>
            </p:cNvPr>
            <p:cNvSpPr/>
            <p:nvPr/>
          </p:nvSpPr>
          <p:spPr>
            <a:xfrm>
              <a:off x="331192" y="273783"/>
              <a:ext cx="1360800" cy="1360800"/>
            </a:xfrm>
            <a:prstGeom prst="pie">
              <a:avLst>
                <a:gd name="adj1" fmla="val 18907352"/>
                <a:gd name="adj2" fmla="val 37575"/>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11" name="Partial Circle 110">
              <a:extLst>
                <a:ext uri="{FF2B5EF4-FFF2-40B4-BE49-F238E27FC236}">
                  <a16:creationId xmlns:a16="http://schemas.microsoft.com/office/drawing/2014/main" id="{DDFC9BFB-C3AA-4D0F-A886-1D34C4E1E45B}"/>
                </a:ext>
              </a:extLst>
            </p:cNvPr>
            <p:cNvSpPr/>
            <p:nvPr/>
          </p:nvSpPr>
          <p:spPr>
            <a:xfrm>
              <a:off x="330396" y="274876"/>
              <a:ext cx="1360800" cy="1360800"/>
            </a:xfrm>
            <a:prstGeom prst="pie">
              <a:avLst>
                <a:gd name="adj1" fmla="val 14745"/>
                <a:gd name="adj2" fmla="val 2707260"/>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112" name="Group 111">
              <a:extLst>
                <a:ext uri="{FF2B5EF4-FFF2-40B4-BE49-F238E27FC236}">
                  <a16:creationId xmlns:a16="http://schemas.microsoft.com/office/drawing/2014/main" id="{E89168F4-47C4-4AEE-9C03-307EC56F9E86}"/>
                </a:ext>
              </a:extLst>
            </p:cNvPr>
            <p:cNvGrpSpPr/>
            <p:nvPr/>
          </p:nvGrpSpPr>
          <p:grpSpPr>
            <a:xfrm>
              <a:off x="330396" y="273783"/>
              <a:ext cx="1361596" cy="1361893"/>
              <a:chOff x="-381161" y="526572"/>
              <a:chExt cx="2709372" cy="2706053"/>
            </a:xfrm>
          </p:grpSpPr>
          <p:sp>
            <p:nvSpPr>
              <p:cNvPr id="113" name="Partial Circle 112">
                <a:extLst>
                  <a:ext uri="{FF2B5EF4-FFF2-40B4-BE49-F238E27FC236}">
                    <a16:creationId xmlns:a16="http://schemas.microsoft.com/office/drawing/2014/main" id="{4A10FDD7-481E-43EA-9942-949110E4690A}"/>
                  </a:ext>
                </a:extLst>
              </p:cNvPr>
              <p:cNvSpPr/>
              <p:nvPr/>
            </p:nvSpPr>
            <p:spPr>
              <a:xfrm>
                <a:off x="-381161" y="526572"/>
                <a:ext cx="2707788" cy="2703881"/>
              </a:xfrm>
              <a:prstGeom prst="pie">
                <a:avLst>
                  <a:gd name="adj1" fmla="val 2692318"/>
                  <a:gd name="adj2" fmla="val 8111145"/>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14" name="Partial Circle 113">
                <a:extLst>
                  <a:ext uri="{FF2B5EF4-FFF2-40B4-BE49-F238E27FC236}">
                    <a16:creationId xmlns:a16="http://schemas.microsoft.com/office/drawing/2014/main" id="{240674E6-E3FE-4392-80FA-4DCC7890E7F6}"/>
                  </a:ext>
                </a:extLst>
              </p:cNvPr>
              <p:cNvSpPr/>
              <p:nvPr/>
            </p:nvSpPr>
            <p:spPr>
              <a:xfrm>
                <a:off x="-379577" y="528744"/>
                <a:ext cx="2707788" cy="2703881"/>
              </a:xfrm>
              <a:prstGeom prst="pie">
                <a:avLst>
                  <a:gd name="adj1" fmla="val 8119379"/>
                  <a:gd name="adj2" fmla="val 10801296"/>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15" name="Oval 114">
                <a:extLst>
                  <a:ext uri="{FF2B5EF4-FFF2-40B4-BE49-F238E27FC236}">
                    <a16:creationId xmlns:a16="http://schemas.microsoft.com/office/drawing/2014/main" id="{4C6DCC12-4E35-43CF-B459-15343502C091}"/>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116" name="Straight Connector 115">
                <a:extLst>
                  <a:ext uri="{FF2B5EF4-FFF2-40B4-BE49-F238E27FC236}">
                    <a16:creationId xmlns:a16="http://schemas.microsoft.com/office/drawing/2014/main" id="{8B30B74E-2586-4F13-9278-1FE898F35E69}"/>
                  </a:ext>
                </a:extLst>
              </p:cNvPr>
              <p:cNvCxnSpPr>
                <a:cxnSpLocks/>
                <a:stCxn id="115" idx="0"/>
                <a:endCxn id="124"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A561610-A2C2-48E3-B0A4-8A7DC702DA77}"/>
                  </a:ext>
                </a:extLst>
              </p:cNvPr>
              <p:cNvCxnSpPr>
                <a:cxnSpLocks/>
                <a:stCxn id="115" idx="7"/>
                <a:endCxn id="124"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7F64A2F-A094-44FE-BCBF-04AADC58CE6D}"/>
                  </a:ext>
                </a:extLst>
              </p:cNvPr>
              <p:cNvCxnSpPr>
                <a:cxnSpLocks/>
                <a:stCxn id="115" idx="6"/>
                <a:endCxn id="124"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3682514-EF20-408A-A72F-F453DF98F20C}"/>
                  </a:ext>
                </a:extLst>
              </p:cNvPr>
              <p:cNvCxnSpPr>
                <a:cxnSpLocks/>
                <a:stCxn id="115" idx="5"/>
                <a:endCxn id="124"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AC2AA10-2D46-476C-A59E-8FE0D9D8B79B}"/>
                  </a:ext>
                </a:extLst>
              </p:cNvPr>
              <p:cNvCxnSpPr>
                <a:cxnSpLocks/>
                <a:stCxn id="115" idx="4"/>
                <a:endCxn id="124"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EA6DAD4-3A36-43AA-B6B3-E023ACA0240D}"/>
                  </a:ext>
                </a:extLst>
              </p:cNvPr>
              <p:cNvCxnSpPr>
                <a:cxnSpLocks/>
                <a:stCxn id="115" idx="3"/>
                <a:endCxn id="124"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7900AC3-9C09-45CA-8A90-4F835CE3FF4C}"/>
                  </a:ext>
                </a:extLst>
              </p:cNvPr>
              <p:cNvCxnSpPr>
                <a:cxnSpLocks/>
                <a:stCxn id="115" idx="2"/>
                <a:endCxn id="124"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AF59A7B-D27D-4717-9515-5ADAB6A1D5B5}"/>
                  </a:ext>
                </a:extLst>
              </p:cNvPr>
              <p:cNvCxnSpPr>
                <a:cxnSpLocks/>
                <a:stCxn id="115" idx="1"/>
                <a:endCxn id="124"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9E16B196-683D-4E94-9F87-C63732E65ECD}"/>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grpSp>
        <p:nvGrpSpPr>
          <p:cNvPr id="125" name="Group 124">
            <a:extLst>
              <a:ext uri="{FF2B5EF4-FFF2-40B4-BE49-F238E27FC236}">
                <a16:creationId xmlns:a16="http://schemas.microsoft.com/office/drawing/2014/main" id="{C62BC27E-DE09-4C0B-82FD-61782F863EDD}"/>
              </a:ext>
            </a:extLst>
          </p:cNvPr>
          <p:cNvGrpSpPr/>
          <p:nvPr/>
        </p:nvGrpSpPr>
        <p:grpSpPr>
          <a:xfrm rot="10800000">
            <a:off x="4280734" y="1613337"/>
            <a:ext cx="3630534" cy="3631326"/>
            <a:chOff x="330396" y="273783"/>
            <a:chExt cx="1361596" cy="1361893"/>
          </a:xfrm>
        </p:grpSpPr>
        <p:sp>
          <p:nvSpPr>
            <p:cNvPr id="126" name="Partial Circle 125">
              <a:extLst>
                <a:ext uri="{FF2B5EF4-FFF2-40B4-BE49-F238E27FC236}">
                  <a16:creationId xmlns:a16="http://schemas.microsoft.com/office/drawing/2014/main" id="{AEF6C1EC-1152-41B0-84C6-9214992354ED}"/>
                </a:ext>
              </a:extLst>
            </p:cNvPr>
            <p:cNvSpPr/>
            <p:nvPr/>
          </p:nvSpPr>
          <p:spPr>
            <a:xfrm>
              <a:off x="330396" y="274876"/>
              <a:ext cx="1360800" cy="1360800"/>
            </a:xfrm>
            <a:prstGeom prst="pie">
              <a:avLst>
                <a:gd name="adj1" fmla="val 10792147"/>
                <a:gd name="adj2" fmla="val 16184989"/>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27" name="Partial Circle 126">
              <a:extLst>
                <a:ext uri="{FF2B5EF4-FFF2-40B4-BE49-F238E27FC236}">
                  <a16:creationId xmlns:a16="http://schemas.microsoft.com/office/drawing/2014/main" id="{D70084E2-0012-4CDF-A551-AE8A3374221C}"/>
                </a:ext>
              </a:extLst>
            </p:cNvPr>
            <p:cNvSpPr/>
            <p:nvPr/>
          </p:nvSpPr>
          <p:spPr>
            <a:xfrm>
              <a:off x="330396" y="273783"/>
              <a:ext cx="1360800" cy="1360800"/>
            </a:xfrm>
            <a:prstGeom prst="pie">
              <a:avLst>
                <a:gd name="adj1" fmla="val 16212468"/>
                <a:gd name="adj2" fmla="val 1889936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28" name="Partial Circle 127">
              <a:extLst>
                <a:ext uri="{FF2B5EF4-FFF2-40B4-BE49-F238E27FC236}">
                  <a16:creationId xmlns:a16="http://schemas.microsoft.com/office/drawing/2014/main" id="{3BD09570-DB47-4085-A3CB-FB2BCCE5E788}"/>
                </a:ext>
              </a:extLst>
            </p:cNvPr>
            <p:cNvSpPr/>
            <p:nvPr/>
          </p:nvSpPr>
          <p:spPr>
            <a:xfrm>
              <a:off x="331192" y="273783"/>
              <a:ext cx="1360800" cy="1360800"/>
            </a:xfrm>
            <a:prstGeom prst="pie">
              <a:avLst>
                <a:gd name="adj1" fmla="val 18907352"/>
                <a:gd name="adj2" fmla="val 37575"/>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29" name="Partial Circle 128">
              <a:extLst>
                <a:ext uri="{FF2B5EF4-FFF2-40B4-BE49-F238E27FC236}">
                  <a16:creationId xmlns:a16="http://schemas.microsoft.com/office/drawing/2014/main" id="{0A1FC816-6F1B-4273-9DE3-23779006166F}"/>
                </a:ext>
              </a:extLst>
            </p:cNvPr>
            <p:cNvSpPr/>
            <p:nvPr/>
          </p:nvSpPr>
          <p:spPr>
            <a:xfrm>
              <a:off x="330396" y="274876"/>
              <a:ext cx="1360800" cy="1360800"/>
            </a:xfrm>
            <a:prstGeom prst="pie">
              <a:avLst>
                <a:gd name="adj1" fmla="val 14745"/>
                <a:gd name="adj2" fmla="val 2707260"/>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130" name="Group 129">
              <a:extLst>
                <a:ext uri="{FF2B5EF4-FFF2-40B4-BE49-F238E27FC236}">
                  <a16:creationId xmlns:a16="http://schemas.microsoft.com/office/drawing/2014/main" id="{BC5A7ABB-2B7A-49FC-88C4-FC7BBA13E7FF}"/>
                </a:ext>
              </a:extLst>
            </p:cNvPr>
            <p:cNvGrpSpPr/>
            <p:nvPr/>
          </p:nvGrpSpPr>
          <p:grpSpPr>
            <a:xfrm>
              <a:off x="330396" y="273783"/>
              <a:ext cx="1361596" cy="1361893"/>
              <a:chOff x="-381161" y="526572"/>
              <a:chExt cx="2709372" cy="2706053"/>
            </a:xfrm>
          </p:grpSpPr>
          <p:sp>
            <p:nvSpPr>
              <p:cNvPr id="131" name="Partial Circle 130">
                <a:extLst>
                  <a:ext uri="{FF2B5EF4-FFF2-40B4-BE49-F238E27FC236}">
                    <a16:creationId xmlns:a16="http://schemas.microsoft.com/office/drawing/2014/main" id="{5BCA9D84-2E4F-43FC-9F5F-E8228DF02529}"/>
                  </a:ext>
                </a:extLst>
              </p:cNvPr>
              <p:cNvSpPr/>
              <p:nvPr/>
            </p:nvSpPr>
            <p:spPr>
              <a:xfrm>
                <a:off x="-381161" y="526572"/>
                <a:ext cx="2707788" cy="2703881"/>
              </a:xfrm>
              <a:prstGeom prst="pie">
                <a:avLst>
                  <a:gd name="adj1" fmla="val 2692318"/>
                  <a:gd name="adj2" fmla="val 8111145"/>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32" name="Partial Circle 131">
                <a:extLst>
                  <a:ext uri="{FF2B5EF4-FFF2-40B4-BE49-F238E27FC236}">
                    <a16:creationId xmlns:a16="http://schemas.microsoft.com/office/drawing/2014/main" id="{42F9E452-2758-40FF-BB3F-45D7837BD811}"/>
                  </a:ext>
                </a:extLst>
              </p:cNvPr>
              <p:cNvSpPr/>
              <p:nvPr/>
            </p:nvSpPr>
            <p:spPr>
              <a:xfrm>
                <a:off x="-379577" y="528744"/>
                <a:ext cx="2707788" cy="2703881"/>
              </a:xfrm>
              <a:prstGeom prst="pie">
                <a:avLst>
                  <a:gd name="adj1" fmla="val 8119379"/>
                  <a:gd name="adj2" fmla="val 13477991"/>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33" name="Oval 132">
                <a:extLst>
                  <a:ext uri="{FF2B5EF4-FFF2-40B4-BE49-F238E27FC236}">
                    <a16:creationId xmlns:a16="http://schemas.microsoft.com/office/drawing/2014/main" id="{4A132689-C20C-4CC2-8D2B-941238494C8B}"/>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134" name="Straight Connector 133">
                <a:extLst>
                  <a:ext uri="{FF2B5EF4-FFF2-40B4-BE49-F238E27FC236}">
                    <a16:creationId xmlns:a16="http://schemas.microsoft.com/office/drawing/2014/main" id="{21F59899-574D-478D-9C3F-633E701339DD}"/>
                  </a:ext>
                </a:extLst>
              </p:cNvPr>
              <p:cNvCxnSpPr>
                <a:cxnSpLocks/>
                <a:stCxn id="133" idx="0"/>
                <a:endCxn id="142"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80807D7-02B3-41DB-90CF-43381EF0D3FD}"/>
                  </a:ext>
                </a:extLst>
              </p:cNvPr>
              <p:cNvCxnSpPr>
                <a:cxnSpLocks/>
                <a:stCxn id="133" idx="7"/>
                <a:endCxn id="142"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808A651-5655-41D1-B43C-0B7912EA92C2}"/>
                  </a:ext>
                </a:extLst>
              </p:cNvPr>
              <p:cNvCxnSpPr>
                <a:cxnSpLocks/>
                <a:stCxn id="133" idx="6"/>
                <a:endCxn id="142"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282584A-3629-4DED-9BA9-08EE2E30927A}"/>
                  </a:ext>
                </a:extLst>
              </p:cNvPr>
              <p:cNvCxnSpPr>
                <a:cxnSpLocks/>
                <a:stCxn id="133" idx="5"/>
                <a:endCxn id="142"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F5F6D84-A480-49AE-B55D-4E198B1237FF}"/>
                  </a:ext>
                </a:extLst>
              </p:cNvPr>
              <p:cNvCxnSpPr>
                <a:cxnSpLocks/>
                <a:stCxn id="133" idx="4"/>
                <a:endCxn id="142"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1EE8CBA-E3B2-4E61-B17B-84FE696BF985}"/>
                  </a:ext>
                </a:extLst>
              </p:cNvPr>
              <p:cNvCxnSpPr>
                <a:cxnSpLocks/>
                <a:stCxn id="133" idx="3"/>
                <a:endCxn id="142"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F52339E-E0B4-4846-932E-C8790735BFC8}"/>
                  </a:ext>
                </a:extLst>
              </p:cNvPr>
              <p:cNvCxnSpPr>
                <a:cxnSpLocks/>
                <a:stCxn id="133" idx="2"/>
                <a:endCxn id="142"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3EFA1B6-D781-4235-ABDE-4AB74176E1E7}"/>
                  </a:ext>
                </a:extLst>
              </p:cNvPr>
              <p:cNvCxnSpPr>
                <a:cxnSpLocks/>
                <a:stCxn id="133" idx="1"/>
                <a:endCxn id="142"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F359EA93-4E9C-45E7-9153-E56D209F10CB}"/>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grpSp>
        <p:nvGrpSpPr>
          <p:cNvPr id="143" name="Group 142">
            <a:extLst>
              <a:ext uri="{FF2B5EF4-FFF2-40B4-BE49-F238E27FC236}">
                <a16:creationId xmlns:a16="http://schemas.microsoft.com/office/drawing/2014/main" id="{F6352A81-575B-4DB2-A65E-2C4AEBE9F6DE}"/>
              </a:ext>
            </a:extLst>
          </p:cNvPr>
          <p:cNvGrpSpPr/>
          <p:nvPr/>
        </p:nvGrpSpPr>
        <p:grpSpPr>
          <a:xfrm rot="10800000">
            <a:off x="4280734" y="1613337"/>
            <a:ext cx="3630534" cy="3631326"/>
            <a:chOff x="330396" y="273783"/>
            <a:chExt cx="1361596" cy="1361893"/>
          </a:xfrm>
        </p:grpSpPr>
        <p:sp>
          <p:nvSpPr>
            <p:cNvPr id="144" name="Partial Circle 143">
              <a:extLst>
                <a:ext uri="{FF2B5EF4-FFF2-40B4-BE49-F238E27FC236}">
                  <a16:creationId xmlns:a16="http://schemas.microsoft.com/office/drawing/2014/main" id="{58DCE629-8B95-4D0B-9DC8-1C090AC144BF}"/>
                </a:ext>
              </a:extLst>
            </p:cNvPr>
            <p:cNvSpPr/>
            <p:nvPr/>
          </p:nvSpPr>
          <p:spPr>
            <a:xfrm>
              <a:off x="330396" y="274876"/>
              <a:ext cx="1360800" cy="1360800"/>
            </a:xfrm>
            <a:prstGeom prst="pie">
              <a:avLst>
                <a:gd name="adj1" fmla="val 16195479"/>
                <a:gd name="adj2" fmla="val 18893797"/>
              </a:avLst>
            </a:prstGeom>
            <a:pattFill prst="dkDnDiag">
              <a:fgClr>
                <a:schemeClr val="accent1">
                  <a:lumMod val="75%"/>
                </a:schemeClr>
              </a:fgClr>
              <a:bgClr>
                <a:schemeClr val="accent1">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45" name="Partial Circle 144">
              <a:extLst>
                <a:ext uri="{FF2B5EF4-FFF2-40B4-BE49-F238E27FC236}">
                  <a16:creationId xmlns:a16="http://schemas.microsoft.com/office/drawing/2014/main" id="{9715DEA4-7641-45B4-84E2-85702A4FCE7D}"/>
                </a:ext>
              </a:extLst>
            </p:cNvPr>
            <p:cNvSpPr/>
            <p:nvPr/>
          </p:nvSpPr>
          <p:spPr>
            <a:xfrm>
              <a:off x="330396" y="273783"/>
              <a:ext cx="1360800" cy="1360800"/>
            </a:xfrm>
            <a:prstGeom prst="pie">
              <a:avLst>
                <a:gd name="adj1" fmla="val 18924731"/>
                <a:gd name="adj2" fmla="val 14421"/>
              </a:avLst>
            </a:prstGeom>
            <a:solidFill>
              <a:schemeClr val="accent1"/>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46" name="Partial Circle 145">
              <a:extLst>
                <a:ext uri="{FF2B5EF4-FFF2-40B4-BE49-F238E27FC236}">
                  <a16:creationId xmlns:a16="http://schemas.microsoft.com/office/drawing/2014/main" id="{1E8BD133-DBD3-4AD8-A783-D839EEC80E27}"/>
                </a:ext>
              </a:extLst>
            </p:cNvPr>
            <p:cNvSpPr/>
            <p:nvPr/>
          </p:nvSpPr>
          <p:spPr>
            <a:xfrm>
              <a:off x="331192" y="273783"/>
              <a:ext cx="1360800" cy="1360800"/>
            </a:xfrm>
            <a:prstGeom prst="pie">
              <a:avLst>
                <a:gd name="adj1" fmla="val 5652"/>
                <a:gd name="adj2" fmla="val 2725927"/>
              </a:avLst>
            </a:prstGeom>
            <a:pattFill prst="dkUpDiag">
              <a:fgClr>
                <a:schemeClr val="accent2">
                  <a:lumMod val="75%"/>
                </a:schemeClr>
              </a:fgClr>
              <a:bgClr>
                <a:schemeClr val="accent2">
                  <a:lumMod val="50%"/>
                </a:schemeClr>
              </a:bgClr>
            </a:patt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47" name="Partial Circle 146">
              <a:extLst>
                <a:ext uri="{FF2B5EF4-FFF2-40B4-BE49-F238E27FC236}">
                  <a16:creationId xmlns:a16="http://schemas.microsoft.com/office/drawing/2014/main" id="{0AADBC96-305A-499B-859E-59E046F2EC24}"/>
                </a:ext>
              </a:extLst>
            </p:cNvPr>
            <p:cNvSpPr/>
            <p:nvPr/>
          </p:nvSpPr>
          <p:spPr>
            <a:xfrm>
              <a:off x="330396" y="274876"/>
              <a:ext cx="1360800" cy="1360800"/>
            </a:xfrm>
            <a:prstGeom prst="pie">
              <a:avLst>
                <a:gd name="adj1" fmla="val 2696162"/>
                <a:gd name="adj2" fmla="val 5394677"/>
              </a:avLst>
            </a:prstGeom>
            <a:solidFill>
              <a:schemeClr val="accent2"/>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grpSp>
          <p:nvGrpSpPr>
            <p:cNvPr id="148" name="Group 147">
              <a:extLst>
                <a:ext uri="{FF2B5EF4-FFF2-40B4-BE49-F238E27FC236}">
                  <a16:creationId xmlns:a16="http://schemas.microsoft.com/office/drawing/2014/main" id="{F59ED697-A057-41F3-B165-0175764B5AF0}"/>
                </a:ext>
              </a:extLst>
            </p:cNvPr>
            <p:cNvGrpSpPr/>
            <p:nvPr/>
          </p:nvGrpSpPr>
          <p:grpSpPr>
            <a:xfrm>
              <a:off x="330396" y="273783"/>
              <a:ext cx="1361596" cy="1361893"/>
              <a:chOff x="-381161" y="526572"/>
              <a:chExt cx="2709372" cy="2706053"/>
            </a:xfrm>
          </p:grpSpPr>
          <p:sp>
            <p:nvSpPr>
              <p:cNvPr id="149" name="Partial Circle 148">
                <a:extLst>
                  <a:ext uri="{FF2B5EF4-FFF2-40B4-BE49-F238E27FC236}">
                    <a16:creationId xmlns:a16="http://schemas.microsoft.com/office/drawing/2014/main" id="{B8357ACB-3AE6-4595-8275-29C36D0AAD95}"/>
                  </a:ext>
                </a:extLst>
              </p:cNvPr>
              <p:cNvSpPr/>
              <p:nvPr/>
            </p:nvSpPr>
            <p:spPr>
              <a:xfrm>
                <a:off x="-381161" y="526572"/>
                <a:ext cx="2707788" cy="2703881"/>
              </a:xfrm>
              <a:prstGeom prst="pie">
                <a:avLst>
                  <a:gd name="adj1" fmla="val 5411738"/>
                  <a:gd name="adj2" fmla="val 13472647"/>
                </a:avLst>
              </a:prstGeom>
              <a:pattFill prst="dkVert">
                <a:fgClr>
                  <a:schemeClr val="accent6">
                    <a:lumMod val="75%"/>
                  </a:schemeClr>
                </a:fgClr>
                <a:bgClr>
                  <a:schemeClr val="accent6">
                    <a:lumMod val="50%"/>
                  </a:schemeClr>
                </a:bgClr>
              </a:patt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dirty="0">
                  <a:solidFill>
                    <a:schemeClr val="tx1"/>
                  </a:solidFill>
                  <a:ea typeface="Linux Libertine" panose="02000503000000000000" pitchFamily="2" charset="0"/>
                  <a:cs typeface="Linux Libertine" panose="02000503000000000000" pitchFamily="2" charset="0"/>
                </a:endParaRPr>
              </a:p>
            </p:txBody>
          </p:sp>
          <p:sp>
            <p:nvSpPr>
              <p:cNvPr id="150" name="Partial Circle 149">
                <a:extLst>
                  <a:ext uri="{FF2B5EF4-FFF2-40B4-BE49-F238E27FC236}">
                    <a16:creationId xmlns:a16="http://schemas.microsoft.com/office/drawing/2014/main" id="{EADA1C15-A500-4472-BB40-C21EF47318C4}"/>
                  </a:ext>
                </a:extLst>
              </p:cNvPr>
              <p:cNvSpPr/>
              <p:nvPr/>
            </p:nvSpPr>
            <p:spPr>
              <a:xfrm>
                <a:off x="-379577" y="528744"/>
                <a:ext cx="2707788" cy="2703881"/>
              </a:xfrm>
              <a:prstGeom prst="pie">
                <a:avLst>
                  <a:gd name="adj1" fmla="val 13501685"/>
                  <a:gd name="adj2" fmla="val 16175547"/>
                </a:avLst>
              </a:prstGeom>
              <a:solidFill>
                <a:schemeClr val="accent6"/>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solidFill>
                    <a:schemeClr val="tx1"/>
                  </a:solidFill>
                  <a:ea typeface="Linux Libertine" panose="02000503000000000000" pitchFamily="2" charset="0"/>
                  <a:cs typeface="Linux Libertine" panose="02000503000000000000" pitchFamily="2" charset="0"/>
                </a:endParaRPr>
              </a:p>
            </p:txBody>
          </p:sp>
          <p:sp>
            <p:nvSpPr>
              <p:cNvPr id="151" name="Oval 150">
                <a:extLst>
                  <a:ext uri="{FF2B5EF4-FFF2-40B4-BE49-F238E27FC236}">
                    <a16:creationId xmlns:a16="http://schemas.microsoft.com/office/drawing/2014/main" id="{38FE03CC-24A0-4B07-B471-0EB842B142DB}"/>
                  </a:ext>
                </a:extLst>
              </p:cNvPr>
              <p:cNvSpPr/>
              <p:nvPr/>
            </p:nvSpPr>
            <p:spPr>
              <a:xfrm>
                <a:off x="-381161" y="528744"/>
                <a:ext cx="2707789" cy="2703881"/>
              </a:xfrm>
              <a:prstGeom prst="ellipse">
                <a:avLst/>
              </a:prstGeom>
              <a:no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cxnSp>
            <p:nvCxnSpPr>
              <p:cNvPr id="152" name="Straight Connector 151">
                <a:extLst>
                  <a:ext uri="{FF2B5EF4-FFF2-40B4-BE49-F238E27FC236}">
                    <a16:creationId xmlns:a16="http://schemas.microsoft.com/office/drawing/2014/main" id="{4FB83F4A-1FE9-42ED-9CCC-1846D6406076}"/>
                  </a:ext>
                </a:extLst>
              </p:cNvPr>
              <p:cNvCxnSpPr>
                <a:cxnSpLocks/>
                <a:stCxn id="151" idx="0"/>
                <a:endCxn id="160" idx="0"/>
              </p:cNvCxnSpPr>
              <p:nvPr/>
            </p:nvCxnSpPr>
            <p:spPr>
              <a:xfrm>
                <a:off x="972733" y="528744"/>
                <a:ext cx="0" cy="684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E2AE425-FBB8-4F67-AB95-32CD6A324FC3}"/>
                  </a:ext>
                </a:extLst>
              </p:cNvPr>
              <p:cNvCxnSpPr>
                <a:cxnSpLocks/>
                <a:stCxn id="151" idx="7"/>
                <a:endCxn id="160" idx="7"/>
              </p:cNvCxnSpPr>
              <p:nvPr/>
            </p:nvCxnSpPr>
            <p:spPr>
              <a:xfrm flipH="1">
                <a:off x="1451408"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818A1A4-34D8-412B-88DB-98197C147F7A}"/>
                  </a:ext>
                </a:extLst>
              </p:cNvPr>
              <p:cNvCxnSpPr>
                <a:cxnSpLocks/>
                <a:stCxn id="151" idx="6"/>
                <a:endCxn id="160" idx="6"/>
              </p:cNvCxnSpPr>
              <p:nvPr/>
            </p:nvCxnSpPr>
            <p:spPr>
              <a:xfrm flipH="1">
                <a:off x="164968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3544996-193A-4221-9E09-EBC5589C475F}"/>
                  </a:ext>
                </a:extLst>
              </p:cNvPr>
              <p:cNvCxnSpPr>
                <a:cxnSpLocks/>
                <a:stCxn id="151" idx="5"/>
                <a:endCxn id="160" idx="5"/>
              </p:cNvCxnSpPr>
              <p:nvPr/>
            </p:nvCxnSpPr>
            <p:spPr>
              <a:xfrm flipH="1" flipV="1">
                <a:off x="1451408"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A3A8BB7-13FC-49CC-9A31-7811BA0AE844}"/>
                  </a:ext>
                </a:extLst>
              </p:cNvPr>
              <p:cNvCxnSpPr>
                <a:cxnSpLocks/>
                <a:stCxn id="151" idx="4"/>
                <a:endCxn id="160" idx="4"/>
              </p:cNvCxnSpPr>
              <p:nvPr/>
            </p:nvCxnSpPr>
            <p:spPr>
              <a:xfrm flipV="1">
                <a:off x="972733" y="2564936"/>
                <a:ext cx="0" cy="667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F599483-24F1-4ADA-8F0B-6DFCF5327B85}"/>
                  </a:ext>
                </a:extLst>
              </p:cNvPr>
              <p:cNvCxnSpPr>
                <a:cxnSpLocks/>
                <a:stCxn id="151" idx="3"/>
                <a:endCxn id="160" idx="3"/>
              </p:cNvCxnSpPr>
              <p:nvPr/>
            </p:nvCxnSpPr>
            <p:spPr>
              <a:xfrm flipV="1">
                <a:off x="15386" y="2366950"/>
                <a:ext cx="478673" cy="469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B99B1C7-26E2-4B9C-837F-6591FCB9C98C}"/>
                  </a:ext>
                </a:extLst>
              </p:cNvPr>
              <p:cNvCxnSpPr>
                <a:cxnSpLocks/>
                <a:stCxn id="151" idx="2"/>
                <a:endCxn id="160" idx="2"/>
              </p:cNvCxnSpPr>
              <p:nvPr/>
            </p:nvCxnSpPr>
            <p:spPr>
              <a:xfrm>
                <a:off x="-381161" y="1880685"/>
                <a:ext cx="676947" cy="8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D57A966-0DEC-49A2-A8C2-EF719B399783}"/>
                  </a:ext>
                </a:extLst>
              </p:cNvPr>
              <p:cNvCxnSpPr>
                <a:cxnSpLocks/>
                <a:stCxn id="151" idx="1"/>
                <a:endCxn id="160" idx="1"/>
              </p:cNvCxnSpPr>
              <p:nvPr/>
            </p:nvCxnSpPr>
            <p:spPr>
              <a:xfrm>
                <a:off x="15386" y="924719"/>
                <a:ext cx="478673" cy="48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AC33E741-255D-4A97-B5B5-FD1B2A7535F1}"/>
                  </a:ext>
                </a:extLst>
              </p:cNvPr>
              <p:cNvSpPr/>
              <p:nvPr/>
            </p:nvSpPr>
            <p:spPr>
              <a:xfrm>
                <a:off x="295786" y="1212996"/>
                <a:ext cx="1353895" cy="1351941"/>
              </a:xfrm>
              <a:prstGeom prst="ellipse">
                <a:avLst/>
              </a:prstGeom>
              <a:solidFill>
                <a:schemeClr val="bg1"/>
              </a:solidFill>
              <a:ln w="28575">
                <a:solidFill>
                  <a:schemeClr val="tx1"/>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1000">
                  <a:ea typeface="Linux Libertine" panose="02000503000000000000" pitchFamily="2" charset="0"/>
                  <a:cs typeface="Linux Libertine" panose="02000503000000000000" pitchFamily="2" charset="0"/>
                </a:endParaRPr>
              </a:p>
            </p:txBody>
          </p:sp>
        </p:grpSp>
      </p:grpSp>
      <p:sp>
        <p:nvSpPr>
          <p:cNvPr id="7" name="Partial Circle 6">
            <a:extLst>
              <a:ext uri="{FF2B5EF4-FFF2-40B4-BE49-F238E27FC236}">
                <a16:creationId xmlns:a16="http://schemas.microsoft.com/office/drawing/2014/main" id="{883BA568-989D-4D9A-AF16-6482A296AE39}"/>
              </a:ext>
            </a:extLst>
          </p:cNvPr>
          <p:cNvSpPr/>
          <p:nvPr/>
        </p:nvSpPr>
        <p:spPr>
          <a:xfrm>
            <a:off x="4186746" y="1585877"/>
            <a:ext cx="3790192" cy="3689289"/>
          </a:xfrm>
          <a:prstGeom prst="pie">
            <a:avLst>
              <a:gd name="adj1" fmla="val 2672834"/>
              <a:gd name="adj2" fmla="val 21551855"/>
            </a:avLst>
          </a:prstGeom>
          <a:solidFill>
            <a:srgbClr val="FFFFFF">
              <a:alpha val="74.902%"/>
            </a:srgb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12" name="Footer Placeholder 11">
            <a:extLst>
              <a:ext uri="{FF2B5EF4-FFF2-40B4-BE49-F238E27FC236}">
                <a16:creationId xmlns:a16="http://schemas.microsoft.com/office/drawing/2014/main" id="{E2A9176D-B057-4E8F-B550-3E0AB631B061}"/>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61" name="Date Placeholder 12">
            <a:extLst>
              <a:ext uri="{FF2B5EF4-FFF2-40B4-BE49-F238E27FC236}">
                <a16:creationId xmlns:a16="http://schemas.microsoft.com/office/drawing/2014/main" id="{75B18B85-9CF7-4936-A539-284A525547C6}"/>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112874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cxnSp>
        <p:nvCxnSpPr>
          <p:cNvPr id="47" name="Straight Arrow Connector 46">
            <a:extLst>
              <a:ext uri="{FF2B5EF4-FFF2-40B4-BE49-F238E27FC236}">
                <a16:creationId xmlns:a16="http://schemas.microsoft.com/office/drawing/2014/main" id="{FF71264E-1B05-4729-A958-6567034B626A}"/>
              </a:ext>
            </a:extLst>
          </p:cNvPr>
          <p:cNvCxnSpPr>
            <a:cxnSpLocks/>
          </p:cNvCxnSpPr>
          <p:nvPr/>
        </p:nvCxnSpPr>
        <p:spPr>
          <a:xfrm>
            <a:off x="4544243" y="6001515"/>
            <a:ext cx="0" cy="373091"/>
          </a:xfrm>
          <a:prstGeom prst="straightConnector1">
            <a:avLst/>
          </a:prstGeom>
          <a:ln w="47625">
            <a:tailEnd type="none" w="med"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B5B706B-0238-4D3D-8376-21BF95832045}"/>
              </a:ext>
            </a:extLst>
          </p:cNvPr>
          <p:cNvCxnSpPr>
            <a:cxnSpLocks/>
          </p:cNvCxnSpPr>
          <p:nvPr/>
        </p:nvCxnSpPr>
        <p:spPr>
          <a:xfrm>
            <a:off x="4536749" y="5137836"/>
            <a:ext cx="0" cy="430643"/>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7EFC25D-A39E-4BD0-B55C-4025A0E221FD}"/>
              </a:ext>
            </a:extLst>
          </p:cNvPr>
          <p:cNvCxnSpPr>
            <a:cxnSpLocks/>
            <a:endCxn id="6" idx="0"/>
          </p:cNvCxnSpPr>
          <p:nvPr/>
        </p:nvCxnSpPr>
        <p:spPr>
          <a:xfrm>
            <a:off x="4471825" y="2502836"/>
            <a:ext cx="999147" cy="438548"/>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2D5F3B3-569A-475E-9E72-B782719634AF}"/>
              </a:ext>
            </a:extLst>
          </p:cNvPr>
          <p:cNvCxnSpPr>
            <a:cxnSpLocks/>
          </p:cNvCxnSpPr>
          <p:nvPr/>
        </p:nvCxnSpPr>
        <p:spPr>
          <a:xfrm flipH="1">
            <a:off x="4536748" y="4276125"/>
            <a:ext cx="1133244" cy="406787"/>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F3414392-39F1-4944-A9D2-313F1961356F}"/>
              </a:ext>
            </a:extLst>
          </p:cNvPr>
          <p:cNvSpPr>
            <a:spLocks noGrp="1"/>
          </p:cNvSpPr>
          <p:nvPr>
            <p:ph type="title"/>
          </p:nvPr>
        </p:nvSpPr>
        <p:spPr/>
        <p:txBody>
          <a:bodyPr/>
          <a:lstStyle/>
          <a:p>
            <a:r>
              <a:rPr lang="en-US" dirty="0"/>
              <a:t>Packet path</a:t>
            </a:r>
            <a:endParaRPr lang="en-CH" dirty="0"/>
          </a:p>
        </p:txBody>
      </p:sp>
      <p:sp>
        <p:nvSpPr>
          <p:cNvPr id="4" name="Slide Number Placeholder 3">
            <a:extLst>
              <a:ext uri="{FF2B5EF4-FFF2-40B4-BE49-F238E27FC236}">
                <a16:creationId xmlns:a16="http://schemas.microsoft.com/office/drawing/2014/main" id="{35B25D87-E957-4EEF-A0BD-D3D7F25B7CD2}"/>
              </a:ext>
            </a:extLst>
          </p:cNvPr>
          <p:cNvSpPr>
            <a:spLocks noGrp="1"/>
          </p:cNvSpPr>
          <p:nvPr>
            <p:ph type="sldNum" sz="quarter" idx="12"/>
          </p:nvPr>
        </p:nvSpPr>
        <p:spPr/>
        <p:txBody>
          <a:bodyPr/>
          <a:lstStyle/>
          <a:p>
            <a:fld id="{1DFD7F37-2372-4B63-9179-6C03AFA00E0C}" type="slidenum">
              <a:rPr lang="en-CH" smtClean="0"/>
              <a:t>19</a:t>
            </a:fld>
            <a:endParaRPr lang="en-CH"/>
          </a:p>
        </p:txBody>
      </p:sp>
      <p:sp>
        <p:nvSpPr>
          <p:cNvPr id="5" name="Rectangle 4">
            <a:extLst>
              <a:ext uri="{FF2B5EF4-FFF2-40B4-BE49-F238E27FC236}">
                <a16:creationId xmlns:a16="http://schemas.microsoft.com/office/drawing/2014/main" id="{F9BA64D6-FECF-4C64-970B-648689A2645B}"/>
              </a:ext>
            </a:extLst>
          </p:cNvPr>
          <p:cNvSpPr/>
          <p:nvPr/>
        </p:nvSpPr>
        <p:spPr>
          <a:xfrm>
            <a:off x="1984642" y="2019782"/>
            <a:ext cx="5109673" cy="512749"/>
          </a:xfrm>
          <a:prstGeom prst="rect">
            <a:avLst/>
          </a:prstGeom>
          <a:solidFill>
            <a:srgbClr val="70AD47"/>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200" dirty="0"/>
              <a:t>Read input metadata</a:t>
            </a:r>
            <a:endParaRPr lang="en-CH" sz="3200" dirty="0"/>
          </a:p>
        </p:txBody>
      </p:sp>
      <p:sp>
        <p:nvSpPr>
          <p:cNvPr id="6" name="Rectangle 5">
            <a:extLst>
              <a:ext uri="{FF2B5EF4-FFF2-40B4-BE49-F238E27FC236}">
                <a16:creationId xmlns:a16="http://schemas.microsoft.com/office/drawing/2014/main" id="{20D7B32B-AEEC-4AC0-9A93-19D6B359B4E1}"/>
              </a:ext>
            </a:extLst>
          </p:cNvPr>
          <p:cNvSpPr/>
          <p:nvPr/>
        </p:nvSpPr>
        <p:spPr>
          <a:xfrm>
            <a:off x="2916135" y="2941384"/>
            <a:ext cx="5109673" cy="511104"/>
          </a:xfrm>
          <a:prstGeom prst="rect">
            <a:avLst/>
          </a:prstGeom>
          <a:solidFill>
            <a:srgbClr val="ED7D3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200" dirty="0"/>
              <a:t>Process</a:t>
            </a:r>
            <a:endParaRPr lang="en-CH" sz="3200" dirty="0"/>
          </a:p>
        </p:txBody>
      </p:sp>
      <p:sp>
        <p:nvSpPr>
          <p:cNvPr id="7" name="Rectangle 6">
            <a:extLst>
              <a:ext uri="{FF2B5EF4-FFF2-40B4-BE49-F238E27FC236}">
                <a16:creationId xmlns:a16="http://schemas.microsoft.com/office/drawing/2014/main" id="{D480670E-2F0E-4C61-904C-AEA1318DB076}"/>
              </a:ext>
            </a:extLst>
          </p:cNvPr>
          <p:cNvSpPr/>
          <p:nvPr/>
        </p:nvSpPr>
        <p:spPr>
          <a:xfrm>
            <a:off x="2916136" y="3807323"/>
            <a:ext cx="5109672" cy="512751"/>
          </a:xfrm>
          <a:prstGeom prst="rect">
            <a:avLst/>
          </a:prstGeom>
          <a:solidFill>
            <a:srgbClr val="4472C4"/>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200" dirty="0"/>
              <a:t>Write output metadata</a:t>
            </a:r>
            <a:endParaRPr lang="en-CH" sz="3200" dirty="0"/>
          </a:p>
        </p:txBody>
      </p:sp>
      <p:sp>
        <p:nvSpPr>
          <p:cNvPr id="10" name="Rectangle 9">
            <a:extLst>
              <a:ext uri="{FF2B5EF4-FFF2-40B4-BE49-F238E27FC236}">
                <a16:creationId xmlns:a16="http://schemas.microsoft.com/office/drawing/2014/main" id="{B776FEF4-39B6-4D20-9C5E-D02391752FA6}"/>
              </a:ext>
            </a:extLst>
          </p:cNvPr>
          <p:cNvSpPr/>
          <p:nvPr/>
        </p:nvSpPr>
        <p:spPr>
          <a:xfrm>
            <a:off x="3359803" y="4682913"/>
            <a:ext cx="3734511" cy="512751"/>
          </a:xfrm>
          <a:prstGeom prst="rect">
            <a:avLst/>
          </a:prstGeom>
          <a:solidFill>
            <a:schemeClr val="accent3">
              <a:lumMod val="7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200" dirty="0"/>
              <a:t>Flush NIC state</a:t>
            </a:r>
            <a:endParaRPr lang="en-CH" sz="3200" dirty="0"/>
          </a:p>
        </p:txBody>
      </p:sp>
      <p:sp>
        <p:nvSpPr>
          <p:cNvPr id="11" name="Rectangle 10">
            <a:extLst>
              <a:ext uri="{FF2B5EF4-FFF2-40B4-BE49-F238E27FC236}">
                <a16:creationId xmlns:a16="http://schemas.microsoft.com/office/drawing/2014/main" id="{E1D74991-7F54-45D8-9E51-34C9069A8B3A}"/>
              </a:ext>
            </a:extLst>
          </p:cNvPr>
          <p:cNvSpPr/>
          <p:nvPr/>
        </p:nvSpPr>
        <p:spPr>
          <a:xfrm>
            <a:off x="3359802" y="5568480"/>
            <a:ext cx="3734512" cy="512751"/>
          </a:xfrm>
          <a:prstGeom prst="rect">
            <a:avLst/>
          </a:prstGeom>
          <a:solidFill>
            <a:schemeClr val="accent3">
              <a:lumMod val="7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200" dirty="0"/>
              <a:t>Recycle buffers</a:t>
            </a:r>
            <a:endParaRPr lang="en-CH" sz="3200" dirty="0"/>
          </a:p>
        </p:txBody>
      </p:sp>
      <p:sp>
        <p:nvSpPr>
          <p:cNvPr id="12" name="Rectangle 11">
            <a:extLst>
              <a:ext uri="{FF2B5EF4-FFF2-40B4-BE49-F238E27FC236}">
                <a16:creationId xmlns:a16="http://schemas.microsoft.com/office/drawing/2014/main" id="{3CFCECA1-8229-481F-92BC-37D9A266D42F}"/>
              </a:ext>
            </a:extLst>
          </p:cNvPr>
          <p:cNvSpPr/>
          <p:nvPr/>
        </p:nvSpPr>
        <p:spPr>
          <a:xfrm>
            <a:off x="1984643" y="4682912"/>
            <a:ext cx="1375160" cy="512751"/>
          </a:xfrm>
          <a:prstGeom prst="rect">
            <a:avLst/>
          </a:prstGeom>
          <a:solidFill>
            <a:schemeClr val="accent3">
              <a:lumMod val="5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2400" dirty="0"/>
              <a:t>Maybe</a:t>
            </a:r>
            <a:endParaRPr lang="en-CH" sz="2400" dirty="0"/>
          </a:p>
        </p:txBody>
      </p:sp>
      <p:sp>
        <p:nvSpPr>
          <p:cNvPr id="13" name="Rectangle 12">
            <a:extLst>
              <a:ext uri="{FF2B5EF4-FFF2-40B4-BE49-F238E27FC236}">
                <a16:creationId xmlns:a16="http://schemas.microsoft.com/office/drawing/2014/main" id="{D776435B-0B0A-4797-9EA1-30407CAD5AA3}"/>
              </a:ext>
            </a:extLst>
          </p:cNvPr>
          <p:cNvSpPr/>
          <p:nvPr/>
        </p:nvSpPr>
        <p:spPr>
          <a:xfrm>
            <a:off x="1984643" y="5568479"/>
            <a:ext cx="1375160" cy="512751"/>
          </a:xfrm>
          <a:prstGeom prst="rect">
            <a:avLst/>
          </a:prstGeom>
          <a:solidFill>
            <a:schemeClr val="accent3">
              <a:lumMod val="5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2400" dirty="0"/>
              <a:t>Maybe</a:t>
            </a:r>
            <a:endParaRPr lang="en-CH" sz="2400" dirty="0"/>
          </a:p>
        </p:txBody>
      </p:sp>
      <p:cxnSp>
        <p:nvCxnSpPr>
          <p:cNvPr id="18" name="Straight Arrow Connector 17">
            <a:extLst>
              <a:ext uri="{FF2B5EF4-FFF2-40B4-BE49-F238E27FC236}">
                <a16:creationId xmlns:a16="http://schemas.microsoft.com/office/drawing/2014/main" id="{1AD1F546-B975-40B3-B613-26367A89B8D3}"/>
              </a:ext>
            </a:extLst>
          </p:cNvPr>
          <p:cNvCxnSpPr>
            <a:cxnSpLocks/>
            <a:stCxn id="6" idx="2"/>
            <a:endCxn id="7" idx="0"/>
          </p:cNvCxnSpPr>
          <p:nvPr/>
        </p:nvCxnSpPr>
        <p:spPr>
          <a:xfrm>
            <a:off x="5470972" y="3452488"/>
            <a:ext cx="0" cy="354835"/>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74DA842-3D00-4F30-90FA-A232746851DB}"/>
              </a:ext>
            </a:extLst>
          </p:cNvPr>
          <p:cNvCxnSpPr>
            <a:cxnSpLocks/>
          </p:cNvCxnSpPr>
          <p:nvPr/>
        </p:nvCxnSpPr>
        <p:spPr>
          <a:xfrm>
            <a:off x="2428309" y="2532531"/>
            <a:ext cx="0" cy="2150381"/>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BF25E969-3846-464D-8F60-8056FC69CC9C}"/>
              </a:ext>
            </a:extLst>
          </p:cNvPr>
          <p:cNvSpPr txBox="1"/>
          <p:nvPr/>
        </p:nvSpPr>
        <p:spPr>
          <a:xfrm>
            <a:off x="8337198" y="1859340"/>
            <a:ext cx="3594097" cy="2062103"/>
          </a:xfrm>
          <a:prstGeom prst="rect">
            <a:avLst/>
          </a:prstGeom>
          <a:noFill/>
        </p:spPr>
        <p:txBody>
          <a:bodyPr wrap="square" rtlCol="0">
            <a:spAutoFit/>
          </a:bodyPr>
          <a:lstStyle/>
          <a:p>
            <a:r>
              <a:rPr lang="en-US" sz="3200" dirty="0">
                <a:solidFill>
                  <a:srgbClr val="548235"/>
                </a:solidFill>
              </a:rPr>
              <a:t>TinyNF vs. DPDK:</a:t>
            </a:r>
          </a:p>
          <a:p>
            <a:r>
              <a:rPr lang="en-US" sz="3200" dirty="0">
                <a:solidFill>
                  <a:srgbClr val="548235"/>
                </a:solidFill>
              </a:rPr>
              <a:t>No pointer changes</a:t>
            </a:r>
          </a:p>
          <a:p>
            <a:r>
              <a:rPr lang="en-US" sz="3200" dirty="0">
                <a:solidFill>
                  <a:srgbClr val="548235"/>
                </a:solidFill>
              </a:rPr>
              <a:t>No pool operations</a:t>
            </a:r>
          </a:p>
          <a:p>
            <a:r>
              <a:rPr lang="en-US" sz="3200" dirty="0">
                <a:solidFill>
                  <a:srgbClr val="548235"/>
                </a:solidFill>
              </a:rPr>
              <a:t>No explicit batches</a:t>
            </a:r>
            <a:endParaRPr lang="en-CH" sz="3200" dirty="0">
              <a:solidFill>
                <a:srgbClr val="548235"/>
              </a:solidFill>
            </a:endParaRPr>
          </a:p>
        </p:txBody>
      </p:sp>
      <p:sp>
        <p:nvSpPr>
          <p:cNvPr id="61" name="Footer Placeholder 60">
            <a:extLst>
              <a:ext uri="{FF2B5EF4-FFF2-40B4-BE49-F238E27FC236}">
                <a16:creationId xmlns:a16="http://schemas.microsoft.com/office/drawing/2014/main" id="{7ECBAD74-C978-416E-9D12-41BDF8F37469}"/>
              </a:ext>
            </a:extLst>
          </p:cNvPr>
          <p:cNvSpPr>
            <a:spLocks noGrp="1"/>
          </p:cNvSpPr>
          <p:nvPr>
            <p:ph type="ftr" sz="quarter" idx="11"/>
          </p:nvPr>
        </p:nvSpPr>
        <p:spPr/>
        <p:txBody>
          <a:bodyPr/>
          <a:lstStyle/>
          <a:p>
            <a:r>
              <a:rPr lang="en-US" dirty="0"/>
              <a:t>A Simpler and Faster NIC Driver Model for Network Functions</a:t>
            </a:r>
            <a:endParaRPr lang="en-CH" dirty="0"/>
          </a:p>
        </p:txBody>
      </p:sp>
      <p:sp>
        <p:nvSpPr>
          <p:cNvPr id="62" name="Date Placeholder 12">
            <a:extLst>
              <a:ext uri="{FF2B5EF4-FFF2-40B4-BE49-F238E27FC236}">
                <a16:creationId xmlns:a16="http://schemas.microsoft.com/office/drawing/2014/main" id="{5CDEBB23-7A3D-4CE8-AC07-C03786B67DD4}"/>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cxnSp>
        <p:nvCxnSpPr>
          <p:cNvPr id="46" name="Straight Arrow Connector 45">
            <a:extLst>
              <a:ext uri="{FF2B5EF4-FFF2-40B4-BE49-F238E27FC236}">
                <a16:creationId xmlns:a16="http://schemas.microsoft.com/office/drawing/2014/main" id="{D9811CF4-1B62-43EB-8B71-685A96066F6D}"/>
              </a:ext>
            </a:extLst>
          </p:cNvPr>
          <p:cNvCxnSpPr>
            <a:cxnSpLocks/>
          </p:cNvCxnSpPr>
          <p:nvPr/>
        </p:nvCxnSpPr>
        <p:spPr>
          <a:xfrm>
            <a:off x="4471825" y="1690688"/>
            <a:ext cx="0" cy="354835"/>
          </a:xfrm>
          <a:prstGeom prst="straightConnector1">
            <a:avLst/>
          </a:prstGeom>
          <a:ln w="47625">
            <a:tailEnd type="triangle" w="med"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FA9C455-4FD5-4C01-9F4B-C3161BBF5420}"/>
              </a:ext>
            </a:extLst>
          </p:cNvPr>
          <p:cNvCxnSpPr>
            <a:cxnSpLocks/>
          </p:cNvCxnSpPr>
          <p:nvPr/>
        </p:nvCxnSpPr>
        <p:spPr>
          <a:xfrm flipH="1" flipV="1">
            <a:off x="1509962" y="6324358"/>
            <a:ext cx="3055713" cy="26987"/>
          </a:xfrm>
          <a:prstGeom prst="straightConnector1">
            <a:avLst/>
          </a:prstGeom>
          <a:ln w="47625">
            <a:tailEnd type="none" w="med"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03F629B2-1DD1-48D3-BEF6-C04C1A35FD86}"/>
              </a:ext>
            </a:extLst>
          </p:cNvPr>
          <p:cNvCxnSpPr>
            <a:cxnSpLocks/>
          </p:cNvCxnSpPr>
          <p:nvPr/>
        </p:nvCxnSpPr>
        <p:spPr>
          <a:xfrm>
            <a:off x="1533778" y="1671638"/>
            <a:ext cx="0" cy="4665662"/>
          </a:xfrm>
          <a:prstGeom prst="straightConnector1">
            <a:avLst/>
          </a:prstGeom>
          <a:ln w="47625">
            <a:tailEnd type="none" w="med" len="lg"/>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A543899-03B3-4C1F-B5BF-1EC602BDF565}"/>
              </a:ext>
            </a:extLst>
          </p:cNvPr>
          <p:cNvCxnSpPr>
            <a:cxnSpLocks/>
          </p:cNvCxnSpPr>
          <p:nvPr/>
        </p:nvCxnSpPr>
        <p:spPr>
          <a:xfrm flipH="1" flipV="1">
            <a:off x="1509962" y="1692978"/>
            <a:ext cx="2961864" cy="21646"/>
          </a:xfrm>
          <a:prstGeom prst="straightConnector1">
            <a:avLst/>
          </a:prstGeom>
          <a:ln w="47625">
            <a:tailEnd type="none" w="med" len="lg"/>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69588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 y="105%"/>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 y="105%"/>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 y="105%"/>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0"/>
                                        </p:tgtEl>
                                      </p:cBhvr>
                                    </p:animEffect>
                                    <p:animScale>
                                      <p:cBhvr>
                                        <p:cTn id="22" dur="250" autoRev="1" fill="hold"/>
                                        <p:tgtEl>
                                          <p:spTgt spid="10"/>
                                        </p:tgtEl>
                                      </p:cBhvr>
                                      <p:by x="105%" y="105%"/>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11"/>
                                        </p:tgtEl>
                                      </p:cBhvr>
                                    </p:animEffect>
                                    <p:animScale>
                                      <p:cBhvr>
                                        <p:cTn id="27" dur="250" autoRev="1" fill="hold"/>
                                        <p:tgtEl>
                                          <p:spTgt spid="11"/>
                                        </p:tgtEl>
                                      </p:cBhvr>
                                      <p:by x="105%" y="105%"/>
                                    </p:animScale>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41" grpId="0"/>
    </p:bld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E4F-C871-43AE-9A71-83CCD4F7E584}"/>
              </a:ext>
            </a:extLst>
          </p:cNvPr>
          <p:cNvSpPr>
            <a:spLocks noGrp="1"/>
          </p:cNvSpPr>
          <p:nvPr>
            <p:ph type="title"/>
          </p:nvPr>
        </p:nvSpPr>
        <p:spPr>
          <a:xfrm>
            <a:off x="831850" y="997526"/>
            <a:ext cx="10515600" cy="2345749"/>
          </a:xfrm>
        </p:spPr>
        <p:txBody>
          <a:bodyPr/>
          <a:lstStyle/>
          <a:p>
            <a:r>
              <a:rPr lang="en-US" dirty="0"/>
              <a:t>Designing for verification</a:t>
            </a:r>
            <a:br>
              <a:rPr lang="en-US" dirty="0"/>
            </a:br>
            <a:r>
              <a:rPr lang="en-US" dirty="0"/>
              <a:t>can help with performance!</a:t>
            </a:r>
            <a:endParaRPr lang="en-CH" dirty="0"/>
          </a:p>
        </p:txBody>
      </p:sp>
      <p:sp>
        <p:nvSpPr>
          <p:cNvPr id="5" name="Slide Number Placeholder 4">
            <a:extLst>
              <a:ext uri="{FF2B5EF4-FFF2-40B4-BE49-F238E27FC236}">
                <a16:creationId xmlns:a16="http://schemas.microsoft.com/office/drawing/2014/main" id="{917F6E17-5790-4B32-982C-2810907C71E6}"/>
              </a:ext>
            </a:extLst>
          </p:cNvPr>
          <p:cNvSpPr>
            <a:spLocks noGrp="1"/>
          </p:cNvSpPr>
          <p:nvPr>
            <p:ph type="sldNum" sz="quarter" idx="12"/>
          </p:nvPr>
        </p:nvSpPr>
        <p:spPr/>
        <p:txBody>
          <a:bodyPr/>
          <a:lstStyle/>
          <a:p>
            <a:fld id="{1DFD7F37-2372-4B63-9179-6C03AFA00E0C}" type="slidenum">
              <a:rPr lang="en-CH" smtClean="0"/>
              <a:t>2</a:t>
            </a:fld>
            <a:endParaRPr lang="en-CH"/>
          </a:p>
        </p:txBody>
      </p:sp>
    </p:spTree>
    <p:extLst>
      <p:ext uri="{BB962C8B-B14F-4D97-AF65-F5344CB8AC3E}">
        <p14:creationId xmlns:p14="http://schemas.microsoft.com/office/powerpoint/2010/main" val="2437853801"/>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D0CF-AFB5-47AE-A6CE-793F904E9FE6}"/>
              </a:ext>
            </a:extLst>
          </p:cNvPr>
          <p:cNvSpPr>
            <a:spLocks noGrp="1"/>
          </p:cNvSpPr>
          <p:nvPr>
            <p:ph type="title"/>
          </p:nvPr>
        </p:nvSpPr>
        <p:spPr/>
        <p:txBody>
          <a:bodyPr/>
          <a:lstStyle/>
          <a:p>
            <a:r>
              <a:rPr lang="en-US" dirty="0"/>
              <a:t>Flushing NIC state</a:t>
            </a:r>
            <a:endParaRPr lang="en-CH" dirty="0"/>
          </a:p>
        </p:txBody>
      </p:sp>
      <p:sp>
        <p:nvSpPr>
          <p:cNvPr id="3" name="Content Placeholder 2">
            <a:extLst>
              <a:ext uri="{FF2B5EF4-FFF2-40B4-BE49-F238E27FC236}">
                <a16:creationId xmlns:a16="http://schemas.microsoft.com/office/drawing/2014/main" id="{4131A571-6EA4-4F3A-80FD-928F2292FF9F}"/>
              </a:ext>
            </a:extLst>
          </p:cNvPr>
          <p:cNvSpPr>
            <a:spLocks noGrp="1"/>
          </p:cNvSpPr>
          <p:nvPr>
            <p:ph idx="1"/>
          </p:nvPr>
        </p:nvSpPr>
        <p:spPr/>
        <p:txBody>
          <a:bodyPr/>
          <a:lstStyle/>
          <a:p>
            <a:r>
              <a:rPr lang="en-US" dirty="0"/>
              <a:t>Expensive operation</a:t>
            </a:r>
          </a:p>
          <a:p>
            <a:endParaRPr lang="en-US" dirty="0"/>
          </a:p>
          <a:p>
            <a:r>
              <a:rPr lang="en-US" dirty="0"/>
              <a:t>DPDK “batching” estimates network load</a:t>
            </a:r>
          </a:p>
          <a:p>
            <a:endParaRPr lang="en-US" dirty="0"/>
          </a:p>
          <a:p>
            <a:r>
              <a:rPr lang="en-US" dirty="0"/>
              <a:t>We flush when idle or every N packets</a:t>
            </a:r>
          </a:p>
        </p:txBody>
      </p:sp>
      <p:sp>
        <p:nvSpPr>
          <p:cNvPr id="4" name="Slide Number Placeholder 3">
            <a:extLst>
              <a:ext uri="{FF2B5EF4-FFF2-40B4-BE49-F238E27FC236}">
                <a16:creationId xmlns:a16="http://schemas.microsoft.com/office/drawing/2014/main" id="{1C219EF5-9C60-4255-AE8A-CCCD249FFD39}"/>
              </a:ext>
            </a:extLst>
          </p:cNvPr>
          <p:cNvSpPr>
            <a:spLocks noGrp="1"/>
          </p:cNvSpPr>
          <p:nvPr>
            <p:ph type="sldNum" sz="quarter" idx="12"/>
          </p:nvPr>
        </p:nvSpPr>
        <p:spPr/>
        <p:txBody>
          <a:bodyPr/>
          <a:lstStyle/>
          <a:p>
            <a:fld id="{1DFD7F37-2372-4B63-9179-6C03AFA00E0C}" type="slidenum">
              <a:rPr lang="en-CH" smtClean="0"/>
              <a:t>20</a:t>
            </a:fld>
            <a:endParaRPr lang="en-CH"/>
          </a:p>
        </p:txBody>
      </p:sp>
      <p:sp>
        <p:nvSpPr>
          <p:cNvPr id="14" name="Footer Placeholder 13">
            <a:extLst>
              <a:ext uri="{FF2B5EF4-FFF2-40B4-BE49-F238E27FC236}">
                <a16:creationId xmlns:a16="http://schemas.microsoft.com/office/drawing/2014/main" id="{B1AD2DAE-D0A3-4E70-8184-34D133BD0DC1}"/>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5" name="Date Placeholder 12">
            <a:extLst>
              <a:ext uri="{FF2B5EF4-FFF2-40B4-BE49-F238E27FC236}">
                <a16:creationId xmlns:a16="http://schemas.microsoft.com/office/drawing/2014/main" id="{B0F2A3D3-9C77-41B5-8993-5350F67DC915}"/>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458124098"/>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FFD3-AF44-4FF8-BE18-13E26AE17077}"/>
              </a:ext>
            </a:extLst>
          </p:cNvPr>
          <p:cNvSpPr>
            <a:spLocks noGrp="1"/>
          </p:cNvSpPr>
          <p:nvPr>
            <p:ph type="title"/>
          </p:nvPr>
        </p:nvSpPr>
        <p:spPr/>
        <p:txBody>
          <a:bodyPr/>
          <a:lstStyle/>
          <a:p>
            <a:r>
              <a:rPr lang="en-US" dirty="0"/>
              <a:t>Code</a:t>
            </a:r>
            <a:endParaRPr lang="en-CH" dirty="0"/>
          </a:p>
        </p:txBody>
      </p:sp>
      <p:sp>
        <p:nvSpPr>
          <p:cNvPr id="3" name="Content Placeholder 2">
            <a:extLst>
              <a:ext uri="{FF2B5EF4-FFF2-40B4-BE49-F238E27FC236}">
                <a16:creationId xmlns:a16="http://schemas.microsoft.com/office/drawing/2014/main" id="{80E74C5D-CB95-4D99-802C-B33C1B6AD023}"/>
              </a:ext>
            </a:extLst>
          </p:cNvPr>
          <p:cNvSpPr>
            <a:spLocks noGrp="1"/>
          </p:cNvSpPr>
          <p:nvPr>
            <p:ph idx="1"/>
          </p:nvPr>
        </p:nvSpPr>
        <p:spPr/>
        <p:txBody>
          <a:bodyPr/>
          <a:lstStyle/>
          <a:p>
            <a:r>
              <a:rPr lang="en-US" dirty="0"/>
              <a:t>Driver: 550 lines</a:t>
            </a:r>
          </a:p>
          <a:p>
            <a:endParaRPr lang="en-US" dirty="0"/>
          </a:p>
          <a:p>
            <a:r>
              <a:rPr lang="en-US" dirty="0"/>
              <a:t>Environment abstraction: 300 lines</a:t>
            </a:r>
          </a:p>
          <a:p>
            <a:r>
              <a:rPr lang="en-US" sz="2800" dirty="0"/>
              <a:t>(endianness, memory, PCI, time)</a:t>
            </a:r>
            <a:endParaRPr lang="en-US" dirty="0"/>
          </a:p>
          <a:p>
            <a:endParaRPr lang="en-US" dirty="0"/>
          </a:p>
          <a:p>
            <a:r>
              <a:rPr lang="en-US" dirty="0"/>
              <a:t>100% user mode</a:t>
            </a:r>
            <a:endParaRPr lang="en-CH" dirty="0"/>
          </a:p>
        </p:txBody>
      </p:sp>
      <p:sp>
        <p:nvSpPr>
          <p:cNvPr id="4" name="Slide Number Placeholder 3">
            <a:extLst>
              <a:ext uri="{FF2B5EF4-FFF2-40B4-BE49-F238E27FC236}">
                <a16:creationId xmlns:a16="http://schemas.microsoft.com/office/drawing/2014/main" id="{215D7774-D6F3-40ED-B48B-40272434E3FE}"/>
              </a:ext>
            </a:extLst>
          </p:cNvPr>
          <p:cNvSpPr>
            <a:spLocks noGrp="1"/>
          </p:cNvSpPr>
          <p:nvPr>
            <p:ph type="sldNum" sz="quarter" idx="12"/>
          </p:nvPr>
        </p:nvSpPr>
        <p:spPr/>
        <p:txBody>
          <a:bodyPr/>
          <a:lstStyle/>
          <a:p>
            <a:fld id="{1DFD7F37-2372-4B63-9179-6C03AFA00E0C}" type="slidenum">
              <a:rPr lang="en-CH" smtClean="0"/>
              <a:t>21</a:t>
            </a:fld>
            <a:endParaRPr lang="en-CH"/>
          </a:p>
        </p:txBody>
      </p:sp>
      <p:sp>
        <p:nvSpPr>
          <p:cNvPr id="7" name="Footer Placeholder 6">
            <a:extLst>
              <a:ext uri="{FF2B5EF4-FFF2-40B4-BE49-F238E27FC236}">
                <a16:creationId xmlns:a16="http://schemas.microsoft.com/office/drawing/2014/main" id="{76CBF8F7-B305-4798-8D81-3C1C6215C61A}"/>
              </a:ext>
            </a:extLst>
          </p:cNvPr>
          <p:cNvSpPr>
            <a:spLocks noGrp="1"/>
          </p:cNvSpPr>
          <p:nvPr>
            <p:ph type="ftr" sz="quarter" idx="11"/>
          </p:nvPr>
        </p:nvSpPr>
        <p:spPr/>
        <p:txBody>
          <a:bodyPr/>
          <a:lstStyle/>
          <a:p>
            <a:r>
              <a:rPr lang="en-US"/>
              <a:t>A Simpler and Faster NIC Driver Model for Network Functions</a:t>
            </a:r>
            <a:endParaRPr lang="en-CH"/>
          </a:p>
        </p:txBody>
      </p:sp>
      <p:sp>
        <p:nvSpPr>
          <p:cNvPr id="8" name="Date Placeholder 12">
            <a:extLst>
              <a:ext uri="{FF2B5EF4-FFF2-40B4-BE49-F238E27FC236}">
                <a16:creationId xmlns:a16="http://schemas.microsoft.com/office/drawing/2014/main" id="{A8CDBBA1-9C02-4FBF-86DB-EB37E1673A0B}"/>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766859569"/>
      </p:ext>
    </p:extLst>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F17E-989D-48C1-91B8-D2EA9CD19212}"/>
              </a:ext>
            </a:extLst>
          </p:cNvPr>
          <p:cNvSpPr>
            <a:spLocks noGrp="1"/>
          </p:cNvSpPr>
          <p:nvPr>
            <p:ph type="title"/>
          </p:nvPr>
        </p:nvSpPr>
        <p:spPr/>
        <p:txBody>
          <a:bodyPr/>
          <a:lstStyle/>
          <a:p>
            <a:r>
              <a:rPr lang="en-US" dirty="0"/>
              <a:t>Writing drivers</a:t>
            </a:r>
            <a:endParaRPr lang="en-CH" dirty="0"/>
          </a:p>
        </p:txBody>
      </p:sp>
      <p:sp>
        <p:nvSpPr>
          <p:cNvPr id="3" name="Content Placeholder 2">
            <a:extLst>
              <a:ext uri="{FF2B5EF4-FFF2-40B4-BE49-F238E27FC236}">
                <a16:creationId xmlns:a16="http://schemas.microsoft.com/office/drawing/2014/main" id="{539BA28D-33F8-4E8E-A017-50CADC951BE0}"/>
              </a:ext>
            </a:extLst>
          </p:cNvPr>
          <p:cNvSpPr>
            <a:spLocks noGrp="1"/>
          </p:cNvSpPr>
          <p:nvPr>
            <p:ph idx="1"/>
          </p:nvPr>
        </p:nvSpPr>
        <p:spPr/>
        <p:txBody>
          <a:bodyPr/>
          <a:lstStyle/>
          <a:p>
            <a:r>
              <a:rPr lang="en-US" dirty="0"/>
              <a:t>Not as complex as one would think</a:t>
            </a:r>
          </a:p>
          <a:p>
            <a:endParaRPr lang="en-US" dirty="0"/>
          </a:p>
          <a:p>
            <a:r>
              <a:rPr lang="en-US" dirty="0"/>
              <a:t>Publicly available data sheet</a:t>
            </a:r>
          </a:p>
          <a:p>
            <a:endParaRPr lang="en-US" dirty="0"/>
          </a:p>
          <a:p>
            <a:r>
              <a:rPr lang="en-US" dirty="0"/>
              <a:t>Many interpretations; most are trivial</a:t>
            </a:r>
            <a:endParaRPr lang="en-CH" dirty="0"/>
          </a:p>
        </p:txBody>
      </p:sp>
      <p:sp>
        <p:nvSpPr>
          <p:cNvPr id="4" name="Slide Number Placeholder 3">
            <a:extLst>
              <a:ext uri="{FF2B5EF4-FFF2-40B4-BE49-F238E27FC236}">
                <a16:creationId xmlns:a16="http://schemas.microsoft.com/office/drawing/2014/main" id="{7FAF79CA-C022-40A6-BDD0-9DAF65F79C2F}"/>
              </a:ext>
            </a:extLst>
          </p:cNvPr>
          <p:cNvSpPr>
            <a:spLocks noGrp="1"/>
          </p:cNvSpPr>
          <p:nvPr>
            <p:ph type="sldNum" sz="quarter" idx="12"/>
          </p:nvPr>
        </p:nvSpPr>
        <p:spPr/>
        <p:txBody>
          <a:bodyPr/>
          <a:lstStyle/>
          <a:p>
            <a:fld id="{1DFD7F37-2372-4B63-9179-6C03AFA00E0C}" type="slidenum">
              <a:rPr lang="en-CH" smtClean="0"/>
              <a:t>22</a:t>
            </a:fld>
            <a:endParaRPr lang="en-CH"/>
          </a:p>
        </p:txBody>
      </p:sp>
      <p:sp>
        <p:nvSpPr>
          <p:cNvPr id="7" name="Footer Placeholder 6">
            <a:extLst>
              <a:ext uri="{FF2B5EF4-FFF2-40B4-BE49-F238E27FC236}">
                <a16:creationId xmlns:a16="http://schemas.microsoft.com/office/drawing/2014/main" id="{7F19C4BC-F0FE-41BC-BEAA-68B3BBEB25F9}"/>
              </a:ext>
            </a:extLst>
          </p:cNvPr>
          <p:cNvSpPr>
            <a:spLocks noGrp="1"/>
          </p:cNvSpPr>
          <p:nvPr>
            <p:ph type="ftr" sz="quarter" idx="11"/>
          </p:nvPr>
        </p:nvSpPr>
        <p:spPr/>
        <p:txBody>
          <a:bodyPr/>
          <a:lstStyle/>
          <a:p>
            <a:r>
              <a:rPr lang="en-US"/>
              <a:t>A Simpler and Faster NIC Driver Model for Network Functions</a:t>
            </a:r>
            <a:endParaRPr lang="en-CH"/>
          </a:p>
        </p:txBody>
      </p:sp>
      <p:sp>
        <p:nvSpPr>
          <p:cNvPr id="8" name="Date Placeholder 12">
            <a:extLst>
              <a:ext uri="{FF2B5EF4-FFF2-40B4-BE49-F238E27FC236}">
                <a16:creationId xmlns:a16="http://schemas.microsoft.com/office/drawing/2014/main" id="{DE336204-7ADE-4E09-A7B8-B93CBFEF6063}"/>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1191633812"/>
      </p:ext>
    </p:extLst>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81D2-20E6-4323-A80A-2C4C89BB3345}"/>
              </a:ext>
            </a:extLst>
          </p:cNvPr>
          <p:cNvSpPr>
            <a:spLocks noGrp="1"/>
          </p:cNvSpPr>
          <p:nvPr>
            <p:ph type="title"/>
          </p:nvPr>
        </p:nvSpPr>
        <p:spPr/>
        <p:txBody>
          <a:bodyPr/>
          <a:lstStyle/>
          <a:p>
            <a:r>
              <a:rPr lang="en-US" dirty="0"/>
              <a:t>Outline</a:t>
            </a:r>
            <a:endParaRPr lang="en-CH" dirty="0"/>
          </a:p>
        </p:txBody>
      </p:sp>
      <p:sp>
        <p:nvSpPr>
          <p:cNvPr id="3" name="Content Placeholder 2">
            <a:extLst>
              <a:ext uri="{FF2B5EF4-FFF2-40B4-BE49-F238E27FC236}">
                <a16:creationId xmlns:a16="http://schemas.microsoft.com/office/drawing/2014/main" id="{35C33561-7D35-48CA-B6B7-6B43F80D46DC}"/>
              </a:ext>
            </a:extLst>
          </p:cNvPr>
          <p:cNvSpPr>
            <a:spLocks noGrp="1"/>
          </p:cNvSpPr>
          <p:nvPr>
            <p:ph idx="1"/>
          </p:nvPr>
        </p:nvSpPr>
        <p:spPr/>
        <p:txBody>
          <a:bodyPr/>
          <a:lstStyle/>
          <a:p>
            <a:r>
              <a:rPr lang="en-US" dirty="0">
                <a:solidFill>
                  <a:schemeClr val="bg1">
                    <a:lumMod val="50%"/>
                  </a:schemeClr>
                </a:solidFill>
              </a:rPr>
              <a:t>Intro</a:t>
            </a:r>
          </a:p>
          <a:p>
            <a:endParaRPr lang="en-US" dirty="0">
              <a:solidFill>
                <a:schemeClr val="bg1">
                  <a:lumMod val="50%"/>
                </a:schemeClr>
              </a:solidFill>
            </a:endParaRPr>
          </a:p>
          <a:p>
            <a:r>
              <a:rPr lang="en-US" dirty="0">
                <a:solidFill>
                  <a:schemeClr val="bg1">
                    <a:lumMod val="50%"/>
                  </a:schemeClr>
                </a:solidFill>
              </a:rPr>
              <a:t>Design</a:t>
            </a:r>
          </a:p>
          <a:p>
            <a:endParaRPr lang="en-US" dirty="0">
              <a:solidFill>
                <a:schemeClr val="bg1">
                  <a:lumMod val="50%"/>
                </a:schemeClr>
              </a:solidFill>
            </a:endParaRPr>
          </a:p>
          <a:p>
            <a:r>
              <a:rPr lang="en-US" dirty="0">
                <a:solidFill>
                  <a:schemeClr val="bg1">
                    <a:lumMod val="50%"/>
                  </a:schemeClr>
                </a:solidFill>
              </a:rPr>
              <a:t>Implementation</a:t>
            </a:r>
          </a:p>
          <a:p>
            <a:endParaRPr lang="en-US" dirty="0"/>
          </a:p>
          <a:p>
            <a:r>
              <a:rPr lang="en-US" b="1" dirty="0"/>
              <a:t>Evaluation</a:t>
            </a:r>
            <a:endParaRPr lang="en-CH" b="1" dirty="0"/>
          </a:p>
        </p:txBody>
      </p:sp>
      <p:sp>
        <p:nvSpPr>
          <p:cNvPr id="4" name="Slide Number Placeholder 3">
            <a:extLst>
              <a:ext uri="{FF2B5EF4-FFF2-40B4-BE49-F238E27FC236}">
                <a16:creationId xmlns:a16="http://schemas.microsoft.com/office/drawing/2014/main" id="{82974D37-213A-4262-8270-2A69A77DD4B7}"/>
              </a:ext>
            </a:extLst>
          </p:cNvPr>
          <p:cNvSpPr>
            <a:spLocks noGrp="1"/>
          </p:cNvSpPr>
          <p:nvPr>
            <p:ph type="sldNum" sz="quarter" idx="12"/>
          </p:nvPr>
        </p:nvSpPr>
        <p:spPr/>
        <p:txBody>
          <a:bodyPr/>
          <a:lstStyle/>
          <a:p>
            <a:fld id="{1DFD7F37-2372-4B63-9179-6C03AFA00E0C}" type="slidenum">
              <a:rPr lang="en-CH" smtClean="0"/>
              <a:t>23</a:t>
            </a:fld>
            <a:endParaRPr lang="en-CH"/>
          </a:p>
        </p:txBody>
      </p:sp>
      <p:sp>
        <p:nvSpPr>
          <p:cNvPr id="9" name="Footer Placeholder 8">
            <a:extLst>
              <a:ext uri="{FF2B5EF4-FFF2-40B4-BE49-F238E27FC236}">
                <a16:creationId xmlns:a16="http://schemas.microsoft.com/office/drawing/2014/main" id="{5AF47C5D-36B2-4B83-813C-AF8EB05A5EF2}"/>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0" name="Date Placeholder 12">
            <a:extLst>
              <a:ext uri="{FF2B5EF4-FFF2-40B4-BE49-F238E27FC236}">
                <a16:creationId xmlns:a16="http://schemas.microsoft.com/office/drawing/2014/main" id="{1829BD25-9731-4728-973F-88371E0019CE}"/>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846343906"/>
      </p:ext>
    </p:extLst>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134-48BD-4D79-B187-5DDC20D52C2F}"/>
              </a:ext>
            </a:extLst>
          </p:cNvPr>
          <p:cNvSpPr>
            <a:spLocks noGrp="1"/>
          </p:cNvSpPr>
          <p:nvPr>
            <p:ph type="title"/>
          </p:nvPr>
        </p:nvSpPr>
        <p:spPr/>
        <p:txBody>
          <a:bodyPr/>
          <a:lstStyle/>
          <a:p>
            <a:r>
              <a:rPr lang="en-US" dirty="0"/>
              <a:t>Evaluation</a:t>
            </a:r>
            <a:endParaRPr lang="en-CH" dirty="0"/>
          </a:p>
        </p:txBody>
      </p:sp>
      <p:sp>
        <p:nvSpPr>
          <p:cNvPr id="3" name="Content Placeholder 2">
            <a:extLst>
              <a:ext uri="{FF2B5EF4-FFF2-40B4-BE49-F238E27FC236}">
                <a16:creationId xmlns:a16="http://schemas.microsoft.com/office/drawing/2014/main" id="{ACADE700-97C4-4FDB-BB96-1B194859624B}"/>
              </a:ext>
            </a:extLst>
          </p:cNvPr>
          <p:cNvSpPr>
            <a:spLocks noGrp="1"/>
          </p:cNvSpPr>
          <p:nvPr>
            <p:ph idx="1"/>
          </p:nvPr>
        </p:nvSpPr>
        <p:spPr/>
        <p:txBody>
          <a:bodyPr/>
          <a:lstStyle/>
          <a:p>
            <a:r>
              <a:rPr lang="en-US" dirty="0"/>
              <a:t>NAT, Bridge, Policer, Firewall, Load Balancer</a:t>
            </a:r>
          </a:p>
          <a:p>
            <a:endParaRPr lang="en-US" dirty="0"/>
          </a:p>
          <a:p>
            <a:r>
              <a:rPr lang="en-US" dirty="0"/>
              <a:t>Throughput, latency, complexity</a:t>
            </a:r>
          </a:p>
          <a:p>
            <a:endParaRPr lang="en-US" dirty="0"/>
          </a:p>
          <a:p>
            <a:r>
              <a:rPr lang="en-US" dirty="0"/>
              <a:t>Baseline: DPDK</a:t>
            </a:r>
            <a:endParaRPr lang="en-CH" dirty="0"/>
          </a:p>
        </p:txBody>
      </p:sp>
      <p:sp>
        <p:nvSpPr>
          <p:cNvPr id="4" name="Slide Number Placeholder 3">
            <a:extLst>
              <a:ext uri="{FF2B5EF4-FFF2-40B4-BE49-F238E27FC236}">
                <a16:creationId xmlns:a16="http://schemas.microsoft.com/office/drawing/2014/main" id="{38791F90-49A2-4A76-AEAA-15E513052434}"/>
              </a:ext>
            </a:extLst>
          </p:cNvPr>
          <p:cNvSpPr>
            <a:spLocks noGrp="1"/>
          </p:cNvSpPr>
          <p:nvPr>
            <p:ph type="sldNum" sz="quarter" idx="12"/>
          </p:nvPr>
        </p:nvSpPr>
        <p:spPr/>
        <p:txBody>
          <a:bodyPr/>
          <a:lstStyle/>
          <a:p>
            <a:fld id="{1DFD7F37-2372-4B63-9179-6C03AFA00E0C}" type="slidenum">
              <a:rPr lang="en-CH" smtClean="0"/>
              <a:t>24</a:t>
            </a:fld>
            <a:endParaRPr lang="en-CH"/>
          </a:p>
        </p:txBody>
      </p:sp>
      <p:sp>
        <p:nvSpPr>
          <p:cNvPr id="11" name="Footer Placeholder 10">
            <a:extLst>
              <a:ext uri="{FF2B5EF4-FFF2-40B4-BE49-F238E27FC236}">
                <a16:creationId xmlns:a16="http://schemas.microsoft.com/office/drawing/2014/main" id="{ADD7BC1A-3867-4CBE-8503-5014258D62BD}"/>
              </a:ext>
            </a:extLst>
          </p:cNvPr>
          <p:cNvSpPr>
            <a:spLocks noGrp="1"/>
          </p:cNvSpPr>
          <p:nvPr>
            <p:ph type="ftr" sz="quarter" idx="11"/>
          </p:nvPr>
        </p:nvSpPr>
        <p:spPr/>
        <p:txBody>
          <a:bodyPr/>
          <a:lstStyle/>
          <a:p>
            <a:r>
              <a:rPr lang="en-US"/>
              <a:t>A Simpler and Faster NIC Driver Model for Network Functions</a:t>
            </a:r>
            <a:endParaRPr lang="en-CH"/>
          </a:p>
        </p:txBody>
      </p:sp>
      <p:sp>
        <p:nvSpPr>
          <p:cNvPr id="12" name="Date Placeholder 12">
            <a:extLst>
              <a:ext uri="{FF2B5EF4-FFF2-40B4-BE49-F238E27FC236}">
                <a16:creationId xmlns:a16="http://schemas.microsoft.com/office/drawing/2014/main" id="{2198BD5E-11A6-4E91-94AA-57DD695CF292}"/>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3086030918"/>
      </p:ext>
    </p:extLst>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9A8C-D3D7-4255-80BC-18146CECAF2B}"/>
              </a:ext>
            </a:extLst>
          </p:cNvPr>
          <p:cNvSpPr>
            <a:spLocks noGrp="1"/>
          </p:cNvSpPr>
          <p:nvPr>
            <p:ph type="title"/>
          </p:nvPr>
        </p:nvSpPr>
        <p:spPr/>
        <p:txBody>
          <a:bodyPr/>
          <a:lstStyle/>
          <a:p>
            <a:r>
              <a:rPr lang="en-US" dirty="0"/>
              <a:t>Complexity</a:t>
            </a:r>
            <a:endParaRPr lang="en-CH" dirty="0"/>
          </a:p>
        </p:txBody>
      </p:sp>
      <p:graphicFrame>
        <p:nvGraphicFramePr>
          <p:cNvPr id="5" name="Table 5">
            <a:extLst>
              <a:ext uri="{FF2B5EF4-FFF2-40B4-BE49-F238E27FC236}">
                <a16:creationId xmlns:a16="http://schemas.microsoft.com/office/drawing/2014/main" id="{E817C9D3-B980-4673-A296-CE968E2F8F97}"/>
              </a:ext>
            </a:extLst>
          </p:cNvPr>
          <p:cNvGraphicFramePr>
            <a:graphicFrameLocks noGrp="1"/>
          </p:cNvGraphicFramePr>
          <p:nvPr>
            <p:ph idx="1"/>
            <p:extLst>
              <p:ext uri="{D42A27DB-BD31-4B8C-83A1-F6EECF244321}">
                <p14:modId xmlns:p14="http://schemas.microsoft.com/office/powerpoint/2010/main" val="698944596"/>
              </p:ext>
            </p:extLst>
          </p:nvPr>
        </p:nvGraphicFramePr>
        <p:xfrm>
          <a:off x="838200" y="1691640"/>
          <a:ext cx="4386942" cy="3474720"/>
        </p:xfrm>
        <a:graphic>
          <a:graphicData uri="http://purl.oclc.org/ooxml/drawingml/table">
            <a:tbl>
              <a:tblPr firstRow="1" bandRow="1">
                <a:tableStyleId>{5C22544A-7EE6-4342-B048-85BDC9FD1C3A}</a:tableStyleId>
              </a:tblPr>
              <a:tblGrid>
                <a:gridCol w="1614714">
                  <a:extLst>
                    <a:ext uri="{9D8B030D-6E8A-4147-A177-3AD203B41FA5}">
                      <a16:colId xmlns:a16="http://schemas.microsoft.com/office/drawing/2014/main" val="2701916846"/>
                    </a:ext>
                  </a:extLst>
                </a:gridCol>
                <a:gridCol w="1164148">
                  <a:extLst>
                    <a:ext uri="{9D8B030D-6E8A-4147-A177-3AD203B41FA5}">
                      <a16:colId xmlns:a16="http://schemas.microsoft.com/office/drawing/2014/main" val="3629742303"/>
                    </a:ext>
                  </a:extLst>
                </a:gridCol>
                <a:gridCol w="213035">
                  <a:extLst>
                    <a:ext uri="{9D8B030D-6E8A-4147-A177-3AD203B41FA5}">
                      <a16:colId xmlns:a16="http://schemas.microsoft.com/office/drawing/2014/main" val="3067709982"/>
                    </a:ext>
                  </a:extLst>
                </a:gridCol>
                <a:gridCol w="1395045">
                  <a:extLst>
                    <a:ext uri="{9D8B030D-6E8A-4147-A177-3AD203B41FA5}">
                      <a16:colId xmlns:a16="http://schemas.microsoft.com/office/drawing/2014/main" val="288211820"/>
                    </a:ext>
                  </a:extLst>
                </a:gridCol>
              </a:tblGrid>
              <a:tr h="370840">
                <a:tc>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gridSpan="3">
                  <a:txBody>
                    <a:bodyPr/>
                    <a:lstStyle/>
                    <a:p>
                      <a:r>
                        <a:rPr lang="en-US" sz="3200" dirty="0">
                          <a:solidFill>
                            <a:schemeClr val="tx1"/>
                          </a:solidFill>
                        </a:rPr>
                        <a:t>Lines of code</a:t>
                      </a:r>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713572"/>
                  </a:ext>
                </a:extLst>
              </a:tr>
              <a:tr h="370840">
                <a:tc>
                  <a:txBody>
                    <a:bodyPr/>
                    <a:lstStyle/>
                    <a:p>
                      <a:endParaRPr lang="en-CH" sz="3200" dirty="0"/>
                    </a:p>
                  </a:txBody>
                  <a:tcPr>
                    <a:solidFill>
                      <a:schemeClr val="bg1"/>
                    </a:solidFill>
                  </a:tcPr>
                </a:tc>
                <a:tc>
                  <a:txBody>
                    <a:bodyPr/>
                    <a:lstStyle/>
                    <a:p>
                      <a:r>
                        <a:rPr lang="en-US" sz="3200" dirty="0"/>
                        <a:t>DPDK</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3200" dirty="0"/>
                        <a:t>TinyNF</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7782119"/>
                  </a:ext>
                </a:extLst>
              </a:tr>
              <a:tr h="370840">
                <a:tc>
                  <a:txBody>
                    <a:bodyPr/>
                    <a:lstStyle/>
                    <a:p>
                      <a:r>
                        <a:rPr lang="en-US" sz="3200" dirty="0"/>
                        <a:t>Init</a:t>
                      </a:r>
                      <a:endParaRPr lang="en-CH" sz="3200" dirty="0"/>
                    </a:p>
                  </a:txBody>
                  <a:tcPr>
                    <a:solidFill>
                      <a:schemeClr val="bg1"/>
                    </a:solidFill>
                  </a:tcPr>
                </a:tc>
                <a:tc>
                  <a:txBody>
                    <a:bodyPr/>
                    <a:lstStyle/>
                    <a:p>
                      <a:r>
                        <a:rPr lang="en-US" sz="3200" dirty="0">
                          <a:solidFill>
                            <a:srgbClr val="C00000"/>
                          </a:solidFill>
                        </a:rPr>
                        <a:t>3204</a:t>
                      </a:r>
                      <a:endParaRPr lang="en-CH" sz="3200" dirty="0">
                        <a:solidFill>
                          <a:srgbClr val="C00000"/>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noFill/>
                      <a:prstDash val="solid"/>
                      <a:round/>
                      <a:headEnd type="none" w="med" len="med"/>
                      <a:tailEnd type="none" w="med" len="med"/>
                    </a:lnT>
                    <a:solidFill>
                      <a:schemeClr val="bg1"/>
                    </a:solidFill>
                  </a:tcPr>
                </a:tc>
                <a:tc>
                  <a:txBody>
                    <a:bodyPr/>
                    <a:lstStyle/>
                    <a:p>
                      <a:r>
                        <a:rPr lang="en-US" sz="3200" dirty="0">
                          <a:solidFill>
                            <a:srgbClr val="548235"/>
                          </a:solidFill>
                        </a:rPr>
                        <a:t>245</a:t>
                      </a:r>
                      <a:endParaRPr lang="en-CH" sz="3200" dirty="0">
                        <a:solidFill>
                          <a:srgbClr val="548235"/>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28385454"/>
                  </a:ext>
                </a:extLst>
              </a:tr>
              <a:tr h="370840">
                <a:tc>
                  <a:txBody>
                    <a:bodyPr/>
                    <a:lstStyle/>
                    <a:p>
                      <a:r>
                        <a:rPr lang="en-US" sz="3200" dirty="0"/>
                        <a:t>Receive</a:t>
                      </a:r>
                      <a:endParaRPr lang="en-CH" sz="3200" dirty="0"/>
                    </a:p>
                  </a:txBody>
                  <a:tcPr>
                    <a:solidFill>
                      <a:schemeClr val="bg1"/>
                    </a:solidFill>
                  </a:tcPr>
                </a:tc>
                <a:tc>
                  <a:txBody>
                    <a:bodyPr/>
                    <a:lstStyle/>
                    <a:p>
                      <a:r>
                        <a:rPr lang="en-US" sz="3200" dirty="0">
                          <a:solidFill>
                            <a:srgbClr val="C00000"/>
                          </a:solidFill>
                        </a:rPr>
                        <a:t>136</a:t>
                      </a:r>
                      <a:endParaRPr lang="en-CH" sz="3200" dirty="0">
                        <a:solidFill>
                          <a:srgbClr val="C00000"/>
                        </a:solidFill>
                      </a:endParaRPr>
                    </a:p>
                  </a:txBody>
                  <a:tcPr>
                    <a:solidFill>
                      <a:schemeClr val="bg1"/>
                    </a:solidFill>
                  </a:tcPr>
                </a:tc>
                <a:tc>
                  <a:txBody>
                    <a:bodyPr/>
                    <a:lstStyle/>
                    <a:p>
                      <a:endParaRPr lang="en-CH" sz="3200" dirty="0"/>
                    </a:p>
                  </a:txBody>
                  <a:tcPr>
                    <a:solidFill>
                      <a:schemeClr val="bg1"/>
                    </a:solidFill>
                  </a:tcPr>
                </a:tc>
                <a:tc>
                  <a:txBody>
                    <a:bodyPr/>
                    <a:lstStyle/>
                    <a:p>
                      <a:r>
                        <a:rPr lang="en-US" sz="3200" dirty="0">
                          <a:solidFill>
                            <a:srgbClr val="548235"/>
                          </a:solidFill>
                        </a:rPr>
                        <a:t>17</a:t>
                      </a:r>
                      <a:endParaRPr lang="en-CH" sz="3200" dirty="0">
                        <a:solidFill>
                          <a:srgbClr val="548235"/>
                        </a:solidFill>
                      </a:endParaRPr>
                    </a:p>
                  </a:txBody>
                  <a:tcPr>
                    <a:solidFill>
                      <a:schemeClr val="bg1"/>
                    </a:solidFill>
                  </a:tcPr>
                </a:tc>
                <a:extLst>
                  <a:ext uri="{0D108BD9-81ED-4DB2-BD59-A6C34878D82A}">
                    <a16:rowId xmlns:a16="http://schemas.microsoft.com/office/drawing/2014/main" val="1637990878"/>
                  </a:ext>
                </a:extLst>
              </a:tr>
              <a:tr h="513715">
                <a:tc>
                  <a:txBody>
                    <a:bodyPr/>
                    <a:lstStyle/>
                    <a:p>
                      <a:r>
                        <a:rPr lang="en-US" sz="3200" dirty="0"/>
                        <a:t>Transmit</a:t>
                      </a:r>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C00000"/>
                          </a:solidFill>
                        </a:rPr>
                        <a:t>122</a:t>
                      </a:r>
                      <a:endParaRPr lang="en-CH" sz="3200" dirty="0">
                        <a:solidFill>
                          <a:srgbClr val="C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548235"/>
                          </a:solidFill>
                        </a:rPr>
                        <a:t>29</a:t>
                      </a:r>
                      <a:endParaRPr lang="en-CH" sz="3200" dirty="0">
                        <a:solidFill>
                          <a:srgbClr val="548235"/>
                        </a:solidFill>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814742"/>
                  </a:ext>
                </a:extLst>
              </a:tr>
              <a:tr h="0">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92349919"/>
                  </a:ext>
                </a:extLst>
              </a:tr>
            </a:tbl>
          </a:graphicData>
        </a:graphic>
      </p:graphicFrame>
      <p:sp>
        <p:nvSpPr>
          <p:cNvPr id="4" name="Slide Number Placeholder 3">
            <a:extLst>
              <a:ext uri="{FF2B5EF4-FFF2-40B4-BE49-F238E27FC236}">
                <a16:creationId xmlns:a16="http://schemas.microsoft.com/office/drawing/2014/main" id="{5F158E7B-2361-4413-A07D-04DB58A34CA2}"/>
              </a:ext>
            </a:extLst>
          </p:cNvPr>
          <p:cNvSpPr>
            <a:spLocks noGrp="1"/>
          </p:cNvSpPr>
          <p:nvPr>
            <p:ph type="sldNum" sz="quarter" idx="12"/>
          </p:nvPr>
        </p:nvSpPr>
        <p:spPr/>
        <p:txBody>
          <a:bodyPr/>
          <a:lstStyle/>
          <a:p>
            <a:fld id="{1DFD7F37-2372-4B63-9179-6C03AFA00E0C}" type="slidenum">
              <a:rPr lang="en-CH" smtClean="0"/>
              <a:t>25</a:t>
            </a:fld>
            <a:endParaRPr lang="en-CH"/>
          </a:p>
        </p:txBody>
      </p:sp>
      <p:sp>
        <p:nvSpPr>
          <p:cNvPr id="8" name="TextBox 7">
            <a:extLst>
              <a:ext uri="{FF2B5EF4-FFF2-40B4-BE49-F238E27FC236}">
                <a16:creationId xmlns:a16="http://schemas.microsoft.com/office/drawing/2014/main" id="{F32A5C70-613D-443D-801D-DBA7185039C5}"/>
              </a:ext>
            </a:extLst>
          </p:cNvPr>
          <p:cNvSpPr txBox="1"/>
          <p:nvPr/>
        </p:nvSpPr>
        <p:spPr>
          <a:xfrm>
            <a:off x="838200" y="5076646"/>
            <a:ext cx="10839450" cy="1200329"/>
          </a:xfrm>
          <a:prstGeom prst="rect">
            <a:avLst/>
          </a:prstGeom>
          <a:noFill/>
        </p:spPr>
        <p:txBody>
          <a:bodyPr wrap="square" rtlCol="0">
            <a:spAutoFit/>
          </a:bodyPr>
          <a:lstStyle/>
          <a:p>
            <a:pPr marL="285750" indent="-285750" algn="ctr">
              <a:buFont typeface="Wingdings" panose="05000000000000000000" pitchFamily="2" charset="2"/>
              <a:buChar char="è"/>
            </a:pPr>
            <a:r>
              <a:rPr lang="en-US" sz="3600" dirty="0">
                <a:sym typeface="Wingdings" panose="05000000000000000000" pitchFamily="2" charset="2"/>
              </a:rPr>
              <a:t> 7x fewer paths in real NFs</a:t>
            </a:r>
          </a:p>
          <a:p>
            <a:pPr marL="285750" indent="-285750" algn="ctr">
              <a:buFont typeface="Wingdings" panose="05000000000000000000" pitchFamily="2" charset="2"/>
              <a:buChar char="è"/>
            </a:pPr>
            <a:r>
              <a:rPr lang="en-US" sz="3600" dirty="0">
                <a:sym typeface="Wingdings" panose="05000000000000000000" pitchFamily="2" charset="2"/>
              </a:rPr>
              <a:t> 8x lower verification time</a:t>
            </a:r>
            <a:endParaRPr lang="en-CH" sz="3600" dirty="0"/>
          </a:p>
        </p:txBody>
      </p:sp>
      <p:sp>
        <p:nvSpPr>
          <p:cNvPr id="29" name="Footer Placeholder 28">
            <a:extLst>
              <a:ext uri="{FF2B5EF4-FFF2-40B4-BE49-F238E27FC236}">
                <a16:creationId xmlns:a16="http://schemas.microsoft.com/office/drawing/2014/main" id="{8EACED65-4B87-4E96-89C1-FCB109827CE7}"/>
              </a:ext>
            </a:extLst>
          </p:cNvPr>
          <p:cNvSpPr>
            <a:spLocks noGrp="1"/>
          </p:cNvSpPr>
          <p:nvPr>
            <p:ph type="ftr" sz="quarter" idx="11"/>
          </p:nvPr>
        </p:nvSpPr>
        <p:spPr/>
        <p:txBody>
          <a:bodyPr/>
          <a:lstStyle/>
          <a:p>
            <a:r>
              <a:rPr lang="en-US"/>
              <a:t>A Simpler and Faster NIC Driver Model for Network Functions</a:t>
            </a:r>
            <a:endParaRPr lang="en-CH"/>
          </a:p>
        </p:txBody>
      </p:sp>
      <p:sp>
        <p:nvSpPr>
          <p:cNvPr id="30" name="Date Placeholder 12">
            <a:extLst>
              <a:ext uri="{FF2B5EF4-FFF2-40B4-BE49-F238E27FC236}">
                <a16:creationId xmlns:a16="http://schemas.microsoft.com/office/drawing/2014/main" id="{31955777-9313-42F7-ABB7-22EAB4B3650B}"/>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graphicFrame>
        <p:nvGraphicFramePr>
          <p:cNvPr id="11" name="Table 5">
            <a:extLst>
              <a:ext uri="{FF2B5EF4-FFF2-40B4-BE49-F238E27FC236}">
                <a16:creationId xmlns:a16="http://schemas.microsoft.com/office/drawing/2014/main" id="{7A3F1FD9-0208-438A-A429-6A0A001B1358}"/>
              </a:ext>
            </a:extLst>
          </p:cNvPr>
          <p:cNvGraphicFramePr>
            <a:graphicFrameLocks/>
          </p:cNvGraphicFramePr>
          <p:nvPr>
            <p:extLst>
              <p:ext uri="{D42A27DB-BD31-4B8C-83A1-F6EECF244321}">
                <p14:modId xmlns:p14="http://schemas.microsoft.com/office/powerpoint/2010/main" val="4233572517"/>
              </p:ext>
            </p:extLst>
          </p:nvPr>
        </p:nvGraphicFramePr>
        <p:xfrm>
          <a:off x="5350077" y="1691640"/>
          <a:ext cx="6841923" cy="3474720"/>
        </p:xfrm>
        <a:graphic>
          <a:graphicData uri="http://purl.oclc.org/ooxml/drawingml/table">
            <a:tbl>
              <a:tblPr firstRow="1" bandRow="1">
                <a:tableStyleId>{5C22544A-7EE6-4342-B048-85BDC9FD1C3A}</a:tableStyleId>
              </a:tblPr>
              <a:tblGrid>
                <a:gridCol w="5288930">
                  <a:extLst>
                    <a:ext uri="{9D8B030D-6E8A-4147-A177-3AD203B41FA5}">
                      <a16:colId xmlns:a16="http://schemas.microsoft.com/office/drawing/2014/main" val="1714333238"/>
                    </a:ext>
                  </a:extLst>
                </a:gridCol>
                <a:gridCol w="208280">
                  <a:extLst>
                    <a:ext uri="{9D8B030D-6E8A-4147-A177-3AD203B41FA5}">
                      <a16:colId xmlns:a16="http://schemas.microsoft.com/office/drawing/2014/main" val="3067709982"/>
                    </a:ext>
                  </a:extLst>
                </a:gridCol>
                <a:gridCol w="1344713">
                  <a:extLst>
                    <a:ext uri="{9D8B030D-6E8A-4147-A177-3AD203B41FA5}">
                      <a16:colId xmlns:a16="http://schemas.microsoft.com/office/drawing/2014/main" val="2532633715"/>
                    </a:ext>
                  </a:extLst>
                </a:gridCol>
              </a:tblGrid>
              <a:tr h="370840">
                <a:tc>
                  <a:txBody>
                    <a:bodyPr/>
                    <a:lstStyle/>
                    <a:p>
                      <a:r>
                        <a:rPr kumimoji="0" lang="en-US" sz="3200" b="1" i="0" u="none" strike="noStrike" kern="1200" cap="none" spc="0" normalizeH="0" baseline="0%" noProof="0" dirty="0">
                          <a:ln>
                            <a:noFill/>
                          </a:ln>
                          <a:solidFill>
                            <a:prstClr val="black"/>
                          </a:solidFill>
                          <a:effectLst/>
                          <a:uLnTx/>
                          <a:uFillTx/>
                          <a:latin typeface="+mn-lt"/>
                          <a:ea typeface="+mn-ea"/>
                          <a:cs typeface="+mn-cs"/>
                        </a:rPr>
                        <a:t>Number of code paths</a:t>
                      </a:r>
                      <a:endParaRPr lang="en-CH"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H" sz="3200" dirty="0">
                        <a:solidFill>
                          <a:schemeClr val="tx1"/>
                        </a:solidFill>
                      </a:endParaRPr>
                    </a:p>
                  </a:txBody>
                  <a:tcP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713572"/>
                  </a:ext>
                </a:extLst>
              </a:tr>
              <a:tr h="370840">
                <a:tc>
                  <a:txBody>
                    <a:bodyPr/>
                    <a:lstStyle/>
                    <a:p>
                      <a:r>
                        <a:rPr lang="en-US" sz="3200" dirty="0"/>
                        <a:t>DPDK</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3200" dirty="0"/>
                        <a:t>TinyNF</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7782119"/>
                  </a:ext>
                </a:extLst>
              </a:tr>
              <a:tr h="370840">
                <a:tc>
                  <a:txBody>
                    <a:bodyPr/>
                    <a:lstStyle/>
                    <a:p>
                      <a:r>
                        <a:rPr lang="en-US" sz="3200" dirty="0">
                          <a:solidFill>
                            <a:srgbClr val="C00000"/>
                          </a:solidFill>
                        </a:rPr>
                        <a:t>-</a:t>
                      </a:r>
                      <a:endParaRPr lang="en-CH" sz="3200" dirty="0">
                        <a:solidFill>
                          <a:srgbClr val="C00000"/>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noFill/>
                      <a:prstDash val="solid"/>
                      <a:round/>
                      <a:headEnd type="none" w="med" len="med"/>
                      <a:tailEnd type="none" w="med" len="med"/>
                    </a:lnT>
                    <a:solidFill>
                      <a:schemeClr val="bg1"/>
                    </a:solidFill>
                  </a:tcPr>
                </a:tc>
                <a:tc>
                  <a:txBody>
                    <a:bodyPr/>
                    <a:lstStyle/>
                    <a:p>
                      <a:r>
                        <a:rPr lang="en-US" sz="3200" dirty="0">
                          <a:solidFill>
                            <a:srgbClr val="548235"/>
                          </a:solidFill>
                        </a:rPr>
                        <a:t>-</a:t>
                      </a:r>
                      <a:endParaRPr lang="en-CH" sz="3200" dirty="0">
                        <a:solidFill>
                          <a:srgbClr val="548235"/>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28385454"/>
                  </a:ext>
                </a:extLst>
              </a:tr>
              <a:tr h="370840">
                <a:tc>
                  <a:txBody>
                    <a:bodyPr/>
                    <a:lstStyle/>
                    <a:p>
                      <a:r>
                        <a:rPr lang="en-US" sz="3200" kern="1200" dirty="0">
                          <a:solidFill>
                            <a:srgbClr val="C00000"/>
                          </a:solidFill>
                          <a:effectLst/>
                          <a:latin typeface="+mn-lt"/>
                          <a:ea typeface="+mn-ea"/>
                          <a:cs typeface="+mn-cs"/>
                        </a:rPr>
                        <a:t>1 + A</a:t>
                      </a:r>
                      <a:r>
                        <a:rPr lang="en-US" sz="3200" kern="1200" baseline="-25%" dirty="0">
                          <a:solidFill>
                            <a:srgbClr val="C00000"/>
                          </a:solidFill>
                          <a:effectLst/>
                          <a:latin typeface="+mn-lt"/>
                          <a:ea typeface="+mn-ea"/>
                          <a:cs typeface="+mn-cs"/>
                        </a:rPr>
                        <a:t>F</a:t>
                      </a:r>
                      <a:r>
                        <a:rPr lang="en-US" sz="3200" kern="1200" dirty="0">
                          <a:solidFill>
                            <a:srgbClr val="C00000"/>
                          </a:solidFill>
                          <a:effectLst/>
                          <a:latin typeface="+mn-lt"/>
                          <a:ea typeface="+mn-ea"/>
                          <a:cs typeface="+mn-cs"/>
                        </a:rPr>
                        <a:t> + 288A</a:t>
                      </a:r>
                      <a:r>
                        <a:rPr lang="en-US" sz="3200" kern="1200" baseline="-25%" dirty="0">
                          <a:solidFill>
                            <a:srgbClr val="C00000"/>
                          </a:solidFill>
                          <a:effectLst/>
                          <a:latin typeface="+mn-lt"/>
                          <a:ea typeface="+mn-ea"/>
                          <a:cs typeface="+mn-cs"/>
                        </a:rPr>
                        <a:t>S</a:t>
                      </a:r>
                      <a:endParaRPr lang="en-CH" sz="3200" dirty="0">
                        <a:solidFill>
                          <a:srgbClr val="C00000"/>
                        </a:solidFill>
                      </a:endParaRPr>
                    </a:p>
                  </a:txBody>
                  <a:tcPr>
                    <a:solidFill>
                      <a:schemeClr val="bg1"/>
                    </a:solidFill>
                  </a:tcPr>
                </a:tc>
                <a:tc>
                  <a:txBody>
                    <a:bodyPr/>
                    <a:lstStyle/>
                    <a:p>
                      <a:endParaRPr lang="en-CH" sz="3200" dirty="0"/>
                    </a:p>
                  </a:txBody>
                  <a:tcPr>
                    <a:solidFill>
                      <a:schemeClr val="bg1"/>
                    </a:solidFill>
                  </a:tcPr>
                </a:tc>
                <a:tc>
                  <a:txBody>
                    <a:bodyPr/>
                    <a:lstStyle/>
                    <a:p>
                      <a:r>
                        <a:rPr lang="en-US" sz="3200" dirty="0">
                          <a:solidFill>
                            <a:srgbClr val="548235"/>
                          </a:solidFill>
                        </a:rPr>
                        <a:t>3</a:t>
                      </a:r>
                      <a:endParaRPr lang="en-CH" sz="3200" dirty="0">
                        <a:solidFill>
                          <a:srgbClr val="548235"/>
                        </a:solidFill>
                      </a:endParaRPr>
                    </a:p>
                  </a:txBody>
                  <a:tcPr>
                    <a:solidFill>
                      <a:schemeClr val="bg1"/>
                    </a:solidFill>
                  </a:tcPr>
                </a:tc>
                <a:extLst>
                  <a:ext uri="{0D108BD9-81ED-4DB2-BD59-A6C34878D82A}">
                    <a16:rowId xmlns:a16="http://schemas.microsoft.com/office/drawing/2014/main" val="1637990878"/>
                  </a:ext>
                </a:extLst>
              </a:tr>
              <a:tr h="513715">
                <a:tc>
                  <a:txBody>
                    <a:bodyPr/>
                    <a:lstStyle/>
                    <a:p>
                      <a:r>
                        <a:rPr lang="fr-CH" sz="3200" kern="1200" dirty="0">
                          <a:solidFill>
                            <a:srgbClr val="C00000"/>
                          </a:solidFill>
                          <a:effectLst/>
                          <a:latin typeface="+mn-lt"/>
                          <a:ea typeface="+mn-ea"/>
                          <a:cs typeface="+mn-cs"/>
                        </a:rPr>
                        <a:t>(8 + 14(F</a:t>
                      </a:r>
                      <a:r>
                        <a:rPr lang="fr-CH" sz="3200" kern="1200" baseline="-25%" dirty="0">
                          <a:solidFill>
                            <a:srgbClr val="C00000"/>
                          </a:solidFill>
                          <a:effectLst/>
                          <a:latin typeface="+mn-lt"/>
                          <a:ea typeface="+mn-ea"/>
                          <a:cs typeface="+mn-cs"/>
                        </a:rPr>
                        <a:t>F</a:t>
                      </a:r>
                      <a:r>
                        <a:rPr lang="fr-CH" sz="3200" kern="1200" baseline="30%" dirty="0">
                          <a:solidFill>
                            <a:srgbClr val="C00000"/>
                          </a:solidFill>
                          <a:effectLst/>
                          <a:latin typeface="+mn-lt"/>
                          <a:ea typeface="+mn-ea"/>
                          <a:cs typeface="+mn-cs"/>
                        </a:rPr>
                        <a:t>T</a:t>
                      </a:r>
                      <a:r>
                        <a:rPr lang="fr-CH" sz="3200" kern="1200" dirty="0">
                          <a:solidFill>
                            <a:srgbClr val="C00000"/>
                          </a:solidFill>
                          <a:effectLst/>
                          <a:latin typeface="+mn-lt"/>
                          <a:ea typeface="+mn-ea"/>
                          <a:cs typeface="+mn-cs"/>
                        </a:rPr>
                        <a:t> + P((F</a:t>
                      </a:r>
                      <a:r>
                        <a:rPr lang="fr-CH" sz="3200" kern="1200" baseline="-25%" dirty="0">
                          <a:solidFill>
                            <a:srgbClr val="C00000"/>
                          </a:solidFill>
                          <a:effectLst/>
                          <a:latin typeface="+mn-lt"/>
                          <a:ea typeface="+mn-ea"/>
                          <a:cs typeface="+mn-cs"/>
                        </a:rPr>
                        <a:t>S</a:t>
                      </a:r>
                      <a:r>
                        <a:rPr lang="fr-CH" sz="3200" kern="1200" dirty="0">
                          <a:solidFill>
                            <a:srgbClr val="C00000"/>
                          </a:solidFill>
                          <a:effectLst/>
                          <a:latin typeface="+mn-lt"/>
                          <a:ea typeface="+mn-ea"/>
                          <a:cs typeface="+mn-cs"/>
                        </a:rPr>
                        <a:t> + F</a:t>
                      </a:r>
                      <a:r>
                        <a:rPr lang="fr-CH" sz="3200" kern="1200" baseline="-25%" dirty="0">
                          <a:solidFill>
                            <a:srgbClr val="C00000"/>
                          </a:solidFill>
                          <a:effectLst/>
                          <a:latin typeface="+mn-lt"/>
                          <a:ea typeface="+mn-ea"/>
                          <a:cs typeface="+mn-cs"/>
                        </a:rPr>
                        <a:t>F</a:t>
                      </a:r>
                      <a:r>
                        <a:rPr lang="fr-CH" sz="3200" kern="1200" dirty="0">
                          <a:solidFill>
                            <a:srgbClr val="C00000"/>
                          </a:solidFill>
                          <a:effectLst/>
                          <a:latin typeface="+mn-lt"/>
                          <a:ea typeface="+mn-ea"/>
                          <a:cs typeface="+mn-cs"/>
                        </a:rPr>
                        <a:t>)</a:t>
                      </a:r>
                      <a:r>
                        <a:rPr lang="fr-CH" sz="3200" kern="1200" baseline="30%" dirty="0">
                          <a:solidFill>
                            <a:srgbClr val="C00000"/>
                          </a:solidFill>
                          <a:effectLst/>
                          <a:latin typeface="+mn-lt"/>
                          <a:ea typeface="+mn-ea"/>
                          <a:cs typeface="+mn-cs"/>
                        </a:rPr>
                        <a:t>T</a:t>
                      </a:r>
                      <a:r>
                        <a:rPr lang="fr-CH" sz="3200" kern="1200" dirty="0">
                          <a:solidFill>
                            <a:srgbClr val="C00000"/>
                          </a:solidFill>
                          <a:effectLst/>
                          <a:latin typeface="+mn-lt"/>
                          <a:ea typeface="+mn-ea"/>
                          <a:cs typeface="+mn-cs"/>
                        </a:rPr>
                        <a:t> – F</a:t>
                      </a:r>
                      <a:r>
                        <a:rPr lang="fr-CH" sz="3200" kern="1200" baseline="-25%" dirty="0">
                          <a:solidFill>
                            <a:srgbClr val="C00000"/>
                          </a:solidFill>
                          <a:effectLst/>
                          <a:latin typeface="+mn-lt"/>
                          <a:ea typeface="+mn-ea"/>
                          <a:cs typeface="+mn-cs"/>
                        </a:rPr>
                        <a:t>F</a:t>
                      </a:r>
                      <a:r>
                        <a:rPr lang="fr-CH" sz="3200" kern="1200" baseline="30%" dirty="0">
                          <a:solidFill>
                            <a:srgbClr val="C00000"/>
                          </a:solidFill>
                          <a:effectLst/>
                          <a:latin typeface="+mn-lt"/>
                          <a:ea typeface="+mn-ea"/>
                          <a:cs typeface="+mn-cs"/>
                        </a:rPr>
                        <a:t>T</a:t>
                      </a:r>
                      <a:r>
                        <a:rPr lang="fr-CH" sz="3200" kern="1200" dirty="0">
                          <a:solidFill>
                            <a:srgbClr val="C00000"/>
                          </a:solidFill>
                          <a:effectLst/>
                          <a:latin typeface="+mn-lt"/>
                          <a:ea typeface="+mn-ea"/>
                          <a:cs typeface="+mn-cs"/>
                        </a:rPr>
                        <a:t>))</a:t>
                      </a:r>
                      <a:r>
                        <a:rPr lang="fr-CH" sz="3200" kern="1200" baseline="30%" dirty="0">
                          <a:solidFill>
                            <a:srgbClr val="C00000"/>
                          </a:solidFill>
                          <a:effectLst/>
                          <a:latin typeface="+mn-lt"/>
                          <a:ea typeface="+mn-ea"/>
                          <a:cs typeface="+mn-cs"/>
                        </a:rPr>
                        <a:t>L</a:t>
                      </a:r>
                      <a:endParaRPr lang="en-CH" sz="3200" baseline="30%" dirty="0">
                        <a:solidFill>
                          <a:srgbClr val="C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548235"/>
                          </a:solidFill>
                        </a:rPr>
                        <a:t>2 + 2</a:t>
                      </a:r>
                      <a:r>
                        <a:rPr lang="en-US" sz="3200" baseline="30%" dirty="0">
                          <a:solidFill>
                            <a:srgbClr val="548235"/>
                          </a:solidFill>
                        </a:rPr>
                        <a:t>L</a:t>
                      </a:r>
                      <a:endParaRPr lang="en-CH" sz="3200" baseline="30%" dirty="0">
                        <a:solidFill>
                          <a:srgbClr val="548235"/>
                        </a:solidFill>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814742"/>
                  </a:ext>
                </a:extLst>
              </a:tr>
              <a:tr h="0">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baseline="3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92349919"/>
                  </a:ext>
                </a:extLst>
              </a:tr>
            </a:tbl>
          </a:graphicData>
        </a:graphic>
      </p:graphicFrame>
      <p:sp>
        <p:nvSpPr>
          <p:cNvPr id="17" name="TextBox 16">
            <a:extLst>
              <a:ext uri="{FF2B5EF4-FFF2-40B4-BE49-F238E27FC236}">
                <a16:creationId xmlns:a16="http://schemas.microsoft.com/office/drawing/2014/main" id="{CD539453-F510-4418-8061-4892FB6F0994}"/>
              </a:ext>
            </a:extLst>
          </p:cNvPr>
          <p:cNvSpPr txBox="1"/>
          <p:nvPr/>
        </p:nvSpPr>
        <p:spPr>
          <a:xfrm>
            <a:off x="10252075" y="1781354"/>
            <a:ext cx="2203450" cy="400110"/>
          </a:xfrm>
          <a:prstGeom prst="rect">
            <a:avLst/>
          </a:prstGeom>
          <a:noFill/>
        </p:spPr>
        <p:txBody>
          <a:bodyPr wrap="square" rtlCol="0">
            <a:spAutoFit/>
          </a:bodyPr>
          <a:lstStyle/>
          <a:p>
            <a:r>
              <a:rPr lang="en-US" sz="2000" dirty="0"/>
              <a:t>L = #links</a:t>
            </a:r>
            <a:endParaRPr lang="en-CH" sz="2000" dirty="0"/>
          </a:p>
        </p:txBody>
      </p:sp>
    </p:spTree>
    <p:custDataLst>
      <p:tags r:id="rId1"/>
    </p:custDataLst>
    <p:extLst>
      <p:ext uri="{BB962C8B-B14F-4D97-AF65-F5344CB8AC3E}">
        <p14:creationId xmlns:p14="http://schemas.microsoft.com/office/powerpoint/2010/main" val="38167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9A8C-D3D7-4255-80BC-18146CECAF2B}"/>
              </a:ext>
            </a:extLst>
          </p:cNvPr>
          <p:cNvSpPr>
            <a:spLocks noGrp="1"/>
          </p:cNvSpPr>
          <p:nvPr>
            <p:ph type="title"/>
          </p:nvPr>
        </p:nvSpPr>
        <p:spPr/>
        <p:txBody>
          <a:bodyPr/>
          <a:lstStyle/>
          <a:p>
            <a:r>
              <a:rPr lang="en-US" dirty="0"/>
              <a:t>Complexity</a:t>
            </a:r>
            <a:endParaRPr lang="en-CH" dirty="0"/>
          </a:p>
        </p:txBody>
      </p:sp>
      <p:graphicFrame>
        <p:nvGraphicFramePr>
          <p:cNvPr id="5" name="Table 5">
            <a:extLst>
              <a:ext uri="{FF2B5EF4-FFF2-40B4-BE49-F238E27FC236}">
                <a16:creationId xmlns:a16="http://schemas.microsoft.com/office/drawing/2014/main" id="{E817C9D3-B980-4673-A296-CE968E2F8F97}"/>
              </a:ext>
            </a:extLst>
          </p:cNvPr>
          <p:cNvGraphicFramePr>
            <a:graphicFrameLocks noGrp="1"/>
          </p:cNvGraphicFramePr>
          <p:nvPr>
            <p:ph idx="1"/>
            <p:extLst>
              <p:ext uri="{D42A27DB-BD31-4B8C-83A1-F6EECF244321}">
                <p14:modId xmlns:p14="http://schemas.microsoft.com/office/powerpoint/2010/main" val="333076144"/>
              </p:ext>
            </p:extLst>
          </p:nvPr>
        </p:nvGraphicFramePr>
        <p:xfrm>
          <a:off x="838200" y="1691640"/>
          <a:ext cx="4386942" cy="3474720"/>
        </p:xfrm>
        <a:graphic>
          <a:graphicData uri="http://purl.oclc.org/ooxml/drawingml/table">
            <a:tbl>
              <a:tblPr firstRow="1" bandRow="1">
                <a:tableStyleId>{5C22544A-7EE6-4342-B048-85BDC9FD1C3A}</a:tableStyleId>
              </a:tblPr>
              <a:tblGrid>
                <a:gridCol w="1614714">
                  <a:extLst>
                    <a:ext uri="{9D8B030D-6E8A-4147-A177-3AD203B41FA5}">
                      <a16:colId xmlns:a16="http://schemas.microsoft.com/office/drawing/2014/main" val="2701916846"/>
                    </a:ext>
                  </a:extLst>
                </a:gridCol>
                <a:gridCol w="1164148">
                  <a:extLst>
                    <a:ext uri="{9D8B030D-6E8A-4147-A177-3AD203B41FA5}">
                      <a16:colId xmlns:a16="http://schemas.microsoft.com/office/drawing/2014/main" val="3629742303"/>
                    </a:ext>
                  </a:extLst>
                </a:gridCol>
                <a:gridCol w="213035">
                  <a:extLst>
                    <a:ext uri="{9D8B030D-6E8A-4147-A177-3AD203B41FA5}">
                      <a16:colId xmlns:a16="http://schemas.microsoft.com/office/drawing/2014/main" val="3067709982"/>
                    </a:ext>
                  </a:extLst>
                </a:gridCol>
                <a:gridCol w="1395045">
                  <a:extLst>
                    <a:ext uri="{9D8B030D-6E8A-4147-A177-3AD203B41FA5}">
                      <a16:colId xmlns:a16="http://schemas.microsoft.com/office/drawing/2014/main" val="288211820"/>
                    </a:ext>
                  </a:extLst>
                </a:gridCol>
              </a:tblGrid>
              <a:tr h="370840">
                <a:tc>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gridSpan="3">
                  <a:txBody>
                    <a:bodyPr/>
                    <a:lstStyle/>
                    <a:p>
                      <a:r>
                        <a:rPr lang="en-US" sz="3200" dirty="0">
                          <a:solidFill>
                            <a:schemeClr val="tx1"/>
                          </a:solidFill>
                        </a:rPr>
                        <a:t>Lines of code</a:t>
                      </a:r>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H" sz="32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713572"/>
                  </a:ext>
                </a:extLst>
              </a:tr>
              <a:tr h="370840">
                <a:tc>
                  <a:txBody>
                    <a:bodyPr/>
                    <a:lstStyle/>
                    <a:p>
                      <a:endParaRPr lang="en-CH" sz="3200" dirty="0"/>
                    </a:p>
                  </a:txBody>
                  <a:tcPr>
                    <a:solidFill>
                      <a:schemeClr val="bg1"/>
                    </a:solidFill>
                  </a:tcPr>
                </a:tc>
                <a:tc>
                  <a:txBody>
                    <a:bodyPr/>
                    <a:lstStyle/>
                    <a:p>
                      <a:r>
                        <a:rPr lang="en-US" sz="3200" dirty="0"/>
                        <a:t>Ixy</a:t>
                      </a:r>
                      <a:r>
                        <a:rPr lang="en-US" sz="3200" baseline="30%" dirty="0"/>
                        <a:t>[1]</a:t>
                      </a:r>
                      <a:endParaRPr lang="en-CH" sz="3200" baseline="3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3200" dirty="0"/>
                        <a:t>TinyNF</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7782119"/>
                  </a:ext>
                </a:extLst>
              </a:tr>
              <a:tr h="370840">
                <a:tc>
                  <a:txBody>
                    <a:bodyPr/>
                    <a:lstStyle/>
                    <a:p>
                      <a:r>
                        <a:rPr lang="en-US" sz="3200" dirty="0"/>
                        <a:t>Init</a:t>
                      </a:r>
                      <a:endParaRPr lang="en-CH" sz="3200" dirty="0"/>
                    </a:p>
                  </a:txBody>
                  <a:tcPr>
                    <a:solidFill>
                      <a:schemeClr val="bg1"/>
                    </a:solidFill>
                  </a:tcPr>
                </a:tc>
                <a:tc>
                  <a:txBody>
                    <a:bodyPr/>
                    <a:lstStyle/>
                    <a:p>
                      <a:r>
                        <a:rPr lang="en-US" sz="3200" dirty="0">
                          <a:solidFill>
                            <a:srgbClr val="2F5597"/>
                          </a:solidFill>
                        </a:rPr>
                        <a:t>3204</a:t>
                      </a:r>
                      <a:endParaRPr lang="en-CH" sz="3200" dirty="0">
                        <a:solidFill>
                          <a:srgbClr val="2F5597"/>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noFill/>
                      <a:prstDash val="solid"/>
                      <a:round/>
                      <a:headEnd type="none" w="med" len="med"/>
                      <a:tailEnd type="none" w="med" len="med"/>
                    </a:lnT>
                    <a:solidFill>
                      <a:schemeClr val="bg1"/>
                    </a:solidFill>
                  </a:tcPr>
                </a:tc>
                <a:tc>
                  <a:txBody>
                    <a:bodyPr/>
                    <a:lstStyle/>
                    <a:p>
                      <a:r>
                        <a:rPr lang="en-US" sz="3200" dirty="0">
                          <a:solidFill>
                            <a:srgbClr val="548235"/>
                          </a:solidFill>
                        </a:rPr>
                        <a:t>245</a:t>
                      </a:r>
                      <a:endParaRPr lang="en-CH" sz="3200" dirty="0">
                        <a:solidFill>
                          <a:srgbClr val="548235"/>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28385454"/>
                  </a:ext>
                </a:extLst>
              </a:tr>
              <a:tr h="370840">
                <a:tc>
                  <a:txBody>
                    <a:bodyPr/>
                    <a:lstStyle/>
                    <a:p>
                      <a:r>
                        <a:rPr lang="en-US" sz="3200" dirty="0"/>
                        <a:t>Receive</a:t>
                      </a:r>
                      <a:endParaRPr lang="en-CH" sz="3200" dirty="0"/>
                    </a:p>
                  </a:txBody>
                  <a:tcPr>
                    <a:solidFill>
                      <a:schemeClr val="bg1"/>
                    </a:solidFill>
                  </a:tcPr>
                </a:tc>
                <a:tc>
                  <a:txBody>
                    <a:bodyPr/>
                    <a:lstStyle/>
                    <a:p>
                      <a:r>
                        <a:rPr lang="en-US" sz="3200" dirty="0">
                          <a:solidFill>
                            <a:srgbClr val="2F5597"/>
                          </a:solidFill>
                        </a:rPr>
                        <a:t>136</a:t>
                      </a:r>
                      <a:endParaRPr lang="en-CH" sz="3200" dirty="0">
                        <a:solidFill>
                          <a:srgbClr val="2F5597"/>
                        </a:solidFill>
                      </a:endParaRPr>
                    </a:p>
                  </a:txBody>
                  <a:tcPr>
                    <a:solidFill>
                      <a:schemeClr val="bg1"/>
                    </a:solidFill>
                  </a:tcPr>
                </a:tc>
                <a:tc>
                  <a:txBody>
                    <a:bodyPr/>
                    <a:lstStyle/>
                    <a:p>
                      <a:endParaRPr lang="en-CH" sz="3200" dirty="0"/>
                    </a:p>
                  </a:txBody>
                  <a:tcPr>
                    <a:solidFill>
                      <a:schemeClr val="bg1"/>
                    </a:solidFill>
                  </a:tcPr>
                </a:tc>
                <a:tc>
                  <a:txBody>
                    <a:bodyPr/>
                    <a:lstStyle/>
                    <a:p>
                      <a:r>
                        <a:rPr lang="en-US" sz="3200" dirty="0">
                          <a:solidFill>
                            <a:srgbClr val="548235"/>
                          </a:solidFill>
                        </a:rPr>
                        <a:t>17</a:t>
                      </a:r>
                      <a:endParaRPr lang="en-CH" sz="3200" dirty="0">
                        <a:solidFill>
                          <a:srgbClr val="548235"/>
                        </a:solidFill>
                      </a:endParaRPr>
                    </a:p>
                  </a:txBody>
                  <a:tcPr>
                    <a:solidFill>
                      <a:schemeClr val="bg1"/>
                    </a:solidFill>
                  </a:tcPr>
                </a:tc>
                <a:extLst>
                  <a:ext uri="{0D108BD9-81ED-4DB2-BD59-A6C34878D82A}">
                    <a16:rowId xmlns:a16="http://schemas.microsoft.com/office/drawing/2014/main" val="1637990878"/>
                  </a:ext>
                </a:extLst>
              </a:tr>
              <a:tr h="513715">
                <a:tc>
                  <a:txBody>
                    <a:bodyPr/>
                    <a:lstStyle/>
                    <a:p>
                      <a:r>
                        <a:rPr lang="en-US" sz="3200" dirty="0"/>
                        <a:t>Transmit</a:t>
                      </a:r>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2F5597"/>
                          </a:solidFill>
                        </a:rPr>
                        <a:t>122</a:t>
                      </a:r>
                      <a:endParaRPr lang="en-CH" sz="3200" dirty="0">
                        <a:solidFill>
                          <a:srgbClr val="2F5597"/>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548235"/>
                          </a:solidFill>
                        </a:rPr>
                        <a:t>29</a:t>
                      </a:r>
                      <a:endParaRPr lang="en-CH" sz="3200" dirty="0">
                        <a:solidFill>
                          <a:srgbClr val="548235"/>
                        </a:solidFill>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814742"/>
                  </a:ext>
                </a:extLst>
              </a:tr>
              <a:tr h="0">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92349919"/>
                  </a:ext>
                </a:extLst>
              </a:tr>
            </a:tbl>
          </a:graphicData>
        </a:graphic>
      </p:graphicFrame>
      <p:sp>
        <p:nvSpPr>
          <p:cNvPr id="4" name="Slide Number Placeholder 3">
            <a:extLst>
              <a:ext uri="{FF2B5EF4-FFF2-40B4-BE49-F238E27FC236}">
                <a16:creationId xmlns:a16="http://schemas.microsoft.com/office/drawing/2014/main" id="{5F158E7B-2361-4413-A07D-04DB58A34CA2}"/>
              </a:ext>
            </a:extLst>
          </p:cNvPr>
          <p:cNvSpPr>
            <a:spLocks noGrp="1"/>
          </p:cNvSpPr>
          <p:nvPr>
            <p:ph type="sldNum" sz="quarter" idx="12"/>
          </p:nvPr>
        </p:nvSpPr>
        <p:spPr/>
        <p:txBody>
          <a:bodyPr/>
          <a:lstStyle/>
          <a:p>
            <a:fld id="{1DFD7F37-2372-4B63-9179-6C03AFA00E0C}" type="slidenum">
              <a:rPr lang="en-CH" smtClean="0"/>
              <a:t>26</a:t>
            </a:fld>
            <a:endParaRPr lang="en-CH"/>
          </a:p>
        </p:txBody>
      </p:sp>
      <p:sp>
        <p:nvSpPr>
          <p:cNvPr id="29" name="Footer Placeholder 28">
            <a:extLst>
              <a:ext uri="{FF2B5EF4-FFF2-40B4-BE49-F238E27FC236}">
                <a16:creationId xmlns:a16="http://schemas.microsoft.com/office/drawing/2014/main" id="{8EACED65-4B87-4E96-89C1-FCB109827CE7}"/>
              </a:ext>
            </a:extLst>
          </p:cNvPr>
          <p:cNvSpPr>
            <a:spLocks noGrp="1"/>
          </p:cNvSpPr>
          <p:nvPr>
            <p:ph type="ftr" sz="quarter" idx="11"/>
          </p:nvPr>
        </p:nvSpPr>
        <p:spPr/>
        <p:txBody>
          <a:bodyPr/>
          <a:lstStyle/>
          <a:p>
            <a:r>
              <a:rPr lang="en-US"/>
              <a:t>A Simpler and Faster NIC Driver Model for Network Functions</a:t>
            </a:r>
            <a:endParaRPr lang="en-CH"/>
          </a:p>
        </p:txBody>
      </p:sp>
      <p:sp>
        <p:nvSpPr>
          <p:cNvPr id="30" name="Date Placeholder 12">
            <a:extLst>
              <a:ext uri="{FF2B5EF4-FFF2-40B4-BE49-F238E27FC236}">
                <a16:creationId xmlns:a16="http://schemas.microsoft.com/office/drawing/2014/main" id="{31955777-9313-42F7-ABB7-22EAB4B3650B}"/>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graphicFrame>
        <p:nvGraphicFramePr>
          <p:cNvPr id="11" name="Table 5">
            <a:extLst>
              <a:ext uri="{FF2B5EF4-FFF2-40B4-BE49-F238E27FC236}">
                <a16:creationId xmlns:a16="http://schemas.microsoft.com/office/drawing/2014/main" id="{7A3F1FD9-0208-438A-A429-6A0A001B1358}"/>
              </a:ext>
            </a:extLst>
          </p:cNvPr>
          <p:cNvGraphicFramePr>
            <a:graphicFrameLocks/>
          </p:cNvGraphicFramePr>
          <p:nvPr>
            <p:extLst>
              <p:ext uri="{D42A27DB-BD31-4B8C-83A1-F6EECF244321}">
                <p14:modId xmlns:p14="http://schemas.microsoft.com/office/powerpoint/2010/main" val="661367125"/>
              </p:ext>
            </p:extLst>
          </p:nvPr>
        </p:nvGraphicFramePr>
        <p:xfrm>
          <a:off x="5350077" y="1691640"/>
          <a:ext cx="6841923" cy="3474720"/>
        </p:xfrm>
        <a:graphic>
          <a:graphicData uri="http://purl.oclc.org/ooxml/drawingml/table">
            <a:tbl>
              <a:tblPr firstRow="1" bandRow="1">
                <a:tableStyleId>{5C22544A-7EE6-4342-B048-85BDC9FD1C3A}</a:tableStyleId>
              </a:tblPr>
              <a:tblGrid>
                <a:gridCol w="5288930">
                  <a:extLst>
                    <a:ext uri="{9D8B030D-6E8A-4147-A177-3AD203B41FA5}">
                      <a16:colId xmlns:a16="http://schemas.microsoft.com/office/drawing/2014/main" val="1714333238"/>
                    </a:ext>
                  </a:extLst>
                </a:gridCol>
                <a:gridCol w="208280">
                  <a:extLst>
                    <a:ext uri="{9D8B030D-6E8A-4147-A177-3AD203B41FA5}">
                      <a16:colId xmlns:a16="http://schemas.microsoft.com/office/drawing/2014/main" val="3067709982"/>
                    </a:ext>
                  </a:extLst>
                </a:gridCol>
                <a:gridCol w="1344713">
                  <a:extLst>
                    <a:ext uri="{9D8B030D-6E8A-4147-A177-3AD203B41FA5}">
                      <a16:colId xmlns:a16="http://schemas.microsoft.com/office/drawing/2014/main" val="2532633715"/>
                    </a:ext>
                  </a:extLst>
                </a:gridCol>
              </a:tblGrid>
              <a:tr h="370840">
                <a:tc>
                  <a:txBody>
                    <a:bodyPr/>
                    <a:lstStyle/>
                    <a:p>
                      <a:r>
                        <a:rPr kumimoji="0" lang="en-US" sz="3200" b="1" i="0" u="none" strike="noStrike" kern="1200" cap="none" spc="0" normalizeH="0" baseline="0%" noProof="0" dirty="0">
                          <a:ln>
                            <a:noFill/>
                          </a:ln>
                          <a:solidFill>
                            <a:prstClr val="black"/>
                          </a:solidFill>
                          <a:effectLst/>
                          <a:uLnTx/>
                          <a:uFillTx/>
                          <a:latin typeface="+mn-lt"/>
                          <a:ea typeface="+mn-ea"/>
                          <a:cs typeface="+mn-cs"/>
                        </a:rPr>
                        <a:t>Number of code paths</a:t>
                      </a:r>
                      <a:endParaRPr lang="en-CH"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H" sz="3200" dirty="0">
                        <a:solidFill>
                          <a:schemeClr val="tx1"/>
                        </a:solidFill>
                      </a:endParaRPr>
                    </a:p>
                  </a:txBody>
                  <a:tcP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713572"/>
                  </a:ext>
                </a:extLst>
              </a:tr>
              <a:tr h="370840">
                <a:tc>
                  <a:txBody>
                    <a:bodyPr/>
                    <a:lstStyle/>
                    <a:p>
                      <a:r>
                        <a:rPr lang="en-US" sz="3200" dirty="0"/>
                        <a:t>Ixy</a:t>
                      </a:r>
                      <a:r>
                        <a:rPr lang="en-US" sz="3200" baseline="30%" dirty="0"/>
                        <a:t>[1]</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3200" dirty="0"/>
                        <a:t>TinyNF</a:t>
                      </a:r>
                      <a:endParaRPr lang="en-CH" sz="3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7782119"/>
                  </a:ext>
                </a:extLst>
              </a:tr>
              <a:tr h="370840">
                <a:tc>
                  <a:txBody>
                    <a:bodyPr/>
                    <a:lstStyle/>
                    <a:p>
                      <a:r>
                        <a:rPr lang="en-US" sz="3200" dirty="0">
                          <a:solidFill>
                            <a:srgbClr val="2F5597"/>
                          </a:solidFill>
                        </a:rPr>
                        <a:t>-</a:t>
                      </a:r>
                      <a:endParaRPr lang="en-CH" sz="3200" dirty="0">
                        <a:solidFill>
                          <a:srgbClr val="2F5597"/>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noFill/>
                      <a:prstDash val="solid"/>
                      <a:round/>
                      <a:headEnd type="none" w="med" len="med"/>
                      <a:tailEnd type="none" w="med" len="med"/>
                    </a:lnT>
                    <a:solidFill>
                      <a:schemeClr val="bg1"/>
                    </a:solidFill>
                  </a:tcPr>
                </a:tc>
                <a:tc>
                  <a:txBody>
                    <a:bodyPr/>
                    <a:lstStyle/>
                    <a:p>
                      <a:r>
                        <a:rPr lang="en-US" sz="3200" dirty="0">
                          <a:solidFill>
                            <a:srgbClr val="548235"/>
                          </a:solidFill>
                        </a:rPr>
                        <a:t>-</a:t>
                      </a:r>
                      <a:endParaRPr lang="en-CH" sz="3200" dirty="0">
                        <a:solidFill>
                          <a:srgbClr val="548235"/>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28385454"/>
                  </a:ext>
                </a:extLst>
              </a:tr>
              <a:tr h="370840">
                <a:tc>
                  <a:txBody>
                    <a:bodyPr/>
                    <a:lstStyle/>
                    <a:p>
                      <a:r>
                        <a:rPr lang="en-US" sz="3200" kern="1200" dirty="0">
                          <a:solidFill>
                            <a:srgbClr val="2F5597"/>
                          </a:solidFill>
                          <a:effectLst/>
                          <a:latin typeface="+mn-lt"/>
                          <a:ea typeface="+mn-ea"/>
                          <a:cs typeface="+mn-cs"/>
                        </a:rPr>
                        <a:t>1 + A</a:t>
                      </a:r>
                      <a:r>
                        <a:rPr lang="en-US" sz="3200" kern="1200" baseline="-25%" dirty="0">
                          <a:solidFill>
                            <a:srgbClr val="2F5597"/>
                          </a:solidFill>
                          <a:effectLst/>
                          <a:latin typeface="+mn-lt"/>
                          <a:ea typeface="+mn-ea"/>
                          <a:cs typeface="+mn-cs"/>
                        </a:rPr>
                        <a:t>F</a:t>
                      </a:r>
                      <a:r>
                        <a:rPr lang="en-US" sz="3200" kern="1200" dirty="0">
                          <a:solidFill>
                            <a:srgbClr val="2F5597"/>
                          </a:solidFill>
                          <a:effectLst/>
                          <a:latin typeface="+mn-lt"/>
                          <a:ea typeface="+mn-ea"/>
                          <a:cs typeface="+mn-cs"/>
                        </a:rPr>
                        <a:t> + A</a:t>
                      </a:r>
                      <a:r>
                        <a:rPr lang="en-US" sz="3200" kern="1200" baseline="-25%" dirty="0">
                          <a:solidFill>
                            <a:srgbClr val="2F5597"/>
                          </a:solidFill>
                          <a:effectLst/>
                          <a:latin typeface="+mn-lt"/>
                          <a:ea typeface="+mn-ea"/>
                          <a:cs typeface="+mn-cs"/>
                        </a:rPr>
                        <a:t>S</a:t>
                      </a:r>
                      <a:endParaRPr lang="en-CH" sz="3200" dirty="0">
                        <a:solidFill>
                          <a:srgbClr val="2F5597"/>
                        </a:solidFill>
                      </a:endParaRPr>
                    </a:p>
                  </a:txBody>
                  <a:tcPr>
                    <a:solidFill>
                      <a:schemeClr val="bg1"/>
                    </a:solidFill>
                  </a:tcPr>
                </a:tc>
                <a:tc>
                  <a:txBody>
                    <a:bodyPr/>
                    <a:lstStyle/>
                    <a:p>
                      <a:endParaRPr lang="en-CH" sz="3200" dirty="0"/>
                    </a:p>
                  </a:txBody>
                  <a:tcPr>
                    <a:solidFill>
                      <a:schemeClr val="bg1"/>
                    </a:solidFill>
                  </a:tcPr>
                </a:tc>
                <a:tc>
                  <a:txBody>
                    <a:bodyPr/>
                    <a:lstStyle/>
                    <a:p>
                      <a:r>
                        <a:rPr lang="en-US" sz="3200" dirty="0">
                          <a:solidFill>
                            <a:srgbClr val="548235"/>
                          </a:solidFill>
                        </a:rPr>
                        <a:t>3</a:t>
                      </a:r>
                      <a:endParaRPr lang="en-CH" sz="3200" dirty="0">
                        <a:solidFill>
                          <a:srgbClr val="548235"/>
                        </a:solidFill>
                      </a:endParaRPr>
                    </a:p>
                  </a:txBody>
                  <a:tcPr>
                    <a:solidFill>
                      <a:schemeClr val="bg1"/>
                    </a:solidFill>
                  </a:tcPr>
                </a:tc>
                <a:extLst>
                  <a:ext uri="{0D108BD9-81ED-4DB2-BD59-A6C34878D82A}">
                    <a16:rowId xmlns:a16="http://schemas.microsoft.com/office/drawing/2014/main" val="1637990878"/>
                  </a:ext>
                </a:extLst>
              </a:tr>
              <a:tr h="513715">
                <a:tc>
                  <a:txBody>
                    <a:bodyPr/>
                    <a:lstStyle/>
                    <a:p>
                      <a:r>
                        <a:rPr lang="fr-CH" sz="3200" kern="1200" dirty="0">
                          <a:solidFill>
                            <a:srgbClr val="2F5597"/>
                          </a:solidFill>
                          <a:effectLst/>
                          <a:latin typeface="+mn-lt"/>
                          <a:ea typeface="+mn-ea"/>
                          <a:cs typeface="+mn-cs"/>
                        </a:rPr>
                        <a:t>14</a:t>
                      </a:r>
                      <a:r>
                        <a:rPr lang="fr-CH" sz="3200" kern="1200" baseline="30%" dirty="0">
                          <a:solidFill>
                            <a:srgbClr val="2F5597"/>
                          </a:solidFill>
                          <a:effectLst/>
                          <a:latin typeface="+mn-lt"/>
                          <a:ea typeface="+mn-ea"/>
                          <a:cs typeface="+mn-cs"/>
                        </a:rPr>
                        <a:t>L</a:t>
                      </a:r>
                      <a:endParaRPr lang="en-CH" sz="3200" baseline="30%" dirty="0">
                        <a:solidFill>
                          <a:srgbClr val="2F5597"/>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CH" sz="32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3200" dirty="0">
                          <a:solidFill>
                            <a:srgbClr val="548235"/>
                          </a:solidFill>
                        </a:rPr>
                        <a:t>2 + 2</a:t>
                      </a:r>
                      <a:r>
                        <a:rPr lang="en-US" sz="3200" baseline="30%" dirty="0">
                          <a:solidFill>
                            <a:srgbClr val="548235"/>
                          </a:solidFill>
                        </a:rPr>
                        <a:t>L</a:t>
                      </a:r>
                      <a:endParaRPr lang="en-CH" sz="3200" baseline="30%" dirty="0">
                        <a:solidFill>
                          <a:srgbClr val="548235"/>
                        </a:solidFill>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814742"/>
                  </a:ext>
                </a:extLst>
              </a:tr>
              <a:tr h="0">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dirty="0"/>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CH" sz="3200" baseline="3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92349919"/>
                  </a:ext>
                </a:extLst>
              </a:tr>
            </a:tbl>
          </a:graphicData>
        </a:graphic>
      </p:graphicFrame>
      <p:sp>
        <p:nvSpPr>
          <p:cNvPr id="17" name="TextBox 16">
            <a:extLst>
              <a:ext uri="{FF2B5EF4-FFF2-40B4-BE49-F238E27FC236}">
                <a16:creationId xmlns:a16="http://schemas.microsoft.com/office/drawing/2014/main" id="{CD539453-F510-4418-8061-4892FB6F0994}"/>
              </a:ext>
            </a:extLst>
          </p:cNvPr>
          <p:cNvSpPr txBox="1"/>
          <p:nvPr/>
        </p:nvSpPr>
        <p:spPr>
          <a:xfrm>
            <a:off x="10252075" y="1781354"/>
            <a:ext cx="2203450" cy="400110"/>
          </a:xfrm>
          <a:prstGeom prst="rect">
            <a:avLst/>
          </a:prstGeom>
          <a:noFill/>
        </p:spPr>
        <p:txBody>
          <a:bodyPr wrap="square" rtlCol="0">
            <a:spAutoFit/>
          </a:bodyPr>
          <a:lstStyle/>
          <a:p>
            <a:r>
              <a:rPr lang="en-US" sz="2000" dirty="0"/>
              <a:t>L = #links</a:t>
            </a:r>
            <a:endParaRPr lang="en-CH" sz="2000" dirty="0"/>
          </a:p>
        </p:txBody>
      </p:sp>
      <p:sp>
        <p:nvSpPr>
          <p:cNvPr id="12" name="TextBox 11">
            <a:extLst>
              <a:ext uri="{FF2B5EF4-FFF2-40B4-BE49-F238E27FC236}">
                <a16:creationId xmlns:a16="http://schemas.microsoft.com/office/drawing/2014/main" id="{9B0A0B8D-F557-4363-BDB6-36594E4BB3CF}"/>
              </a:ext>
            </a:extLst>
          </p:cNvPr>
          <p:cNvSpPr txBox="1"/>
          <p:nvPr/>
        </p:nvSpPr>
        <p:spPr>
          <a:xfrm>
            <a:off x="838200" y="5863223"/>
            <a:ext cx="9702795" cy="338554"/>
          </a:xfrm>
          <a:prstGeom prst="rect">
            <a:avLst/>
          </a:prstGeom>
          <a:noFill/>
        </p:spPr>
        <p:txBody>
          <a:bodyPr wrap="square" rtlCol="0">
            <a:spAutoFit/>
          </a:bodyPr>
          <a:lstStyle/>
          <a:p>
            <a:r>
              <a:rPr lang="en-US" sz="1600" i="1" dirty="0"/>
              <a:t>[1]: </a:t>
            </a:r>
            <a:r>
              <a:rPr lang="fr-CH" sz="1600" i="1" dirty="0"/>
              <a:t>P. Emmerich et al., User </a:t>
            </a:r>
            <a:r>
              <a:rPr lang="fr-CH" sz="1600" i="1" dirty="0" err="1"/>
              <a:t>Space</a:t>
            </a:r>
            <a:r>
              <a:rPr lang="fr-CH" sz="1600" i="1" dirty="0"/>
              <a:t> Network Drivers, ANCS’19</a:t>
            </a:r>
            <a:endParaRPr lang="en-CH" sz="1600" i="1" dirty="0"/>
          </a:p>
        </p:txBody>
      </p:sp>
    </p:spTree>
    <p:custDataLst>
      <p:tags r:id="rId1"/>
    </p:custDataLst>
    <p:extLst>
      <p:ext uri="{BB962C8B-B14F-4D97-AF65-F5344CB8AC3E}">
        <p14:creationId xmlns:p14="http://schemas.microsoft.com/office/powerpoint/2010/main" val="237819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3276-EA8E-420F-9A89-44AC28E308FD}"/>
              </a:ext>
            </a:extLst>
          </p:cNvPr>
          <p:cNvSpPr>
            <a:spLocks noGrp="1"/>
          </p:cNvSpPr>
          <p:nvPr>
            <p:ph type="title"/>
          </p:nvPr>
        </p:nvSpPr>
        <p:spPr/>
        <p:txBody>
          <a:bodyPr/>
          <a:lstStyle/>
          <a:p>
            <a:r>
              <a:rPr lang="en-US" dirty="0"/>
              <a:t>Performance</a:t>
            </a:r>
            <a:endParaRPr lang="en-CH" dirty="0"/>
          </a:p>
        </p:txBody>
      </p:sp>
      <p:sp>
        <p:nvSpPr>
          <p:cNvPr id="4" name="Slide Number Placeholder 3">
            <a:extLst>
              <a:ext uri="{FF2B5EF4-FFF2-40B4-BE49-F238E27FC236}">
                <a16:creationId xmlns:a16="http://schemas.microsoft.com/office/drawing/2014/main" id="{3BE36B1D-79B2-4520-BEA4-0FCD1D32D0E5}"/>
              </a:ext>
            </a:extLst>
          </p:cNvPr>
          <p:cNvSpPr>
            <a:spLocks noGrp="1"/>
          </p:cNvSpPr>
          <p:nvPr>
            <p:ph type="sldNum" sz="quarter" idx="12"/>
          </p:nvPr>
        </p:nvSpPr>
        <p:spPr/>
        <p:txBody>
          <a:bodyPr/>
          <a:lstStyle/>
          <a:p>
            <a:fld id="{1DFD7F37-2372-4B63-9179-6C03AFA00E0C}" type="slidenum">
              <a:rPr lang="en-CH" smtClean="0"/>
              <a:t>27</a:t>
            </a:fld>
            <a:endParaRPr lang="en-CH" dirty="0"/>
          </a:p>
        </p:txBody>
      </p:sp>
      <p:pic>
        <p:nvPicPr>
          <p:cNvPr id="5" name="Graphic 16">
            <a:extLst>
              <a:ext uri="{FF2B5EF4-FFF2-40B4-BE49-F238E27FC236}">
                <a16:creationId xmlns:a16="http://schemas.microsoft.com/office/drawing/2014/main" id="{BD2765C1-3498-4949-9E06-A52E67349D55}"/>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1688984"/>
            <a:ext cx="6257925" cy="4670761"/>
          </a:xfrm>
          <a:prstGeom prst="rect">
            <a:avLst/>
          </a:prstGeom>
        </p:spPr>
      </p:pic>
      <p:sp>
        <p:nvSpPr>
          <p:cNvPr id="12" name="TextBox 11">
            <a:extLst>
              <a:ext uri="{FF2B5EF4-FFF2-40B4-BE49-F238E27FC236}">
                <a16:creationId xmlns:a16="http://schemas.microsoft.com/office/drawing/2014/main" id="{D9E85482-1E94-4ACB-8CF2-3B9BD3E9F54B}"/>
              </a:ext>
            </a:extLst>
          </p:cNvPr>
          <p:cNvSpPr txBox="1"/>
          <p:nvPr/>
        </p:nvSpPr>
        <p:spPr>
          <a:xfrm>
            <a:off x="6596063" y="4397650"/>
            <a:ext cx="5581650" cy="1446550"/>
          </a:xfrm>
          <a:prstGeom prst="rect">
            <a:avLst/>
          </a:prstGeom>
          <a:noFill/>
        </p:spPr>
        <p:txBody>
          <a:bodyPr wrap="square" rtlCol="0">
            <a:spAutoFit/>
          </a:bodyPr>
          <a:lstStyle/>
          <a:p>
            <a:r>
              <a:rPr lang="en-US" sz="3600" dirty="0">
                <a:solidFill>
                  <a:srgbClr val="0070C0"/>
                </a:solidFill>
              </a:rPr>
              <a:t>Much more in the paper</a:t>
            </a:r>
          </a:p>
          <a:p>
            <a:r>
              <a:rPr lang="en-US" sz="2800" dirty="0">
                <a:solidFill>
                  <a:srgbClr val="0070C0"/>
                </a:solidFill>
              </a:rPr>
              <a:t>Virtualization, low-level metrics…</a:t>
            </a:r>
          </a:p>
          <a:p>
            <a:r>
              <a:rPr lang="en-US" sz="2400" u="sng" dirty="0">
                <a:solidFill>
                  <a:srgbClr val="0070C0"/>
                </a:solidFill>
              </a:rPr>
              <a:t>dslab.epfl.ch/research/</a:t>
            </a:r>
            <a:r>
              <a:rPr lang="en-US" sz="2400" u="sng" dirty="0" err="1">
                <a:solidFill>
                  <a:srgbClr val="0070C0"/>
                </a:solidFill>
              </a:rPr>
              <a:t>tinynf</a:t>
            </a:r>
            <a:endParaRPr lang="en-CH" sz="3200" u="sng" dirty="0">
              <a:solidFill>
                <a:srgbClr val="0070C0"/>
              </a:solidFill>
            </a:endParaRPr>
          </a:p>
        </p:txBody>
      </p:sp>
      <p:sp>
        <p:nvSpPr>
          <p:cNvPr id="27" name="Footer Placeholder 26">
            <a:extLst>
              <a:ext uri="{FF2B5EF4-FFF2-40B4-BE49-F238E27FC236}">
                <a16:creationId xmlns:a16="http://schemas.microsoft.com/office/drawing/2014/main" id="{B86EC8CF-F523-4455-B361-A40A80C8CF94}"/>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8" name="Date Placeholder 12">
            <a:extLst>
              <a:ext uri="{FF2B5EF4-FFF2-40B4-BE49-F238E27FC236}">
                <a16:creationId xmlns:a16="http://schemas.microsoft.com/office/drawing/2014/main" id="{C9CA0350-8021-41DA-911D-7D74B97CACD8}"/>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grpSp>
        <p:nvGrpSpPr>
          <p:cNvPr id="17" name="Group 16">
            <a:extLst>
              <a:ext uri="{FF2B5EF4-FFF2-40B4-BE49-F238E27FC236}">
                <a16:creationId xmlns:a16="http://schemas.microsoft.com/office/drawing/2014/main" id="{137ADA61-DB43-4667-AA13-2F2F079DB57F}"/>
              </a:ext>
            </a:extLst>
          </p:cNvPr>
          <p:cNvGrpSpPr/>
          <p:nvPr/>
        </p:nvGrpSpPr>
        <p:grpSpPr>
          <a:xfrm>
            <a:off x="3443288" y="3654645"/>
            <a:ext cx="8734425" cy="646331"/>
            <a:chOff x="3443288" y="3654645"/>
            <a:chExt cx="8734425" cy="646331"/>
          </a:xfrm>
        </p:grpSpPr>
        <p:sp>
          <p:nvSpPr>
            <p:cNvPr id="8" name="TextBox 7">
              <a:extLst>
                <a:ext uri="{FF2B5EF4-FFF2-40B4-BE49-F238E27FC236}">
                  <a16:creationId xmlns:a16="http://schemas.microsoft.com/office/drawing/2014/main" id="{EB8BB9EF-C6FE-4F1A-81C7-1AAFDA3D44DA}"/>
                </a:ext>
              </a:extLst>
            </p:cNvPr>
            <p:cNvSpPr txBox="1"/>
            <p:nvPr/>
          </p:nvSpPr>
          <p:spPr>
            <a:xfrm>
              <a:off x="6272213" y="3654645"/>
              <a:ext cx="5905500" cy="646331"/>
            </a:xfrm>
            <a:prstGeom prst="rect">
              <a:avLst/>
            </a:prstGeom>
            <a:noFill/>
          </p:spPr>
          <p:txBody>
            <a:bodyPr wrap="square" rtlCol="0">
              <a:spAutoFit/>
            </a:bodyPr>
            <a:lstStyle/>
            <a:p>
              <a:pPr algn="ctr"/>
              <a:r>
                <a:rPr lang="en-US" sz="3600" dirty="0"/>
                <a:t>2.6x throughput vs. verified</a:t>
              </a:r>
              <a:endParaRPr lang="en-CH" sz="3600" dirty="0"/>
            </a:p>
          </p:txBody>
        </p:sp>
        <p:cxnSp>
          <p:nvCxnSpPr>
            <p:cNvPr id="13" name="Straight Arrow Connector 12">
              <a:extLst>
                <a:ext uri="{FF2B5EF4-FFF2-40B4-BE49-F238E27FC236}">
                  <a16:creationId xmlns:a16="http://schemas.microsoft.com/office/drawing/2014/main" id="{14625826-2E72-4B9B-831D-66F7F5126DB3}"/>
                </a:ext>
              </a:extLst>
            </p:cNvPr>
            <p:cNvCxnSpPr>
              <a:cxnSpLocks/>
            </p:cNvCxnSpPr>
            <p:nvPr/>
          </p:nvCxnSpPr>
          <p:spPr>
            <a:xfrm>
              <a:off x="3443288" y="4008439"/>
              <a:ext cx="3019423"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2AA3DBBC-AA8E-451D-AEAA-6C32A4EBF011}"/>
              </a:ext>
            </a:extLst>
          </p:cNvPr>
          <p:cNvGrpSpPr/>
          <p:nvPr/>
        </p:nvGrpSpPr>
        <p:grpSpPr>
          <a:xfrm>
            <a:off x="5086350" y="2691381"/>
            <a:ext cx="5359399" cy="646331"/>
            <a:chOff x="5086350" y="2691381"/>
            <a:chExt cx="5359399" cy="646331"/>
          </a:xfrm>
        </p:grpSpPr>
        <p:sp>
          <p:nvSpPr>
            <p:cNvPr id="9" name="TextBox 8">
              <a:extLst>
                <a:ext uri="{FF2B5EF4-FFF2-40B4-BE49-F238E27FC236}">
                  <a16:creationId xmlns:a16="http://schemas.microsoft.com/office/drawing/2014/main" id="{85DE16FC-A984-4F91-988B-331D743A6FAD}"/>
                </a:ext>
              </a:extLst>
            </p:cNvPr>
            <p:cNvSpPr txBox="1"/>
            <p:nvPr/>
          </p:nvSpPr>
          <p:spPr>
            <a:xfrm>
              <a:off x="6462711" y="2691381"/>
              <a:ext cx="3983038" cy="646331"/>
            </a:xfrm>
            <a:prstGeom prst="rect">
              <a:avLst/>
            </a:prstGeom>
            <a:noFill/>
          </p:spPr>
          <p:txBody>
            <a:bodyPr wrap="square" rtlCol="0">
              <a:spAutoFit/>
            </a:bodyPr>
            <a:lstStyle/>
            <a:p>
              <a:pPr algn="ctr"/>
              <a:r>
                <a:rPr lang="en-US" sz="3600" dirty="0"/>
                <a:t>1.25x vs. unverified</a:t>
              </a:r>
              <a:endParaRPr lang="en-CH" sz="3600" dirty="0"/>
            </a:p>
          </p:txBody>
        </p:sp>
        <p:cxnSp>
          <p:nvCxnSpPr>
            <p:cNvPr id="18" name="Straight Arrow Connector 17">
              <a:extLst>
                <a:ext uri="{FF2B5EF4-FFF2-40B4-BE49-F238E27FC236}">
                  <a16:creationId xmlns:a16="http://schemas.microsoft.com/office/drawing/2014/main" id="{7440A613-6B17-4F18-8BA5-53CF0152B456}"/>
                </a:ext>
              </a:extLst>
            </p:cNvPr>
            <p:cNvCxnSpPr>
              <a:cxnSpLocks/>
            </p:cNvCxnSpPr>
            <p:nvPr/>
          </p:nvCxnSpPr>
          <p:spPr>
            <a:xfrm>
              <a:off x="5086350" y="3008314"/>
              <a:ext cx="1409699"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2AB17443-1478-4F1F-AEF8-399EB1AB6108}"/>
              </a:ext>
            </a:extLst>
          </p:cNvPr>
          <p:cNvSpPr/>
          <p:nvPr/>
        </p:nvSpPr>
        <p:spPr>
          <a:xfrm>
            <a:off x="1066800" y="5685622"/>
            <a:ext cx="6134100" cy="770789"/>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42A5459C-57B6-4BCA-ACC7-4403D849EC49}"/>
              </a:ext>
            </a:extLst>
          </p:cNvPr>
          <p:cNvSpPr/>
          <p:nvPr/>
        </p:nvSpPr>
        <p:spPr>
          <a:xfrm rot="5400000">
            <a:off x="-1174136" y="3547427"/>
            <a:ext cx="4670762" cy="674711"/>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6" name="Rectangle 35">
            <a:extLst>
              <a:ext uri="{FF2B5EF4-FFF2-40B4-BE49-F238E27FC236}">
                <a16:creationId xmlns:a16="http://schemas.microsoft.com/office/drawing/2014/main" id="{D8E7682F-CAE1-49EB-BBA1-5E55C41B8248}"/>
              </a:ext>
            </a:extLst>
          </p:cNvPr>
          <p:cNvSpPr/>
          <p:nvPr/>
        </p:nvSpPr>
        <p:spPr>
          <a:xfrm rot="5400000">
            <a:off x="2093654" y="1153857"/>
            <a:ext cx="273492" cy="1381199"/>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7" name="Rectangle 36">
            <a:extLst>
              <a:ext uri="{FF2B5EF4-FFF2-40B4-BE49-F238E27FC236}">
                <a16:creationId xmlns:a16="http://schemas.microsoft.com/office/drawing/2014/main" id="{95B07B40-2AAD-407B-AAAD-1CAB31A4E770}"/>
              </a:ext>
            </a:extLst>
          </p:cNvPr>
          <p:cNvSpPr/>
          <p:nvPr/>
        </p:nvSpPr>
        <p:spPr>
          <a:xfrm rot="5400000">
            <a:off x="2431008" y="1062367"/>
            <a:ext cx="273494" cy="2027288"/>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8" name="Rectangle 37">
            <a:extLst>
              <a:ext uri="{FF2B5EF4-FFF2-40B4-BE49-F238E27FC236}">
                <a16:creationId xmlns:a16="http://schemas.microsoft.com/office/drawing/2014/main" id="{7EB8C401-9D0F-42F8-919E-C191AF288FAF}"/>
              </a:ext>
            </a:extLst>
          </p:cNvPr>
          <p:cNvSpPr/>
          <p:nvPr/>
        </p:nvSpPr>
        <p:spPr>
          <a:xfrm rot="5400000">
            <a:off x="2099454" y="1625475"/>
            <a:ext cx="290516" cy="1381201"/>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9" name="Rectangle 38">
            <a:extLst>
              <a:ext uri="{FF2B5EF4-FFF2-40B4-BE49-F238E27FC236}">
                <a16:creationId xmlns:a16="http://schemas.microsoft.com/office/drawing/2014/main" id="{56EC0BFF-025C-4CF9-BDA0-127BB566A9B8}"/>
              </a:ext>
            </a:extLst>
          </p:cNvPr>
          <p:cNvSpPr/>
          <p:nvPr/>
        </p:nvSpPr>
        <p:spPr>
          <a:xfrm rot="5400000">
            <a:off x="2298212" y="1671076"/>
            <a:ext cx="731198" cy="2190777"/>
          </a:xfrm>
          <a:prstGeom prst="rect">
            <a:avLst/>
          </a:prstGeom>
          <a:solidFill>
            <a:srgbClr val="FFC000">
              <a:alpha val="25.098%"/>
            </a:srgbClr>
          </a:solidFill>
          <a:ln w="57150">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spTree>
    <p:custDataLst>
      <p:tags r:id="rId1"/>
    </p:custDataLst>
    <p:extLst>
      <p:ext uri="{BB962C8B-B14F-4D97-AF65-F5344CB8AC3E}">
        <p14:creationId xmlns:p14="http://schemas.microsoft.com/office/powerpoint/2010/main" val="28321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20" grpId="1" animBg="1"/>
      <p:bldP spid="24" grpId="0" animBg="1"/>
      <p:bldP spid="24" grpId="1" animBg="1"/>
      <p:bldP spid="36" grpId="0" animBg="1"/>
      <p:bldP spid="36" grpId="1" animBg="1"/>
      <p:bldP spid="37" grpId="0" animBg="1"/>
      <p:bldP spid="37" grpId="1" animBg="1"/>
      <p:bldP spid="38" grpId="0" animBg="1"/>
      <p:bldP spid="38" grpId="1" animBg="1"/>
      <p:bldP spid="39" grpId="0" animBg="1"/>
      <p:bldP spid="39" grpId="1" animBg="1"/>
    </p:bldLst>
  </p:timing>
</p:sld>
</file>

<file path=ppt/slides/slide2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3276-EA8E-420F-9A89-44AC28E308FD}"/>
              </a:ext>
            </a:extLst>
          </p:cNvPr>
          <p:cNvSpPr>
            <a:spLocks noGrp="1"/>
          </p:cNvSpPr>
          <p:nvPr>
            <p:ph type="title"/>
          </p:nvPr>
        </p:nvSpPr>
        <p:spPr/>
        <p:txBody>
          <a:bodyPr/>
          <a:lstStyle/>
          <a:p>
            <a:r>
              <a:rPr lang="en-US" dirty="0"/>
              <a:t>Performance</a:t>
            </a:r>
            <a:endParaRPr lang="en-CH" dirty="0"/>
          </a:p>
        </p:txBody>
      </p:sp>
      <p:sp>
        <p:nvSpPr>
          <p:cNvPr id="4" name="Slide Number Placeholder 3">
            <a:extLst>
              <a:ext uri="{FF2B5EF4-FFF2-40B4-BE49-F238E27FC236}">
                <a16:creationId xmlns:a16="http://schemas.microsoft.com/office/drawing/2014/main" id="{3BE36B1D-79B2-4520-BEA4-0FCD1D32D0E5}"/>
              </a:ext>
            </a:extLst>
          </p:cNvPr>
          <p:cNvSpPr>
            <a:spLocks noGrp="1"/>
          </p:cNvSpPr>
          <p:nvPr>
            <p:ph type="sldNum" sz="quarter" idx="12"/>
          </p:nvPr>
        </p:nvSpPr>
        <p:spPr/>
        <p:txBody>
          <a:bodyPr/>
          <a:lstStyle/>
          <a:p>
            <a:fld id="{1DFD7F37-2372-4B63-9179-6C03AFA00E0C}" type="slidenum">
              <a:rPr lang="en-CH" smtClean="0"/>
              <a:t>28</a:t>
            </a:fld>
            <a:endParaRPr lang="en-CH"/>
          </a:p>
        </p:txBody>
      </p:sp>
      <p:pic>
        <p:nvPicPr>
          <p:cNvPr id="13" name="Graphic 20">
            <a:extLst>
              <a:ext uri="{FF2B5EF4-FFF2-40B4-BE49-F238E27FC236}">
                <a16:creationId xmlns:a16="http://schemas.microsoft.com/office/drawing/2014/main" id="{B4D5006E-914D-498C-A87D-94D73A4C9D6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1628639"/>
            <a:ext cx="6257924" cy="4727711"/>
          </a:xfrm>
          <a:prstGeom prst="rect">
            <a:avLst/>
          </a:prstGeom>
        </p:spPr>
      </p:pic>
      <p:sp>
        <p:nvSpPr>
          <p:cNvPr id="15" name="TextBox 14">
            <a:extLst>
              <a:ext uri="{FF2B5EF4-FFF2-40B4-BE49-F238E27FC236}">
                <a16:creationId xmlns:a16="http://schemas.microsoft.com/office/drawing/2014/main" id="{8F76389D-5EF4-4C39-B7E8-5142210833DB}"/>
              </a:ext>
            </a:extLst>
          </p:cNvPr>
          <p:cNvSpPr txBox="1"/>
          <p:nvPr/>
        </p:nvSpPr>
        <p:spPr>
          <a:xfrm>
            <a:off x="7096124" y="982308"/>
            <a:ext cx="3983038" cy="646331"/>
          </a:xfrm>
          <a:prstGeom prst="rect">
            <a:avLst/>
          </a:prstGeom>
          <a:noFill/>
        </p:spPr>
        <p:txBody>
          <a:bodyPr wrap="square" rtlCol="0">
            <a:spAutoFit/>
          </a:bodyPr>
          <a:lstStyle/>
          <a:p>
            <a:pPr algn="ctr"/>
            <a:r>
              <a:rPr lang="en-US" sz="3600" dirty="0"/>
              <a:t>Worse in “no-op”</a:t>
            </a:r>
          </a:p>
        </p:txBody>
      </p:sp>
      <p:sp>
        <p:nvSpPr>
          <p:cNvPr id="17" name="TextBox 16">
            <a:extLst>
              <a:ext uri="{FF2B5EF4-FFF2-40B4-BE49-F238E27FC236}">
                <a16:creationId xmlns:a16="http://schemas.microsoft.com/office/drawing/2014/main" id="{E34059CE-3BFD-4118-8E0A-5359234C5E2A}"/>
              </a:ext>
            </a:extLst>
          </p:cNvPr>
          <p:cNvSpPr txBox="1"/>
          <p:nvPr/>
        </p:nvSpPr>
        <p:spPr>
          <a:xfrm>
            <a:off x="1496217" y="5406417"/>
            <a:ext cx="4941889" cy="338554"/>
          </a:xfrm>
          <a:prstGeom prst="rect">
            <a:avLst/>
          </a:prstGeom>
          <a:noFill/>
        </p:spPr>
        <p:txBody>
          <a:bodyPr wrap="square" rtlCol="0">
            <a:spAutoFit/>
          </a:bodyPr>
          <a:lstStyle/>
          <a:p>
            <a:r>
              <a:rPr lang="en-US" sz="1600" dirty="0"/>
              <a:t>CPU frequency reduced to avoid NIC bottleneck</a:t>
            </a:r>
          </a:p>
        </p:txBody>
      </p:sp>
      <p:sp>
        <p:nvSpPr>
          <p:cNvPr id="20" name="Footer Placeholder 19">
            <a:extLst>
              <a:ext uri="{FF2B5EF4-FFF2-40B4-BE49-F238E27FC236}">
                <a16:creationId xmlns:a16="http://schemas.microsoft.com/office/drawing/2014/main" id="{916B23E6-F9EB-415F-9051-930709BED279}"/>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1" name="Date Placeholder 12">
            <a:extLst>
              <a:ext uri="{FF2B5EF4-FFF2-40B4-BE49-F238E27FC236}">
                <a16:creationId xmlns:a16="http://schemas.microsoft.com/office/drawing/2014/main" id="{3D494898-D825-4DE7-A155-9E269A638D02}"/>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
        <p:nvSpPr>
          <p:cNvPr id="16" name="Content Placeholder 2">
            <a:extLst>
              <a:ext uri="{FF2B5EF4-FFF2-40B4-BE49-F238E27FC236}">
                <a16:creationId xmlns:a16="http://schemas.microsoft.com/office/drawing/2014/main" id="{75656E6D-56D1-40D6-8023-31D5A589BA00}"/>
              </a:ext>
            </a:extLst>
          </p:cNvPr>
          <p:cNvSpPr>
            <a:spLocks noGrp="1"/>
          </p:cNvSpPr>
          <p:nvPr>
            <p:ph idx="1"/>
          </p:nvPr>
        </p:nvSpPr>
        <p:spPr>
          <a:xfrm>
            <a:off x="7543800" y="1816825"/>
            <a:ext cx="3924300" cy="4351338"/>
          </a:xfrm>
        </p:spPr>
        <p:txBody>
          <a:bodyPr/>
          <a:lstStyle/>
          <a:p>
            <a:r>
              <a:rPr lang="en-US" dirty="0"/>
              <a:t>35 instructions to receive + transmit</a:t>
            </a:r>
          </a:p>
          <a:p>
            <a:r>
              <a:rPr lang="en-US" dirty="0"/>
              <a:t>100 for DPDK</a:t>
            </a:r>
          </a:p>
          <a:p>
            <a:endParaRPr lang="en-US" dirty="0"/>
          </a:p>
          <a:p>
            <a:r>
              <a:rPr lang="en-US" dirty="0"/>
              <a:t>Lower cache footprint</a:t>
            </a:r>
          </a:p>
          <a:p>
            <a:endParaRPr lang="en-US" dirty="0"/>
          </a:p>
          <a:p>
            <a:r>
              <a:rPr lang="en-US" dirty="0">
                <a:sym typeface="Wingdings" panose="05000000000000000000" pitchFamily="2" charset="2"/>
              </a:rPr>
              <a:t> Less interference</a:t>
            </a:r>
            <a:endParaRPr lang="en-CH" dirty="0"/>
          </a:p>
        </p:txBody>
      </p:sp>
    </p:spTree>
    <p:custDataLst>
      <p:tags r:id="rId1"/>
    </p:custDataLst>
    <p:extLst>
      <p:ext uri="{BB962C8B-B14F-4D97-AF65-F5344CB8AC3E}">
        <p14:creationId xmlns:p14="http://schemas.microsoft.com/office/powerpoint/2010/main" val="1904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E6EB-A1E1-45DD-B667-700C45EF6BA1}"/>
              </a:ext>
            </a:extLst>
          </p:cNvPr>
          <p:cNvSpPr>
            <a:spLocks noGrp="1"/>
          </p:cNvSpPr>
          <p:nvPr>
            <p:ph type="title"/>
          </p:nvPr>
        </p:nvSpPr>
        <p:spPr/>
        <p:txBody>
          <a:bodyPr/>
          <a:lstStyle/>
          <a:p>
            <a:r>
              <a:rPr lang="en-US" dirty="0"/>
              <a:t>Conclusion</a:t>
            </a:r>
            <a:endParaRPr lang="en-CH" dirty="0"/>
          </a:p>
        </p:txBody>
      </p:sp>
      <p:sp>
        <p:nvSpPr>
          <p:cNvPr id="3" name="Content Placeholder 2">
            <a:extLst>
              <a:ext uri="{FF2B5EF4-FFF2-40B4-BE49-F238E27FC236}">
                <a16:creationId xmlns:a16="http://schemas.microsoft.com/office/drawing/2014/main" id="{8062CE21-4472-48FA-A7C7-58B27DA4D055}"/>
              </a:ext>
            </a:extLst>
          </p:cNvPr>
          <p:cNvSpPr>
            <a:spLocks noGrp="1"/>
          </p:cNvSpPr>
          <p:nvPr>
            <p:ph idx="1"/>
          </p:nvPr>
        </p:nvSpPr>
        <p:spPr>
          <a:xfrm>
            <a:off x="838200" y="1825624"/>
            <a:ext cx="10515600" cy="5032375"/>
          </a:xfrm>
        </p:spPr>
        <p:txBody>
          <a:bodyPr>
            <a:normAutofit/>
          </a:bodyPr>
          <a:lstStyle/>
          <a:p>
            <a:r>
              <a:rPr lang="en-US" dirty="0"/>
              <a:t>Designing for verification can help performance!</a:t>
            </a:r>
          </a:p>
          <a:p>
            <a:endParaRPr lang="en-US" sz="2400" dirty="0"/>
          </a:p>
          <a:p>
            <a:r>
              <a:rPr lang="en-US" dirty="0"/>
              <a:t>Core network functions </a:t>
            </a:r>
          </a:p>
          <a:p>
            <a:r>
              <a:rPr lang="en-US" dirty="0"/>
              <a:t>can be both fast and verified</a:t>
            </a:r>
          </a:p>
          <a:p>
            <a:endParaRPr lang="en-US" sz="1200" dirty="0"/>
          </a:p>
          <a:p>
            <a:r>
              <a:rPr lang="en-US" u="sng" dirty="0"/>
              <a:t>dslab.epfl.ch/research/</a:t>
            </a:r>
            <a:r>
              <a:rPr lang="en-US" u="sng" dirty="0" err="1"/>
              <a:t>tinynf</a:t>
            </a:r>
            <a:endParaRPr lang="en-US" u="sng" dirty="0"/>
          </a:p>
        </p:txBody>
      </p:sp>
      <p:sp>
        <p:nvSpPr>
          <p:cNvPr id="4" name="Slide Number Placeholder 3">
            <a:extLst>
              <a:ext uri="{FF2B5EF4-FFF2-40B4-BE49-F238E27FC236}">
                <a16:creationId xmlns:a16="http://schemas.microsoft.com/office/drawing/2014/main" id="{8BA6F5DC-17D6-42B7-8FAA-A3DCD3325719}"/>
              </a:ext>
            </a:extLst>
          </p:cNvPr>
          <p:cNvSpPr>
            <a:spLocks noGrp="1"/>
          </p:cNvSpPr>
          <p:nvPr>
            <p:ph type="sldNum" sz="quarter" idx="12"/>
          </p:nvPr>
        </p:nvSpPr>
        <p:spPr/>
        <p:txBody>
          <a:bodyPr/>
          <a:lstStyle/>
          <a:p>
            <a:fld id="{1DFD7F37-2372-4B63-9179-6C03AFA00E0C}" type="slidenum">
              <a:rPr lang="en-CH" smtClean="0"/>
              <a:t>29</a:t>
            </a:fld>
            <a:endParaRPr lang="en-CH"/>
          </a:p>
        </p:txBody>
      </p:sp>
      <p:pic>
        <p:nvPicPr>
          <p:cNvPr id="9" name="Graphic 8">
            <a:extLst>
              <a:ext uri="{FF2B5EF4-FFF2-40B4-BE49-F238E27FC236}">
                <a16:creationId xmlns:a16="http://schemas.microsoft.com/office/drawing/2014/main" id="{B41CB760-2320-42E2-9A76-577004247E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63997" y="4864890"/>
            <a:ext cx="1282702" cy="1282702"/>
          </a:xfrm>
          <a:prstGeom prst="rect">
            <a:avLst/>
          </a:prstGeom>
        </p:spPr>
      </p:pic>
      <p:grpSp>
        <p:nvGrpSpPr>
          <p:cNvPr id="10" name="Group 9">
            <a:extLst>
              <a:ext uri="{FF2B5EF4-FFF2-40B4-BE49-F238E27FC236}">
                <a16:creationId xmlns:a16="http://schemas.microsoft.com/office/drawing/2014/main" id="{627A66F6-7D7C-4A90-BCA7-9710418850BC}"/>
              </a:ext>
            </a:extLst>
          </p:cNvPr>
          <p:cNvGrpSpPr/>
          <p:nvPr/>
        </p:nvGrpSpPr>
        <p:grpSpPr>
          <a:xfrm>
            <a:off x="2495547" y="4864890"/>
            <a:ext cx="1282702" cy="1282702"/>
            <a:chOff x="3108612" y="5271084"/>
            <a:chExt cx="1282702" cy="1282702"/>
          </a:xfrm>
        </p:grpSpPr>
        <p:sp>
          <p:nvSpPr>
            <p:cNvPr id="11" name="Rectangle 10">
              <a:extLst>
                <a:ext uri="{FF2B5EF4-FFF2-40B4-BE49-F238E27FC236}">
                  <a16:creationId xmlns:a16="http://schemas.microsoft.com/office/drawing/2014/main" id="{7D7ED466-1E20-4F10-AF4D-D20748D8131F}"/>
                </a:ext>
              </a:extLst>
            </p:cNvPr>
            <p:cNvSpPr/>
            <p:nvPr/>
          </p:nvSpPr>
          <p:spPr>
            <a:xfrm>
              <a:off x="3108612" y="5271084"/>
              <a:ext cx="1282702" cy="1282702"/>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2" name="Graphic 11">
              <a:extLst>
                <a:ext uri="{FF2B5EF4-FFF2-40B4-BE49-F238E27FC236}">
                  <a16:creationId xmlns:a16="http://schemas.microsoft.com/office/drawing/2014/main" id="{D010FCF0-0A84-44A2-8F9F-0CD0D37D89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8612" y="5271084"/>
              <a:ext cx="1282702" cy="1282702"/>
            </a:xfrm>
            <a:prstGeom prst="rect">
              <a:avLst/>
            </a:prstGeom>
          </p:spPr>
        </p:pic>
      </p:grpSp>
      <p:grpSp>
        <p:nvGrpSpPr>
          <p:cNvPr id="13" name="Group 12">
            <a:extLst>
              <a:ext uri="{FF2B5EF4-FFF2-40B4-BE49-F238E27FC236}">
                <a16:creationId xmlns:a16="http://schemas.microsoft.com/office/drawing/2014/main" id="{89832F04-1711-47EB-92C4-24E7D157E2E4}"/>
              </a:ext>
            </a:extLst>
          </p:cNvPr>
          <p:cNvGrpSpPr/>
          <p:nvPr/>
        </p:nvGrpSpPr>
        <p:grpSpPr>
          <a:xfrm>
            <a:off x="927098" y="4864890"/>
            <a:ext cx="1282702" cy="1282702"/>
            <a:chOff x="523077" y="3489974"/>
            <a:chExt cx="1282702" cy="1282702"/>
          </a:xfrm>
        </p:grpSpPr>
        <p:sp>
          <p:nvSpPr>
            <p:cNvPr id="14" name="Rectangle 13">
              <a:extLst>
                <a:ext uri="{FF2B5EF4-FFF2-40B4-BE49-F238E27FC236}">
                  <a16:creationId xmlns:a16="http://schemas.microsoft.com/office/drawing/2014/main" id="{1ED935E3-A9EB-4C46-B84D-81227558F92B}"/>
                </a:ext>
              </a:extLst>
            </p:cNvPr>
            <p:cNvSpPr/>
            <p:nvPr/>
          </p:nvSpPr>
          <p:spPr>
            <a:xfrm>
              <a:off x="523077" y="3489974"/>
              <a:ext cx="1282702" cy="1282702"/>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5" name="Graphic 14">
              <a:extLst>
                <a:ext uri="{FF2B5EF4-FFF2-40B4-BE49-F238E27FC236}">
                  <a16:creationId xmlns:a16="http://schemas.microsoft.com/office/drawing/2014/main" id="{CF4D9AA4-5053-46AF-818F-1EBFCBC534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3077" y="3489974"/>
              <a:ext cx="1282702" cy="1282702"/>
            </a:xfrm>
            <a:prstGeom prst="rect">
              <a:avLst/>
            </a:prstGeom>
          </p:spPr>
        </p:pic>
      </p:grpSp>
      <p:sp>
        <p:nvSpPr>
          <p:cNvPr id="26" name="Footer Placeholder 25">
            <a:extLst>
              <a:ext uri="{FF2B5EF4-FFF2-40B4-BE49-F238E27FC236}">
                <a16:creationId xmlns:a16="http://schemas.microsoft.com/office/drawing/2014/main" id="{41A486D8-C411-443B-AAA0-C8199ED5D1FA}"/>
              </a:ext>
            </a:extLst>
          </p:cNvPr>
          <p:cNvSpPr>
            <a:spLocks noGrp="1"/>
          </p:cNvSpPr>
          <p:nvPr>
            <p:ph type="ftr" sz="quarter" idx="11"/>
          </p:nvPr>
        </p:nvSpPr>
        <p:spPr>
          <a:xfrm>
            <a:off x="3289298" y="6356349"/>
            <a:ext cx="4114800" cy="365125"/>
          </a:xfrm>
        </p:spPr>
        <p:txBody>
          <a:bodyPr/>
          <a:lstStyle/>
          <a:p>
            <a:r>
              <a:rPr lang="en-US" dirty="0"/>
              <a:t>A Simpler and Faster NIC Driver Model for Network Functions</a:t>
            </a:r>
            <a:endParaRPr lang="en-CH" dirty="0"/>
          </a:p>
        </p:txBody>
      </p:sp>
      <p:sp>
        <p:nvSpPr>
          <p:cNvPr id="27" name="Date Placeholder 12">
            <a:extLst>
              <a:ext uri="{FF2B5EF4-FFF2-40B4-BE49-F238E27FC236}">
                <a16:creationId xmlns:a16="http://schemas.microsoft.com/office/drawing/2014/main" id="{A8EC86D6-4CB3-4A3A-909F-AAA2BD7D1450}"/>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3552975962"/>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A2DE-FA33-4125-8544-1474FA18ED5C}"/>
              </a:ext>
            </a:extLst>
          </p:cNvPr>
          <p:cNvSpPr>
            <a:spLocks noGrp="1"/>
          </p:cNvSpPr>
          <p:nvPr>
            <p:ph type="title"/>
          </p:nvPr>
        </p:nvSpPr>
        <p:spPr/>
        <p:txBody>
          <a:bodyPr/>
          <a:lstStyle/>
          <a:p>
            <a:r>
              <a:rPr lang="en-US" dirty="0"/>
              <a:t>Network</a:t>
            </a:r>
            <a:endParaRPr lang="en-CH" dirty="0"/>
          </a:p>
        </p:txBody>
      </p:sp>
      <p:pic>
        <p:nvPicPr>
          <p:cNvPr id="5" name="Graphic 4" descr="Computer">
            <a:extLst>
              <a:ext uri="{FF2B5EF4-FFF2-40B4-BE49-F238E27FC236}">
                <a16:creationId xmlns:a16="http://schemas.microsoft.com/office/drawing/2014/main" id="{1B54DC16-0B50-4810-948A-DCB06BB005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711450"/>
            <a:ext cx="1435100" cy="1435100"/>
          </a:xfrm>
          <a:prstGeom prst="rect">
            <a:avLst/>
          </a:prstGeom>
        </p:spPr>
      </p:pic>
      <p:pic>
        <p:nvPicPr>
          <p:cNvPr id="11" name="Graphic 10" descr="Wireless router">
            <a:extLst>
              <a:ext uri="{FF2B5EF4-FFF2-40B4-BE49-F238E27FC236}">
                <a16:creationId xmlns:a16="http://schemas.microsoft.com/office/drawing/2014/main" id="{983B38F4-CC47-4C65-BD64-39D270657A7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287%" t="64.242%" r="12.406%" b="11.975%"/>
          <a:stretch/>
        </p:blipFill>
        <p:spPr>
          <a:xfrm>
            <a:off x="3201039" y="3176808"/>
            <a:ext cx="1537543" cy="492125"/>
          </a:xfrm>
          <a:prstGeom prst="rect">
            <a:avLst/>
          </a:prstGeom>
        </p:spPr>
      </p:pic>
      <p:pic>
        <p:nvPicPr>
          <p:cNvPr id="14" name="Graphic 13" descr="Computer">
            <a:extLst>
              <a:ext uri="{FF2B5EF4-FFF2-40B4-BE49-F238E27FC236}">
                <a16:creationId xmlns:a16="http://schemas.microsoft.com/office/drawing/2014/main" id="{8A217E60-D61C-491D-B28B-FA064D0854C9}"/>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73%" t="18.06%" r="0.001%" b="18.746%"/>
          <a:stretch/>
        </p:blipFill>
        <p:spPr>
          <a:xfrm>
            <a:off x="10596885" y="2771543"/>
            <a:ext cx="683756" cy="1292676"/>
          </a:xfrm>
          <a:prstGeom prst="rect">
            <a:avLst/>
          </a:prstGeom>
        </p:spPr>
      </p:pic>
      <p:pic>
        <p:nvPicPr>
          <p:cNvPr id="17" name="Graphic 16" descr="Wireless router">
            <a:extLst>
              <a:ext uri="{FF2B5EF4-FFF2-40B4-BE49-F238E27FC236}">
                <a16:creationId xmlns:a16="http://schemas.microsoft.com/office/drawing/2014/main" id="{619E562C-3553-483C-A242-8D51A993753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287%" t="64.242%" r="12.406%" b="11.975%"/>
          <a:stretch/>
        </p:blipFill>
        <p:spPr>
          <a:xfrm>
            <a:off x="5666321" y="3171819"/>
            <a:ext cx="1537543" cy="492125"/>
          </a:xfrm>
          <a:prstGeom prst="rect">
            <a:avLst/>
          </a:prstGeom>
        </p:spPr>
      </p:pic>
      <p:pic>
        <p:nvPicPr>
          <p:cNvPr id="19" name="Graphic 18" descr="Wireless router">
            <a:extLst>
              <a:ext uri="{FF2B5EF4-FFF2-40B4-BE49-F238E27FC236}">
                <a16:creationId xmlns:a16="http://schemas.microsoft.com/office/drawing/2014/main" id="{76410857-B899-4D94-8877-C5536A081F1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287%" t="64.242%" r="12.406%" b="11.975%"/>
          <a:stretch/>
        </p:blipFill>
        <p:spPr>
          <a:xfrm>
            <a:off x="8131603" y="3171819"/>
            <a:ext cx="1537543" cy="492125"/>
          </a:xfrm>
          <a:prstGeom prst="rect">
            <a:avLst/>
          </a:prstGeom>
        </p:spPr>
      </p:pic>
      <p:sp>
        <p:nvSpPr>
          <p:cNvPr id="21" name="Slide Number Placeholder 20">
            <a:extLst>
              <a:ext uri="{FF2B5EF4-FFF2-40B4-BE49-F238E27FC236}">
                <a16:creationId xmlns:a16="http://schemas.microsoft.com/office/drawing/2014/main" id="{C0E2CC22-09B3-4CF9-A5D1-C6D1F762116B}"/>
              </a:ext>
            </a:extLst>
          </p:cNvPr>
          <p:cNvSpPr>
            <a:spLocks noGrp="1"/>
          </p:cNvSpPr>
          <p:nvPr>
            <p:ph type="sldNum" sz="quarter" idx="12"/>
          </p:nvPr>
        </p:nvSpPr>
        <p:spPr/>
        <p:txBody>
          <a:bodyPr/>
          <a:lstStyle/>
          <a:p>
            <a:fld id="{1DFD7F37-2372-4B63-9179-6C03AFA00E0C}" type="slidenum">
              <a:rPr lang="en-CH" smtClean="0"/>
              <a:t>3</a:t>
            </a:fld>
            <a:endParaRPr lang="en-CH"/>
          </a:p>
        </p:txBody>
      </p:sp>
      <p:sp>
        <p:nvSpPr>
          <p:cNvPr id="22" name="TextBox 21">
            <a:extLst>
              <a:ext uri="{FF2B5EF4-FFF2-40B4-BE49-F238E27FC236}">
                <a16:creationId xmlns:a16="http://schemas.microsoft.com/office/drawing/2014/main" id="{F2A1959F-99E7-4796-887B-61DA7DC89AD5}"/>
              </a:ext>
            </a:extLst>
          </p:cNvPr>
          <p:cNvSpPr txBox="1"/>
          <p:nvPr/>
        </p:nvSpPr>
        <p:spPr>
          <a:xfrm>
            <a:off x="3201038" y="3710276"/>
            <a:ext cx="1537543" cy="707886"/>
          </a:xfrm>
          <a:prstGeom prst="rect">
            <a:avLst/>
          </a:prstGeom>
          <a:noFill/>
        </p:spPr>
        <p:txBody>
          <a:bodyPr wrap="square" rtlCol="0">
            <a:spAutoFit/>
          </a:bodyPr>
          <a:lstStyle/>
          <a:p>
            <a:r>
              <a:rPr lang="en-US" sz="4000" dirty="0"/>
              <a:t>Bridge</a:t>
            </a:r>
            <a:endParaRPr lang="en-CH" sz="4000" dirty="0"/>
          </a:p>
        </p:txBody>
      </p:sp>
      <p:sp>
        <p:nvSpPr>
          <p:cNvPr id="23" name="TextBox 22">
            <a:extLst>
              <a:ext uri="{FF2B5EF4-FFF2-40B4-BE49-F238E27FC236}">
                <a16:creationId xmlns:a16="http://schemas.microsoft.com/office/drawing/2014/main" id="{97A08EE4-9FFA-434C-9D9C-4AD9DC995BA5}"/>
              </a:ext>
            </a:extLst>
          </p:cNvPr>
          <p:cNvSpPr txBox="1"/>
          <p:nvPr/>
        </p:nvSpPr>
        <p:spPr>
          <a:xfrm>
            <a:off x="5604301" y="3710276"/>
            <a:ext cx="1661581" cy="707886"/>
          </a:xfrm>
          <a:prstGeom prst="rect">
            <a:avLst/>
          </a:prstGeom>
          <a:noFill/>
        </p:spPr>
        <p:txBody>
          <a:bodyPr wrap="square" rtlCol="0">
            <a:spAutoFit/>
          </a:bodyPr>
          <a:lstStyle/>
          <a:p>
            <a:r>
              <a:rPr lang="en-US" sz="4000" dirty="0"/>
              <a:t>Router</a:t>
            </a:r>
            <a:endParaRPr lang="en-CH" sz="4000" dirty="0"/>
          </a:p>
        </p:txBody>
      </p:sp>
      <p:sp>
        <p:nvSpPr>
          <p:cNvPr id="24" name="TextBox 23">
            <a:extLst>
              <a:ext uri="{FF2B5EF4-FFF2-40B4-BE49-F238E27FC236}">
                <a16:creationId xmlns:a16="http://schemas.microsoft.com/office/drawing/2014/main" id="{52F08B2B-E9C2-4F9D-BAAD-B38173EDF961}"/>
              </a:ext>
            </a:extLst>
          </p:cNvPr>
          <p:cNvSpPr txBox="1"/>
          <p:nvPr/>
        </p:nvSpPr>
        <p:spPr>
          <a:xfrm>
            <a:off x="7994125" y="3710276"/>
            <a:ext cx="1812497" cy="707886"/>
          </a:xfrm>
          <a:prstGeom prst="rect">
            <a:avLst/>
          </a:prstGeom>
          <a:noFill/>
        </p:spPr>
        <p:txBody>
          <a:bodyPr wrap="square" rtlCol="0">
            <a:spAutoFit/>
          </a:bodyPr>
          <a:lstStyle/>
          <a:p>
            <a:r>
              <a:rPr lang="en-US" sz="4000" dirty="0"/>
              <a:t>Firewall</a:t>
            </a:r>
            <a:endParaRPr lang="en-CH" sz="4000" dirty="0"/>
          </a:p>
        </p:txBody>
      </p:sp>
      <p:sp>
        <p:nvSpPr>
          <p:cNvPr id="13" name="Date Placeholder 12">
            <a:extLst>
              <a:ext uri="{FF2B5EF4-FFF2-40B4-BE49-F238E27FC236}">
                <a16:creationId xmlns:a16="http://schemas.microsoft.com/office/drawing/2014/main" id="{3C3945F7-5AC4-4838-B82E-B91DC39195B1}"/>
              </a:ext>
            </a:extLst>
          </p:cNvPr>
          <p:cNvSpPr>
            <a:spLocks noGrp="1"/>
          </p:cNvSpPr>
          <p:nvPr>
            <p:ph type="dt" sz="half" idx="10"/>
          </p:nvPr>
        </p:nvSpPr>
        <p:spPr/>
        <p:txBody>
          <a:bodyPr/>
          <a:lstStyle/>
          <a:p>
            <a:r>
              <a:rPr lang="en-US" dirty="0"/>
              <a:t>S. Pirelli &amp; G. </a:t>
            </a:r>
            <a:r>
              <a:rPr lang="en-US" dirty="0" err="1"/>
              <a:t>Candea</a:t>
            </a:r>
            <a:endParaRPr lang="en-CH" dirty="0"/>
          </a:p>
        </p:txBody>
      </p:sp>
      <p:sp>
        <p:nvSpPr>
          <p:cNvPr id="15" name="Footer Placeholder 14">
            <a:extLst>
              <a:ext uri="{FF2B5EF4-FFF2-40B4-BE49-F238E27FC236}">
                <a16:creationId xmlns:a16="http://schemas.microsoft.com/office/drawing/2014/main" id="{54264BA3-11AB-4916-90F1-A1699F87EEBA}"/>
              </a:ext>
            </a:extLst>
          </p:cNvPr>
          <p:cNvSpPr>
            <a:spLocks noGrp="1"/>
          </p:cNvSpPr>
          <p:nvPr>
            <p:ph type="ftr" sz="quarter" idx="11"/>
          </p:nvPr>
        </p:nvSpPr>
        <p:spPr/>
        <p:txBody>
          <a:bodyPr/>
          <a:lstStyle/>
          <a:p>
            <a:r>
              <a:rPr lang="en-US"/>
              <a:t>A Simpler and Faster NIC Driver Model for Network Functions</a:t>
            </a:r>
            <a:endParaRPr lang="en-CH"/>
          </a:p>
        </p:txBody>
      </p:sp>
    </p:spTree>
    <p:extLst>
      <p:ext uri="{BB962C8B-B14F-4D97-AF65-F5344CB8AC3E}">
        <p14:creationId xmlns:p14="http://schemas.microsoft.com/office/powerpoint/2010/main" val="3544910951"/>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A2DE-FA33-4125-8544-1474FA18ED5C}"/>
              </a:ext>
            </a:extLst>
          </p:cNvPr>
          <p:cNvSpPr>
            <a:spLocks noGrp="1"/>
          </p:cNvSpPr>
          <p:nvPr>
            <p:ph type="title"/>
          </p:nvPr>
        </p:nvSpPr>
        <p:spPr/>
        <p:txBody>
          <a:bodyPr/>
          <a:lstStyle/>
          <a:p>
            <a:r>
              <a:rPr lang="en-US" dirty="0"/>
              <a:t>Network future</a:t>
            </a:r>
            <a:endParaRPr lang="en-CH" dirty="0"/>
          </a:p>
        </p:txBody>
      </p:sp>
      <p:pic>
        <p:nvPicPr>
          <p:cNvPr id="7" name="Graphic 6" descr="Laptop">
            <a:extLst>
              <a:ext uri="{FF2B5EF4-FFF2-40B4-BE49-F238E27FC236}">
                <a16:creationId xmlns:a16="http://schemas.microsoft.com/office/drawing/2014/main" id="{464F6BA7-7078-4DC8-B3E2-EA3D11506B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711450"/>
            <a:ext cx="1435100" cy="1435100"/>
          </a:xfrm>
          <a:prstGeom prst="rect">
            <a:avLst/>
          </a:prstGeom>
        </p:spPr>
      </p:pic>
      <p:pic>
        <p:nvPicPr>
          <p:cNvPr id="14" name="Graphic 13" descr="Computer">
            <a:extLst>
              <a:ext uri="{FF2B5EF4-FFF2-40B4-BE49-F238E27FC236}">
                <a16:creationId xmlns:a16="http://schemas.microsoft.com/office/drawing/2014/main" id="{8A217E60-D61C-491D-B28B-FA064D0854C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6.573%" t="18.06%" r="0.001%" b="18.746%"/>
          <a:stretch/>
        </p:blipFill>
        <p:spPr>
          <a:xfrm>
            <a:off x="10596884" y="2782662"/>
            <a:ext cx="683756" cy="1292676"/>
          </a:xfrm>
          <a:prstGeom prst="rect">
            <a:avLst/>
          </a:prstGeom>
        </p:spPr>
      </p:pic>
      <p:sp>
        <p:nvSpPr>
          <p:cNvPr id="21" name="Slide Number Placeholder 20">
            <a:extLst>
              <a:ext uri="{FF2B5EF4-FFF2-40B4-BE49-F238E27FC236}">
                <a16:creationId xmlns:a16="http://schemas.microsoft.com/office/drawing/2014/main" id="{C0E2CC22-09B3-4CF9-A5D1-C6D1F762116B}"/>
              </a:ext>
            </a:extLst>
          </p:cNvPr>
          <p:cNvSpPr>
            <a:spLocks noGrp="1"/>
          </p:cNvSpPr>
          <p:nvPr>
            <p:ph type="sldNum" sz="quarter" idx="12"/>
          </p:nvPr>
        </p:nvSpPr>
        <p:spPr/>
        <p:txBody>
          <a:bodyPr/>
          <a:lstStyle/>
          <a:p>
            <a:fld id="{1DFD7F37-2372-4B63-9179-6C03AFA00E0C}" type="slidenum">
              <a:rPr lang="en-CH" smtClean="0"/>
              <a:t>4</a:t>
            </a:fld>
            <a:endParaRPr lang="en-CH"/>
          </a:p>
        </p:txBody>
      </p:sp>
      <p:pic>
        <p:nvPicPr>
          <p:cNvPr id="10" name="Graphic 9" descr="Computer">
            <a:extLst>
              <a:ext uri="{FF2B5EF4-FFF2-40B4-BE49-F238E27FC236}">
                <a16:creationId xmlns:a16="http://schemas.microsoft.com/office/drawing/2014/main" id="{32318F85-E94B-48DB-9EB9-9A1C015E107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6.573%" t="18.06%" r="0.001%" b="18.746%"/>
          <a:stretch/>
        </p:blipFill>
        <p:spPr>
          <a:xfrm>
            <a:off x="8351910" y="2782662"/>
            <a:ext cx="683756" cy="1292676"/>
          </a:xfrm>
          <a:prstGeom prst="rect">
            <a:avLst/>
          </a:prstGeom>
        </p:spPr>
      </p:pic>
      <p:pic>
        <p:nvPicPr>
          <p:cNvPr id="12" name="Graphic 11" descr="Computer">
            <a:extLst>
              <a:ext uri="{FF2B5EF4-FFF2-40B4-BE49-F238E27FC236}">
                <a16:creationId xmlns:a16="http://schemas.microsoft.com/office/drawing/2014/main" id="{B512C57E-9E53-498F-80FF-1106B17933F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6.573%" t="18.06%" r="0.001%" b="18.746%"/>
          <a:stretch/>
        </p:blipFill>
        <p:spPr>
          <a:xfrm>
            <a:off x="5929136" y="2782662"/>
            <a:ext cx="683756" cy="1292676"/>
          </a:xfrm>
          <a:prstGeom prst="rect">
            <a:avLst/>
          </a:prstGeom>
        </p:spPr>
      </p:pic>
      <p:pic>
        <p:nvPicPr>
          <p:cNvPr id="13" name="Graphic 12" descr="Computer">
            <a:extLst>
              <a:ext uri="{FF2B5EF4-FFF2-40B4-BE49-F238E27FC236}">
                <a16:creationId xmlns:a16="http://schemas.microsoft.com/office/drawing/2014/main" id="{31B99D6A-6F1E-4852-A360-47F0C134EF5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66.573%" t="18.06%" r="0.001%" b="18.746%"/>
          <a:stretch/>
        </p:blipFill>
        <p:spPr>
          <a:xfrm>
            <a:off x="3492640" y="2782662"/>
            <a:ext cx="683756" cy="1292676"/>
          </a:xfrm>
          <a:prstGeom prst="rect">
            <a:avLst/>
          </a:prstGeom>
        </p:spPr>
      </p:pic>
      <p:sp>
        <p:nvSpPr>
          <p:cNvPr id="15" name="TextBox 14">
            <a:extLst>
              <a:ext uri="{FF2B5EF4-FFF2-40B4-BE49-F238E27FC236}">
                <a16:creationId xmlns:a16="http://schemas.microsoft.com/office/drawing/2014/main" id="{F1628119-8144-4A74-B738-A53AAFEBE567}"/>
              </a:ext>
            </a:extLst>
          </p:cNvPr>
          <p:cNvSpPr txBox="1"/>
          <p:nvPr/>
        </p:nvSpPr>
        <p:spPr>
          <a:xfrm>
            <a:off x="3132300" y="3971700"/>
            <a:ext cx="1537543" cy="707886"/>
          </a:xfrm>
          <a:prstGeom prst="rect">
            <a:avLst/>
          </a:prstGeom>
          <a:noFill/>
        </p:spPr>
        <p:txBody>
          <a:bodyPr wrap="square" rtlCol="0">
            <a:spAutoFit/>
          </a:bodyPr>
          <a:lstStyle/>
          <a:p>
            <a:r>
              <a:rPr lang="en-US" sz="4000" dirty="0"/>
              <a:t>Bridge</a:t>
            </a:r>
            <a:endParaRPr lang="en-CH" sz="4000" dirty="0"/>
          </a:p>
        </p:txBody>
      </p:sp>
      <p:sp>
        <p:nvSpPr>
          <p:cNvPr id="16" name="TextBox 15">
            <a:extLst>
              <a:ext uri="{FF2B5EF4-FFF2-40B4-BE49-F238E27FC236}">
                <a16:creationId xmlns:a16="http://schemas.microsoft.com/office/drawing/2014/main" id="{880740B1-0765-471E-A04C-F0C887AEE70C}"/>
              </a:ext>
            </a:extLst>
          </p:cNvPr>
          <p:cNvSpPr txBox="1"/>
          <p:nvPr/>
        </p:nvSpPr>
        <p:spPr>
          <a:xfrm>
            <a:off x="5535563" y="3971700"/>
            <a:ext cx="1661581" cy="707886"/>
          </a:xfrm>
          <a:prstGeom prst="rect">
            <a:avLst/>
          </a:prstGeom>
          <a:noFill/>
        </p:spPr>
        <p:txBody>
          <a:bodyPr wrap="square" rtlCol="0">
            <a:spAutoFit/>
          </a:bodyPr>
          <a:lstStyle/>
          <a:p>
            <a:r>
              <a:rPr lang="en-US" sz="4000" dirty="0"/>
              <a:t>Router</a:t>
            </a:r>
            <a:endParaRPr lang="en-CH" sz="4000" dirty="0"/>
          </a:p>
        </p:txBody>
      </p:sp>
      <p:sp>
        <p:nvSpPr>
          <p:cNvPr id="18" name="TextBox 17">
            <a:extLst>
              <a:ext uri="{FF2B5EF4-FFF2-40B4-BE49-F238E27FC236}">
                <a16:creationId xmlns:a16="http://schemas.microsoft.com/office/drawing/2014/main" id="{6653DD11-05CA-43DE-AA04-043A279B6CD4}"/>
              </a:ext>
            </a:extLst>
          </p:cNvPr>
          <p:cNvSpPr txBox="1"/>
          <p:nvPr/>
        </p:nvSpPr>
        <p:spPr>
          <a:xfrm>
            <a:off x="7925387" y="3971700"/>
            <a:ext cx="1812497" cy="707886"/>
          </a:xfrm>
          <a:prstGeom prst="rect">
            <a:avLst/>
          </a:prstGeom>
          <a:noFill/>
        </p:spPr>
        <p:txBody>
          <a:bodyPr wrap="square" rtlCol="0">
            <a:spAutoFit/>
          </a:bodyPr>
          <a:lstStyle/>
          <a:p>
            <a:r>
              <a:rPr lang="en-US" sz="4000" dirty="0"/>
              <a:t>Firewall</a:t>
            </a:r>
            <a:endParaRPr lang="en-CH" sz="4000" dirty="0"/>
          </a:p>
        </p:txBody>
      </p:sp>
      <p:sp>
        <p:nvSpPr>
          <p:cNvPr id="6" name="TextBox 5">
            <a:extLst>
              <a:ext uri="{FF2B5EF4-FFF2-40B4-BE49-F238E27FC236}">
                <a16:creationId xmlns:a16="http://schemas.microsoft.com/office/drawing/2014/main" id="{2A2FA452-7345-4F1E-9B59-276ABAFCFDE0}"/>
              </a:ext>
            </a:extLst>
          </p:cNvPr>
          <p:cNvSpPr txBox="1"/>
          <p:nvPr/>
        </p:nvSpPr>
        <p:spPr>
          <a:xfrm>
            <a:off x="4388485" y="4679586"/>
            <a:ext cx="3415029" cy="1754326"/>
          </a:xfrm>
          <a:prstGeom prst="rect">
            <a:avLst/>
          </a:prstGeom>
          <a:noFill/>
        </p:spPr>
        <p:txBody>
          <a:bodyPr wrap="square" rtlCol="0">
            <a:spAutoFit/>
          </a:bodyPr>
          <a:lstStyle/>
          <a:p>
            <a:r>
              <a:rPr lang="en-US" sz="3600" dirty="0">
                <a:solidFill>
                  <a:schemeClr val="accent6">
                    <a:lumMod val="75%"/>
                  </a:schemeClr>
                </a:solidFill>
                <a:cs typeface="Segoe UI" panose="020B0502040204020203" pitchFamily="34" charset="0"/>
              </a:rPr>
              <a:t>↑ Flexibility</a:t>
            </a:r>
            <a:endParaRPr lang="en-US" sz="3600" dirty="0">
              <a:solidFill>
                <a:schemeClr val="accent6">
                  <a:lumMod val="75%"/>
                </a:schemeClr>
              </a:solidFill>
            </a:endParaRPr>
          </a:p>
          <a:p>
            <a:r>
              <a:rPr lang="en-US" sz="3600" dirty="0">
                <a:solidFill>
                  <a:srgbClr val="C00000"/>
                </a:solidFill>
                <a:cs typeface="Segoe UI" panose="020B0502040204020203" pitchFamily="34" charset="0"/>
              </a:rPr>
              <a:t>↓ Dependability</a:t>
            </a:r>
            <a:endParaRPr lang="en-US" sz="3600" dirty="0">
              <a:solidFill>
                <a:srgbClr val="C00000"/>
              </a:solidFill>
            </a:endParaRPr>
          </a:p>
          <a:p>
            <a:r>
              <a:rPr lang="en-US" sz="3600" dirty="0">
                <a:solidFill>
                  <a:srgbClr val="C00000"/>
                </a:solidFill>
                <a:cs typeface="Segoe UI" panose="020B0502040204020203" pitchFamily="34" charset="0"/>
              </a:rPr>
              <a:t>↓ Performance</a:t>
            </a:r>
            <a:endParaRPr lang="en-CH" sz="3600" dirty="0">
              <a:solidFill>
                <a:srgbClr val="C00000"/>
              </a:solidFill>
            </a:endParaRPr>
          </a:p>
        </p:txBody>
      </p:sp>
      <p:sp>
        <p:nvSpPr>
          <p:cNvPr id="23" name="Footer Placeholder 22">
            <a:extLst>
              <a:ext uri="{FF2B5EF4-FFF2-40B4-BE49-F238E27FC236}">
                <a16:creationId xmlns:a16="http://schemas.microsoft.com/office/drawing/2014/main" id="{71DC205A-8E27-4054-BC29-A7475DB05C3E}"/>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4" name="Date Placeholder 12">
            <a:extLst>
              <a:ext uri="{FF2B5EF4-FFF2-40B4-BE49-F238E27FC236}">
                <a16:creationId xmlns:a16="http://schemas.microsoft.com/office/drawing/2014/main" id="{5EA90BA2-8C65-4C7C-8627-7CE23A6EA7A5}"/>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21718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55BC-EA55-4EE7-97D6-E2242A42A319}"/>
              </a:ext>
            </a:extLst>
          </p:cNvPr>
          <p:cNvSpPr>
            <a:spLocks noGrp="1"/>
          </p:cNvSpPr>
          <p:nvPr>
            <p:ph type="title"/>
          </p:nvPr>
        </p:nvSpPr>
        <p:spPr/>
        <p:txBody>
          <a:bodyPr/>
          <a:lstStyle/>
          <a:p>
            <a:r>
              <a:rPr lang="en-US" dirty="0"/>
              <a:t>Ethernet speeds </a:t>
            </a:r>
            <a:r>
              <a:rPr lang="en-US" dirty="0">
                <a:solidFill>
                  <a:schemeClr val="bg2">
                    <a:lumMod val="50%"/>
                  </a:schemeClr>
                </a:solidFill>
              </a:rPr>
              <a:t>(Mb/s)</a:t>
            </a:r>
            <a:endParaRPr lang="en-CH" dirty="0">
              <a:solidFill>
                <a:schemeClr val="bg2">
                  <a:lumMod val="50%"/>
                </a:schemeClr>
              </a:solidFill>
            </a:endParaRPr>
          </a:p>
        </p:txBody>
      </p:sp>
      <p:graphicFrame>
        <p:nvGraphicFramePr>
          <p:cNvPr id="4" name="Chart 3">
            <a:extLst>
              <a:ext uri="{FF2B5EF4-FFF2-40B4-BE49-F238E27FC236}">
                <a16:creationId xmlns:a16="http://schemas.microsoft.com/office/drawing/2014/main" id="{8233389C-C5C3-4A6B-A338-6CAA73DBDC4E}"/>
              </a:ext>
            </a:extLst>
          </p:cNvPr>
          <p:cNvGraphicFramePr>
            <a:graphicFrameLocks/>
          </p:cNvGraphicFramePr>
          <p:nvPr>
            <p:extLst>
              <p:ext uri="{D42A27DB-BD31-4B8C-83A1-F6EECF244321}">
                <p14:modId xmlns:p14="http://schemas.microsoft.com/office/powerpoint/2010/main" val="25723859"/>
              </p:ext>
            </p:extLst>
          </p:nvPr>
        </p:nvGraphicFramePr>
        <p:xfrm>
          <a:off x="838200" y="1574800"/>
          <a:ext cx="10807700" cy="4787899"/>
        </p:xfrm>
        <a:graphic>
          <a:graphicData uri="http://purl.oclc.org/ooxml/drawingml/chart">
            <c:chart xmlns:c="http://purl.oclc.org/ooxml/drawingml/chart" xmlns:r="http://purl.oclc.org/ooxml/officeDocument/relationships" r:id="rId4"/>
          </a:graphicData>
        </a:graphic>
      </p:graphicFrame>
      <p:sp>
        <p:nvSpPr>
          <p:cNvPr id="5" name="TextBox 4">
            <a:extLst>
              <a:ext uri="{FF2B5EF4-FFF2-40B4-BE49-F238E27FC236}">
                <a16:creationId xmlns:a16="http://schemas.microsoft.com/office/drawing/2014/main" id="{A982F369-48E0-4B0F-9E27-CE4508B81B23}"/>
              </a:ext>
            </a:extLst>
          </p:cNvPr>
          <p:cNvSpPr txBox="1"/>
          <p:nvPr/>
        </p:nvSpPr>
        <p:spPr>
          <a:xfrm>
            <a:off x="2514600" y="4698425"/>
            <a:ext cx="1828800" cy="584775"/>
          </a:xfrm>
          <a:prstGeom prst="rect">
            <a:avLst/>
          </a:prstGeom>
          <a:noFill/>
        </p:spPr>
        <p:txBody>
          <a:bodyPr wrap="square" rtlCol="0">
            <a:spAutoFit/>
          </a:bodyPr>
          <a:lstStyle/>
          <a:p>
            <a:r>
              <a:rPr lang="en-US" sz="3200" dirty="0">
                <a:solidFill>
                  <a:srgbClr val="0070C0"/>
                </a:solidFill>
              </a:rPr>
              <a:t>67 </a:t>
            </a:r>
            <a:r>
              <a:rPr lang="el-GR" sz="3200" dirty="0">
                <a:solidFill>
                  <a:srgbClr val="0070C0"/>
                </a:solidFill>
                <a:cs typeface="Segoe UI" panose="020B0502040204020203" pitchFamily="34" charset="0"/>
              </a:rPr>
              <a:t>μ</a:t>
            </a:r>
            <a:r>
              <a:rPr lang="en-US" sz="3200" dirty="0">
                <a:solidFill>
                  <a:srgbClr val="0070C0"/>
                </a:solidFill>
              </a:rPr>
              <a:t>s/pkt</a:t>
            </a:r>
            <a:endParaRPr lang="en-CH" sz="3200" dirty="0">
              <a:solidFill>
                <a:srgbClr val="0070C0"/>
              </a:solidFill>
            </a:endParaRPr>
          </a:p>
        </p:txBody>
      </p:sp>
      <p:sp>
        <p:nvSpPr>
          <p:cNvPr id="6" name="TextBox 5">
            <a:extLst>
              <a:ext uri="{FF2B5EF4-FFF2-40B4-BE49-F238E27FC236}">
                <a16:creationId xmlns:a16="http://schemas.microsoft.com/office/drawing/2014/main" id="{CAF38366-886A-4988-B472-5A4A978138C9}"/>
              </a:ext>
            </a:extLst>
          </p:cNvPr>
          <p:cNvSpPr txBox="1"/>
          <p:nvPr/>
        </p:nvSpPr>
        <p:spPr>
          <a:xfrm>
            <a:off x="5765800" y="2607975"/>
            <a:ext cx="1828800" cy="584775"/>
          </a:xfrm>
          <a:prstGeom prst="rect">
            <a:avLst/>
          </a:prstGeom>
          <a:noFill/>
        </p:spPr>
        <p:txBody>
          <a:bodyPr wrap="square" rtlCol="0">
            <a:spAutoFit/>
          </a:bodyPr>
          <a:lstStyle/>
          <a:p>
            <a:r>
              <a:rPr lang="en-US" sz="3200" dirty="0">
                <a:solidFill>
                  <a:srgbClr val="0070C0"/>
                </a:solidFill>
              </a:rPr>
              <a:t>67 ns/pkt</a:t>
            </a:r>
            <a:endParaRPr lang="en-CH" sz="3200" dirty="0">
              <a:solidFill>
                <a:srgbClr val="0070C0"/>
              </a:solidFill>
            </a:endParaRPr>
          </a:p>
        </p:txBody>
      </p:sp>
      <p:sp>
        <p:nvSpPr>
          <p:cNvPr id="7" name="TextBox 6">
            <a:extLst>
              <a:ext uri="{FF2B5EF4-FFF2-40B4-BE49-F238E27FC236}">
                <a16:creationId xmlns:a16="http://schemas.microsoft.com/office/drawing/2014/main" id="{4C282AF8-D2AD-4DE8-B767-B6D9C60273AC}"/>
              </a:ext>
            </a:extLst>
          </p:cNvPr>
          <p:cNvSpPr txBox="1"/>
          <p:nvPr/>
        </p:nvSpPr>
        <p:spPr>
          <a:xfrm>
            <a:off x="10160000" y="1098879"/>
            <a:ext cx="1828800" cy="584775"/>
          </a:xfrm>
          <a:prstGeom prst="rect">
            <a:avLst/>
          </a:prstGeom>
          <a:noFill/>
        </p:spPr>
        <p:txBody>
          <a:bodyPr wrap="square" rtlCol="0">
            <a:spAutoFit/>
          </a:bodyPr>
          <a:lstStyle/>
          <a:p>
            <a:r>
              <a:rPr lang="en-US" sz="3200" dirty="0">
                <a:solidFill>
                  <a:srgbClr val="0070C0"/>
                </a:solidFill>
              </a:rPr>
              <a:t>&lt;2 ns/pkt</a:t>
            </a:r>
            <a:endParaRPr lang="en-CH" sz="3200" dirty="0">
              <a:solidFill>
                <a:srgbClr val="0070C0"/>
              </a:solidFill>
            </a:endParaRPr>
          </a:p>
        </p:txBody>
      </p:sp>
      <p:sp>
        <p:nvSpPr>
          <p:cNvPr id="10" name="Slide Number Placeholder 9">
            <a:extLst>
              <a:ext uri="{FF2B5EF4-FFF2-40B4-BE49-F238E27FC236}">
                <a16:creationId xmlns:a16="http://schemas.microsoft.com/office/drawing/2014/main" id="{0AFBDDBD-3BCB-4077-A367-927D4A893FC1}"/>
              </a:ext>
            </a:extLst>
          </p:cNvPr>
          <p:cNvSpPr>
            <a:spLocks noGrp="1"/>
          </p:cNvSpPr>
          <p:nvPr>
            <p:ph type="sldNum" sz="quarter" idx="12"/>
          </p:nvPr>
        </p:nvSpPr>
        <p:spPr/>
        <p:txBody>
          <a:bodyPr/>
          <a:lstStyle/>
          <a:p>
            <a:fld id="{1DFD7F37-2372-4B63-9179-6C03AFA00E0C}" type="slidenum">
              <a:rPr lang="en-CH" smtClean="0"/>
              <a:t>5</a:t>
            </a:fld>
            <a:endParaRPr lang="en-CH"/>
          </a:p>
        </p:txBody>
      </p:sp>
      <p:sp>
        <p:nvSpPr>
          <p:cNvPr id="27" name="Footer Placeholder 26">
            <a:extLst>
              <a:ext uri="{FF2B5EF4-FFF2-40B4-BE49-F238E27FC236}">
                <a16:creationId xmlns:a16="http://schemas.microsoft.com/office/drawing/2014/main" id="{27B2265D-F75A-478C-AA2A-A3E51650A618}"/>
              </a:ext>
            </a:extLst>
          </p:cNvPr>
          <p:cNvSpPr>
            <a:spLocks noGrp="1"/>
          </p:cNvSpPr>
          <p:nvPr>
            <p:ph type="ftr" sz="quarter" idx="11"/>
          </p:nvPr>
        </p:nvSpPr>
        <p:spPr/>
        <p:txBody>
          <a:bodyPr/>
          <a:lstStyle/>
          <a:p>
            <a:r>
              <a:rPr lang="en-US" dirty="0"/>
              <a:t>A Simpler and Faster NIC Driver Model for Network Functions</a:t>
            </a:r>
            <a:endParaRPr lang="en-CH" dirty="0"/>
          </a:p>
        </p:txBody>
      </p:sp>
      <p:sp>
        <p:nvSpPr>
          <p:cNvPr id="28" name="Date Placeholder 12">
            <a:extLst>
              <a:ext uri="{FF2B5EF4-FFF2-40B4-BE49-F238E27FC236}">
                <a16:creationId xmlns:a16="http://schemas.microsoft.com/office/drawing/2014/main" id="{2B366F10-BBB9-4825-817D-6D08580D3BA6}"/>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33739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EAA4-859F-4E23-8810-A4FA89CD4DA9}"/>
              </a:ext>
            </a:extLst>
          </p:cNvPr>
          <p:cNvSpPr>
            <a:spLocks noGrp="1"/>
          </p:cNvSpPr>
          <p:nvPr>
            <p:ph type="title"/>
          </p:nvPr>
        </p:nvSpPr>
        <p:spPr/>
        <p:txBody>
          <a:bodyPr/>
          <a:lstStyle/>
          <a:p>
            <a:r>
              <a:rPr lang="en-US" dirty="0"/>
              <a:t>Verifying fast NF stacks</a:t>
            </a:r>
            <a:endParaRPr lang="en-CH" dirty="0"/>
          </a:p>
        </p:txBody>
      </p:sp>
      <p:sp>
        <p:nvSpPr>
          <p:cNvPr id="4" name="Slide Number Placeholder 3">
            <a:extLst>
              <a:ext uri="{FF2B5EF4-FFF2-40B4-BE49-F238E27FC236}">
                <a16:creationId xmlns:a16="http://schemas.microsoft.com/office/drawing/2014/main" id="{59DA031F-7C08-4C0F-A098-52870C97066D}"/>
              </a:ext>
            </a:extLst>
          </p:cNvPr>
          <p:cNvSpPr>
            <a:spLocks noGrp="1"/>
          </p:cNvSpPr>
          <p:nvPr>
            <p:ph type="sldNum" sz="quarter" idx="12"/>
          </p:nvPr>
        </p:nvSpPr>
        <p:spPr/>
        <p:txBody>
          <a:bodyPr/>
          <a:lstStyle/>
          <a:p>
            <a:fld id="{1DFD7F37-2372-4B63-9179-6C03AFA00E0C}" type="slidenum">
              <a:rPr lang="en-CH" smtClean="0"/>
              <a:t>6</a:t>
            </a:fld>
            <a:endParaRPr lang="en-CH"/>
          </a:p>
        </p:txBody>
      </p:sp>
      <p:sp>
        <p:nvSpPr>
          <p:cNvPr id="5" name="Rectangle 4">
            <a:extLst>
              <a:ext uri="{FF2B5EF4-FFF2-40B4-BE49-F238E27FC236}">
                <a16:creationId xmlns:a16="http://schemas.microsoft.com/office/drawing/2014/main" id="{D2EA9008-3BF0-4189-A733-3F5B0F21332E}"/>
              </a:ext>
            </a:extLst>
          </p:cNvPr>
          <p:cNvSpPr/>
          <p:nvPr/>
        </p:nvSpPr>
        <p:spPr>
          <a:xfrm>
            <a:off x="962023" y="1690688"/>
            <a:ext cx="4876800" cy="971550"/>
          </a:xfrm>
          <a:prstGeom prst="rect">
            <a:avLst/>
          </a:prstGeom>
          <a:solidFill>
            <a:schemeClr val="accent6"/>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600" dirty="0"/>
              <a:t>Network Function</a:t>
            </a:r>
            <a:br>
              <a:rPr lang="en-US" sz="3600" dirty="0"/>
            </a:br>
            <a:r>
              <a:rPr lang="en-US" sz="2800" i="1" dirty="0">
                <a:solidFill>
                  <a:schemeClr val="bg1">
                    <a:lumMod val="85%"/>
                  </a:schemeClr>
                </a:solidFill>
              </a:rPr>
              <a:t>NAT, IP router, firewall, bridge, …</a:t>
            </a:r>
            <a:endParaRPr lang="en-CH" sz="3200" i="1" dirty="0">
              <a:solidFill>
                <a:schemeClr val="bg1">
                  <a:lumMod val="85%"/>
                </a:schemeClr>
              </a:solidFill>
            </a:endParaRPr>
          </a:p>
        </p:txBody>
      </p:sp>
      <p:sp>
        <p:nvSpPr>
          <p:cNvPr id="6" name="Rectangle 5">
            <a:extLst>
              <a:ext uri="{FF2B5EF4-FFF2-40B4-BE49-F238E27FC236}">
                <a16:creationId xmlns:a16="http://schemas.microsoft.com/office/drawing/2014/main" id="{D13F5AA4-D09A-459B-AFEB-A9ABF6AD1BDD}"/>
              </a:ext>
            </a:extLst>
          </p:cNvPr>
          <p:cNvSpPr/>
          <p:nvPr/>
        </p:nvSpPr>
        <p:spPr>
          <a:xfrm>
            <a:off x="962024" y="2879726"/>
            <a:ext cx="4876799" cy="971550"/>
          </a:xfrm>
          <a:prstGeom prst="rect">
            <a:avLst/>
          </a:prstGeom>
          <a:solidFill>
            <a:schemeClr val="accent6">
              <a:lumMod val="7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600" dirty="0"/>
              <a:t>I/O framework</a:t>
            </a:r>
          </a:p>
          <a:p>
            <a:pPr algn="ctr"/>
            <a:r>
              <a:rPr lang="en-US" sz="2800" i="1" dirty="0">
                <a:solidFill>
                  <a:schemeClr val="bg1">
                    <a:lumMod val="85%"/>
                  </a:schemeClr>
                </a:solidFill>
              </a:rPr>
              <a:t>DPDK, Netmap, Click, …</a:t>
            </a:r>
            <a:endParaRPr lang="en-CH" sz="3600" i="1" dirty="0">
              <a:solidFill>
                <a:schemeClr val="bg1">
                  <a:lumMod val="85%"/>
                </a:schemeClr>
              </a:solidFill>
            </a:endParaRPr>
          </a:p>
        </p:txBody>
      </p:sp>
      <p:sp>
        <p:nvSpPr>
          <p:cNvPr id="7" name="Rectangle 6">
            <a:extLst>
              <a:ext uri="{FF2B5EF4-FFF2-40B4-BE49-F238E27FC236}">
                <a16:creationId xmlns:a16="http://schemas.microsoft.com/office/drawing/2014/main" id="{DF5002A2-0ABE-445F-9022-971DCFAFA0DD}"/>
              </a:ext>
            </a:extLst>
          </p:cNvPr>
          <p:cNvSpPr/>
          <p:nvPr/>
        </p:nvSpPr>
        <p:spPr>
          <a:xfrm>
            <a:off x="962023" y="4068764"/>
            <a:ext cx="4876800" cy="971550"/>
          </a:xfrm>
          <a:prstGeom prst="rect">
            <a:avLst/>
          </a:prstGeom>
          <a:solidFill>
            <a:srgbClr val="C00000"/>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600" dirty="0"/>
              <a:t>Network Driver</a:t>
            </a:r>
            <a:endParaRPr lang="en-CH" sz="3600" dirty="0"/>
          </a:p>
        </p:txBody>
      </p:sp>
      <p:sp>
        <p:nvSpPr>
          <p:cNvPr id="9" name="Rectangle 8">
            <a:extLst>
              <a:ext uri="{FF2B5EF4-FFF2-40B4-BE49-F238E27FC236}">
                <a16:creationId xmlns:a16="http://schemas.microsoft.com/office/drawing/2014/main" id="{71BDFF58-34D5-4A51-8FF2-6029CCDD8E2E}"/>
              </a:ext>
            </a:extLst>
          </p:cNvPr>
          <p:cNvSpPr/>
          <p:nvPr/>
        </p:nvSpPr>
        <p:spPr>
          <a:xfrm>
            <a:off x="962023" y="5257802"/>
            <a:ext cx="4876800" cy="971550"/>
          </a:xfrm>
          <a:prstGeom prst="rect">
            <a:avLst/>
          </a:prstGeom>
          <a:solidFill>
            <a:schemeClr val="bg1">
              <a:lumMod val="6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r>
              <a:rPr lang="en-US" sz="3600" dirty="0"/>
              <a:t>Network Card</a:t>
            </a:r>
            <a:endParaRPr lang="en-CH" sz="3600" dirty="0"/>
          </a:p>
        </p:txBody>
      </p:sp>
      <p:sp>
        <p:nvSpPr>
          <p:cNvPr id="10" name="TextBox 9">
            <a:extLst>
              <a:ext uri="{FF2B5EF4-FFF2-40B4-BE49-F238E27FC236}">
                <a16:creationId xmlns:a16="http://schemas.microsoft.com/office/drawing/2014/main" id="{54E4CDDD-4B10-4B9D-9EBF-686DD89A35F4}"/>
              </a:ext>
            </a:extLst>
          </p:cNvPr>
          <p:cNvSpPr txBox="1"/>
          <p:nvPr/>
        </p:nvSpPr>
        <p:spPr>
          <a:xfrm>
            <a:off x="6337305" y="2170817"/>
            <a:ext cx="5192708" cy="1200329"/>
          </a:xfrm>
          <a:prstGeom prst="rect">
            <a:avLst/>
          </a:prstGeom>
          <a:noFill/>
        </p:spPr>
        <p:txBody>
          <a:bodyPr wrap="square" rtlCol="0">
            <a:spAutoFit/>
          </a:bodyPr>
          <a:lstStyle/>
          <a:p>
            <a:r>
              <a:rPr lang="en-US" sz="2400" dirty="0">
                <a:solidFill>
                  <a:schemeClr val="accent6">
                    <a:lumMod val="75%"/>
                  </a:schemeClr>
                </a:solidFill>
              </a:rPr>
              <a:t>p4v (SIGCOMM’18)	Alembic (NSDI’19)</a:t>
            </a:r>
          </a:p>
          <a:p>
            <a:r>
              <a:rPr lang="en-US" sz="2400" dirty="0">
                <a:solidFill>
                  <a:schemeClr val="accent6">
                    <a:lumMod val="75%"/>
                  </a:schemeClr>
                </a:solidFill>
              </a:rPr>
              <a:t>Vigor (SOSP’19)	Gravel (NSDI’20)</a:t>
            </a:r>
          </a:p>
          <a:p>
            <a:r>
              <a:rPr lang="en-US" sz="2400" dirty="0">
                <a:solidFill>
                  <a:schemeClr val="accent6">
                    <a:lumMod val="75%"/>
                  </a:schemeClr>
                </a:solidFill>
              </a:rPr>
              <a:t>…</a:t>
            </a:r>
          </a:p>
        </p:txBody>
      </p:sp>
      <p:sp>
        <p:nvSpPr>
          <p:cNvPr id="11" name="TextBox 10">
            <a:extLst>
              <a:ext uri="{FF2B5EF4-FFF2-40B4-BE49-F238E27FC236}">
                <a16:creationId xmlns:a16="http://schemas.microsoft.com/office/drawing/2014/main" id="{F3F86BB6-C4A7-4EBA-81DD-28B98CB6212E}"/>
              </a:ext>
            </a:extLst>
          </p:cNvPr>
          <p:cNvSpPr txBox="1"/>
          <p:nvPr/>
        </p:nvSpPr>
        <p:spPr>
          <a:xfrm>
            <a:off x="6337305" y="5507098"/>
            <a:ext cx="5192705" cy="461665"/>
          </a:xfrm>
          <a:prstGeom prst="rect">
            <a:avLst/>
          </a:prstGeom>
          <a:noFill/>
        </p:spPr>
        <p:txBody>
          <a:bodyPr wrap="square" rtlCol="0">
            <a:spAutoFit/>
          </a:bodyPr>
          <a:lstStyle/>
          <a:p>
            <a:r>
              <a:rPr lang="en-US" sz="2400" dirty="0">
                <a:solidFill>
                  <a:schemeClr val="bg1">
                    <a:lumMod val="50%"/>
                  </a:schemeClr>
                </a:solidFill>
              </a:rPr>
              <a:t>Out of scope</a:t>
            </a:r>
          </a:p>
        </p:txBody>
      </p:sp>
      <p:cxnSp>
        <p:nvCxnSpPr>
          <p:cNvPr id="13" name="Straight Connector 12">
            <a:extLst>
              <a:ext uri="{FF2B5EF4-FFF2-40B4-BE49-F238E27FC236}">
                <a16:creationId xmlns:a16="http://schemas.microsoft.com/office/drawing/2014/main" id="{049DA1FE-2D52-474D-BF99-2D12A4DA57B1}"/>
              </a:ext>
            </a:extLst>
          </p:cNvPr>
          <p:cNvCxnSpPr>
            <a:cxnSpLocks/>
          </p:cNvCxnSpPr>
          <p:nvPr/>
        </p:nvCxnSpPr>
        <p:spPr>
          <a:xfrm>
            <a:off x="6167437" y="1690688"/>
            <a:ext cx="0" cy="2160588"/>
          </a:xfrm>
          <a:prstGeom prst="line">
            <a:avLst/>
          </a:prstGeom>
          <a:ln>
            <a:solidFill>
              <a:srgbClr val="70AD47"/>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B99B6DE-58E7-45B2-8BA1-3ACDB58260D4}"/>
              </a:ext>
            </a:extLst>
          </p:cNvPr>
          <p:cNvCxnSpPr>
            <a:cxnSpLocks/>
          </p:cNvCxnSpPr>
          <p:nvPr/>
        </p:nvCxnSpPr>
        <p:spPr>
          <a:xfrm>
            <a:off x="6167438" y="5257806"/>
            <a:ext cx="0" cy="971550"/>
          </a:xfrm>
          <a:prstGeom prst="line">
            <a:avLst/>
          </a:prstGeom>
          <a:ln>
            <a:solidFill>
              <a:schemeClr val="bg1">
                <a:lumMod val="5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9600DCB-F66C-41B4-9D1F-1CC668677E35}"/>
              </a:ext>
            </a:extLst>
          </p:cNvPr>
          <p:cNvCxnSpPr>
            <a:cxnSpLocks/>
          </p:cNvCxnSpPr>
          <p:nvPr/>
        </p:nvCxnSpPr>
        <p:spPr>
          <a:xfrm>
            <a:off x="6167438" y="4068764"/>
            <a:ext cx="0" cy="97155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B0A6D1E-F5D4-43DC-B237-C7A97F7D2146}"/>
              </a:ext>
            </a:extLst>
          </p:cNvPr>
          <p:cNvSpPr txBox="1"/>
          <p:nvPr/>
        </p:nvSpPr>
        <p:spPr>
          <a:xfrm>
            <a:off x="6337305" y="4323706"/>
            <a:ext cx="5192703" cy="461665"/>
          </a:xfrm>
          <a:prstGeom prst="rect">
            <a:avLst/>
          </a:prstGeom>
          <a:noFill/>
        </p:spPr>
        <p:txBody>
          <a:bodyPr wrap="square" rtlCol="0">
            <a:spAutoFit/>
          </a:bodyPr>
          <a:lstStyle/>
          <a:p>
            <a:r>
              <a:rPr lang="en-US" sz="2400" dirty="0">
                <a:solidFill>
                  <a:srgbClr val="C00000"/>
                </a:solidFill>
              </a:rPr>
              <a:t>Complexity bottleneck!</a:t>
            </a:r>
          </a:p>
        </p:txBody>
      </p:sp>
      <p:sp>
        <p:nvSpPr>
          <p:cNvPr id="25" name="Footer Placeholder 24">
            <a:extLst>
              <a:ext uri="{FF2B5EF4-FFF2-40B4-BE49-F238E27FC236}">
                <a16:creationId xmlns:a16="http://schemas.microsoft.com/office/drawing/2014/main" id="{DF4774A0-AD97-482C-9B93-922229B7D734}"/>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6" name="Date Placeholder 12">
            <a:extLst>
              <a:ext uri="{FF2B5EF4-FFF2-40B4-BE49-F238E27FC236}">
                <a16:creationId xmlns:a16="http://schemas.microsoft.com/office/drawing/2014/main" id="{0805FA79-BD52-46C0-A104-24EB513B6081}"/>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2380696302"/>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09D5-DC93-4A54-8BA9-AA4546815765}"/>
              </a:ext>
            </a:extLst>
          </p:cNvPr>
          <p:cNvSpPr>
            <a:spLocks noGrp="1"/>
          </p:cNvSpPr>
          <p:nvPr>
            <p:ph type="title"/>
          </p:nvPr>
        </p:nvSpPr>
        <p:spPr/>
        <p:txBody>
          <a:bodyPr/>
          <a:lstStyle/>
          <a:p>
            <a:r>
              <a:rPr lang="en-US" dirty="0"/>
              <a:t>The driver bottleneck</a:t>
            </a:r>
            <a:endParaRPr lang="en-CH" dirty="0"/>
          </a:p>
        </p:txBody>
      </p:sp>
      <p:sp>
        <p:nvSpPr>
          <p:cNvPr id="4" name="Slide Number Placeholder 3">
            <a:extLst>
              <a:ext uri="{FF2B5EF4-FFF2-40B4-BE49-F238E27FC236}">
                <a16:creationId xmlns:a16="http://schemas.microsoft.com/office/drawing/2014/main" id="{7E13182C-6DC2-43DA-84A4-D344942B6F49}"/>
              </a:ext>
            </a:extLst>
          </p:cNvPr>
          <p:cNvSpPr>
            <a:spLocks noGrp="1"/>
          </p:cNvSpPr>
          <p:nvPr>
            <p:ph type="sldNum" sz="quarter" idx="12"/>
          </p:nvPr>
        </p:nvSpPr>
        <p:spPr/>
        <p:txBody>
          <a:bodyPr/>
          <a:lstStyle/>
          <a:p>
            <a:fld id="{1DFD7F37-2372-4B63-9179-6C03AFA00E0C}" type="slidenum">
              <a:rPr lang="en-CH" smtClean="0"/>
              <a:t>7</a:t>
            </a:fld>
            <a:endParaRPr lang="en-CH"/>
          </a:p>
        </p:txBody>
      </p:sp>
      <p:cxnSp>
        <p:nvCxnSpPr>
          <p:cNvPr id="8" name="Straight Arrow Connector 7">
            <a:extLst>
              <a:ext uri="{FF2B5EF4-FFF2-40B4-BE49-F238E27FC236}">
                <a16:creationId xmlns:a16="http://schemas.microsoft.com/office/drawing/2014/main" id="{13E69BE2-4C3B-44D4-974E-84DD1FED267A}"/>
              </a:ext>
            </a:extLst>
          </p:cNvPr>
          <p:cNvCxnSpPr>
            <a:cxnSpLocks/>
          </p:cNvCxnSpPr>
          <p:nvPr/>
        </p:nvCxnSpPr>
        <p:spPr>
          <a:xfrm flipV="1">
            <a:off x="2844800" y="1690688"/>
            <a:ext cx="0" cy="3916243"/>
          </a:xfrm>
          <a:prstGeom prst="straightConnector1">
            <a:avLst/>
          </a:prstGeom>
          <a:ln w="44450">
            <a:tailEnd type="triangle" w="med" len="lg"/>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3D397F6-8772-4D74-9719-D3A5DB6ED70C}"/>
              </a:ext>
            </a:extLst>
          </p:cNvPr>
          <p:cNvCxnSpPr>
            <a:cxnSpLocks/>
          </p:cNvCxnSpPr>
          <p:nvPr/>
        </p:nvCxnSpPr>
        <p:spPr>
          <a:xfrm>
            <a:off x="2616506" y="5388989"/>
            <a:ext cx="6442075" cy="0"/>
          </a:xfrm>
          <a:prstGeom prst="straightConnector1">
            <a:avLst/>
          </a:prstGeom>
          <a:ln w="44450">
            <a:tailEnd type="triangle" w="med" len="lg"/>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56D7D84-ED5C-47AE-AAF5-5D1310CDCF82}"/>
              </a:ext>
            </a:extLst>
          </p:cNvPr>
          <p:cNvSpPr txBox="1"/>
          <p:nvPr/>
        </p:nvSpPr>
        <p:spPr>
          <a:xfrm>
            <a:off x="8153400" y="5422788"/>
            <a:ext cx="1988456" cy="646331"/>
          </a:xfrm>
          <a:prstGeom prst="rect">
            <a:avLst/>
          </a:prstGeom>
          <a:noFill/>
        </p:spPr>
        <p:txBody>
          <a:bodyPr wrap="square" rtlCol="0">
            <a:spAutoFit/>
          </a:bodyPr>
          <a:lstStyle/>
          <a:p>
            <a:r>
              <a:rPr lang="en-US" sz="3600" dirty="0"/>
              <a:t>Fast</a:t>
            </a:r>
            <a:endParaRPr lang="en-CH" sz="3600" dirty="0"/>
          </a:p>
        </p:txBody>
      </p:sp>
      <p:sp>
        <p:nvSpPr>
          <p:cNvPr id="14" name="TextBox 13">
            <a:extLst>
              <a:ext uri="{FF2B5EF4-FFF2-40B4-BE49-F238E27FC236}">
                <a16:creationId xmlns:a16="http://schemas.microsoft.com/office/drawing/2014/main" id="{DF7988CE-2596-4D4C-A25C-D2186E4EE860}"/>
              </a:ext>
            </a:extLst>
          </p:cNvPr>
          <p:cNvSpPr txBox="1"/>
          <p:nvPr/>
        </p:nvSpPr>
        <p:spPr>
          <a:xfrm>
            <a:off x="1520076" y="1899193"/>
            <a:ext cx="1553019" cy="584775"/>
          </a:xfrm>
          <a:prstGeom prst="rect">
            <a:avLst/>
          </a:prstGeom>
          <a:noFill/>
        </p:spPr>
        <p:txBody>
          <a:bodyPr wrap="square" rtlCol="0">
            <a:spAutoFit/>
          </a:bodyPr>
          <a:lstStyle/>
          <a:p>
            <a:r>
              <a:rPr lang="en-US" sz="3200" dirty="0"/>
              <a:t>Simple</a:t>
            </a:r>
            <a:endParaRPr lang="en-CH" sz="2800" dirty="0"/>
          </a:p>
        </p:txBody>
      </p:sp>
      <p:sp>
        <p:nvSpPr>
          <p:cNvPr id="15" name="TextBox 14">
            <a:extLst>
              <a:ext uri="{FF2B5EF4-FFF2-40B4-BE49-F238E27FC236}">
                <a16:creationId xmlns:a16="http://schemas.microsoft.com/office/drawing/2014/main" id="{AA3C5DD1-7566-41A3-A532-D273D8B1CEEF}"/>
              </a:ext>
            </a:extLst>
          </p:cNvPr>
          <p:cNvSpPr txBox="1"/>
          <p:nvPr/>
        </p:nvSpPr>
        <p:spPr>
          <a:xfrm>
            <a:off x="6096000" y="4216941"/>
            <a:ext cx="2655882" cy="954107"/>
          </a:xfrm>
          <a:prstGeom prst="rect">
            <a:avLst/>
          </a:prstGeom>
          <a:noFill/>
        </p:spPr>
        <p:txBody>
          <a:bodyPr wrap="square" rtlCol="0">
            <a:spAutoFit/>
          </a:bodyPr>
          <a:lstStyle/>
          <a:p>
            <a:pPr algn="ctr"/>
            <a:r>
              <a:rPr lang="en-US" sz="3200" dirty="0"/>
              <a:t>Unverified</a:t>
            </a:r>
          </a:p>
          <a:p>
            <a:pPr algn="ctr"/>
            <a:r>
              <a:rPr lang="en-US" sz="2400" i="1" dirty="0"/>
              <a:t>(DPDK)</a:t>
            </a:r>
            <a:endParaRPr lang="en-CH" sz="2400" i="1" dirty="0"/>
          </a:p>
        </p:txBody>
      </p:sp>
      <p:sp>
        <p:nvSpPr>
          <p:cNvPr id="16" name="TextBox 15">
            <a:extLst>
              <a:ext uri="{FF2B5EF4-FFF2-40B4-BE49-F238E27FC236}">
                <a16:creationId xmlns:a16="http://schemas.microsoft.com/office/drawing/2014/main" id="{395FCFE0-566C-43C0-B4BB-3C951D90C770}"/>
              </a:ext>
            </a:extLst>
          </p:cNvPr>
          <p:cNvSpPr txBox="1"/>
          <p:nvPr/>
        </p:nvSpPr>
        <p:spPr>
          <a:xfrm>
            <a:off x="2956694" y="2150585"/>
            <a:ext cx="2097334" cy="954107"/>
          </a:xfrm>
          <a:prstGeom prst="rect">
            <a:avLst/>
          </a:prstGeom>
          <a:noFill/>
        </p:spPr>
        <p:txBody>
          <a:bodyPr wrap="square" rtlCol="0">
            <a:spAutoFit/>
          </a:bodyPr>
          <a:lstStyle/>
          <a:p>
            <a:pPr algn="ctr"/>
            <a:r>
              <a:rPr lang="en-US" sz="3200" dirty="0"/>
              <a:t>Verified</a:t>
            </a:r>
          </a:p>
          <a:p>
            <a:pPr algn="ctr"/>
            <a:r>
              <a:rPr lang="en-US" sz="2400" i="1" dirty="0"/>
              <a:t>(Vigor</a:t>
            </a:r>
            <a:r>
              <a:rPr lang="en-US" sz="2400" i="1" baseline="30%" dirty="0"/>
              <a:t>[1]</a:t>
            </a:r>
            <a:r>
              <a:rPr lang="en-US" sz="2400" i="1" dirty="0"/>
              <a:t>)</a:t>
            </a:r>
            <a:endParaRPr lang="en-CH" sz="2400" i="1" dirty="0"/>
          </a:p>
        </p:txBody>
      </p:sp>
      <p:grpSp>
        <p:nvGrpSpPr>
          <p:cNvPr id="21" name="Group 20">
            <a:extLst>
              <a:ext uri="{FF2B5EF4-FFF2-40B4-BE49-F238E27FC236}">
                <a16:creationId xmlns:a16="http://schemas.microsoft.com/office/drawing/2014/main" id="{25D86C90-B1A4-451D-8396-F6705AB20878}"/>
              </a:ext>
            </a:extLst>
          </p:cNvPr>
          <p:cNvGrpSpPr/>
          <p:nvPr/>
        </p:nvGrpSpPr>
        <p:grpSpPr>
          <a:xfrm>
            <a:off x="5054028" y="1591415"/>
            <a:ext cx="2083944" cy="1200329"/>
            <a:chOff x="4758649" y="1651261"/>
            <a:chExt cx="2083944" cy="1200329"/>
          </a:xfrm>
        </p:grpSpPr>
        <p:cxnSp>
          <p:nvCxnSpPr>
            <p:cNvPr id="18" name="Straight Arrow Connector 17">
              <a:extLst>
                <a:ext uri="{FF2B5EF4-FFF2-40B4-BE49-F238E27FC236}">
                  <a16:creationId xmlns:a16="http://schemas.microsoft.com/office/drawing/2014/main" id="{4FAA392B-0ECC-4999-84DA-0FBE648D3A34}"/>
                </a:ext>
              </a:extLst>
            </p:cNvPr>
            <p:cNvCxnSpPr>
              <a:cxnSpLocks/>
            </p:cNvCxnSpPr>
            <p:nvPr/>
          </p:nvCxnSpPr>
          <p:spPr>
            <a:xfrm flipV="1">
              <a:off x="4758649" y="2251426"/>
              <a:ext cx="1422400" cy="497614"/>
            </a:xfrm>
            <a:prstGeom prst="straightConnector1">
              <a:avLst/>
            </a:prstGeom>
            <a:ln w="8572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64F203-34DE-4085-8758-5ED181C22BC2}"/>
                </a:ext>
              </a:extLst>
            </p:cNvPr>
            <p:cNvSpPr txBox="1"/>
            <p:nvPr/>
          </p:nvSpPr>
          <p:spPr>
            <a:xfrm>
              <a:off x="6215909" y="1651261"/>
              <a:ext cx="626684" cy="1200329"/>
            </a:xfrm>
            <a:prstGeom prst="rect">
              <a:avLst/>
            </a:prstGeom>
            <a:noFill/>
          </p:spPr>
          <p:txBody>
            <a:bodyPr wrap="square" rtlCol="0">
              <a:spAutoFit/>
            </a:bodyPr>
            <a:lstStyle/>
            <a:p>
              <a:pPr algn="ctr"/>
              <a:r>
                <a:rPr lang="en-US" sz="7200" dirty="0">
                  <a:solidFill>
                    <a:srgbClr val="0070C0"/>
                  </a:solidFill>
                </a:rPr>
                <a:t>?</a:t>
              </a:r>
              <a:endParaRPr lang="en-CH" sz="7200" dirty="0">
                <a:solidFill>
                  <a:srgbClr val="0070C0"/>
                </a:solidFill>
              </a:endParaRPr>
            </a:p>
          </p:txBody>
        </p:sp>
      </p:grpSp>
      <p:sp>
        <p:nvSpPr>
          <p:cNvPr id="11" name="TextBox 10">
            <a:extLst>
              <a:ext uri="{FF2B5EF4-FFF2-40B4-BE49-F238E27FC236}">
                <a16:creationId xmlns:a16="http://schemas.microsoft.com/office/drawing/2014/main" id="{FF40AB10-FACC-4913-BF96-E979EB68831D}"/>
              </a:ext>
            </a:extLst>
          </p:cNvPr>
          <p:cNvSpPr txBox="1"/>
          <p:nvPr/>
        </p:nvSpPr>
        <p:spPr>
          <a:xfrm>
            <a:off x="838200" y="6034076"/>
            <a:ext cx="9702795" cy="338554"/>
          </a:xfrm>
          <a:prstGeom prst="rect">
            <a:avLst/>
          </a:prstGeom>
          <a:noFill/>
        </p:spPr>
        <p:txBody>
          <a:bodyPr wrap="square" rtlCol="0">
            <a:spAutoFit/>
          </a:bodyPr>
          <a:lstStyle/>
          <a:p>
            <a:r>
              <a:rPr lang="en-US" sz="1600" i="1" dirty="0"/>
              <a:t>[1]: </a:t>
            </a:r>
            <a:r>
              <a:rPr lang="fr-CH" sz="1600" i="1" dirty="0"/>
              <a:t>A. Zaostrovnykh et al., </a:t>
            </a:r>
            <a:r>
              <a:rPr lang="fr-CH" sz="1600" i="1" dirty="0" err="1"/>
              <a:t>Verifying</a:t>
            </a:r>
            <a:r>
              <a:rPr lang="fr-CH" sz="1600" i="1" dirty="0"/>
              <a:t> software network </a:t>
            </a:r>
            <a:r>
              <a:rPr lang="fr-CH" sz="1600" i="1" dirty="0" err="1"/>
              <a:t>functions</a:t>
            </a:r>
            <a:r>
              <a:rPr lang="fr-CH" sz="1600" i="1" dirty="0"/>
              <a:t> </a:t>
            </a:r>
            <a:r>
              <a:rPr lang="fr-CH" sz="1600" i="1" dirty="0" err="1"/>
              <a:t>with</a:t>
            </a:r>
            <a:r>
              <a:rPr lang="fr-CH" sz="1600" i="1" dirty="0"/>
              <a:t> no </a:t>
            </a:r>
            <a:r>
              <a:rPr lang="fr-CH" sz="1600" i="1" dirty="0" err="1"/>
              <a:t>verification</a:t>
            </a:r>
            <a:r>
              <a:rPr lang="fr-CH" sz="1600" i="1" dirty="0"/>
              <a:t> expertise, SOSP’19</a:t>
            </a:r>
            <a:endParaRPr lang="en-CH" sz="1600" i="1" dirty="0"/>
          </a:p>
        </p:txBody>
      </p:sp>
      <p:sp>
        <p:nvSpPr>
          <p:cNvPr id="25" name="Footer Placeholder 24">
            <a:extLst>
              <a:ext uri="{FF2B5EF4-FFF2-40B4-BE49-F238E27FC236}">
                <a16:creationId xmlns:a16="http://schemas.microsoft.com/office/drawing/2014/main" id="{F398B359-26A4-4280-9B8B-B00028AA2361}"/>
              </a:ext>
            </a:extLst>
          </p:cNvPr>
          <p:cNvSpPr>
            <a:spLocks noGrp="1"/>
          </p:cNvSpPr>
          <p:nvPr>
            <p:ph type="ftr" sz="quarter" idx="11"/>
          </p:nvPr>
        </p:nvSpPr>
        <p:spPr/>
        <p:txBody>
          <a:bodyPr/>
          <a:lstStyle/>
          <a:p>
            <a:r>
              <a:rPr lang="en-US" dirty="0"/>
              <a:t>A Simpler and Faster NIC Driver Model for Network Functions</a:t>
            </a:r>
            <a:endParaRPr lang="en-CH" dirty="0"/>
          </a:p>
        </p:txBody>
      </p:sp>
      <p:sp>
        <p:nvSpPr>
          <p:cNvPr id="26" name="Date Placeholder 12">
            <a:extLst>
              <a:ext uri="{FF2B5EF4-FFF2-40B4-BE49-F238E27FC236}">
                <a16:creationId xmlns:a16="http://schemas.microsoft.com/office/drawing/2014/main" id="{DBB7A2E7-E2B9-4A55-BED2-A8C84B1DBAD9}"/>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197016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C0E2CC22-09B3-4CF9-A5D1-C6D1F762116B}"/>
              </a:ext>
            </a:extLst>
          </p:cNvPr>
          <p:cNvSpPr>
            <a:spLocks noGrp="1"/>
          </p:cNvSpPr>
          <p:nvPr>
            <p:ph type="sldNum" sz="quarter" idx="12"/>
          </p:nvPr>
        </p:nvSpPr>
        <p:spPr/>
        <p:txBody>
          <a:bodyPr/>
          <a:lstStyle/>
          <a:p>
            <a:fld id="{1DFD7F37-2372-4B63-9179-6C03AFA00E0C}" type="slidenum">
              <a:rPr lang="en-CH" smtClean="0"/>
              <a:t>8</a:t>
            </a:fld>
            <a:endParaRPr lang="en-CH"/>
          </a:p>
        </p:txBody>
      </p:sp>
      <p:pic>
        <p:nvPicPr>
          <p:cNvPr id="10" name="Graphic 9" descr="Computer">
            <a:extLst>
              <a:ext uri="{FF2B5EF4-FFF2-40B4-BE49-F238E27FC236}">
                <a16:creationId xmlns:a16="http://schemas.microsoft.com/office/drawing/2014/main" id="{32318F85-E94B-48DB-9EB9-9A1C015E107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573%" t="18.06%" r="0.001%" b="18.746%"/>
          <a:stretch/>
        </p:blipFill>
        <p:spPr>
          <a:xfrm>
            <a:off x="8351910" y="2782662"/>
            <a:ext cx="683756" cy="1292676"/>
          </a:xfrm>
          <a:prstGeom prst="rect">
            <a:avLst/>
          </a:prstGeom>
        </p:spPr>
      </p:pic>
      <p:pic>
        <p:nvPicPr>
          <p:cNvPr id="12" name="Graphic 11" descr="Computer">
            <a:extLst>
              <a:ext uri="{FF2B5EF4-FFF2-40B4-BE49-F238E27FC236}">
                <a16:creationId xmlns:a16="http://schemas.microsoft.com/office/drawing/2014/main" id="{B512C57E-9E53-498F-80FF-1106B17933F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573%" t="18.06%" r="0.001%" b="18.746%"/>
          <a:stretch/>
        </p:blipFill>
        <p:spPr>
          <a:xfrm>
            <a:off x="5929136" y="2782662"/>
            <a:ext cx="683756" cy="1292676"/>
          </a:xfrm>
          <a:prstGeom prst="rect">
            <a:avLst/>
          </a:prstGeom>
        </p:spPr>
      </p:pic>
      <p:pic>
        <p:nvPicPr>
          <p:cNvPr id="13" name="Graphic 12" descr="Computer">
            <a:extLst>
              <a:ext uri="{FF2B5EF4-FFF2-40B4-BE49-F238E27FC236}">
                <a16:creationId xmlns:a16="http://schemas.microsoft.com/office/drawing/2014/main" id="{31B99D6A-6F1E-4852-A360-47F0C134EF5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573%" t="18.06%" r="0.001%" b="18.746%"/>
          <a:stretch/>
        </p:blipFill>
        <p:spPr>
          <a:xfrm>
            <a:off x="3492640" y="2782662"/>
            <a:ext cx="683756" cy="1292676"/>
          </a:xfrm>
          <a:prstGeom prst="rect">
            <a:avLst/>
          </a:prstGeom>
        </p:spPr>
      </p:pic>
      <p:sp>
        <p:nvSpPr>
          <p:cNvPr id="15" name="TextBox 14">
            <a:extLst>
              <a:ext uri="{FF2B5EF4-FFF2-40B4-BE49-F238E27FC236}">
                <a16:creationId xmlns:a16="http://schemas.microsoft.com/office/drawing/2014/main" id="{F1628119-8144-4A74-B738-A53AAFEBE567}"/>
              </a:ext>
            </a:extLst>
          </p:cNvPr>
          <p:cNvSpPr txBox="1"/>
          <p:nvPr/>
        </p:nvSpPr>
        <p:spPr>
          <a:xfrm>
            <a:off x="3132300" y="3971700"/>
            <a:ext cx="1537543" cy="707886"/>
          </a:xfrm>
          <a:prstGeom prst="rect">
            <a:avLst/>
          </a:prstGeom>
          <a:noFill/>
        </p:spPr>
        <p:txBody>
          <a:bodyPr wrap="square" rtlCol="0">
            <a:spAutoFit/>
          </a:bodyPr>
          <a:lstStyle/>
          <a:p>
            <a:r>
              <a:rPr lang="en-US" sz="4000" dirty="0"/>
              <a:t>Bridge</a:t>
            </a:r>
            <a:endParaRPr lang="en-CH" sz="4000" dirty="0"/>
          </a:p>
        </p:txBody>
      </p:sp>
      <p:sp>
        <p:nvSpPr>
          <p:cNvPr id="16" name="TextBox 15">
            <a:extLst>
              <a:ext uri="{FF2B5EF4-FFF2-40B4-BE49-F238E27FC236}">
                <a16:creationId xmlns:a16="http://schemas.microsoft.com/office/drawing/2014/main" id="{880740B1-0765-471E-A04C-F0C887AEE70C}"/>
              </a:ext>
            </a:extLst>
          </p:cNvPr>
          <p:cNvSpPr txBox="1"/>
          <p:nvPr/>
        </p:nvSpPr>
        <p:spPr>
          <a:xfrm>
            <a:off x="5535563" y="3971700"/>
            <a:ext cx="1661581" cy="707886"/>
          </a:xfrm>
          <a:prstGeom prst="rect">
            <a:avLst/>
          </a:prstGeom>
          <a:noFill/>
        </p:spPr>
        <p:txBody>
          <a:bodyPr wrap="square" rtlCol="0">
            <a:spAutoFit/>
          </a:bodyPr>
          <a:lstStyle/>
          <a:p>
            <a:r>
              <a:rPr lang="en-US" sz="4000" dirty="0"/>
              <a:t>Router</a:t>
            </a:r>
            <a:endParaRPr lang="en-CH" sz="4000" dirty="0"/>
          </a:p>
        </p:txBody>
      </p:sp>
      <p:sp>
        <p:nvSpPr>
          <p:cNvPr id="18" name="TextBox 17">
            <a:extLst>
              <a:ext uri="{FF2B5EF4-FFF2-40B4-BE49-F238E27FC236}">
                <a16:creationId xmlns:a16="http://schemas.microsoft.com/office/drawing/2014/main" id="{6653DD11-05CA-43DE-AA04-043A279B6CD4}"/>
              </a:ext>
            </a:extLst>
          </p:cNvPr>
          <p:cNvSpPr txBox="1"/>
          <p:nvPr/>
        </p:nvSpPr>
        <p:spPr>
          <a:xfrm>
            <a:off x="7925387" y="3971700"/>
            <a:ext cx="1812497" cy="707886"/>
          </a:xfrm>
          <a:prstGeom prst="rect">
            <a:avLst/>
          </a:prstGeom>
          <a:noFill/>
        </p:spPr>
        <p:txBody>
          <a:bodyPr wrap="square" rtlCol="0">
            <a:spAutoFit/>
          </a:bodyPr>
          <a:lstStyle/>
          <a:p>
            <a:r>
              <a:rPr lang="en-US" sz="4000" dirty="0"/>
              <a:t>Firewall</a:t>
            </a:r>
            <a:endParaRPr lang="en-CH" sz="4000" dirty="0"/>
          </a:p>
        </p:txBody>
      </p:sp>
      <p:grpSp>
        <p:nvGrpSpPr>
          <p:cNvPr id="6" name="Group 5">
            <a:extLst>
              <a:ext uri="{FF2B5EF4-FFF2-40B4-BE49-F238E27FC236}">
                <a16:creationId xmlns:a16="http://schemas.microsoft.com/office/drawing/2014/main" id="{ED23FAE2-1F86-460C-925B-6A05EC391056}"/>
              </a:ext>
            </a:extLst>
          </p:cNvPr>
          <p:cNvGrpSpPr/>
          <p:nvPr/>
        </p:nvGrpSpPr>
        <p:grpSpPr>
          <a:xfrm>
            <a:off x="1907930" y="4022158"/>
            <a:ext cx="8912469" cy="2049808"/>
            <a:chOff x="1907930" y="4022158"/>
            <a:chExt cx="8912469" cy="2049808"/>
          </a:xfrm>
        </p:grpSpPr>
        <p:sp>
          <p:nvSpPr>
            <p:cNvPr id="17" name="Rectangle 16">
              <a:extLst>
                <a:ext uri="{FF2B5EF4-FFF2-40B4-BE49-F238E27FC236}">
                  <a16:creationId xmlns:a16="http://schemas.microsoft.com/office/drawing/2014/main" id="{0AEED114-90D3-4DBB-8D5F-BD4B7FCDFCBE}"/>
                </a:ext>
              </a:extLst>
            </p:cNvPr>
            <p:cNvSpPr/>
            <p:nvPr/>
          </p:nvSpPr>
          <p:spPr>
            <a:xfrm>
              <a:off x="3106275" y="4022158"/>
              <a:ext cx="4090869" cy="707886"/>
            </a:xfrm>
            <a:prstGeom prst="rect">
              <a:avLst/>
            </a:prstGeom>
            <a:noFill/>
            <a:ln w="76200">
              <a:solidFill>
                <a:srgbClr val="0070C0"/>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CH" sz="4000" dirty="0">
                <a:solidFill>
                  <a:srgbClr val="0070C0"/>
                </a:solidFill>
              </a:endParaRPr>
            </a:p>
          </p:txBody>
        </p:sp>
        <p:sp>
          <p:nvSpPr>
            <p:cNvPr id="5" name="TextBox 4">
              <a:extLst>
                <a:ext uri="{FF2B5EF4-FFF2-40B4-BE49-F238E27FC236}">
                  <a16:creationId xmlns:a16="http://schemas.microsoft.com/office/drawing/2014/main" id="{6061F07B-8917-4C4F-A9AF-A03912472545}"/>
                </a:ext>
              </a:extLst>
            </p:cNvPr>
            <p:cNvSpPr txBox="1"/>
            <p:nvPr/>
          </p:nvSpPr>
          <p:spPr>
            <a:xfrm>
              <a:off x="1907930" y="4810082"/>
              <a:ext cx="8912469" cy="1261884"/>
            </a:xfrm>
            <a:prstGeom prst="rect">
              <a:avLst/>
            </a:prstGeom>
            <a:noFill/>
          </p:spPr>
          <p:txBody>
            <a:bodyPr wrap="square" rtlCol="0">
              <a:spAutoFit/>
            </a:bodyPr>
            <a:lstStyle/>
            <a:p>
              <a:r>
                <a:rPr lang="en-US" sz="4000" dirty="0">
                  <a:solidFill>
                    <a:srgbClr val="0070C0"/>
                  </a:solidFill>
                </a:rPr>
                <a:t>Process packets 1 by 1, in order</a:t>
              </a:r>
            </a:p>
            <a:p>
              <a:r>
                <a:rPr lang="en-US" sz="3600" i="1" dirty="0">
                  <a:solidFill>
                    <a:srgbClr val="0070C0"/>
                  </a:solidFill>
                </a:rPr>
                <a:t>also: NAT, load balancer, … non-TCP functions</a:t>
              </a:r>
              <a:endParaRPr lang="en-CH" sz="3600" i="1" dirty="0">
                <a:solidFill>
                  <a:srgbClr val="0070C0"/>
                </a:solidFill>
              </a:endParaRPr>
            </a:p>
          </p:txBody>
        </p:sp>
      </p:grpSp>
      <p:sp>
        <p:nvSpPr>
          <p:cNvPr id="20" name="Footer Placeholder 19">
            <a:extLst>
              <a:ext uri="{FF2B5EF4-FFF2-40B4-BE49-F238E27FC236}">
                <a16:creationId xmlns:a16="http://schemas.microsoft.com/office/drawing/2014/main" id="{2B181D26-E43F-4C94-BD2E-F8CCBE3DC5E2}"/>
              </a:ext>
            </a:extLst>
          </p:cNvPr>
          <p:cNvSpPr>
            <a:spLocks noGrp="1"/>
          </p:cNvSpPr>
          <p:nvPr>
            <p:ph type="ftr" sz="quarter" idx="11"/>
          </p:nvPr>
        </p:nvSpPr>
        <p:spPr/>
        <p:txBody>
          <a:bodyPr/>
          <a:lstStyle/>
          <a:p>
            <a:r>
              <a:rPr lang="en-US"/>
              <a:t>A Simpler and Faster NIC Driver Model for Network Functions</a:t>
            </a:r>
            <a:endParaRPr lang="en-CH"/>
          </a:p>
        </p:txBody>
      </p:sp>
      <p:sp>
        <p:nvSpPr>
          <p:cNvPr id="22" name="Date Placeholder 12">
            <a:extLst>
              <a:ext uri="{FF2B5EF4-FFF2-40B4-BE49-F238E27FC236}">
                <a16:creationId xmlns:a16="http://schemas.microsoft.com/office/drawing/2014/main" id="{76467971-1D22-4444-B5F2-8E5285F4295C}"/>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custDataLst>
      <p:tags r:id="rId1"/>
    </p:custDataLst>
    <p:extLst>
      <p:ext uri="{BB962C8B-B14F-4D97-AF65-F5344CB8AC3E}">
        <p14:creationId xmlns:p14="http://schemas.microsoft.com/office/powerpoint/2010/main" val="33381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9E9-17A0-4DA7-8C12-5F5DA0FCA4AB}"/>
              </a:ext>
            </a:extLst>
          </p:cNvPr>
          <p:cNvSpPr>
            <a:spLocks noGrp="1"/>
          </p:cNvSpPr>
          <p:nvPr>
            <p:ph type="title"/>
          </p:nvPr>
        </p:nvSpPr>
        <p:spPr/>
        <p:txBody>
          <a:bodyPr/>
          <a:lstStyle/>
          <a:p>
            <a:r>
              <a:rPr lang="en-US" dirty="0"/>
              <a:t>Core networking</a:t>
            </a:r>
            <a:br>
              <a:rPr lang="en-US" dirty="0"/>
            </a:br>
            <a:r>
              <a:rPr lang="en-US" dirty="0"/>
              <a:t>can be fast</a:t>
            </a:r>
            <a:br>
              <a:rPr lang="en-US" dirty="0"/>
            </a:br>
            <a:r>
              <a:rPr lang="en-US" dirty="0"/>
              <a:t>and simple</a:t>
            </a:r>
            <a:br>
              <a:rPr lang="en-US" dirty="0"/>
            </a:br>
            <a:r>
              <a:rPr lang="en-US" dirty="0"/>
              <a:t>(and verified)</a:t>
            </a:r>
            <a:endParaRPr lang="en-CH" dirty="0"/>
          </a:p>
        </p:txBody>
      </p:sp>
      <p:sp>
        <p:nvSpPr>
          <p:cNvPr id="3" name="Slide Number Placeholder 2">
            <a:extLst>
              <a:ext uri="{FF2B5EF4-FFF2-40B4-BE49-F238E27FC236}">
                <a16:creationId xmlns:a16="http://schemas.microsoft.com/office/drawing/2014/main" id="{A4522B46-7ECE-4461-B540-D863950DC7F1}"/>
              </a:ext>
            </a:extLst>
          </p:cNvPr>
          <p:cNvSpPr>
            <a:spLocks noGrp="1"/>
          </p:cNvSpPr>
          <p:nvPr>
            <p:ph type="sldNum" sz="quarter" idx="12"/>
          </p:nvPr>
        </p:nvSpPr>
        <p:spPr/>
        <p:txBody>
          <a:bodyPr/>
          <a:lstStyle/>
          <a:p>
            <a:fld id="{1DFD7F37-2372-4B63-9179-6C03AFA00E0C}" type="slidenum">
              <a:rPr lang="en-CH" smtClean="0"/>
              <a:t>9</a:t>
            </a:fld>
            <a:endParaRPr lang="en-CH"/>
          </a:p>
        </p:txBody>
      </p:sp>
      <p:sp>
        <p:nvSpPr>
          <p:cNvPr id="9" name="Footer Placeholder 8">
            <a:extLst>
              <a:ext uri="{FF2B5EF4-FFF2-40B4-BE49-F238E27FC236}">
                <a16:creationId xmlns:a16="http://schemas.microsoft.com/office/drawing/2014/main" id="{A8F95D1B-BA9C-4E3B-943F-66F5D4BC7EFF}"/>
              </a:ext>
            </a:extLst>
          </p:cNvPr>
          <p:cNvSpPr>
            <a:spLocks noGrp="1"/>
          </p:cNvSpPr>
          <p:nvPr>
            <p:ph type="ftr" sz="quarter" idx="11"/>
          </p:nvPr>
        </p:nvSpPr>
        <p:spPr/>
        <p:txBody>
          <a:bodyPr/>
          <a:lstStyle/>
          <a:p>
            <a:r>
              <a:rPr lang="en-US"/>
              <a:t>A Simpler and Faster NIC Driver Model for Network Functions</a:t>
            </a:r>
            <a:endParaRPr lang="en-CH" dirty="0"/>
          </a:p>
        </p:txBody>
      </p:sp>
      <p:sp>
        <p:nvSpPr>
          <p:cNvPr id="10" name="Date Placeholder 12">
            <a:extLst>
              <a:ext uri="{FF2B5EF4-FFF2-40B4-BE49-F238E27FC236}">
                <a16:creationId xmlns:a16="http://schemas.microsoft.com/office/drawing/2014/main" id="{FFA02733-960B-4DB0-8834-7EACEC31EC13}"/>
              </a:ext>
            </a:extLst>
          </p:cNvPr>
          <p:cNvSpPr>
            <a:spLocks noGrp="1"/>
          </p:cNvSpPr>
          <p:nvPr>
            <p:ph type="dt" sz="half" idx="10"/>
          </p:nvPr>
        </p:nvSpPr>
        <p:spPr>
          <a:xfrm>
            <a:off x="838200" y="6356350"/>
            <a:ext cx="2743200" cy="365125"/>
          </a:xfrm>
        </p:spPr>
        <p:txBody>
          <a:bodyPr/>
          <a:lstStyle/>
          <a:p>
            <a:r>
              <a:rPr lang="en-US" dirty="0"/>
              <a:t>S. Pirelli &amp; G. </a:t>
            </a:r>
            <a:r>
              <a:rPr lang="en-US" dirty="0" err="1"/>
              <a:t>Candea</a:t>
            </a:r>
            <a:endParaRPr lang="en-CH" dirty="0"/>
          </a:p>
        </p:txBody>
      </p:sp>
    </p:spTree>
    <p:extLst>
      <p:ext uri="{BB962C8B-B14F-4D97-AF65-F5344CB8AC3E}">
        <p14:creationId xmlns:p14="http://schemas.microsoft.com/office/powerpoint/2010/main" val="2293964877"/>
      </p:ext>
    </p:extLst>
  </p:cSld>
  <p:clrMapOvr>
    <a:masterClrMapping/>
  </p:clrMapOvr>
</p:sld>
</file>

<file path=ppt/tags/tag1.xml><?xml version="1.0" encoding="utf-8"?>
<p:tagLst xmlns:a="http://purl.oclc.org/ooxml/drawingml/main" xmlns:r="http://purl.oclc.org/ooxml/officeDocument/relationships" xmlns:p="http://purl.oclc.org/ooxml/presentationml/main">
  <p:tag name="TIMING" val="|7.7"/>
</p:tagLst>
</file>

<file path=ppt/tags/tag10.xml><?xml version="1.0" encoding="utf-8"?>
<p:tagLst xmlns:a="http://purl.oclc.org/ooxml/drawingml/main" xmlns:r="http://purl.oclc.org/ooxml/officeDocument/relationships" xmlns:p="http://purl.oclc.org/ooxml/presentationml/main">
  <p:tag name="TIMING" val="|3.9|7.3|4.1|5.8|4.6|10.5"/>
</p:tagLst>
</file>

<file path=ppt/tags/tag11.xml><?xml version="1.0" encoding="utf-8"?>
<p:tagLst xmlns:a="http://purl.oclc.org/ooxml/drawingml/main" xmlns:r="http://purl.oclc.org/ooxml/officeDocument/relationships" xmlns:p="http://purl.oclc.org/ooxml/presentationml/main">
  <p:tag name="TIMING" val="|15.1|20.2"/>
</p:tagLst>
</file>

<file path=ppt/tags/tag12.xml><?xml version="1.0" encoding="utf-8"?>
<p:tagLst xmlns:a="http://purl.oclc.org/ooxml/drawingml/main" xmlns:r="http://purl.oclc.org/ooxml/officeDocument/relationships" xmlns:p="http://purl.oclc.org/ooxml/presentationml/main">
  <p:tag name="TIMING" val="|28.2"/>
</p:tagLst>
</file>

<file path=ppt/tags/tag13.xml><?xml version="1.0" encoding="utf-8"?>
<p:tagLst xmlns:a="http://purl.oclc.org/ooxml/drawingml/main" xmlns:r="http://purl.oclc.org/ooxml/officeDocument/relationships" xmlns:p="http://purl.oclc.org/ooxml/presentationml/main">
  <p:tag name="TIMING" val="|4.3|5.6|5.4|2.3|1.7|3.8|11.5|3.9"/>
</p:tagLst>
</file>

<file path=ppt/tags/tag14.xml><?xml version="1.0" encoding="utf-8"?>
<p:tagLst xmlns:a="http://purl.oclc.org/ooxml/drawingml/main" xmlns:r="http://purl.oclc.org/ooxml/officeDocument/relationships" xmlns:p="http://purl.oclc.org/ooxml/presentationml/main">
  <p:tag name="TIMING" val="|25.5"/>
</p:tagLst>
</file>

<file path=ppt/tags/tag2.xml><?xml version="1.0" encoding="utf-8"?>
<p:tagLst xmlns:a="http://purl.oclc.org/ooxml/drawingml/main" xmlns:r="http://purl.oclc.org/ooxml/officeDocument/relationships" xmlns:p="http://purl.oclc.org/ooxml/presentationml/main">
  <p:tag name="TIMING" val="|10|10.1|7.2"/>
</p:tagLst>
</file>

<file path=ppt/tags/tag3.xml><?xml version="1.0" encoding="utf-8"?>
<p:tagLst xmlns:a="http://purl.oclc.org/ooxml/drawingml/main" xmlns:r="http://purl.oclc.org/ooxml/officeDocument/relationships" xmlns:p="http://purl.oclc.org/ooxml/presentationml/main">
  <p:tag name="TIMING" val="|18.7"/>
</p:tagLst>
</file>

<file path=ppt/tags/tag4.xml><?xml version="1.0" encoding="utf-8"?>
<p:tagLst xmlns:a="http://purl.oclc.org/ooxml/drawingml/main" xmlns:r="http://purl.oclc.org/ooxml/officeDocument/relationships" xmlns:p="http://purl.oclc.org/ooxml/presentationml/main">
  <p:tag name="TIMING" val="|7.4"/>
</p:tagLst>
</file>

<file path=ppt/tags/tag5.xml><?xml version="1.0" encoding="utf-8"?>
<p:tagLst xmlns:a="http://purl.oclc.org/ooxml/drawingml/main" xmlns:r="http://purl.oclc.org/ooxml/officeDocument/relationships" xmlns:p="http://purl.oclc.org/ooxml/presentationml/main">
  <p:tag name="TIMING" val="|7.8|3.9|2.9|2.7|4|3"/>
</p:tagLst>
</file>

<file path=ppt/tags/tag6.xml><?xml version="1.0" encoding="utf-8"?>
<p:tagLst xmlns:a="http://purl.oclc.org/ooxml/drawingml/main" xmlns:r="http://purl.oclc.org/ooxml/officeDocument/relationships" xmlns:p="http://purl.oclc.org/ooxml/presentationml/main">
  <p:tag name="TIMING" val="|7.3|6.9|2.3|3.1|3.7|6.3|3.4"/>
</p:tagLst>
</file>

<file path=ppt/tags/tag7.xml><?xml version="1.0" encoding="utf-8"?>
<p:tagLst xmlns:a="http://purl.oclc.org/ooxml/drawingml/main" xmlns:r="http://purl.oclc.org/ooxml/officeDocument/relationships" xmlns:p="http://purl.oclc.org/ooxml/presentationml/main">
  <p:tag name="TIMING" val="|14.6|2.4|3.3"/>
</p:tagLst>
</file>

<file path=ppt/tags/tag8.xml><?xml version="1.0" encoding="utf-8"?>
<p:tagLst xmlns:a="http://purl.oclc.org/ooxml/drawingml/main" xmlns:r="http://purl.oclc.org/ooxml/officeDocument/relationships" xmlns:p="http://purl.oclc.org/ooxml/presentationml/main">
  <p:tag name="TIMING" val="|15|4.3|3.7|15.2"/>
</p:tagLst>
</file>

<file path=ppt/tags/tag9.xml><?xml version="1.0" encoding="utf-8"?>
<p:tagLst xmlns:a="http://purl.oclc.org/ooxml/drawingml/main" xmlns:r="http://purl.oclc.org/ooxml/officeDocument/relationships" xmlns:p="http://purl.oclc.org/ooxml/presentationml/main">
  <p:tag name="TIMING" val="|24|3.5|2|2.6|2.9|3.1"/>
</p:tagLst>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7133</TotalTime>
  <Words>4105</Words>
  <Application>Microsoft Office PowerPoint</Application>
  <PresentationFormat>Widescreen</PresentationFormat>
  <Paragraphs>381</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A Simpler and Faster  NIC Driver Model  for Network Functions</vt:lpstr>
      <vt:lpstr>Designing for verification can help with performance!</vt:lpstr>
      <vt:lpstr>Network</vt:lpstr>
      <vt:lpstr>Network future</vt:lpstr>
      <vt:lpstr>Ethernet speeds (Mb/s)</vt:lpstr>
      <vt:lpstr>Verifying fast NF stacks</vt:lpstr>
      <vt:lpstr>The driver bottleneck</vt:lpstr>
      <vt:lpstr>PowerPoint Presentation</vt:lpstr>
      <vt:lpstr>Core networking can be fast and simple (and verified)</vt:lpstr>
      <vt:lpstr>Key results</vt:lpstr>
      <vt:lpstr>How?</vt:lpstr>
      <vt:lpstr>Outline</vt:lpstr>
      <vt:lpstr>Classic model (e.g., BSD)</vt:lpstr>
      <vt:lpstr>Closed model (e.g., DPDK)</vt:lpstr>
      <vt:lpstr>Our model: “TinyNF”</vt:lpstr>
      <vt:lpstr>Outline</vt:lpstr>
      <vt:lpstr>Separate rings</vt:lpstr>
      <vt:lpstr>Merged rings</vt:lpstr>
      <vt:lpstr>Packet path</vt:lpstr>
      <vt:lpstr>Flushing NIC state</vt:lpstr>
      <vt:lpstr>Code</vt:lpstr>
      <vt:lpstr>Writing drivers</vt:lpstr>
      <vt:lpstr>Outline</vt:lpstr>
      <vt:lpstr>Evaluation</vt:lpstr>
      <vt:lpstr>Complexity</vt:lpstr>
      <vt:lpstr>Complexity</vt:lpstr>
      <vt:lpstr>Performance</vt:lpstr>
      <vt:lpstr>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Simpler and Faster  NIC Driver Model  for Network Functions</dc:title>
  <dc:creator>Solal Pirelli</dc:creator>
  <cp:lastModifiedBy>Solal Pirelli</cp:lastModifiedBy>
  <cp:revision>3</cp:revision>
  <dcterms:created xsi:type="dcterms:W3CDTF">2020-10-18T11:47:15Z</dcterms:created>
  <dcterms:modified xsi:type="dcterms:W3CDTF">2024-04-12T13:53:18Z</dcterms:modified>
</cp:coreProperties>
</file>