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60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F9F874-5387-4FD4-8982-5D2E9EAD798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F01E31F9-16AC-4E41-805F-39C6CE7BD89B}">
      <dgm:prSet/>
      <dgm:spPr/>
      <dgm:t>
        <a:bodyPr/>
        <a:lstStyle/>
        <a:p>
          <a:pPr algn="ctr"/>
          <a:r>
            <a:rPr lang="en-IN" dirty="0"/>
            <a:t>IT-CELL/SERVER ROOM ESTABLISHED</a:t>
          </a:r>
          <a:br>
            <a:rPr lang="en-IN" dirty="0"/>
          </a:br>
          <a:r>
            <a:rPr lang="en-IN" dirty="0"/>
            <a:t> AT GROUND FLOOR</a:t>
          </a:r>
        </a:p>
      </dgm:t>
    </dgm:pt>
    <dgm:pt modelId="{7BFEFABC-4AEA-41D0-9865-A9B87FCD20B5}" type="parTrans" cxnId="{6EE3C9AF-F992-4B97-99D9-C9FEB672AB92}">
      <dgm:prSet/>
      <dgm:spPr/>
      <dgm:t>
        <a:bodyPr/>
        <a:lstStyle/>
        <a:p>
          <a:endParaRPr lang="en-IN"/>
        </a:p>
      </dgm:t>
    </dgm:pt>
    <dgm:pt modelId="{CDAF6E51-078E-4C06-9D9B-E7954FCC2BDE}" type="sibTrans" cxnId="{6EE3C9AF-F992-4B97-99D9-C9FEB672AB92}">
      <dgm:prSet/>
      <dgm:spPr/>
      <dgm:t>
        <a:bodyPr/>
        <a:lstStyle/>
        <a:p>
          <a:endParaRPr lang="en-IN"/>
        </a:p>
      </dgm:t>
    </dgm:pt>
    <dgm:pt modelId="{E8859FFD-4383-49E7-BC1D-6E6DC686B1A0}" type="pres">
      <dgm:prSet presAssocID="{41F9F874-5387-4FD4-8982-5D2E9EAD7981}" presName="linear" presStyleCnt="0">
        <dgm:presLayoutVars>
          <dgm:animLvl val="lvl"/>
          <dgm:resizeHandles val="exact"/>
        </dgm:presLayoutVars>
      </dgm:prSet>
      <dgm:spPr/>
    </dgm:pt>
    <dgm:pt modelId="{6B0717A7-FA36-4AF5-8C49-19748C5C4098}" type="pres">
      <dgm:prSet presAssocID="{F01E31F9-16AC-4E41-805F-39C6CE7BD89B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137FE837-85C9-4D03-A0E1-EDE1DBEDA849}" type="presOf" srcId="{41F9F874-5387-4FD4-8982-5D2E9EAD7981}" destId="{E8859FFD-4383-49E7-BC1D-6E6DC686B1A0}" srcOrd="0" destOrd="0" presId="urn:microsoft.com/office/officeart/2005/8/layout/vList2"/>
    <dgm:cxn modelId="{6EE3C9AF-F992-4B97-99D9-C9FEB672AB92}" srcId="{41F9F874-5387-4FD4-8982-5D2E9EAD7981}" destId="{F01E31F9-16AC-4E41-805F-39C6CE7BD89B}" srcOrd="0" destOrd="0" parTransId="{7BFEFABC-4AEA-41D0-9865-A9B87FCD20B5}" sibTransId="{CDAF6E51-078E-4C06-9D9B-E7954FCC2BDE}"/>
    <dgm:cxn modelId="{A87203D7-98E0-4149-8CFE-2C9654CB6166}" type="presOf" srcId="{F01E31F9-16AC-4E41-805F-39C6CE7BD89B}" destId="{6B0717A7-FA36-4AF5-8C49-19748C5C4098}" srcOrd="0" destOrd="0" presId="urn:microsoft.com/office/officeart/2005/8/layout/vList2"/>
    <dgm:cxn modelId="{FBB7C9F9-D8E2-49AA-9660-F4498FD7A595}" type="presParOf" srcId="{E8859FFD-4383-49E7-BC1D-6E6DC686B1A0}" destId="{6B0717A7-FA36-4AF5-8C49-19748C5C4098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717A7-FA36-4AF5-8C49-19748C5C4098}">
      <dsp:nvSpPr>
        <dsp:cNvPr id="0" name=""/>
        <dsp:cNvSpPr/>
      </dsp:nvSpPr>
      <dsp:spPr>
        <a:xfrm>
          <a:off x="0" y="1154"/>
          <a:ext cx="2103460" cy="397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IT-CELL/SERVER ROOM ESTABLISHED</a:t>
          </a:r>
          <a:br>
            <a:rPr lang="en-IN" sz="1000" kern="1200" dirty="0"/>
          </a:br>
          <a:r>
            <a:rPr lang="en-IN" sz="1000" kern="1200" dirty="0"/>
            <a:t> AT GROUND FLOOR</a:t>
          </a:r>
        </a:p>
      </dsp:txBody>
      <dsp:txXfrm>
        <a:off x="19419" y="20573"/>
        <a:ext cx="2064622" cy="3589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A0C2C-11FF-422F-8C4A-3985BBE60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C3244-55EC-41CF-A0C6-6C7EB4C40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D0623-72E4-4161-BCA1-203C09CEC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418C-DF3D-4485-9431-C16BCAEF81C2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38DC1-B0E2-4371-AB7F-5E4094CD3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7DEAA-153F-42D5-B437-4649BCD20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26100-290C-4C9C-9A57-6BF423D768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41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245A1-D664-423C-A6CB-D22493624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89AD0-96C7-4160-AF5A-557319DCA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FF8BD-08C1-401D-BD65-1D18C0BFD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418C-DF3D-4485-9431-C16BCAEF81C2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A5F18-F367-4CA4-8CF1-048E5E0ED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FA221-5836-4195-96E2-E18C7E619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26100-290C-4C9C-9A57-6BF423D768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68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E6739A-ED23-496A-8B20-90B3F38788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BBF898-3688-47B1-AEFD-0EDC9CA65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B2E39-0FBD-4195-937A-5B4C1A0E5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418C-DF3D-4485-9431-C16BCAEF81C2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F689A-BE8C-449C-9A0D-5CEEECA21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B3853-6EDC-48E7-803E-F563E6848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26100-290C-4C9C-9A57-6BF423D768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49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368BF-76BC-4B8F-AFF3-2CF5399C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E6B16-6846-4E23-903A-1AC675DB8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4C660-166B-4C04-ADA0-5E4B0775B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418C-DF3D-4485-9431-C16BCAEF81C2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8E2A3-3C24-4AAF-8E0F-9BE22E6F2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5C6FF-0387-4776-BE3F-39201D79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26100-290C-4C9C-9A57-6BF423D768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33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42BC-5AD4-42F5-B697-EA56E87D3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BBDDD-B77E-433C-AE84-D97992B11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8776F-12C8-4838-A58F-CA2D6EC16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418C-DF3D-4485-9431-C16BCAEF81C2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A9499-8C9A-4F7D-9475-2A6EF9C32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8FDFB-573C-46A0-9465-A58A52124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26100-290C-4C9C-9A57-6BF423D768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85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5C011-F1FA-41CE-8E8F-5BF1F65A3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56F83-2F55-44C2-8BA4-E17F6062F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6E803E-D999-4789-A23A-6C1D282ED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81C61-7F06-4C2A-BC09-FDBA62FAA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418C-DF3D-4485-9431-C16BCAEF81C2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5B331-34B7-47EE-BB0E-A8A7F33FB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A606E-D604-4CB1-A935-DB68D556C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26100-290C-4C9C-9A57-6BF423D768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161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526EA-5090-4AD8-9B8C-9ACFBE2AA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D35E18-E7AB-4B7B-A311-56FE93EC8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38C05-7055-430B-977F-B8CCFA9F1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01181F-6FE4-4A7C-A257-EC19D78081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495379-70B6-4278-8FD3-205E2DDFDD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34C36-265E-4FB6-8822-754077A95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418C-DF3D-4485-9431-C16BCAEF81C2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A563F8-60F0-4D25-91E5-7263315C1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D598DB-B9D2-48C6-AFAC-33A7D6F3C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26100-290C-4C9C-9A57-6BF423D768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059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9C077-34D1-497E-B87A-5DB15E0B4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BE9F94-95D0-42E7-933C-FD53CD0C1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418C-DF3D-4485-9431-C16BCAEF81C2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24DE59-0783-437A-85C8-3FA32C632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87B38E-21DA-4E11-90A1-1FA7EAAF2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26100-290C-4C9C-9A57-6BF423D768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040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1407E-AC28-4834-9EA4-31132977E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418C-DF3D-4485-9431-C16BCAEF81C2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5569A0-EB0B-4078-B398-1D51FE70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2E8137-CC99-41DA-8C76-5A2AC0AFF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26100-290C-4C9C-9A57-6BF423D768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727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0D5B0-95B9-4020-B2E8-3327B4EE1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049F0-60A2-4471-9A8B-45C96B900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0E4B6-02E6-4B0E-BD1E-A4D3B283B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EE3F1-7317-4569-A27E-BB3BAC84C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418C-DF3D-4485-9431-C16BCAEF81C2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8A6F8-3199-4F60-AD3C-F3514E0F1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28590-21FE-44B3-9FFF-569F868B1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26100-290C-4C9C-9A57-6BF423D768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429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73D7C-7FF9-4DB3-AD15-1D8893D96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A23786-09AD-4D08-ACA1-DFF781D121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21CE1E-7586-40EC-A2C1-35CC00C4D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C86AB-1F05-43E0-92E6-DB9814140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418C-DF3D-4485-9431-C16BCAEF81C2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62F44-C9BC-4C79-809A-DD50320F1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F0FB2-1457-4BB9-A25E-997085A38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26100-290C-4C9C-9A57-6BF423D768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079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B77679-34D3-441D-9051-D61A00E56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FC3ED-7A9C-4FFD-A256-DBA23A812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1E6D4-9355-4A13-BE1F-A3C13DC2D4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7418C-DF3D-4485-9431-C16BCAEF81C2}" type="datetimeFigureOut">
              <a:rPr lang="en-IN" smtClean="0"/>
              <a:t>05-06-2024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D88E7-B900-4F2D-BBC6-9539188A7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AA322-84D0-4FE4-95B1-D95E780D2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26100-290C-4C9C-9A57-6BF423D768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641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11" Type="http://schemas.openxmlformats.org/officeDocument/2006/relationships/diagramColors" Target="../diagrams/colors1.xml"/><Relationship Id="rId5" Type="http://schemas.openxmlformats.org/officeDocument/2006/relationships/image" Target="../media/image4.jp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3.jpg"/><Relationship Id="rId9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CEC8A7-D94F-4E41-A9DD-5DCA68542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22" y="217254"/>
            <a:ext cx="1270757" cy="6614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F2BE0B-92EB-463B-9A3E-BF122732A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95" y="897909"/>
            <a:ext cx="988621" cy="6309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55EDC3-20C7-4BC0-A938-F713CC702D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43" y="1503368"/>
            <a:ext cx="1818553" cy="8278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35E830-BA59-409D-9933-6AFBEF8562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41" y="2554435"/>
            <a:ext cx="1392460" cy="8278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F89681-406E-4C57-AFC0-DD56A80418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35" y="3794591"/>
            <a:ext cx="1049929" cy="8429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CF6716B-00D5-4B9A-BA83-2BE43B2605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74" y="4918863"/>
            <a:ext cx="1309687" cy="871537"/>
          </a:xfrm>
          <a:prstGeom prst="rect">
            <a:avLst/>
          </a:prstGeom>
        </p:spPr>
      </p:pic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8827EE5B-9E6B-4F03-8F3E-88414CCC5E79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0596" y="4356243"/>
            <a:ext cx="1137657" cy="5626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3760229-6356-4167-8C28-D79C2B9F303A}"/>
              </a:ext>
            </a:extLst>
          </p:cNvPr>
          <p:cNvSpPr txBox="1"/>
          <p:nvPr/>
        </p:nvSpPr>
        <p:spPr>
          <a:xfrm>
            <a:off x="3900264" y="117237"/>
            <a:ext cx="4624994" cy="461665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LAN DIAGRAM OF 19</a:t>
            </a:r>
            <a:r>
              <a:rPr lang="en-IN" sz="2400" baseline="30000" dirty="0">
                <a:solidFill>
                  <a:schemeClr val="tx1"/>
                </a:solidFill>
              </a:rPr>
              <a:t>TH</a:t>
            </a:r>
            <a:r>
              <a:rPr lang="en-IN" sz="2400" dirty="0">
                <a:solidFill>
                  <a:schemeClr val="tx1"/>
                </a:solidFill>
              </a:rPr>
              <a:t> BN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ACD0691-190D-43CF-8034-941A7327E48C}"/>
              </a:ext>
            </a:extLst>
          </p:cNvPr>
          <p:cNvSpPr/>
          <p:nvPr/>
        </p:nvSpPr>
        <p:spPr>
          <a:xfrm>
            <a:off x="1969761" y="4918862"/>
            <a:ext cx="914400" cy="87153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tx1"/>
                </a:solidFill>
                <a:highlight>
                  <a:srgbClr val="FFFF00"/>
                </a:highlight>
              </a:rPr>
              <a:t>ITCELL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5BF5C3F-674C-44BF-8CFC-E52BA8B0BDBA}"/>
              </a:ext>
            </a:extLst>
          </p:cNvPr>
          <p:cNvSpPr/>
          <p:nvPr/>
        </p:nvSpPr>
        <p:spPr>
          <a:xfrm>
            <a:off x="5316387" y="5790400"/>
            <a:ext cx="914400" cy="382445"/>
          </a:xfrm>
          <a:prstGeom prst="rect">
            <a:avLst/>
          </a:prstGeom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</a:rPr>
              <a:t>EDN BRANCH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EF6B2C1-A7FD-4FDA-A876-C74B7AF1D5BF}"/>
              </a:ext>
            </a:extLst>
          </p:cNvPr>
          <p:cNvSpPr/>
          <p:nvPr/>
        </p:nvSpPr>
        <p:spPr>
          <a:xfrm>
            <a:off x="6766782" y="5790399"/>
            <a:ext cx="914400" cy="382445"/>
          </a:xfrm>
          <a:prstGeom prst="rect">
            <a:avLst/>
          </a:prstGeom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</a:rPr>
              <a:t>MT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D4120AF-592F-4C27-82B4-E069C765B322}"/>
              </a:ext>
            </a:extLst>
          </p:cNvPr>
          <p:cNvSpPr/>
          <p:nvPr/>
        </p:nvSpPr>
        <p:spPr>
          <a:xfrm>
            <a:off x="8863339" y="5764999"/>
            <a:ext cx="826761" cy="407846"/>
          </a:xfrm>
          <a:prstGeom prst="rect">
            <a:avLst/>
          </a:prstGeom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0" dirty="0">
              <a:solidFill>
                <a:schemeClr val="tx1"/>
              </a:solidFill>
            </a:endParaRPr>
          </a:p>
          <a:p>
            <a:pPr algn="ctr"/>
            <a:endParaRPr lang="en-IN" sz="1000" dirty="0">
              <a:solidFill>
                <a:schemeClr val="tx1"/>
              </a:solidFill>
            </a:endParaRPr>
          </a:p>
          <a:p>
            <a:pPr algn="ctr"/>
            <a:r>
              <a:rPr lang="en-IN" sz="1000" dirty="0">
                <a:solidFill>
                  <a:schemeClr val="tx1"/>
                </a:solidFill>
              </a:rPr>
              <a:t>UNIT HOSPITAL</a:t>
            </a:r>
          </a:p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B8923BF-79DB-4A30-9338-F09BFE5E08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4826113"/>
              </p:ext>
            </p:extLst>
          </p:nvPr>
        </p:nvGraphicFramePr>
        <p:xfrm>
          <a:off x="352938" y="5872192"/>
          <a:ext cx="2103460" cy="4001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92181873-97EF-45E2-AE61-53D9F1B7498C}"/>
              </a:ext>
            </a:extLst>
          </p:cNvPr>
          <p:cNvSpPr/>
          <p:nvPr/>
        </p:nvSpPr>
        <p:spPr>
          <a:xfrm>
            <a:off x="10706233" y="5710301"/>
            <a:ext cx="914400" cy="396240"/>
          </a:xfrm>
          <a:prstGeom prst="rect">
            <a:avLst/>
          </a:prstGeom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</a:rPr>
              <a:t>GD OFFICE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71D6D713-76A2-4914-B84F-059D558799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232" y="3877146"/>
            <a:ext cx="725079" cy="343384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290CA29C-F8CA-469C-92DB-3F99AF0960F8}"/>
              </a:ext>
            </a:extLst>
          </p:cNvPr>
          <p:cNvSpPr/>
          <p:nvPr/>
        </p:nvSpPr>
        <p:spPr>
          <a:xfrm>
            <a:off x="10483849" y="4755364"/>
            <a:ext cx="1015593" cy="387350"/>
          </a:xfrm>
          <a:prstGeom prst="rect">
            <a:avLst/>
          </a:pr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/>
              <a:t>COMMANDANT OFFICE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1B1773D-9F25-404E-9BEE-7749DF767470}"/>
              </a:ext>
            </a:extLst>
          </p:cNvPr>
          <p:cNvSpPr/>
          <p:nvPr/>
        </p:nvSpPr>
        <p:spPr>
          <a:xfrm>
            <a:off x="10483850" y="3909328"/>
            <a:ext cx="914400" cy="387350"/>
          </a:xfrm>
          <a:prstGeom prst="rect">
            <a:avLst/>
          </a:pr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/>
              <a:t>SECOND-IN-CMD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CD97528-4831-4F22-A2F1-7E86D814A2BD}"/>
              </a:ext>
            </a:extLst>
          </p:cNvPr>
          <p:cNvSpPr/>
          <p:nvPr/>
        </p:nvSpPr>
        <p:spPr>
          <a:xfrm>
            <a:off x="5459476" y="4751645"/>
            <a:ext cx="914400" cy="387350"/>
          </a:xfrm>
          <a:prstGeom prst="rect">
            <a:avLst/>
          </a:pr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/>
              <a:t>ADJUTANT OFFICE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349F664-EB58-4089-9752-E0BF92F73190}"/>
              </a:ext>
            </a:extLst>
          </p:cNvPr>
          <p:cNvSpPr/>
          <p:nvPr/>
        </p:nvSpPr>
        <p:spPr>
          <a:xfrm>
            <a:off x="7826045" y="3903522"/>
            <a:ext cx="914400" cy="387350"/>
          </a:xfrm>
          <a:prstGeom prst="rect">
            <a:avLst/>
          </a:pr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/>
              <a:t>QUARTER MASTER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A7DAAB2-2CDF-4EC7-8E49-3E5530706CE3}"/>
              </a:ext>
            </a:extLst>
          </p:cNvPr>
          <p:cNvSpPr/>
          <p:nvPr/>
        </p:nvSpPr>
        <p:spPr>
          <a:xfrm>
            <a:off x="9205544" y="4751645"/>
            <a:ext cx="914400" cy="387350"/>
          </a:xfrm>
          <a:prstGeom prst="rect">
            <a:avLst/>
          </a:pr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/>
              <a:t>PA TO COMDT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22FC6E8-C66B-4ACC-9E69-04D6C138A3A2}"/>
              </a:ext>
            </a:extLst>
          </p:cNvPr>
          <p:cNvSpPr/>
          <p:nvPr/>
        </p:nvSpPr>
        <p:spPr>
          <a:xfrm>
            <a:off x="5459476" y="3864620"/>
            <a:ext cx="914400" cy="387350"/>
          </a:xfrm>
          <a:prstGeom prst="rect">
            <a:avLst/>
          </a:pr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/>
              <a:t>APAR CELL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E252D2D-0BE7-4E9F-82EB-DB54C26BB078}"/>
              </a:ext>
            </a:extLst>
          </p:cNvPr>
          <p:cNvSpPr/>
          <p:nvPr/>
        </p:nvSpPr>
        <p:spPr>
          <a:xfrm>
            <a:off x="4096631" y="4761958"/>
            <a:ext cx="914400" cy="387350"/>
          </a:xfrm>
          <a:prstGeom prst="rect">
            <a:avLst/>
          </a:pr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/>
              <a:t>CONFERENCE HALL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8837A38-0BBC-4859-9A02-581D5A187189}"/>
              </a:ext>
            </a:extLst>
          </p:cNvPr>
          <p:cNvSpPr/>
          <p:nvPr/>
        </p:nvSpPr>
        <p:spPr>
          <a:xfrm>
            <a:off x="7842699" y="4761958"/>
            <a:ext cx="914400" cy="387350"/>
          </a:xfrm>
          <a:prstGeom prst="rect">
            <a:avLst/>
          </a:pr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000" dirty="0"/>
              <a:t>ENGR OFFICE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5175485-48D7-4950-B2AC-6E681EA53479}"/>
              </a:ext>
            </a:extLst>
          </p:cNvPr>
          <p:cNvSpPr txBox="1"/>
          <p:nvPr/>
        </p:nvSpPr>
        <p:spPr>
          <a:xfrm>
            <a:off x="3304874" y="3515322"/>
            <a:ext cx="1190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/>
              <a:t>SWITCHING OF 1</a:t>
            </a:r>
            <a:r>
              <a:rPr lang="en-IN" sz="1000" baseline="30000" dirty="0"/>
              <a:t>ST</a:t>
            </a:r>
            <a:r>
              <a:rPr lang="en-IN" sz="1000" dirty="0"/>
              <a:t> FLOOR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BBAA42B-4F70-4052-AD7C-5F4830C12DE8}"/>
              </a:ext>
            </a:extLst>
          </p:cNvPr>
          <p:cNvSpPr txBox="1"/>
          <p:nvPr/>
        </p:nvSpPr>
        <p:spPr>
          <a:xfrm>
            <a:off x="153835" y="4413001"/>
            <a:ext cx="11705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MAIN POE SWITCH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67B8CC2-4FEC-4FFC-A728-011F13F8C3BF}"/>
              </a:ext>
            </a:extLst>
          </p:cNvPr>
          <p:cNvSpPr txBox="1"/>
          <p:nvPr/>
        </p:nvSpPr>
        <p:spPr>
          <a:xfrm>
            <a:off x="514714" y="2083342"/>
            <a:ext cx="6142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ROUTER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FFBE31D-50B1-478B-AB6A-C0B944CA768B}"/>
              </a:ext>
            </a:extLst>
          </p:cNvPr>
          <p:cNvSpPr txBox="1"/>
          <p:nvPr/>
        </p:nvSpPr>
        <p:spPr>
          <a:xfrm>
            <a:off x="1075118" y="1374380"/>
            <a:ext cx="6286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sz="500" dirty="0"/>
          </a:p>
          <a:p>
            <a:r>
              <a:rPr lang="en-IN" sz="1000" dirty="0"/>
              <a:t>MODEM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28E9848-8D74-4C86-8D44-EFC35186EB2E}"/>
              </a:ext>
            </a:extLst>
          </p:cNvPr>
          <p:cNvSpPr txBox="1"/>
          <p:nvPr/>
        </p:nvSpPr>
        <p:spPr>
          <a:xfrm>
            <a:off x="1954531" y="4577806"/>
            <a:ext cx="104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dirty="0"/>
              <a:t>SWITCHING ON </a:t>
            </a:r>
            <a:br>
              <a:rPr lang="en-IN" sz="1000" dirty="0"/>
            </a:br>
            <a:r>
              <a:rPr lang="en-IN" sz="1000" dirty="0"/>
              <a:t>GROUND FLOOR</a:t>
            </a:r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2E049EBE-EFC9-46B2-AA24-B568EA2EA87D}"/>
              </a:ext>
            </a:extLst>
          </p:cNvPr>
          <p:cNvCxnSpPr>
            <a:cxnSpLocks/>
            <a:endCxn id="38" idx="3"/>
          </p:cNvCxnSpPr>
          <p:nvPr/>
        </p:nvCxnSpPr>
        <p:spPr>
          <a:xfrm rot="10800000" flipV="1">
            <a:off x="7681183" y="5790398"/>
            <a:ext cx="1150231" cy="19122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BBDF1609-4F21-4212-97DA-4D8F4B5C778E}"/>
              </a:ext>
            </a:extLst>
          </p:cNvPr>
          <p:cNvCxnSpPr>
            <a:cxnSpLocks/>
          </p:cNvCxnSpPr>
          <p:nvPr/>
        </p:nvCxnSpPr>
        <p:spPr>
          <a:xfrm>
            <a:off x="9633281" y="5764999"/>
            <a:ext cx="1072952" cy="30724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358095CC-F348-41C2-A4E1-DE02A90F3583}"/>
              </a:ext>
            </a:extLst>
          </p:cNvPr>
          <p:cNvCxnSpPr/>
          <p:nvPr/>
        </p:nvCxnSpPr>
        <p:spPr>
          <a:xfrm>
            <a:off x="5011031" y="4761958"/>
            <a:ext cx="512739" cy="34810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E31C3BB8-9403-44AF-92DB-35642E709327}"/>
              </a:ext>
            </a:extLst>
          </p:cNvPr>
          <p:cNvCxnSpPr>
            <a:cxnSpLocks/>
          </p:cNvCxnSpPr>
          <p:nvPr/>
        </p:nvCxnSpPr>
        <p:spPr>
          <a:xfrm>
            <a:off x="6311900" y="4761958"/>
            <a:ext cx="1514145" cy="38735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C0C3E8B7-05A2-4D1E-A430-263CD9E7F7D4}"/>
              </a:ext>
            </a:extLst>
          </p:cNvPr>
          <p:cNvCxnSpPr>
            <a:cxnSpLocks/>
          </p:cNvCxnSpPr>
          <p:nvPr/>
        </p:nvCxnSpPr>
        <p:spPr>
          <a:xfrm>
            <a:off x="8757100" y="4761959"/>
            <a:ext cx="448444" cy="34810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F72E62EC-DF7A-4DA7-B427-645CD11BACD7}"/>
              </a:ext>
            </a:extLst>
          </p:cNvPr>
          <p:cNvCxnSpPr>
            <a:cxnSpLocks/>
          </p:cNvCxnSpPr>
          <p:nvPr/>
        </p:nvCxnSpPr>
        <p:spPr>
          <a:xfrm rot="10800000">
            <a:off x="10077675" y="4816836"/>
            <a:ext cx="448444" cy="32215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62A7CE9E-3E3F-40ED-872A-B9055F0A31A2}"/>
              </a:ext>
            </a:extLst>
          </p:cNvPr>
          <p:cNvCxnSpPr>
            <a:cxnSpLocks/>
          </p:cNvCxnSpPr>
          <p:nvPr/>
        </p:nvCxnSpPr>
        <p:spPr>
          <a:xfrm>
            <a:off x="6373876" y="3864620"/>
            <a:ext cx="1452169" cy="42625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4A03A71-F681-4FE2-AFD0-A5F2FA6D3647}"/>
              </a:ext>
            </a:extLst>
          </p:cNvPr>
          <p:cNvSpPr/>
          <p:nvPr/>
        </p:nvSpPr>
        <p:spPr>
          <a:xfrm>
            <a:off x="2300894" y="2703700"/>
            <a:ext cx="1316929" cy="311868"/>
          </a:xfrm>
          <a:prstGeom prst="rect">
            <a:avLst/>
          </a:pr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OPS ROOM</a:t>
            </a:r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D017C96D-197E-43A4-9DF0-7D684E68763F}"/>
              </a:ext>
            </a:extLst>
          </p:cNvPr>
          <p:cNvCxnSpPr>
            <a:cxnSpLocks/>
          </p:cNvCxnSpPr>
          <p:nvPr/>
        </p:nvCxnSpPr>
        <p:spPr>
          <a:xfrm flipV="1">
            <a:off x="8740443" y="3944225"/>
            <a:ext cx="1785676" cy="34664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2" name="Picture 131">
            <a:extLst>
              <a:ext uri="{FF2B5EF4-FFF2-40B4-BE49-F238E27FC236}">
                <a16:creationId xmlns:a16="http://schemas.microsoft.com/office/drawing/2014/main" id="{663F3280-F6B6-4388-8A42-F0B393476B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130" y="2927334"/>
            <a:ext cx="799187" cy="426253"/>
          </a:xfrm>
          <a:prstGeom prst="rect">
            <a:avLst/>
          </a:prstGeom>
        </p:spPr>
      </p:pic>
      <p:sp>
        <p:nvSpPr>
          <p:cNvPr id="133" name="Rectangle 132">
            <a:extLst>
              <a:ext uri="{FF2B5EF4-FFF2-40B4-BE49-F238E27FC236}">
                <a16:creationId xmlns:a16="http://schemas.microsoft.com/office/drawing/2014/main" id="{E1859D23-D02E-444B-8A77-86B385B1AD3A}"/>
              </a:ext>
            </a:extLst>
          </p:cNvPr>
          <p:cNvSpPr/>
          <p:nvPr/>
        </p:nvSpPr>
        <p:spPr>
          <a:xfrm>
            <a:off x="5371489" y="2984527"/>
            <a:ext cx="724511" cy="311868"/>
          </a:xfrm>
          <a:prstGeom prst="rect">
            <a:avLst/>
          </a:prstGeom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</a:rPr>
              <a:t>OPS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2C56B5CB-6353-4C5B-A8E1-8BEAC052E823}"/>
              </a:ext>
            </a:extLst>
          </p:cNvPr>
          <p:cNvSpPr/>
          <p:nvPr/>
        </p:nvSpPr>
        <p:spPr>
          <a:xfrm>
            <a:off x="5371489" y="2457416"/>
            <a:ext cx="724511" cy="311868"/>
          </a:xfrm>
          <a:prstGeom prst="rect">
            <a:avLst/>
          </a:prstGeom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</a:rPr>
              <a:t>PNR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8340CB5-226E-4B56-8691-17A919244404}"/>
              </a:ext>
            </a:extLst>
          </p:cNvPr>
          <p:cNvSpPr txBox="1"/>
          <p:nvPr/>
        </p:nvSpPr>
        <p:spPr>
          <a:xfrm>
            <a:off x="4023575" y="2466181"/>
            <a:ext cx="91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/>
              <a:t>SWITCHING OF 2ND FLOOR</a:t>
            </a:r>
          </a:p>
          <a:p>
            <a:pPr algn="ctr"/>
            <a:endParaRPr lang="en-IN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E60F08C5-FFB2-424D-86BF-A56DFD57099A}"/>
              </a:ext>
            </a:extLst>
          </p:cNvPr>
          <p:cNvSpPr/>
          <p:nvPr/>
        </p:nvSpPr>
        <p:spPr>
          <a:xfrm>
            <a:off x="7805471" y="3041719"/>
            <a:ext cx="724511" cy="311868"/>
          </a:xfrm>
          <a:prstGeom prst="rect">
            <a:avLst/>
          </a:prstGeom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</a:rPr>
              <a:t>QM</a:t>
            </a:r>
            <a:r>
              <a:rPr lang="en-IN" sz="1000" dirty="0"/>
              <a:t> </a:t>
            </a:r>
            <a:r>
              <a:rPr lang="en-IN" sz="1000" dirty="0">
                <a:solidFill>
                  <a:schemeClr val="tx1"/>
                </a:solidFill>
              </a:rPr>
              <a:t>BRANCH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8600A6A-60C3-49EC-88A7-6CEC619CCD78}"/>
              </a:ext>
            </a:extLst>
          </p:cNvPr>
          <p:cNvSpPr/>
          <p:nvPr/>
        </p:nvSpPr>
        <p:spPr>
          <a:xfrm>
            <a:off x="7800747" y="2457416"/>
            <a:ext cx="724511" cy="311868"/>
          </a:xfrm>
          <a:prstGeom prst="rect">
            <a:avLst/>
          </a:prstGeom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</a:rPr>
              <a:t>INT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19B525E-2652-4729-8AA1-1AC6FBA9BAE9}"/>
              </a:ext>
            </a:extLst>
          </p:cNvPr>
          <p:cNvSpPr/>
          <p:nvPr/>
        </p:nvSpPr>
        <p:spPr>
          <a:xfrm>
            <a:off x="10438922" y="3015568"/>
            <a:ext cx="724511" cy="311868"/>
          </a:xfrm>
          <a:prstGeom prst="rect">
            <a:avLst/>
          </a:prstGeom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</a:rPr>
              <a:t>ESTT BRANCH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948C6F97-2962-4717-8230-6E27D697ABEE}"/>
              </a:ext>
            </a:extLst>
          </p:cNvPr>
          <p:cNvSpPr/>
          <p:nvPr/>
        </p:nvSpPr>
        <p:spPr>
          <a:xfrm>
            <a:off x="10419699" y="2478394"/>
            <a:ext cx="724511" cy="311868"/>
          </a:xfrm>
          <a:prstGeom prst="rect">
            <a:avLst/>
          </a:prstGeom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solidFill>
                  <a:schemeClr val="tx1"/>
                </a:solidFill>
              </a:rPr>
              <a:t>ACCTT BRANCH</a:t>
            </a:r>
          </a:p>
        </p:txBody>
      </p: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BD3DCC05-0E97-4D67-8522-7C5B28144885}"/>
              </a:ext>
            </a:extLst>
          </p:cNvPr>
          <p:cNvCxnSpPr>
            <a:cxnSpLocks/>
          </p:cNvCxnSpPr>
          <p:nvPr/>
        </p:nvCxnSpPr>
        <p:spPr>
          <a:xfrm flipV="1">
            <a:off x="1720125" y="3231245"/>
            <a:ext cx="2543535" cy="110132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A72FE7ED-DFF7-425B-A200-D5E5EDB2ED65}"/>
              </a:ext>
            </a:extLst>
          </p:cNvPr>
          <p:cNvCxnSpPr/>
          <p:nvPr/>
        </p:nvCxnSpPr>
        <p:spPr>
          <a:xfrm rot="10800000">
            <a:off x="3617824" y="2703700"/>
            <a:ext cx="510307" cy="43676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081C6A23-EFA0-42A0-8F32-B1A35D0B92F1}"/>
              </a:ext>
            </a:extLst>
          </p:cNvPr>
          <p:cNvCxnSpPr/>
          <p:nvPr/>
        </p:nvCxnSpPr>
        <p:spPr>
          <a:xfrm flipV="1">
            <a:off x="4927317" y="2984527"/>
            <a:ext cx="444172" cy="17163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7213BEFF-D576-4BD9-BDEC-6118B2CC5A43}"/>
              </a:ext>
            </a:extLst>
          </p:cNvPr>
          <p:cNvCxnSpPr/>
          <p:nvPr/>
        </p:nvCxnSpPr>
        <p:spPr>
          <a:xfrm flipV="1">
            <a:off x="6096000" y="3041719"/>
            <a:ext cx="1704747" cy="25467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FFCF07AA-8B4C-4064-9ABB-7E1329BB24FD}"/>
              </a:ext>
            </a:extLst>
          </p:cNvPr>
          <p:cNvCxnSpPr/>
          <p:nvPr/>
        </p:nvCxnSpPr>
        <p:spPr>
          <a:xfrm>
            <a:off x="8525258" y="3041719"/>
            <a:ext cx="1894441" cy="28571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F0941AA6-8E7F-4D8C-9C77-870E881D609F}"/>
              </a:ext>
            </a:extLst>
          </p:cNvPr>
          <p:cNvCxnSpPr/>
          <p:nvPr/>
        </p:nvCxnSpPr>
        <p:spPr>
          <a:xfrm>
            <a:off x="6096000" y="2457416"/>
            <a:ext cx="1704747" cy="31186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4" name="Picture 163">
            <a:extLst>
              <a:ext uri="{FF2B5EF4-FFF2-40B4-BE49-F238E27FC236}">
                <a16:creationId xmlns:a16="http://schemas.microsoft.com/office/drawing/2014/main" id="{795D8A54-AC75-4773-B709-36C77AC48F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963" y="628270"/>
            <a:ext cx="1077301" cy="661481"/>
          </a:xfrm>
          <a:prstGeom prst="rect">
            <a:avLst/>
          </a:prstGeom>
        </p:spPr>
      </p:pic>
      <p:sp>
        <p:nvSpPr>
          <p:cNvPr id="165" name="Rectangle 164">
            <a:extLst>
              <a:ext uri="{FF2B5EF4-FFF2-40B4-BE49-F238E27FC236}">
                <a16:creationId xmlns:a16="http://schemas.microsoft.com/office/drawing/2014/main" id="{9C7A3347-0973-4EB0-8DD5-0C68CB09E98B}"/>
              </a:ext>
            </a:extLst>
          </p:cNvPr>
          <p:cNvSpPr/>
          <p:nvPr/>
        </p:nvSpPr>
        <p:spPr>
          <a:xfrm>
            <a:off x="4203700" y="1374380"/>
            <a:ext cx="914400" cy="486412"/>
          </a:xfrm>
          <a:prstGeom prst="rect">
            <a:avLst/>
          </a:pr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/>
              <a:t>TELECOM DETT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71F7E568-0C37-4943-8E07-1C5406891B54}"/>
              </a:ext>
            </a:extLst>
          </p:cNvPr>
          <p:cNvSpPr txBox="1"/>
          <p:nvPr/>
        </p:nvSpPr>
        <p:spPr>
          <a:xfrm>
            <a:off x="2822963" y="412593"/>
            <a:ext cx="1166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00" dirty="0"/>
              <a:t>SWITCHING OF 3RD FLOOR</a:t>
            </a:r>
            <a:endParaRPr lang="en-IN" dirty="0"/>
          </a:p>
        </p:txBody>
      </p: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50129510-DA59-4881-98A7-00301EE1AE7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07411" y="1909394"/>
            <a:ext cx="3019114" cy="124297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07C56822-6634-4341-A98C-4113B6401488}"/>
              </a:ext>
            </a:extLst>
          </p:cNvPr>
          <p:cNvCxnSpPr/>
          <p:nvPr/>
        </p:nvCxnSpPr>
        <p:spPr>
          <a:xfrm rot="5400000" flipH="1" flipV="1">
            <a:off x="415407" y="3550007"/>
            <a:ext cx="1016576" cy="127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1426E600-4ED8-4853-9951-D62C62CBD70F}"/>
              </a:ext>
            </a:extLst>
          </p:cNvPr>
          <p:cNvCxnSpPr/>
          <p:nvPr/>
        </p:nvCxnSpPr>
        <p:spPr>
          <a:xfrm>
            <a:off x="8525258" y="2457416"/>
            <a:ext cx="1913664" cy="31186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A5E946BE-DCF2-4B12-84EB-712D28C357F8}"/>
              </a:ext>
            </a:extLst>
          </p:cNvPr>
          <p:cNvCxnSpPr>
            <a:cxnSpLocks/>
          </p:cNvCxnSpPr>
          <p:nvPr/>
        </p:nvCxnSpPr>
        <p:spPr>
          <a:xfrm>
            <a:off x="2825574" y="5700016"/>
            <a:ext cx="2490813" cy="4728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59C56C64-D5CB-42B5-82A0-598FC37D603C}"/>
              </a:ext>
            </a:extLst>
          </p:cNvPr>
          <p:cNvCxnSpPr>
            <a:cxnSpLocks/>
          </p:cNvCxnSpPr>
          <p:nvPr/>
        </p:nvCxnSpPr>
        <p:spPr>
          <a:xfrm flipV="1">
            <a:off x="1698629" y="4097197"/>
            <a:ext cx="1919194" cy="31141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or: Elbow 187">
            <a:extLst>
              <a:ext uri="{FF2B5EF4-FFF2-40B4-BE49-F238E27FC236}">
                <a16:creationId xmlns:a16="http://schemas.microsoft.com/office/drawing/2014/main" id="{1D86DED7-1B43-415D-B22C-228FB95CD7B3}"/>
              </a:ext>
            </a:extLst>
          </p:cNvPr>
          <p:cNvCxnSpPr/>
          <p:nvPr/>
        </p:nvCxnSpPr>
        <p:spPr>
          <a:xfrm rot="16200000" flipH="1">
            <a:off x="3651414" y="1223956"/>
            <a:ext cx="785642" cy="31892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8FCE3AB5-096F-4963-B5C7-80772F9E316D}"/>
              </a:ext>
            </a:extLst>
          </p:cNvPr>
          <p:cNvCxnSpPr/>
          <p:nvPr/>
        </p:nvCxnSpPr>
        <p:spPr>
          <a:xfrm>
            <a:off x="6230787" y="5790398"/>
            <a:ext cx="582763" cy="38244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23D0D852-1805-4C69-A42E-4901BD1C01BD}"/>
              </a:ext>
            </a:extLst>
          </p:cNvPr>
          <p:cNvCxnSpPr/>
          <p:nvPr/>
        </p:nvCxnSpPr>
        <p:spPr>
          <a:xfrm flipV="1">
            <a:off x="4730750" y="2478394"/>
            <a:ext cx="640739" cy="56332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2861573F-ED83-462D-8485-30C25CF6FFD1}"/>
              </a:ext>
            </a:extLst>
          </p:cNvPr>
          <p:cNvCxnSpPr>
            <a:cxnSpLocks/>
          </p:cNvCxnSpPr>
          <p:nvPr/>
        </p:nvCxnSpPr>
        <p:spPr>
          <a:xfrm flipV="1">
            <a:off x="4152320" y="3870605"/>
            <a:ext cx="1307156" cy="23472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1917A3D4-FA4E-4F4B-B63E-76F4C0E0706C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62569" y="4379962"/>
            <a:ext cx="664004" cy="13917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or: Elbow 200">
            <a:extLst>
              <a:ext uri="{FF2B5EF4-FFF2-40B4-BE49-F238E27FC236}">
                <a16:creationId xmlns:a16="http://schemas.microsoft.com/office/drawing/2014/main" id="{21CB56ED-1B1F-41C5-B06E-4FF8CA19FB15}"/>
              </a:ext>
            </a:extLst>
          </p:cNvPr>
          <p:cNvCxnSpPr/>
          <p:nvPr/>
        </p:nvCxnSpPr>
        <p:spPr>
          <a:xfrm rot="5400000">
            <a:off x="1195111" y="1997510"/>
            <a:ext cx="716150" cy="69623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85B4CE6-F05B-49EB-8452-D58179DDE19D}"/>
              </a:ext>
            </a:extLst>
          </p:cNvPr>
          <p:cNvSpPr/>
          <p:nvPr/>
        </p:nvSpPr>
        <p:spPr>
          <a:xfrm>
            <a:off x="47065" y="53788"/>
            <a:ext cx="12095629" cy="673697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746AA74-9830-47CD-ACD0-76C9BCF0C32C}"/>
              </a:ext>
            </a:extLst>
          </p:cNvPr>
          <p:cNvCxnSpPr/>
          <p:nvPr/>
        </p:nvCxnSpPr>
        <p:spPr>
          <a:xfrm rot="10800000" flipV="1">
            <a:off x="660074" y="1374380"/>
            <a:ext cx="415044" cy="40186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544410A-0AA5-4121-BDC2-802EA06EE8B1}"/>
              </a:ext>
            </a:extLst>
          </p:cNvPr>
          <p:cNvCxnSpPr>
            <a:stCxn id="3" idx="2"/>
          </p:cNvCxnSpPr>
          <p:nvPr/>
        </p:nvCxnSpPr>
        <p:spPr>
          <a:xfrm rot="16200000" flipH="1">
            <a:off x="800581" y="888555"/>
            <a:ext cx="338224" cy="31858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421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BF2EE-F22C-498C-BE73-007C1EB05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78224"/>
          </a:xfrm>
          <a:solidFill>
            <a:srgbClr val="FFFF00"/>
          </a:solidFill>
        </p:spPr>
        <p:txBody>
          <a:bodyPr>
            <a:noAutofit/>
          </a:bodyPr>
          <a:lstStyle/>
          <a:p>
            <a:pPr algn="ctr"/>
            <a:r>
              <a:rPr lang="en-IN" b="1" dirty="0"/>
              <a:t>DETAILS OF COMPUTER IN R/O 19TH BN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068FF00-F030-4AC4-927F-0334849050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5282348"/>
              </p:ext>
            </p:extLst>
          </p:nvPr>
        </p:nvGraphicFramePr>
        <p:xfrm>
          <a:off x="4" y="578224"/>
          <a:ext cx="12191996" cy="6279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6">
                  <a:extLst>
                    <a:ext uri="{9D8B030D-6E8A-4147-A177-3AD203B41FA5}">
                      <a16:colId xmlns:a16="http://schemas.microsoft.com/office/drawing/2014/main" val="4133948910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1275004914"/>
                    </a:ext>
                  </a:extLst>
                </a:gridCol>
                <a:gridCol w="1541757">
                  <a:extLst>
                    <a:ext uri="{9D8B030D-6E8A-4147-A177-3AD203B41FA5}">
                      <a16:colId xmlns:a16="http://schemas.microsoft.com/office/drawing/2014/main" val="188681154"/>
                    </a:ext>
                  </a:extLst>
                </a:gridCol>
                <a:gridCol w="1167577">
                  <a:extLst>
                    <a:ext uri="{9D8B030D-6E8A-4147-A177-3AD203B41FA5}">
                      <a16:colId xmlns:a16="http://schemas.microsoft.com/office/drawing/2014/main" val="3437351934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605095456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1012935127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2157511920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3915360619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335796816"/>
                    </a:ext>
                  </a:extLst>
                </a:gridCol>
              </a:tblGrid>
              <a:tr h="930691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SN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MAKE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PROCESSOR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RAM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STORAGE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GRAPHIC CARD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VERSION OF OS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DATE OF PURCHASE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REMARKS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8825678"/>
                  </a:ext>
                </a:extLst>
              </a:tr>
              <a:tr h="1202496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LENOVO</a:t>
                      </a:r>
                    </a:p>
                  </a:txBody>
                  <a:tcPr marL="6350" marR="6350" marT="635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LENOVO V530 CORE i3 9100 8</a:t>
                      </a:r>
                      <a:r>
                        <a:rPr lang="en-IN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 GEN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4GB DDRA 4 RAM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 TB HDD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NIL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10 PRO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625422"/>
                  </a:ext>
                </a:extLst>
              </a:tr>
              <a:tr h="1335013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LENOVO</a:t>
                      </a:r>
                    </a:p>
                  </a:txBody>
                  <a:tcPr marL="6350" marR="6350" marT="635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LENOVO V530 CORE i3 9100 8</a:t>
                      </a:r>
                      <a:r>
                        <a:rPr lang="en-IN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 GEN</a:t>
                      </a:r>
                    </a:p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4GB DDRA 4 RAM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 TB HDD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NIL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10 PRO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661248"/>
                  </a:ext>
                </a:extLst>
              </a:tr>
              <a:tr h="1248331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LENOVO</a:t>
                      </a:r>
                    </a:p>
                  </a:txBody>
                  <a:tcPr marL="6350" marR="6350" marT="635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LENOVO V530 CORE i3 9100 8</a:t>
                      </a:r>
                      <a:r>
                        <a:rPr lang="en-IN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 GEN</a:t>
                      </a:r>
                    </a:p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4GB DDRA 4 RAM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 TB HDD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NIL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10 PRO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754732"/>
                  </a:ext>
                </a:extLst>
              </a:tr>
              <a:tr h="1563245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LENOVO</a:t>
                      </a:r>
                    </a:p>
                  </a:txBody>
                  <a:tcPr marL="6350" marR="6350" marT="635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LENOVO V530 CORE i3 9100 8</a:t>
                      </a:r>
                      <a:r>
                        <a:rPr lang="en-IN" baseline="30000" dirty="0">
                          <a:solidFill>
                            <a:schemeClr val="tx1"/>
                          </a:solidFill>
                        </a:rPr>
                        <a:t>TH</a:t>
                      </a: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 GEN</a:t>
                      </a:r>
                    </a:p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4GB DDRA 4 RAM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 TB HDD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NIL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</a:rPr>
                        <a:t>10 PRO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087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4525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621FAAA-1D71-4A58-9865-44715E15BB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059333"/>
              </p:ext>
            </p:extLst>
          </p:nvPr>
        </p:nvGraphicFramePr>
        <p:xfrm>
          <a:off x="0" y="112734"/>
          <a:ext cx="12191997" cy="6745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6">
                  <a:extLst>
                    <a:ext uri="{9D8B030D-6E8A-4147-A177-3AD203B41FA5}">
                      <a16:colId xmlns:a16="http://schemas.microsoft.com/office/drawing/2014/main" val="4091070213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4052660339"/>
                    </a:ext>
                  </a:extLst>
                </a:gridCol>
                <a:gridCol w="1541758">
                  <a:extLst>
                    <a:ext uri="{9D8B030D-6E8A-4147-A177-3AD203B41FA5}">
                      <a16:colId xmlns:a16="http://schemas.microsoft.com/office/drawing/2014/main" val="3475395923"/>
                    </a:ext>
                  </a:extLst>
                </a:gridCol>
                <a:gridCol w="1167577">
                  <a:extLst>
                    <a:ext uri="{9D8B030D-6E8A-4147-A177-3AD203B41FA5}">
                      <a16:colId xmlns:a16="http://schemas.microsoft.com/office/drawing/2014/main" val="3571580765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1905366503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2208702232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2602589303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1515321193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818698634"/>
                    </a:ext>
                  </a:extLst>
                </a:gridCol>
              </a:tblGrid>
              <a:tr h="851335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SN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MAKE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PROCESSOR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RAM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STORAGE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GRAPHIC CARD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VERSION OF OS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DATE OF PURCHASE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REMARKS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579794"/>
                  </a:ext>
                </a:extLst>
              </a:tr>
              <a:tr h="475745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LENOVO</a:t>
                      </a:r>
                    </a:p>
                  </a:txBody>
                  <a:tcPr marL="6350" marR="6350" marT="635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720136"/>
                  </a:ext>
                </a:extLst>
              </a:tr>
              <a:tr h="454045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LENOVO</a:t>
                      </a:r>
                    </a:p>
                  </a:txBody>
                  <a:tcPr marL="6350" marR="6350" marT="635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961152"/>
                  </a:ext>
                </a:extLst>
              </a:tr>
              <a:tr h="454045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LENOVO</a:t>
                      </a:r>
                    </a:p>
                  </a:txBody>
                  <a:tcPr marL="6350" marR="6350" marT="635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836199"/>
                  </a:ext>
                </a:extLst>
              </a:tr>
              <a:tr h="454045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LENOVO</a:t>
                      </a:r>
                    </a:p>
                  </a:txBody>
                  <a:tcPr marL="6350" marR="6350" marT="635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713938"/>
                  </a:ext>
                </a:extLst>
              </a:tr>
              <a:tr h="454045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LENOVO</a:t>
                      </a:r>
                    </a:p>
                  </a:txBody>
                  <a:tcPr marL="6350" marR="6350" marT="635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839351"/>
                  </a:ext>
                </a:extLst>
              </a:tr>
              <a:tr h="454045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LENOVO</a:t>
                      </a:r>
                    </a:p>
                  </a:txBody>
                  <a:tcPr marL="6350" marR="6350" marT="635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628354"/>
                  </a:ext>
                </a:extLst>
              </a:tr>
              <a:tr h="454045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LENOVO</a:t>
                      </a:r>
                    </a:p>
                  </a:txBody>
                  <a:tcPr marL="6350" marR="6350" marT="635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133082"/>
                  </a:ext>
                </a:extLst>
              </a:tr>
              <a:tr h="454045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LENOVO</a:t>
                      </a:r>
                    </a:p>
                  </a:txBody>
                  <a:tcPr marL="6350" marR="6350" marT="635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132669"/>
                  </a:ext>
                </a:extLst>
              </a:tr>
              <a:tr h="665888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LENOVO</a:t>
                      </a:r>
                    </a:p>
                    <a:p>
                      <a:endParaRPr lang="en-IN" dirty="0"/>
                    </a:p>
                  </a:txBody>
                  <a:tcPr marL="6350" marR="6350" marT="635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391151"/>
                  </a:ext>
                </a:extLst>
              </a:tr>
              <a:tr h="665888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LENOVO</a:t>
                      </a:r>
                    </a:p>
                    <a:p>
                      <a:endParaRPr lang="en-IN" dirty="0"/>
                    </a:p>
                  </a:txBody>
                  <a:tcPr marL="6350" marR="6350" marT="635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392548"/>
                  </a:ext>
                </a:extLst>
              </a:tr>
              <a:tr h="454045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6350" marR="6350" marT="635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437190"/>
                  </a:ext>
                </a:extLst>
              </a:tr>
              <a:tr h="454045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6350" marR="6350" marT="635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889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527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621FAAA-1D71-4A58-9865-44715E15BB08}"/>
              </a:ext>
            </a:extLst>
          </p:cNvPr>
          <p:cNvGraphicFramePr>
            <a:graphicFrameLocks noGrp="1"/>
          </p:cNvGraphicFramePr>
          <p:nvPr/>
        </p:nvGraphicFramePr>
        <p:xfrm>
          <a:off x="0" y="112734"/>
          <a:ext cx="12191997" cy="6745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6">
                  <a:extLst>
                    <a:ext uri="{9D8B030D-6E8A-4147-A177-3AD203B41FA5}">
                      <a16:colId xmlns:a16="http://schemas.microsoft.com/office/drawing/2014/main" val="4091070213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4052660339"/>
                    </a:ext>
                  </a:extLst>
                </a:gridCol>
                <a:gridCol w="1541758">
                  <a:extLst>
                    <a:ext uri="{9D8B030D-6E8A-4147-A177-3AD203B41FA5}">
                      <a16:colId xmlns:a16="http://schemas.microsoft.com/office/drawing/2014/main" val="3475395923"/>
                    </a:ext>
                  </a:extLst>
                </a:gridCol>
                <a:gridCol w="1167577">
                  <a:extLst>
                    <a:ext uri="{9D8B030D-6E8A-4147-A177-3AD203B41FA5}">
                      <a16:colId xmlns:a16="http://schemas.microsoft.com/office/drawing/2014/main" val="3571580765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1905366503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2208702232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2602589303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1515321193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818698634"/>
                    </a:ext>
                  </a:extLst>
                </a:gridCol>
              </a:tblGrid>
              <a:tr h="851335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SN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MAKE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PROCESSOR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RAM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STORAGE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GRAPHIC CARD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VERSION OF OS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DATE OF PURCHASE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REMARKS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579794"/>
                  </a:ext>
                </a:extLst>
              </a:tr>
              <a:tr h="475745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LENOVO</a:t>
                      </a:r>
                    </a:p>
                  </a:txBody>
                  <a:tcPr marL="6350" marR="6350" marT="635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720136"/>
                  </a:ext>
                </a:extLst>
              </a:tr>
              <a:tr h="454045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LENOVO</a:t>
                      </a:r>
                    </a:p>
                  </a:txBody>
                  <a:tcPr marL="6350" marR="6350" marT="635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961152"/>
                  </a:ext>
                </a:extLst>
              </a:tr>
              <a:tr h="454045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LENOVO</a:t>
                      </a:r>
                    </a:p>
                  </a:txBody>
                  <a:tcPr marL="6350" marR="6350" marT="635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836199"/>
                  </a:ext>
                </a:extLst>
              </a:tr>
              <a:tr h="454045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LENOVO</a:t>
                      </a:r>
                    </a:p>
                  </a:txBody>
                  <a:tcPr marL="6350" marR="6350" marT="635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713938"/>
                  </a:ext>
                </a:extLst>
              </a:tr>
              <a:tr h="454045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LENOVO</a:t>
                      </a:r>
                    </a:p>
                  </a:txBody>
                  <a:tcPr marL="6350" marR="6350" marT="635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839351"/>
                  </a:ext>
                </a:extLst>
              </a:tr>
              <a:tr h="454045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LENOVO</a:t>
                      </a:r>
                    </a:p>
                  </a:txBody>
                  <a:tcPr marL="6350" marR="6350" marT="635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628354"/>
                  </a:ext>
                </a:extLst>
              </a:tr>
              <a:tr h="454045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LENOVO</a:t>
                      </a:r>
                    </a:p>
                  </a:txBody>
                  <a:tcPr marL="6350" marR="6350" marT="635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133082"/>
                  </a:ext>
                </a:extLst>
              </a:tr>
              <a:tr h="454045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LENOVO</a:t>
                      </a:r>
                    </a:p>
                  </a:txBody>
                  <a:tcPr marL="6350" marR="6350" marT="635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132669"/>
                  </a:ext>
                </a:extLst>
              </a:tr>
              <a:tr h="665888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LENOVO</a:t>
                      </a:r>
                    </a:p>
                    <a:p>
                      <a:endParaRPr lang="en-IN" dirty="0"/>
                    </a:p>
                  </a:txBody>
                  <a:tcPr marL="6350" marR="6350" marT="635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391151"/>
                  </a:ext>
                </a:extLst>
              </a:tr>
              <a:tr h="665888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LENOVO</a:t>
                      </a:r>
                    </a:p>
                    <a:p>
                      <a:endParaRPr lang="en-IN" dirty="0"/>
                    </a:p>
                  </a:txBody>
                  <a:tcPr marL="6350" marR="6350" marT="635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392548"/>
                  </a:ext>
                </a:extLst>
              </a:tr>
              <a:tr h="454045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6350" marR="6350" marT="635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437190"/>
                  </a:ext>
                </a:extLst>
              </a:tr>
              <a:tr h="454045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6350" marR="6350" marT="635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889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20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621FAAA-1D71-4A58-9865-44715E15BB08}"/>
              </a:ext>
            </a:extLst>
          </p:cNvPr>
          <p:cNvGraphicFramePr>
            <a:graphicFrameLocks noGrp="1"/>
          </p:cNvGraphicFramePr>
          <p:nvPr/>
        </p:nvGraphicFramePr>
        <p:xfrm>
          <a:off x="0" y="112734"/>
          <a:ext cx="12191997" cy="6745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6">
                  <a:extLst>
                    <a:ext uri="{9D8B030D-6E8A-4147-A177-3AD203B41FA5}">
                      <a16:colId xmlns:a16="http://schemas.microsoft.com/office/drawing/2014/main" val="4091070213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4052660339"/>
                    </a:ext>
                  </a:extLst>
                </a:gridCol>
                <a:gridCol w="1541758">
                  <a:extLst>
                    <a:ext uri="{9D8B030D-6E8A-4147-A177-3AD203B41FA5}">
                      <a16:colId xmlns:a16="http://schemas.microsoft.com/office/drawing/2014/main" val="3475395923"/>
                    </a:ext>
                  </a:extLst>
                </a:gridCol>
                <a:gridCol w="1167577">
                  <a:extLst>
                    <a:ext uri="{9D8B030D-6E8A-4147-A177-3AD203B41FA5}">
                      <a16:colId xmlns:a16="http://schemas.microsoft.com/office/drawing/2014/main" val="3571580765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1905366503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2208702232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2602589303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1515321193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818698634"/>
                    </a:ext>
                  </a:extLst>
                </a:gridCol>
              </a:tblGrid>
              <a:tr h="851335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SN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MAKE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PROCESSOR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RAM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STORAGE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GRAPHIC CARD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VERSION OF OS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DATE OF PURCHASE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REMARKS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579794"/>
                  </a:ext>
                </a:extLst>
              </a:tr>
              <a:tr h="475745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LENOVO</a:t>
                      </a:r>
                    </a:p>
                  </a:txBody>
                  <a:tcPr marL="6350" marR="6350" marT="635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720136"/>
                  </a:ext>
                </a:extLst>
              </a:tr>
              <a:tr h="454045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LENOVO</a:t>
                      </a:r>
                    </a:p>
                  </a:txBody>
                  <a:tcPr marL="6350" marR="6350" marT="635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961152"/>
                  </a:ext>
                </a:extLst>
              </a:tr>
              <a:tr h="454045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LENOVO</a:t>
                      </a:r>
                    </a:p>
                  </a:txBody>
                  <a:tcPr marL="6350" marR="6350" marT="635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836199"/>
                  </a:ext>
                </a:extLst>
              </a:tr>
              <a:tr h="454045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LENOVO</a:t>
                      </a:r>
                    </a:p>
                  </a:txBody>
                  <a:tcPr marL="6350" marR="6350" marT="635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713938"/>
                  </a:ext>
                </a:extLst>
              </a:tr>
              <a:tr h="454045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LENOVO</a:t>
                      </a:r>
                    </a:p>
                  </a:txBody>
                  <a:tcPr marL="6350" marR="6350" marT="635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839351"/>
                  </a:ext>
                </a:extLst>
              </a:tr>
              <a:tr h="454045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LENOVO</a:t>
                      </a:r>
                    </a:p>
                  </a:txBody>
                  <a:tcPr marL="6350" marR="6350" marT="635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628354"/>
                  </a:ext>
                </a:extLst>
              </a:tr>
              <a:tr h="454045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LENOVO</a:t>
                      </a:r>
                    </a:p>
                  </a:txBody>
                  <a:tcPr marL="6350" marR="6350" marT="635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133082"/>
                  </a:ext>
                </a:extLst>
              </a:tr>
              <a:tr h="454045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LENOVO</a:t>
                      </a:r>
                    </a:p>
                  </a:txBody>
                  <a:tcPr marL="6350" marR="6350" marT="635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132669"/>
                  </a:ext>
                </a:extLst>
              </a:tr>
              <a:tr h="665888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LENOVO</a:t>
                      </a:r>
                    </a:p>
                    <a:p>
                      <a:endParaRPr lang="en-IN" dirty="0"/>
                    </a:p>
                  </a:txBody>
                  <a:tcPr marL="6350" marR="6350" marT="635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391151"/>
                  </a:ext>
                </a:extLst>
              </a:tr>
              <a:tr h="665888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LENOVO</a:t>
                      </a:r>
                    </a:p>
                    <a:p>
                      <a:endParaRPr lang="en-IN" dirty="0"/>
                    </a:p>
                  </a:txBody>
                  <a:tcPr marL="6350" marR="6350" marT="635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392548"/>
                  </a:ext>
                </a:extLst>
              </a:tr>
              <a:tr h="454045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6350" marR="6350" marT="635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437190"/>
                  </a:ext>
                </a:extLst>
              </a:tr>
              <a:tr h="454045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6350" marR="6350" marT="635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889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6222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621FAAA-1D71-4A58-9865-44715E15BB08}"/>
              </a:ext>
            </a:extLst>
          </p:cNvPr>
          <p:cNvGraphicFramePr>
            <a:graphicFrameLocks noGrp="1"/>
          </p:cNvGraphicFramePr>
          <p:nvPr/>
        </p:nvGraphicFramePr>
        <p:xfrm>
          <a:off x="0" y="112734"/>
          <a:ext cx="12191997" cy="67452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6">
                  <a:extLst>
                    <a:ext uri="{9D8B030D-6E8A-4147-A177-3AD203B41FA5}">
                      <a16:colId xmlns:a16="http://schemas.microsoft.com/office/drawing/2014/main" val="4091070213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4052660339"/>
                    </a:ext>
                  </a:extLst>
                </a:gridCol>
                <a:gridCol w="1541758">
                  <a:extLst>
                    <a:ext uri="{9D8B030D-6E8A-4147-A177-3AD203B41FA5}">
                      <a16:colId xmlns:a16="http://schemas.microsoft.com/office/drawing/2014/main" val="3475395923"/>
                    </a:ext>
                  </a:extLst>
                </a:gridCol>
                <a:gridCol w="1167577">
                  <a:extLst>
                    <a:ext uri="{9D8B030D-6E8A-4147-A177-3AD203B41FA5}">
                      <a16:colId xmlns:a16="http://schemas.microsoft.com/office/drawing/2014/main" val="3571580765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1905366503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2208702232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2602589303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1515321193"/>
                    </a:ext>
                  </a:extLst>
                </a:gridCol>
                <a:gridCol w="1354666">
                  <a:extLst>
                    <a:ext uri="{9D8B030D-6E8A-4147-A177-3AD203B41FA5}">
                      <a16:colId xmlns:a16="http://schemas.microsoft.com/office/drawing/2014/main" val="818698634"/>
                    </a:ext>
                  </a:extLst>
                </a:gridCol>
              </a:tblGrid>
              <a:tr h="851335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SN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MAKE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PROCESSOR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RAM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STORAGE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GRAPHIC CARD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VERSION OF OS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DATE OF PURCHASE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REMARKS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579794"/>
                  </a:ext>
                </a:extLst>
              </a:tr>
              <a:tr h="475745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LENOVO</a:t>
                      </a:r>
                    </a:p>
                  </a:txBody>
                  <a:tcPr marL="6350" marR="6350" marT="635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720136"/>
                  </a:ext>
                </a:extLst>
              </a:tr>
              <a:tr h="454045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LENOVO</a:t>
                      </a:r>
                    </a:p>
                  </a:txBody>
                  <a:tcPr marL="6350" marR="6350" marT="635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961152"/>
                  </a:ext>
                </a:extLst>
              </a:tr>
              <a:tr h="454045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LENOVO</a:t>
                      </a:r>
                    </a:p>
                  </a:txBody>
                  <a:tcPr marL="6350" marR="6350" marT="635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836199"/>
                  </a:ext>
                </a:extLst>
              </a:tr>
              <a:tr h="454045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LENOVO</a:t>
                      </a:r>
                    </a:p>
                  </a:txBody>
                  <a:tcPr marL="6350" marR="6350" marT="635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713938"/>
                  </a:ext>
                </a:extLst>
              </a:tr>
              <a:tr h="454045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LENOVO</a:t>
                      </a:r>
                    </a:p>
                  </a:txBody>
                  <a:tcPr marL="6350" marR="6350" marT="635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839351"/>
                  </a:ext>
                </a:extLst>
              </a:tr>
              <a:tr h="454045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LENOVO</a:t>
                      </a:r>
                    </a:p>
                  </a:txBody>
                  <a:tcPr marL="6350" marR="6350" marT="635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5628354"/>
                  </a:ext>
                </a:extLst>
              </a:tr>
              <a:tr h="454045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LENOVO</a:t>
                      </a:r>
                    </a:p>
                  </a:txBody>
                  <a:tcPr marL="6350" marR="6350" marT="635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133082"/>
                  </a:ext>
                </a:extLst>
              </a:tr>
              <a:tr h="454045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LENOVO</a:t>
                      </a:r>
                    </a:p>
                  </a:txBody>
                  <a:tcPr marL="6350" marR="6350" marT="635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132669"/>
                  </a:ext>
                </a:extLst>
              </a:tr>
              <a:tr h="665888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LENOVO</a:t>
                      </a:r>
                    </a:p>
                    <a:p>
                      <a:endParaRPr lang="en-IN" dirty="0"/>
                    </a:p>
                  </a:txBody>
                  <a:tcPr marL="6350" marR="6350" marT="635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391151"/>
                  </a:ext>
                </a:extLst>
              </a:tr>
              <a:tr h="665888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LENOVO</a:t>
                      </a:r>
                    </a:p>
                    <a:p>
                      <a:endParaRPr lang="en-IN" dirty="0"/>
                    </a:p>
                  </a:txBody>
                  <a:tcPr marL="6350" marR="6350" marT="635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392548"/>
                  </a:ext>
                </a:extLst>
              </a:tr>
              <a:tr h="454045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6350" marR="6350" marT="635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437190"/>
                  </a:ext>
                </a:extLst>
              </a:tr>
              <a:tr h="454045"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marL="6350" marR="6350" marT="635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889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9844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265</Words>
  <Application>Microsoft Office PowerPoint</Application>
  <PresentationFormat>Widescreen</PresentationFormat>
  <Paragraphs>143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DETAILS OF COMPUTER IN R/O 19TH BN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Jagbir Solanki</dc:creator>
  <cp:lastModifiedBy>Jagbir Solanki</cp:lastModifiedBy>
  <cp:revision>10</cp:revision>
  <dcterms:created xsi:type="dcterms:W3CDTF">2024-05-18T07:12:41Z</dcterms:created>
  <dcterms:modified xsi:type="dcterms:W3CDTF">2024-06-05T12:34:45Z</dcterms:modified>
</cp:coreProperties>
</file>