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0" r:id="rId3"/>
    <p:sldId id="257" r:id="rId4"/>
    <p:sldId id="272" r:id="rId5"/>
    <p:sldId id="258" r:id="rId6"/>
    <p:sldId id="259" r:id="rId7"/>
    <p:sldId id="260" r:id="rId8"/>
    <p:sldId id="261" r:id="rId9"/>
    <p:sldId id="262" r:id="rId10"/>
    <p:sldId id="263" r:id="rId11"/>
    <p:sldId id="264" r:id="rId12"/>
    <p:sldId id="265" r:id="rId13"/>
    <p:sldId id="271" r:id="rId14"/>
    <p:sldId id="266" r:id="rId15"/>
    <p:sldId id="267" r:id="rId16"/>
    <p:sldId id="268" r:id="rId17"/>
    <p:sldId id="26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86405" autoAdjust="0"/>
  </p:normalViewPr>
  <p:slideViewPr>
    <p:cSldViewPr snapToGrid="0">
      <p:cViewPr varScale="1">
        <p:scale>
          <a:sx n="71" d="100"/>
          <a:sy n="71" d="100"/>
        </p:scale>
        <p:origin x="1186"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252ha\Downloads\csv%206.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252ha\Downloads\csv%206.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252ha\Downloads\csv%206.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252ha\Downloads\csv%206.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252ha\Downloads\csv%206.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252ha\Downloads\csv%206.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252ha\Downloads\previous_application%20(1).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252ha\Downloads\previous_application%20(1).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CODE_GENDER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'data imbalance'!$D$9</c:f>
              <c:strCache>
                <c:ptCount val="1"/>
                <c:pt idx="0">
                  <c:v>Number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7C2-4C31-BB2E-9B0DCFD716C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7C2-4C31-BB2E-9B0DCFD716C0}"/>
              </c:ext>
            </c:extLst>
          </c:dPt>
          <c:cat>
            <c:strRef>
              <c:f>'data imbalance'!$C$10:$C$11</c:f>
              <c:strCache>
                <c:ptCount val="2"/>
                <c:pt idx="0">
                  <c:v>M</c:v>
                </c:pt>
                <c:pt idx="1">
                  <c:v>F</c:v>
                </c:pt>
              </c:strCache>
            </c:strRef>
          </c:cat>
          <c:val>
            <c:numRef>
              <c:f>'data imbalance'!$D$10:$D$11</c:f>
              <c:numCache>
                <c:formatCode>General</c:formatCode>
                <c:ptCount val="2"/>
                <c:pt idx="0">
                  <c:v>17174</c:v>
                </c:pt>
                <c:pt idx="1">
                  <c:v>32823</c:v>
                </c:pt>
              </c:numCache>
            </c:numRef>
          </c:val>
          <c:extLst>
            <c:ext xmlns:c16="http://schemas.microsoft.com/office/drawing/2014/chart" uri="{C3380CC4-5D6E-409C-BE32-E72D297353CC}">
              <c16:uniqueId val="{00000004-97C2-4C31-BB2E-9B0DCFD716C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univariate!$B$8</c:f>
              <c:strCache>
                <c:ptCount val="1"/>
                <c:pt idx="0">
                  <c:v>Count of NAME_HOUSING_TYPE</c:v>
                </c:pt>
              </c:strCache>
            </c:strRef>
          </c:tx>
          <c:spPr>
            <a:solidFill>
              <a:schemeClr val="accent1"/>
            </a:solidFill>
            <a:ln>
              <a:noFill/>
            </a:ln>
            <a:effectLst/>
          </c:spPr>
          <c:invertIfNegative val="0"/>
          <c:cat>
            <c:strRef>
              <c:f>univariate!$A$9:$A$16</c:f>
              <c:strCache>
                <c:ptCount val="8"/>
                <c:pt idx="0">
                  <c:v>Co-op apartment</c:v>
                </c:pt>
                <c:pt idx="1">
                  <c:v>House / apartment</c:v>
                </c:pt>
                <c:pt idx="2">
                  <c:v>Municipal apartment</c:v>
                </c:pt>
                <c:pt idx="3">
                  <c:v>Office apartment</c:v>
                </c:pt>
                <c:pt idx="4">
                  <c:v>Rented apartment</c:v>
                </c:pt>
                <c:pt idx="5">
                  <c:v>With parents</c:v>
                </c:pt>
                <c:pt idx="6">
                  <c:v>(blank)</c:v>
                </c:pt>
                <c:pt idx="7">
                  <c:v>Grand Total</c:v>
                </c:pt>
              </c:strCache>
            </c:strRef>
          </c:cat>
          <c:val>
            <c:numRef>
              <c:f>univariate!$B$9:$B$16</c:f>
              <c:numCache>
                <c:formatCode>General</c:formatCode>
                <c:ptCount val="8"/>
                <c:pt idx="0">
                  <c:v>191</c:v>
                </c:pt>
                <c:pt idx="1">
                  <c:v>44368</c:v>
                </c:pt>
                <c:pt idx="2">
                  <c:v>1845</c:v>
                </c:pt>
                <c:pt idx="3">
                  <c:v>427</c:v>
                </c:pt>
                <c:pt idx="4">
                  <c:v>769</c:v>
                </c:pt>
                <c:pt idx="5">
                  <c:v>2399</c:v>
                </c:pt>
                <c:pt idx="7">
                  <c:v>49999</c:v>
                </c:pt>
              </c:numCache>
            </c:numRef>
          </c:val>
          <c:extLst>
            <c:ext xmlns:c16="http://schemas.microsoft.com/office/drawing/2014/chart" uri="{C3380CC4-5D6E-409C-BE32-E72D297353CC}">
              <c16:uniqueId val="{00000000-9FAA-4E63-AF3A-0C9FE4509015}"/>
            </c:ext>
          </c:extLst>
        </c:ser>
        <c:dLbls>
          <c:showLegendKey val="0"/>
          <c:showVal val="0"/>
          <c:showCatName val="0"/>
          <c:showSerName val="0"/>
          <c:showPercent val="0"/>
          <c:showBubbleSize val="0"/>
        </c:dLbls>
        <c:gapWidth val="219"/>
        <c:overlap val="-27"/>
        <c:axId val="775212719"/>
        <c:axId val="1931348415"/>
      </c:barChart>
      <c:catAx>
        <c:axId val="7752127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1348415"/>
        <c:crosses val="autoZero"/>
        <c:auto val="1"/>
        <c:lblAlgn val="ctr"/>
        <c:lblOffset val="100"/>
        <c:noMultiLvlLbl val="0"/>
      </c:catAx>
      <c:valAx>
        <c:axId val="1931348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52127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513648293963254"/>
          <c:y val="0.19594972067039107"/>
          <c:w val="0.86486351706036746"/>
          <c:h val="0.47228478423437292"/>
        </c:manualLayout>
      </c:layout>
      <c:barChart>
        <c:barDir val="col"/>
        <c:grouping val="clustered"/>
        <c:varyColors val="0"/>
        <c:ser>
          <c:idx val="0"/>
          <c:order val="0"/>
          <c:tx>
            <c:strRef>
              <c:f>univariate!$B$19</c:f>
              <c:strCache>
                <c:ptCount val="1"/>
                <c:pt idx="0">
                  <c:v>Count of NAME_INCOME_TYPE</c:v>
                </c:pt>
              </c:strCache>
            </c:strRef>
          </c:tx>
          <c:spPr>
            <a:solidFill>
              <a:schemeClr val="accent1"/>
            </a:solidFill>
            <a:ln>
              <a:noFill/>
            </a:ln>
            <a:effectLst/>
          </c:spPr>
          <c:invertIfNegative val="0"/>
          <c:cat>
            <c:strRef>
              <c:f>univariate!$A$20:$A$29</c:f>
              <c:strCache>
                <c:ptCount val="10"/>
                <c:pt idx="0">
                  <c:v>Businessman</c:v>
                </c:pt>
                <c:pt idx="1">
                  <c:v>Commercial associate</c:v>
                </c:pt>
                <c:pt idx="2">
                  <c:v>Maternity leave</c:v>
                </c:pt>
                <c:pt idx="3">
                  <c:v>Pensioner</c:v>
                </c:pt>
                <c:pt idx="4">
                  <c:v>State servant</c:v>
                </c:pt>
                <c:pt idx="5">
                  <c:v>Student</c:v>
                </c:pt>
                <c:pt idx="6">
                  <c:v>Unemployed</c:v>
                </c:pt>
                <c:pt idx="7">
                  <c:v>Working</c:v>
                </c:pt>
                <c:pt idx="8">
                  <c:v>(blank)</c:v>
                </c:pt>
                <c:pt idx="9">
                  <c:v>Grand Total</c:v>
                </c:pt>
              </c:strCache>
            </c:strRef>
          </c:cat>
          <c:val>
            <c:numRef>
              <c:f>univariate!$B$20:$B$29</c:f>
              <c:numCache>
                <c:formatCode>General</c:formatCode>
                <c:ptCount val="10"/>
                <c:pt idx="0">
                  <c:v>2</c:v>
                </c:pt>
                <c:pt idx="1">
                  <c:v>11543</c:v>
                </c:pt>
                <c:pt idx="2">
                  <c:v>1</c:v>
                </c:pt>
                <c:pt idx="3">
                  <c:v>8920</c:v>
                </c:pt>
                <c:pt idx="4">
                  <c:v>3512</c:v>
                </c:pt>
                <c:pt idx="5">
                  <c:v>5</c:v>
                </c:pt>
                <c:pt idx="6">
                  <c:v>6</c:v>
                </c:pt>
                <c:pt idx="7">
                  <c:v>26010</c:v>
                </c:pt>
                <c:pt idx="9">
                  <c:v>49999</c:v>
                </c:pt>
              </c:numCache>
            </c:numRef>
          </c:val>
          <c:extLst>
            <c:ext xmlns:c16="http://schemas.microsoft.com/office/drawing/2014/chart" uri="{C3380CC4-5D6E-409C-BE32-E72D297353CC}">
              <c16:uniqueId val="{00000000-6CF9-4000-8273-032ADE659919}"/>
            </c:ext>
          </c:extLst>
        </c:ser>
        <c:dLbls>
          <c:showLegendKey val="0"/>
          <c:showVal val="0"/>
          <c:showCatName val="0"/>
          <c:showSerName val="0"/>
          <c:showPercent val="0"/>
          <c:showBubbleSize val="0"/>
        </c:dLbls>
        <c:gapWidth val="219"/>
        <c:overlap val="-27"/>
        <c:axId val="598806911"/>
        <c:axId val="2078067663"/>
      </c:barChart>
      <c:catAx>
        <c:axId val="598806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8067663"/>
        <c:crosses val="autoZero"/>
        <c:auto val="1"/>
        <c:lblAlgn val="ctr"/>
        <c:lblOffset val="100"/>
        <c:noMultiLvlLbl val="0"/>
      </c:catAx>
      <c:valAx>
        <c:axId val="207806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8806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058265516564846"/>
          <c:y val="0.22000619714202391"/>
          <c:w val="0.86070782818814318"/>
          <c:h val="0.56444043077089601"/>
        </c:manualLayout>
      </c:layout>
      <c:barChart>
        <c:barDir val="col"/>
        <c:grouping val="clustered"/>
        <c:varyColors val="0"/>
        <c:ser>
          <c:idx val="0"/>
          <c:order val="0"/>
          <c:tx>
            <c:strRef>
              <c:f>univariate!$B$37</c:f>
              <c:strCache>
                <c:ptCount val="1"/>
                <c:pt idx="0">
                  <c:v>Count of NAME_EDUCATION_TYPE</c:v>
                </c:pt>
              </c:strCache>
            </c:strRef>
          </c:tx>
          <c:spPr>
            <a:solidFill>
              <a:schemeClr val="accent1"/>
            </a:solidFill>
            <a:ln>
              <a:noFill/>
            </a:ln>
            <a:effectLst/>
          </c:spPr>
          <c:invertIfNegative val="0"/>
          <c:cat>
            <c:strRef>
              <c:f>univariate!$A$38:$A$44</c:f>
              <c:strCache>
                <c:ptCount val="7"/>
                <c:pt idx="0">
                  <c:v>Academic degree</c:v>
                </c:pt>
                <c:pt idx="1">
                  <c:v>Higher education</c:v>
                </c:pt>
                <c:pt idx="2">
                  <c:v>Incomplete higher</c:v>
                </c:pt>
                <c:pt idx="3">
                  <c:v>Lower secondary</c:v>
                </c:pt>
                <c:pt idx="4">
                  <c:v>Secondary / secondary special</c:v>
                </c:pt>
                <c:pt idx="5">
                  <c:v>(blank)</c:v>
                </c:pt>
                <c:pt idx="6">
                  <c:v>Grand Total</c:v>
                </c:pt>
              </c:strCache>
            </c:strRef>
          </c:cat>
          <c:val>
            <c:numRef>
              <c:f>univariate!$B$38:$B$44</c:f>
              <c:numCache>
                <c:formatCode>General</c:formatCode>
                <c:ptCount val="7"/>
                <c:pt idx="0">
                  <c:v>20</c:v>
                </c:pt>
                <c:pt idx="1">
                  <c:v>12167</c:v>
                </c:pt>
                <c:pt idx="2">
                  <c:v>1620</c:v>
                </c:pt>
                <c:pt idx="3">
                  <c:v>620</c:v>
                </c:pt>
                <c:pt idx="4">
                  <c:v>35572</c:v>
                </c:pt>
                <c:pt idx="6">
                  <c:v>49999</c:v>
                </c:pt>
              </c:numCache>
            </c:numRef>
          </c:val>
          <c:extLst>
            <c:ext xmlns:c16="http://schemas.microsoft.com/office/drawing/2014/chart" uri="{C3380CC4-5D6E-409C-BE32-E72D297353CC}">
              <c16:uniqueId val="{00000000-2179-4B72-A964-14F3A45D49FE}"/>
            </c:ext>
          </c:extLst>
        </c:ser>
        <c:dLbls>
          <c:showLegendKey val="0"/>
          <c:showVal val="0"/>
          <c:showCatName val="0"/>
          <c:showSerName val="0"/>
          <c:showPercent val="0"/>
          <c:showBubbleSize val="0"/>
        </c:dLbls>
        <c:gapWidth val="219"/>
        <c:overlap val="-27"/>
        <c:axId val="1888674383"/>
        <c:axId val="368544143"/>
      </c:barChart>
      <c:catAx>
        <c:axId val="1888674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544143"/>
        <c:crosses val="autoZero"/>
        <c:auto val="1"/>
        <c:lblAlgn val="ctr"/>
        <c:lblOffset val="100"/>
        <c:noMultiLvlLbl val="0"/>
      </c:catAx>
      <c:valAx>
        <c:axId val="368544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86743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univariate!$B$56</c:f>
              <c:strCache>
                <c:ptCount val="1"/>
                <c:pt idx="0">
                  <c:v>Count of NAME_FAMILY_STATUS</c:v>
                </c:pt>
              </c:strCache>
            </c:strRef>
          </c:tx>
          <c:spPr>
            <a:solidFill>
              <a:schemeClr val="accent1"/>
            </a:solidFill>
            <a:ln>
              <a:noFill/>
            </a:ln>
            <a:effectLst/>
          </c:spPr>
          <c:invertIfNegative val="0"/>
          <c:cat>
            <c:strRef>
              <c:f>univariate!$A$57:$A$64</c:f>
              <c:strCache>
                <c:ptCount val="8"/>
                <c:pt idx="0">
                  <c:v>Civil marriage</c:v>
                </c:pt>
                <c:pt idx="1">
                  <c:v>Married</c:v>
                </c:pt>
                <c:pt idx="2">
                  <c:v>Separated</c:v>
                </c:pt>
                <c:pt idx="3">
                  <c:v>Single / not married</c:v>
                </c:pt>
                <c:pt idx="4">
                  <c:v>Unknown</c:v>
                </c:pt>
                <c:pt idx="5">
                  <c:v>Widow</c:v>
                </c:pt>
                <c:pt idx="6">
                  <c:v>(blank)</c:v>
                </c:pt>
                <c:pt idx="7">
                  <c:v>Grand Total</c:v>
                </c:pt>
              </c:strCache>
            </c:strRef>
          </c:cat>
          <c:val>
            <c:numRef>
              <c:f>univariate!$B$57:$B$64</c:f>
              <c:numCache>
                <c:formatCode>General</c:formatCode>
                <c:ptCount val="8"/>
                <c:pt idx="0">
                  <c:v>4859</c:v>
                </c:pt>
                <c:pt idx="1">
                  <c:v>32094</c:v>
                </c:pt>
                <c:pt idx="2">
                  <c:v>3142</c:v>
                </c:pt>
                <c:pt idx="3">
                  <c:v>7306</c:v>
                </c:pt>
                <c:pt idx="4">
                  <c:v>1</c:v>
                </c:pt>
                <c:pt idx="5">
                  <c:v>2597</c:v>
                </c:pt>
                <c:pt idx="7">
                  <c:v>49999</c:v>
                </c:pt>
              </c:numCache>
            </c:numRef>
          </c:val>
          <c:extLst>
            <c:ext xmlns:c16="http://schemas.microsoft.com/office/drawing/2014/chart" uri="{C3380CC4-5D6E-409C-BE32-E72D297353CC}">
              <c16:uniqueId val="{00000000-7AC9-4A0E-9F2B-251D59496B96}"/>
            </c:ext>
          </c:extLst>
        </c:ser>
        <c:dLbls>
          <c:showLegendKey val="0"/>
          <c:showVal val="0"/>
          <c:showCatName val="0"/>
          <c:showSerName val="0"/>
          <c:showPercent val="0"/>
          <c:showBubbleSize val="0"/>
        </c:dLbls>
        <c:gapWidth val="219"/>
        <c:overlap val="-27"/>
        <c:axId val="1899386895"/>
        <c:axId val="771320575"/>
      </c:barChart>
      <c:catAx>
        <c:axId val="1899386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320575"/>
        <c:crosses val="autoZero"/>
        <c:auto val="1"/>
        <c:lblAlgn val="ctr"/>
        <c:lblOffset val="100"/>
        <c:noMultiLvlLbl val="0"/>
      </c:catAx>
      <c:valAx>
        <c:axId val="7713205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386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[csv 6.xlsx]segemented!PivotTable9</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2627516001094252E-2"/>
          <c:y val="4.4618958050713663E-2"/>
          <c:w val="0.89061762728414429"/>
          <c:h val="0.84618514496110997"/>
        </c:manualLayout>
      </c:layout>
      <c:barChart>
        <c:barDir val="col"/>
        <c:grouping val="clustered"/>
        <c:varyColors val="0"/>
        <c:ser>
          <c:idx val="0"/>
          <c:order val="0"/>
          <c:tx>
            <c:strRef>
              <c:f>segemented!$B$1:$B$2</c:f>
              <c:strCache>
                <c:ptCount val="1"/>
                <c:pt idx="0">
                  <c:v>0</c:v>
                </c:pt>
              </c:strCache>
            </c:strRef>
          </c:tx>
          <c:spPr>
            <a:solidFill>
              <a:schemeClr val="accent1"/>
            </a:solidFill>
            <a:ln>
              <a:noFill/>
            </a:ln>
            <a:effectLst/>
          </c:spPr>
          <c:invertIfNegative val="0"/>
          <c:cat>
            <c:strRef>
              <c:f>segemented!$A$3:$A$84</c:f>
              <c:strCache>
                <c:ptCount val="81"/>
                <c:pt idx="0">
                  <c:v>0.000533</c:v>
                </c:pt>
                <c:pt idx="1">
                  <c:v>0.000938</c:v>
                </c:pt>
                <c:pt idx="2">
                  <c:v>0.001276</c:v>
                </c:pt>
                <c:pt idx="3">
                  <c:v>0.001333</c:v>
                </c:pt>
                <c:pt idx="4">
                  <c:v>0.001417</c:v>
                </c:pt>
                <c:pt idx="5">
                  <c:v>0.002042</c:v>
                </c:pt>
                <c:pt idx="6">
                  <c:v>0.002134</c:v>
                </c:pt>
                <c:pt idx="7">
                  <c:v>0.002506</c:v>
                </c:pt>
                <c:pt idx="8">
                  <c:v>0.003069</c:v>
                </c:pt>
                <c:pt idx="9">
                  <c:v>0.003122</c:v>
                </c:pt>
                <c:pt idx="10">
                  <c:v>0.003541</c:v>
                </c:pt>
                <c:pt idx="11">
                  <c:v>0.003813</c:v>
                </c:pt>
                <c:pt idx="12">
                  <c:v>0.003818</c:v>
                </c:pt>
                <c:pt idx="13">
                  <c:v>0.004849</c:v>
                </c:pt>
                <c:pt idx="14">
                  <c:v>0.00496</c:v>
                </c:pt>
                <c:pt idx="15">
                  <c:v>0.005002</c:v>
                </c:pt>
                <c:pt idx="16">
                  <c:v>0.005084</c:v>
                </c:pt>
                <c:pt idx="17">
                  <c:v>0.005144</c:v>
                </c:pt>
                <c:pt idx="18">
                  <c:v>0.005313</c:v>
                </c:pt>
                <c:pt idx="19">
                  <c:v>0.006008</c:v>
                </c:pt>
                <c:pt idx="20">
                  <c:v>0.006207</c:v>
                </c:pt>
                <c:pt idx="21">
                  <c:v>0.006233</c:v>
                </c:pt>
                <c:pt idx="22">
                  <c:v>0.006296</c:v>
                </c:pt>
                <c:pt idx="23">
                  <c:v>0.006305</c:v>
                </c:pt>
                <c:pt idx="24">
                  <c:v>0.006629</c:v>
                </c:pt>
                <c:pt idx="25">
                  <c:v>0.006671</c:v>
                </c:pt>
                <c:pt idx="26">
                  <c:v>0.006852</c:v>
                </c:pt>
                <c:pt idx="27">
                  <c:v>0.00702</c:v>
                </c:pt>
                <c:pt idx="28">
                  <c:v>0.007114</c:v>
                </c:pt>
                <c:pt idx="29">
                  <c:v>0.00712</c:v>
                </c:pt>
                <c:pt idx="30">
                  <c:v>0.007274</c:v>
                </c:pt>
                <c:pt idx="31">
                  <c:v>0.007305</c:v>
                </c:pt>
                <c:pt idx="32">
                  <c:v>0.00733</c:v>
                </c:pt>
                <c:pt idx="33">
                  <c:v>0.008019</c:v>
                </c:pt>
                <c:pt idx="34">
                  <c:v>0.008068</c:v>
                </c:pt>
                <c:pt idx="35">
                  <c:v>0.00823</c:v>
                </c:pt>
                <c:pt idx="36">
                  <c:v>0.008474</c:v>
                </c:pt>
                <c:pt idx="37">
                  <c:v>0.008575</c:v>
                </c:pt>
                <c:pt idx="38">
                  <c:v>0.008625</c:v>
                </c:pt>
                <c:pt idx="39">
                  <c:v>0.008866</c:v>
                </c:pt>
                <c:pt idx="40">
                  <c:v>0.009175</c:v>
                </c:pt>
                <c:pt idx="41">
                  <c:v>0.009334</c:v>
                </c:pt>
                <c:pt idx="42">
                  <c:v>0.009549</c:v>
                </c:pt>
                <c:pt idx="43">
                  <c:v>0.00963</c:v>
                </c:pt>
                <c:pt idx="44">
                  <c:v>0.009657</c:v>
                </c:pt>
                <c:pt idx="45">
                  <c:v>0.010006</c:v>
                </c:pt>
                <c:pt idx="46">
                  <c:v>0.010032</c:v>
                </c:pt>
                <c:pt idx="47">
                  <c:v>0.010147</c:v>
                </c:pt>
                <c:pt idx="48">
                  <c:v>0.010276</c:v>
                </c:pt>
                <c:pt idx="49">
                  <c:v>0.0105</c:v>
                </c:pt>
                <c:pt idx="50">
                  <c:v>0.010556</c:v>
                </c:pt>
                <c:pt idx="51">
                  <c:v>0.010643</c:v>
                </c:pt>
                <c:pt idx="52">
                  <c:v>0.010966</c:v>
                </c:pt>
                <c:pt idx="53">
                  <c:v>0.011657</c:v>
                </c:pt>
                <c:pt idx="54">
                  <c:v>0.011703</c:v>
                </c:pt>
                <c:pt idx="55">
                  <c:v>0.014464</c:v>
                </c:pt>
                <c:pt idx="56">
                  <c:v>0.01452</c:v>
                </c:pt>
                <c:pt idx="57">
                  <c:v>0.015221</c:v>
                </c:pt>
                <c:pt idx="58">
                  <c:v>0.016612</c:v>
                </c:pt>
                <c:pt idx="59">
                  <c:v>0.018029</c:v>
                </c:pt>
                <c:pt idx="60">
                  <c:v>0.018209</c:v>
                </c:pt>
                <c:pt idx="61">
                  <c:v>0.018634</c:v>
                </c:pt>
                <c:pt idx="62">
                  <c:v>0.018801</c:v>
                </c:pt>
                <c:pt idx="63">
                  <c:v>0.01885</c:v>
                </c:pt>
                <c:pt idx="64">
                  <c:v>0.019101</c:v>
                </c:pt>
                <c:pt idx="65">
                  <c:v>0.019689</c:v>
                </c:pt>
                <c:pt idx="66">
                  <c:v>0.020246</c:v>
                </c:pt>
                <c:pt idx="67">
                  <c:v>0.020713</c:v>
                </c:pt>
                <c:pt idx="68">
                  <c:v>0.022625</c:v>
                </c:pt>
                <c:pt idx="69">
                  <c:v>0.0228</c:v>
                </c:pt>
                <c:pt idx="70">
                  <c:v>0.02461</c:v>
                </c:pt>
                <c:pt idx="71">
                  <c:v>0.025164</c:v>
                </c:pt>
                <c:pt idx="72">
                  <c:v>0.026392</c:v>
                </c:pt>
                <c:pt idx="73">
                  <c:v>0.028663</c:v>
                </c:pt>
                <c:pt idx="74">
                  <c:v>0.030755</c:v>
                </c:pt>
                <c:pt idx="75">
                  <c:v>0.031329</c:v>
                </c:pt>
                <c:pt idx="76">
                  <c:v>0.032561</c:v>
                </c:pt>
                <c:pt idx="77">
                  <c:v>0.035792</c:v>
                </c:pt>
                <c:pt idx="78">
                  <c:v>0.04622</c:v>
                </c:pt>
                <c:pt idx="79">
                  <c:v>0.072508</c:v>
                </c:pt>
                <c:pt idx="80">
                  <c:v>(blank)</c:v>
                </c:pt>
              </c:strCache>
            </c:strRef>
          </c:cat>
          <c:val>
            <c:numRef>
              <c:f>segemented!$B$3:$B$84</c:f>
              <c:numCache>
                <c:formatCode>General</c:formatCode>
                <c:ptCount val="81"/>
                <c:pt idx="0">
                  <c:v>5</c:v>
                </c:pt>
                <c:pt idx="1">
                  <c:v>6</c:v>
                </c:pt>
                <c:pt idx="2">
                  <c:v>83</c:v>
                </c:pt>
                <c:pt idx="3">
                  <c:v>33</c:v>
                </c:pt>
                <c:pt idx="4">
                  <c:v>67</c:v>
                </c:pt>
                <c:pt idx="5">
                  <c:v>239</c:v>
                </c:pt>
                <c:pt idx="6">
                  <c:v>147</c:v>
                </c:pt>
                <c:pt idx="7">
                  <c:v>150</c:v>
                </c:pt>
                <c:pt idx="8">
                  <c:v>270</c:v>
                </c:pt>
                <c:pt idx="9">
                  <c:v>173</c:v>
                </c:pt>
                <c:pt idx="10">
                  <c:v>89</c:v>
                </c:pt>
                <c:pt idx="11">
                  <c:v>239</c:v>
                </c:pt>
                <c:pt idx="12">
                  <c:v>185</c:v>
                </c:pt>
                <c:pt idx="13">
                  <c:v>156</c:v>
                </c:pt>
                <c:pt idx="14">
                  <c:v>502</c:v>
                </c:pt>
                <c:pt idx="15">
                  <c:v>165</c:v>
                </c:pt>
                <c:pt idx="16">
                  <c:v>219</c:v>
                </c:pt>
                <c:pt idx="17">
                  <c:v>156</c:v>
                </c:pt>
                <c:pt idx="18">
                  <c:v>180</c:v>
                </c:pt>
                <c:pt idx="19">
                  <c:v>267</c:v>
                </c:pt>
                <c:pt idx="20">
                  <c:v>270</c:v>
                </c:pt>
                <c:pt idx="21">
                  <c:v>156</c:v>
                </c:pt>
                <c:pt idx="22">
                  <c:v>161</c:v>
                </c:pt>
                <c:pt idx="23">
                  <c:v>244</c:v>
                </c:pt>
                <c:pt idx="24">
                  <c:v>407</c:v>
                </c:pt>
                <c:pt idx="25">
                  <c:v>238</c:v>
                </c:pt>
                <c:pt idx="26">
                  <c:v>321</c:v>
                </c:pt>
                <c:pt idx="27">
                  <c:v>628</c:v>
                </c:pt>
                <c:pt idx="28">
                  <c:v>273</c:v>
                </c:pt>
                <c:pt idx="29">
                  <c:v>399</c:v>
                </c:pt>
                <c:pt idx="30">
                  <c:v>249</c:v>
                </c:pt>
                <c:pt idx="31">
                  <c:v>288</c:v>
                </c:pt>
                <c:pt idx="32">
                  <c:v>381</c:v>
                </c:pt>
                <c:pt idx="33">
                  <c:v>267</c:v>
                </c:pt>
                <c:pt idx="34">
                  <c:v>229</c:v>
                </c:pt>
                <c:pt idx="35">
                  <c:v>302</c:v>
                </c:pt>
                <c:pt idx="36">
                  <c:v>268</c:v>
                </c:pt>
                <c:pt idx="37">
                  <c:v>271</c:v>
                </c:pt>
                <c:pt idx="38">
                  <c:v>366</c:v>
                </c:pt>
                <c:pt idx="39">
                  <c:v>236</c:v>
                </c:pt>
                <c:pt idx="40">
                  <c:v>413</c:v>
                </c:pt>
                <c:pt idx="41">
                  <c:v>323</c:v>
                </c:pt>
                <c:pt idx="42">
                  <c:v>292</c:v>
                </c:pt>
                <c:pt idx="43">
                  <c:v>375</c:v>
                </c:pt>
                <c:pt idx="44">
                  <c:v>366</c:v>
                </c:pt>
                <c:pt idx="45">
                  <c:v>572</c:v>
                </c:pt>
                <c:pt idx="46">
                  <c:v>552</c:v>
                </c:pt>
                <c:pt idx="47">
                  <c:v>481</c:v>
                </c:pt>
                <c:pt idx="48">
                  <c:v>391</c:v>
                </c:pt>
                <c:pt idx="49">
                  <c:v>390</c:v>
                </c:pt>
                <c:pt idx="50">
                  <c:v>327</c:v>
                </c:pt>
                <c:pt idx="51">
                  <c:v>431</c:v>
                </c:pt>
                <c:pt idx="52">
                  <c:v>485</c:v>
                </c:pt>
                <c:pt idx="53">
                  <c:v>460</c:v>
                </c:pt>
                <c:pt idx="54">
                  <c:v>466</c:v>
                </c:pt>
                <c:pt idx="55">
                  <c:v>486</c:v>
                </c:pt>
                <c:pt idx="56">
                  <c:v>757</c:v>
                </c:pt>
                <c:pt idx="57">
                  <c:v>1082</c:v>
                </c:pt>
                <c:pt idx="58">
                  <c:v>678</c:v>
                </c:pt>
                <c:pt idx="59">
                  <c:v>862</c:v>
                </c:pt>
                <c:pt idx="60">
                  <c:v>860</c:v>
                </c:pt>
                <c:pt idx="61">
                  <c:v>1040</c:v>
                </c:pt>
                <c:pt idx="62">
                  <c:v>914</c:v>
                </c:pt>
                <c:pt idx="63">
                  <c:v>1177</c:v>
                </c:pt>
                <c:pt idx="64">
                  <c:v>1300</c:v>
                </c:pt>
                <c:pt idx="65">
                  <c:v>863</c:v>
                </c:pt>
                <c:pt idx="66">
                  <c:v>1061</c:v>
                </c:pt>
                <c:pt idx="67">
                  <c:v>1143</c:v>
                </c:pt>
                <c:pt idx="68">
                  <c:v>1064</c:v>
                </c:pt>
                <c:pt idx="69">
                  <c:v>530</c:v>
                </c:pt>
                <c:pt idx="70">
                  <c:v>983</c:v>
                </c:pt>
                <c:pt idx="71">
                  <c:v>1803</c:v>
                </c:pt>
                <c:pt idx="72">
                  <c:v>1747</c:v>
                </c:pt>
                <c:pt idx="73">
                  <c:v>1654</c:v>
                </c:pt>
                <c:pt idx="74">
                  <c:v>1809</c:v>
                </c:pt>
                <c:pt idx="75">
                  <c:v>1674</c:v>
                </c:pt>
                <c:pt idx="76">
                  <c:v>1081</c:v>
                </c:pt>
                <c:pt idx="77">
                  <c:v>2420</c:v>
                </c:pt>
                <c:pt idx="78">
                  <c:v>2098</c:v>
                </c:pt>
                <c:pt idx="79">
                  <c:v>1278</c:v>
                </c:pt>
              </c:numCache>
            </c:numRef>
          </c:val>
          <c:extLst>
            <c:ext xmlns:c16="http://schemas.microsoft.com/office/drawing/2014/chart" uri="{C3380CC4-5D6E-409C-BE32-E72D297353CC}">
              <c16:uniqueId val="{00000000-5DAF-4484-9C91-6191BFBFA357}"/>
            </c:ext>
          </c:extLst>
        </c:ser>
        <c:ser>
          <c:idx val="1"/>
          <c:order val="1"/>
          <c:tx>
            <c:strRef>
              <c:f>segemented!$C$1:$C$2</c:f>
              <c:strCache>
                <c:ptCount val="1"/>
                <c:pt idx="0">
                  <c:v>1</c:v>
                </c:pt>
              </c:strCache>
            </c:strRef>
          </c:tx>
          <c:spPr>
            <a:solidFill>
              <a:schemeClr val="accent2"/>
            </a:solidFill>
            <a:ln>
              <a:noFill/>
            </a:ln>
            <a:effectLst/>
          </c:spPr>
          <c:invertIfNegative val="0"/>
          <c:cat>
            <c:strRef>
              <c:f>segemented!$A$3:$A$84</c:f>
              <c:strCache>
                <c:ptCount val="81"/>
                <c:pt idx="0">
                  <c:v>0.000533</c:v>
                </c:pt>
                <c:pt idx="1">
                  <c:v>0.000938</c:v>
                </c:pt>
                <c:pt idx="2">
                  <c:v>0.001276</c:v>
                </c:pt>
                <c:pt idx="3">
                  <c:v>0.001333</c:v>
                </c:pt>
                <c:pt idx="4">
                  <c:v>0.001417</c:v>
                </c:pt>
                <c:pt idx="5">
                  <c:v>0.002042</c:v>
                </c:pt>
                <c:pt idx="6">
                  <c:v>0.002134</c:v>
                </c:pt>
                <c:pt idx="7">
                  <c:v>0.002506</c:v>
                </c:pt>
                <c:pt idx="8">
                  <c:v>0.003069</c:v>
                </c:pt>
                <c:pt idx="9">
                  <c:v>0.003122</c:v>
                </c:pt>
                <c:pt idx="10">
                  <c:v>0.003541</c:v>
                </c:pt>
                <c:pt idx="11">
                  <c:v>0.003813</c:v>
                </c:pt>
                <c:pt idx="12">
                  <c:v>0.003818</c:v>
                </c:pt>
                <c:pt idx="13">
                  <c:v>0.004849</c:v>
                </c:pt>
                <c:pt idx="14">
                  <c:v>0.00496</c:v>
                </c:pt>
                <c:pt idx="15">
                  <c:v>0.005002</c:v>
                </c:pt>
                <c:pt idx="16">
                  <c:v>0.005084</c:v>
                </c:pt>
                <c:pt idx="17">
                  <c:v>0.005144</c:v>
                </c:pt>
                <c:pt idx="18">
                  <c:v>0.005313</c:v>
                </c:pt>
                <c:pt idx="19">
                  <c:v>0.006008</c:v>
                </c:pt>
                <c:pt idx="20">
                  <c:v>0.006207</c:v>
                </c:pt>
                <c:pt idx="21">
                  <c:v>0.006233</c:v>
                </c:pt>
                <c:pt idx="22">
                  <c:v>0.006296</c:v>
                </c:pt>
                <c:pt idx="23">
                  <c:v>0.006305</c:v>
                </c:pt>
                <c:pt idx="24">
                  <c:v>0.006629</c:v>
                </c:pt>
                <c:pt idx="25">
                  <c:v>0.006671</c:v>
                </c:pt>
                <c:pt idx="26">
                  <c:v>0.006852</c:v>
                </c:pt>
                <c:pt idx="27">
                  <c:v>0.00702</c:v>
                </c:pt>
                <c:pt idx="28">
                  <c:v>0.007114</c:v>
                </c:pt>
                <c:pt idx="29">
                  <c:v>0.00712</c:v>
                </c:pt>
                <c:pt idx="30">
                  <c:v>0.007274</c:v>
                </c:pt>
                <c:pt idx="31">
                  <c:v>0.007305</c:v>
                </c:pt>
                <c:pt idx="32">
                  <c:v>0.00733</c:v>
                </c:pt>
                <c:pt idx="33">
                  <c:v>0.008019</c:v>
                </c:pt>
                <c:pt idx="34">
                  <c:v>0.008068</c:v>
                </c:pt>
                <c:pt idx="35">
                  <c:v>0.00823</c:v>
                </c:pt>
                <c:pt idx="36">
                  <c:v>0.008474</c:v>
                </c:pt>
                <c:pt idx="37">
                  <c:v>0.008575</c:v>
                </c:pt>
                <c:pt idx="38">
                  <c:v>0.008625</c:v>
                </c:pt>
                <c:pt idx="39">
                  <c:v>0.008866</c:v>
                </c:pt>
                <c:pt idx="40">
                  <c:v>0.009175</c:v>
                </c:pt>
                <c:pt idx="41">
                  <c:v>0.009334</c:v>
                </c:pt>
                <c:pt idx="42">
                  <c:v>0.009549</c:v>
                </c:pt>
                <c:pt idx="43">
                  <c:v>0.00963</c:v>
                </c:pt>
                <c:pt idx="44">
                  <c:v>0.009657</c:v>
                </c:pt>
                <c:pt idx="45">
                  <c:v>0.010006</c:v>
                </c:pt>
                <c:pt idx="46">
                  <c:v>0.010032</c:v>
                </c:pt>
                <c:pt idx="47">
                  <c:v>0.010147</c:v>
                </c:pt>
                <c:pt idx="48">
                  <c:v>0.010276</c:v>
                </c:pt>
                <c:pt idx="49">
                  <c:v>0.0105</c:v>
                </c:pt>
                <c:pt idx="50">
                  <c:v>0.010556</c:v>
                </c:pt>
                <c:pt idx="51">
                  <c:v>0.010643</c:v>
                </c:pt>
                <c:pt idx="52">
                  <c:v>0.010966</c:v>
                </c:pt>
                <c:pt idx="53">
                  <c:v>0.011657</c:v>
                </c:pt>
                <c:pt idx="54">
                  <c:v>0.011703</c:v>
                </c:pt>
                <c:pt idx="55">
                  <c:v>0.014464</c:v>
                </c:pt>
                <c:pt idx="56">
                  <c:v>0.01452</c:v>
                </c:pt>
                <c:pt idx="57">
                  <c:v>0.015221</c:v>
                </c:pt>
                <c:pt idx="58">
                  <c:v>0.016612</c:v>
                </c:pt>
                <c:pt idx="59">
                  <c:v>0.018029</c:v>
                </c:pt>
                <c:pt idx="60">
                  <c:v>0.018209</c:v>
                </c:pt>
                <c:pt idx="61">
                  <c:v>0.018634</c:v>
                </c:pt>
                <c:pt idx="62">
                  <c:v>0.018801</c:v>
                </c:pt>
                <c:pt idx="63">
                  <c:v>0.01885</c:v>
                </c:pt>
                <c:pt idx="64">
                  <c:v>0.019101</c:v>
                </c:pt>
                <c:pt idx="65">
                  <c:v>0.019689</c:v>
                </c:pt>
                <c:pt idx="66">
                  <c:v>0.020246</c:v>
                </c:pt>
                <c:pt idx="67">
                  <c:v>0.020713</c:v>
                </c:pt>
                <c:pt idx="68">
                  <c:v>0.022625</c:v>
                </c:pt>
                <c:pt idx="69">
                  <c:v>0.0228</c:v>
                </c:pt>
                <c:pt idx="70">
                  <c:v>0.02461</c:v>
                </c:pt>
                <c:pt idx="71">
                  <c:v>0.025164</c:v>
                </c:pt>
                <c:pt idx="72">
                  <c:v>0.026392</c:v>
                </c:pt>
                <c:pt idx="73">
                  <c:v>0.028663</c:v>
                </c:pt>
                <c:pt idx="74">
                  <c:v>0.030755</c:v>
                </c:pt>
                <c:pt idx="75">
                  <c:v>0.031329</c:v>
                </c:pt>
                <c:pt idx="76">
                  <c:v>0.032561</c:v>
                </c:pt>
                <c:pt idx="77">
                  <c:v>0.035792</c:v>
                </c:pt>
                <c:pt idx="78">
                  <c:v>0.04622</c:v>
                </c:pt>
                <c:pt idx="79">
                  <c:v>0.072508</c:v>
                </c:pt>
                <c:pt idx="80">
                  <c:v>(blank)</c:v>
                </c:pt>
              </c:strCache>
            </c:strRef>
          </c:cat>
          <c:val>
            <c:numRef>
              <c:f>segemented!$C$3:$C$84</c:f>
              <c:numCache>
                <c:formatCode>General</c:formatCode>
                <c:ptCount val="81"/>
                <c:pt idx="0">
                  <c:v>2</c:v>
                </c:pt>
                <c:pt idx="1">
                  <c:v>2</c:v>
                </c:pt>
                <c:pt idx="2">
                  <c:v>8</c:v>
                </c:pt>
                <c:pt idx="3">
                  <c:v>3</c:v>
                </c:pt>
                <c:pt idx="4">
                  <c:v>13</c:v>
                </c:pt>
                <c:pt idx="5">
                  <c:v>26</c:v>
                </c:pt>
                <c:pt idx="6">
                  <c:v>35</c:v>
                </c:pt>
                <c:pt idx="7">
                  <c:v>16</c:v>
                </c:pt>
                <c:pt idx="8">
                  <c:v>32</c:v>
                </c:pt>
                <c:pt idx="9">
                  <c:v>13</c:v>
                </c:pt>
                <c:pt idx="10">
                  <c:v>5</c:v>
                </c:pt>
                <c:pt idx="11">
                  <c:v>35</c:v>
                </c:pt>
                <c:pt idx="12">
                  <c:v>14</c:v>
                </c:pt>
                <c:pt idx="13">
                  <c:v>20</c:v>
                </c:pt>
                <c:pt idx="14">
                  <c:v>38</c:v>
                </c:pt>
                <c:pt idx="15">
                  <c:v>15</c:v>
                </c:pt>
                <c:pt idx="16">
                  <c:v>23</c:v>
                </c:pt>
                <c:pt idx="17">
                  <c:v>13</c:v>
                </c:pt>
                <c:pt idx="18">
                  <c:v>18</c:v>
                </c:pt>
                <c:pt idx="19">
                  <c:v>17</c:v>
                </c:pt>
                <c:pt idx="20">
                  <c:v>20</c:v>
                </c:pt>
                <c:pt idx="21">
                  <c:v>9</c:v>
                </c:pt>
                <c:pt idx="22">
                  <c:v>21</c:v>
                </c:pt>
                <c:pt idx="23">
                  <c:v>39</c:v>
                </c:pt>
                <c:pt idx="24">
                  <c:v>26</c:v>
                </c:pt>
                <c:pt idx="25">
                  <c:v>17</c:v>
                </c:pt>
                <c:pt idx="26">
                  <c:v>68</c:v>
                </c:pt>
                <c:pt idx="27">
                  <c:v>57</c:v>
                </c:pt>
                <c:pt idx="28">
                  <c:v>15</c:v>
                </c:pt>
                <c:pt idx="29">
                  <c:v>47</c:v>
                </c:pt>
                <c:pt idx="30">
                  <c:v>17</c:v>
                </c:pt>
                <c:pt idx="31">
                  <c:v>31</c:v>
                </c:pt>
                <c:pt idx="32">
                  <c:v>36</c:v>
                </c:pt>
                <c:pt idx="33">
                  <c:v>30</c:v>
                </c:pt>
                <c:pt idx="34">
                  <c:v>33</c:v>
                </c:pt>
                <c:pt idx="35">
                  <c:v>22</c:v>
                </c:pt>
                <c:pt idx="36">
                  <c:v>36</c:v>
                </c:pt>
                <c:pt idx="37">
                  <c:v>26</c:v>
                </c:pt>
                <c:pt idx="38">
                  <c:v>20</c:v>
                </c:pt>
                <c:pt idx="39">
                  <c:v>18</c:v>
                </c:pt>
                <c:pt idx="40">
                  <c:v>19</c:v>
                </c:pt>
                <c:pt idx="41">
                  <c:v>31</c:v>
                </c:pt>
                <c:pt idx="42">
                  <c:v>18</c:v>
                </c:pt>
                <c:pt idx="43">
                  <c:v>26</c:v>
                </c:pt>
                <c:pt idx="44">
                  <c:v>41</c:v>
                </c:pt>
                <c:pt idx="45">
                  <c:v>35</c:v>
                </c:pt>
                <c:pt idx="46">
                  <c:v>49</c:v>
                </c:pt>
                <c:pt idx="47">
                  <c:v>42</c:v>
                </c:pt>
                <c:pt idx="48">
                  <c:v>36</c:v>
                </c:pt>
                <c:pt idx="49">
                  <c:v>41</c:v>
                </c:pt>
                <c:pt idx="50">
                  <c:v>35</c:v>
                </c:pt>
                <c:pt idx="51">
                  <c:v>34</c:v>
                </c:pt>
                <c:pt idx="52">
                  <c:v>37</c:v>
                </c:pt>
                <c:pt idx="53">
                  <c:v>36</c:v>
                </c:pt>
                <c:pt idx="54">
                  <c:v>29</c:v>
                </c:pt>
                <c:pt idx="55">
                  <c:v>59</c:v>
                </c:pt>
                <c:pt idx="56">
                  <c:v>83</c:v>
                </c:pt>
                <c:pt idx="57">
                  <c:v>102</c:v>
                </c:pt>
                <c:pt idx="58">
                  <c:v>50</c:v>
                </c:pt>
                <c:pt idx="59">
                  <c:v>130</c:v>
                </c:pt>
                <c:pt idx="60">
                  <c:v>103</c:v>
                </c:pt>
                <c:pt idx="61">
                  <c:v>97</c:v>
                </c:pt>
                <c:pt idx="62">
                  <c:v>93</c:v>
                </c:pt>
                <c:pt idx="63">
                  <c:v>82</c:v>
                </c:pt>
                <c:pt idx="64">
                  <c:v>107</c:v>
                </c:pt>
                <c:pt idx="65">
                  <c:v>75</c:v>
                </c:pt>
                <c:pt idx="66">
                  <c:v>125</c:v>
                </c:pt>
                <c:pt idx="67">
                  <c:v>131</c:v>
                </c:pt>
                <c:pt idx="68">
                  <c:v>85</c:v>
                </c:pt>
                <c:pt idx="69">
                  <c:v>45</c:v>
                </c:pt>
                <c:pt idx="70">
                  <c:v>67</c:v>
                </c:pt>
                <c:pt idx="71">
                  <c:v>173</c:v>
                </c:pt>
                <c:pt idx="72">
                  <c:v>121</c:v>
                </c:pt>
                <c:pt idx="73">
                  <c:v>174</c:v>
                </c:pt>
                <c:pt idx="74">
                  <c:v>151</c:v>
                </c:pt>
                <c:pt idx="75">
                  <c:v>144</c:v>
                </c:pt>
                <c:pt idx="76">
                  <c:v>38</c:v>
                </c:pt>
                <c:pt idx="77">
                  <c:v>205</c:v>
                </c:pt>
                <c:pt idx="78">
                  <c:v>90</c:v>
                </c:pt>
                <c:pt idx="79">
                  <c:v>51</c:v>
                </c:pt>
              </c:numCache>
            </c:numRef>
          </c:val>
          <c:extLst>
            <c:ext xmlns:c16="http://schemas.microsoft.com/office/drawing/2014/chart" uri="{C3380CC4-5D6E-409C-BE32-E72D297353CC}">
              <c16:uniqueId val="{00000001-5DAF-4484-9C91-6191BFBFA357}"/>
            </c:ext>
          </c:extLst>
        </c:ser>
        <c:ser>
          <c:idx val="2"/>
          <c:order val="2"/>
          <c:tx>
            <c:strRef>
              <c:f>segemented!$D$1:$D$2</c:f>
              <c:strCache>
                <c:ptCount val="1"/>
                <c:pt idx="0">
                  <c:v>(blank)</c:v>
                </c:pt>
              </c:strCache>
            </c:strRef>
          </c:tx>
          <c:spPr>
            <a:solidFill>
              <a:schemeClr val="accent3"/>
            </a:solidFill>
            <a:ln>
              <a:noFill/>
            </a:ln>
            <a:effectLst/>
          </c:spPr>
          <c:invertIfNegative val="0"/>
          <c:cat>
            <c:strRef>
              <c:f>segemented!$A$3:$A$84</c:f>
              <c:strCache>
                <c:ptCount val="81"/>
                <c:pt idx="0">
                  <c:v>0.000533</c:v>
                </c:pt>
                <c:pt idx="1">
                  <c:v>0.000938</c:v>
                </c:pt>
                <c:pt idx="2">
                  <c:v>0.001276</c:v>
                </c:pt>
                <c:pt idx="3">
                  <c:v>0.001333</c:v>
                </c:pt>
                <c:pt idx="4">
                  <c:v>0.001417</c:v>
                </c:pt>
                <c:pt idx="5">
                  <c:v>0.002042</c:v>
                </c:pt>
                <c:pt idx="6">
                  <c:v>0.002134</c:v>
                </c:pt>
                <c:pt idx="7">
                  <c:v>0.002506</c:v>
                </c:pt>
                <c:pt idx="8">
                  <c:v>0.003069</c:v>
                </c:pt>
                <c:pt idx="9">
                  <c:v>0.003122</c:v>
                </c:pt>
                <c:pt idx="10">
                  <c:v>0.003541</c:v>
                </c:pt>
                <c:pt idx="11">
                  <c:v>0.003813</c:v>
                </c:pt>
                <c:pt idx="12">
                  <c:v>0.003818</c:v>
                </c:pt>
                <c:pt idx="13">
                  <c:v>0.004849</c:v>
                </c:pt>
                <c:pt idx="14">
                  <c:v>0.00496</c:v>
                </c:pt>
                <c:pt idx="15">
                  <c:v>0.005002</c:v>
                </c:pt>
                <c:pt idx="16">
                  <c:v>0.005084</c:v>
                </c:pt>
                <c:pt idx="17">
                  <c:v>0.005144</c:v>
                </c:pt>
                <c:pt idx="18">
                  <c:v>0.005313</c:v>
                </c:pt>
                <c:pt idx="19">
                  <c:v>0.006008</c:v>
                </c:pt>
                <c:pt idx="20">
                  <c:v>0.006207</c:v>
                </c:pt>
                <c:pt idx="21">
                  <c:v>0.006233</c:v>
                </c:pt>
                <c:pt idx="22">
                  <c:v>0.006296</c:v>
                </c:pt>
                <c:pt idx="23">
                  <c:v>0.006305</c:v>
                </c:pt>
                <c:pt idx="24">
                  <c:v>0.006629</c:v>
                </c:pt>
                <c:pt idx="25">
                  <c:v>0.006671</c:v>
                </c:pt>
                <c:pt idx="26">
                  <c:v>0.006852</c:v>
                </c:pt>
                <c:pt idx="27">
                  <c:v>0.00702</c:v>
                </c:pt>
                <c:pt idx="28">
                  <c:v>0.007114</c:v>
                </c:pt>
                <c:pt idx="29">
                  <c:v>0.00712</c:v>
                </c:pt>
                <c:pt idx="30">
                  <c:v>0.007274</c:v>
                </c:pt>
                <c:pt idx="31">
                  <c:v>0.007305</c:v>
                </c:pt>
                <c:pt idx="32">
                  <c:v>0.00733</c:v>
                </c:pt>
                <c:pt idx="33">
                  <c:v>0.008019</c:v>
                </c:pt>
                <c:pt idx="34">
                  <c:v>0.008068</c:v>
                </c:pt>
                <c:pt idx="35">
                  <c:v>0.00823</c:v>
                </c:pt>
                <c:pt idx="36">
                  <c:v>0.008474</c:v>
                </c:pt>
                <c:pt idx="37">
                  <c:v>0.008575</c:v>
                </c:pt>
                <c:pt idx="38">
                  <c:v>0.008625</c:v>
                </c:pt>
                <c:pt idx="39">
                  <c:v>0.008866</c:v>
                </c:pt>
                <c:pt idx="40">
                  <c:v>0.009175</c:v>
                </c:pt>
                <c:pt idx="41">
                  <c:v>0.009334</c:v>
                </c:pt>
                <c:pt idx="42">
                  <c:v>0.009549</c:v>
                </c:pt>
                <c:pt idx="43">
                  <c:v>0.00963</c:v>
                </c:pt>
                <c:pt idx="44">
                  <c:v>0.009657</c:v>
                </c:pt>
                <c:pt idx="45">
                  <c:v>0.010006</c:v>
                </c:pt>
                <c:pt idx="46">
                  <c:v>0.010032</c:v>
                </c:pt>
                <c:pt idx="47">
                  <c:v>0.010147</c:v>
                </c:pt>
                <c:pt idx="48">
                  <c:v>0.010276</c:v>
                </c:pt>
                <c:pt idx="49">
                  <c:v>0.0105</c:v>
                </c:pt>
                <c:pt idx="50">
                  <c:v>0.010556</c:v>
                </c:pt>
                <c:pt idx="51">
                  <c:v>0.010643</c:v>
                </c:pt>
                <c:pt idx="52">
                  <c:v>0.010966</c:v>
                </c:pt>
                <c:pt idx="53">
                  <c:v>0.011657</c:v>
                </c:pt>
                <c:pt idx="54">
                  <c:v>0.011703</c:v>
                </c:pt>
                <c:pt idx="55">
                  <c:v>0.014464</c:v>
                </c:pt>
                <c:pt idx="56">
                  <c:v>0.01452</c:v>
                </c:pt>
                <c:pt idx="57">
                  <c:v>0.015221</c:v>
                </c:pt>
                <c:pt idx="58">
                  <c:v>0.016612</c:v>
                </c:pt>
                <c:pt idx="59">
                  <c:v>0.018029</c:v>
                </c:pt>
                <c:pt idx="60">
                  <c:v>0.018209</c:v>
                </c:pt>
                <c:pt idx="61">
                  <c:v>0.018634</c:v>
                </c:pt>
                <c:pt idx="62">
                  <c:v>0.018801</c:v>
                </c:pt>
                <c:pt idx="63">
                  <c:v>0.01885</c:v>
                </c:pt>
                <c:pt idx="64">
                  <c:v>0.019101</c:v>
                </c:pt>
                <c:pt idx="65">
                  <c:v>0.019689</c:v>
                </c:pt>
                <c:pt idx="66">
                  <c:v>0.020246</c:v>
                </c:pt>
                <c:pt idx="67">
                  <c:v>0.020713</c:v>
                </c:pt>
                <c:pt idx="68">
                  <c:v>0.022625</c:v>
                </c:pt>
                <c:pt idx="69">
                  <c:v>0.0228</c:v>
                </c:pt>
                <c:pt idx="70">
                  <c:v>0.02461</c:v>
                </c:pt>
                <c:pt idx="71">
                  <c:v>0.025164</c:v>
                </c:pt>
                <c:pt idx="72">
                  <c:v>0.026392</c:v>
                </c:pt>
                <c:pt idx="73">
                  <c:v>0.028663</c:v>
                </c:pt>
                <c:pt idx="74">
                  <c:v>0.030755</c:v>
                </c:pt>
                <c:pt idx="75">
                  <c:v>0.031329</c:v>
                </c:pt>
                <c:pt idx="76">
                  <c:v>0.032561</c:v>
                </c:pt>
                <c:pt idx="77">
                  <c:v>0.035792</c:v>
                </c:pt>
                <c:pt idx="78">
                  <c:v>0.04622</c:v>
                </c:pt>
                <c:pt idx="79">
                  <c:v>0.072508</c:v>
                </c:pt>
                <c:pt idx="80">
                  <c:v>(blank)</c:v>
                </c:pt>
              </c:strCache>
            </c:strRef>
          </c:cat>
          <c:val>
            <c:numRef>
              <c:f>segemented!$D$3:$D$84</c:f>
              <c:numCache>
                <c:formatCode>General</c:formatCode>
                <c:ptCount val="81"/>
              </c:numCache>
            </c:numRef>
          </c:val>
          <c:extLst>
            <c:ext xmlns:c16="http://schemas.microsoft.com/office/drawing/2014/chart" uri="{C3380CC4-5D6E-409C-BE32-E72D297353CC}">
              <c16:uniqueId val="{00000002-5DAF-4484-9C91-6191BFBFA357}"/>
            </c:ext>
          </c:extLst>
        </c:ser>
        <c:dLbls>
          <c:showLegendKey val="0"/>
          <c:showVal val="0"/>
          <c:showCatName val="0"/>
          <c:showSerName val="0"/>
          <c:showPercent val="0"/>
          <c:showBubbleSize val="0"/>
        </c:dLbls>
        <c:gapWidth val="219"/>
        <c:overlap val="-27"/>
        <c:axId val="775208543"/>
        <c:axId val="368542703"/>
      </c:barChart>
      <c:catAx>
        <c:axId val="775208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542703"/>
        <c:crosses val="autoZero"/>
        <c:auto val="1"/>
        <c:lblAlgn val="ctr"/>
        <c:lblOffset val="100"/>
        <c:noMultiLvlLbl val="0"/>
      </c:catAx>
      <c:valAx>
        <c:axId val="368542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52085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[prev_excel.xlsx]Bivraiate!PivotTable2</c:name>
    <c:fmtId val="6"/>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135870516185478"/>
          <c:y val="0.19949074074074077"/>
          <c:w val="0.70473381452318462"/>
          <c:h val="0.66540135608048989"/>
        </c:manualLayout>
      </c:layout>
      <c:barChart>
        <c:barDir val="col"/>
        <c:grouping val="clustered"/>
        <c:varyColors val="0"/>
        <c:ser>
          <c:idx val="0"/>
          <c:order val="0"/>
          <c:tx>
            <c:strRef>
              <c:f>Bivraiate!$B$3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Bivraiate!$A$4:$A$9</c:f>
              <c:strCache>
                <c:ptCount val="5"/>
                <c:pt idx="0">
                  <c:v>Cash loans</c:v>
                </c:pt>
                <c:pt idx="1">
                  <c:v>Consumer loans</c:v>
                </c:pt>
                <c:pt idx="2">
                  <c:v>Revolving loans</c:v>
                </c:pt>
                <c:pt idx="3">
                  <c:v>XNA</c:v>
                </c:pt>
                <c:pt idx="4">
                  <c:v>(blank)</c:v>
                </c:pt>
              </c:strCache>
            </c:strRef>
          </c:cat>
          <c:val>
            <c:numRef>
              <c:f>Bivraiate!$B$4:$B$9</c:f>
              <c:numCache>
                <c:formatCode>General</c:formatCode>
                <c:ptCount val="5"/>
                <c:pt idx="0">
                  <c:v>0</c:v>
                </c:pt>
                <c:pt idx="1">
                  <c:v>162332424.13499993</c:v>
                </c:pt>
                <c:pt idx="2">
                  <c:v>301900.95</c:v>
                </c:pt>
              </c:numCache>
            </c:numRef>
          </c:val>
          <c:extLst>
            <c:ext xmlns:c16="http://schemas.microsoft.com/office/drawing/2014/chart" uri="{C3380CC4-5D6E-409C-BE32-E72D297353CC}">
              <c16:uniqueId val="{00000000-E97B-4532-B936-E7C9579A0768}"/>
            </c:ext>
          </c:extLst>
        </c:ser>
        <c:dLbls>
          <c:dLblPos val="outEnd"/>
          <c:showLegendKey val="0"/>
          <c:showVal val="1"/>
          <c:showCatName val="0"/>
          <c:showSerName val="0"/>
          <c:showPercent val="0"/>
          <c:showBubbleSize val="0"/>
        </c:dLbls>
        <c:gapWidth val="219"/>
        <c:overlap val="-27"/>
        <c:axId val="588839343"/>
        <c:axId val="864232527"/>
      </c:barChart>
      <c:catAx>
        <c:axId val="588839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4232527"/>
        <c:crosses val="autoZero"/>
        <c:auto val="1"/>
        <c:lblAlgn val="ctr"/>
        <c:lblOffset val="100"/>
        <c:noMultiLvlLbl val="0"/>
      </c:catAx>
      <c:valAx>
        <c:axId val="8642325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88393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Bivraiate!$B$30</c:f>
              <c:strCache>
                <c:ptCount val="1"/>
                <c:pt idx="0">
                  <c:v>Sum of AMT_ANNUITY</c:v>
                </c:pt>
              </c:strCache>
            </c:strRef>
          </c:tx>
          <c:spPr>
            <a:solidFill>
              <a:schemeClr val="accent1"/>
            </a:solidFill>
            <a:ln>
              <a:noFill/>
            </a:ln>
            <a:effectLst/>
          </c:spPr>
          <c:invertIfNegative val="0"/>
          <c:cat>
            <c:strRef>
              <c:f>Bivraiate!$A$31:$A$35</c:f>
              <c:strCache>
                <c:ptCount val="5"/>
                <c:pt idx="0">
                  <c:v>Cash loans</c:v>
                </c:pt>
                <c:pt idx="1">
                  <c:v>Consumer loans</c:v>
                </c:pt>
                <c:pt idx="2">
                  <c:v>Revolving loans</c:v>
                </c:pt>
                <c:pt idx="3">
                  <c:v>XNA</c:v>
                </c:pt>
                <c:pt idx="4">
                  <c:v>(blank)</c:v>
                </c:pt>
              </c:strCache>
            </c:strRef>
          </c:cat>
          <c:val>
            <c:numRef>
              <c:f>Bivraiate!$B$31:$B$35</c:f>
              <c:numCache>
                <c:formatCode>General</c:formatCode>
                <c:ptCount val="5"/>
                <c:pt idx="0">
                  <c:v>336759041.43000311</c:v>
                </c:pt>
                <c:pt idx="1">
                  <c:v>225823717.53000191</c:v>
                </c:pt>
                <c:pt idx="2">
                  <c:v>47539935</c:v>
                </c:pt>
              </c:numCache>
            </c:numRef>
          </c:val>
          <c:extLst>
            <c:ext xmlns:c16="http://schemas.microsoft.com/office/drawing/2014/chart" uri="{C3380CC4-5D6E-409C-BE32-E72D297353CC}">
              <c16:uniqueId val="{00000000-0FF8-4785-ADCF-352D07016341}"/>
            </c:ext>
          </c:extLst>
        </c:ser>
        <c:dLbls>
          <c:showLegendKey val="0"/>
          <c:showVal val="0"/>
          <c:showCatName val="0"/>
          <c:showSerName val="0"/>
          <c:showPercent val="0"/>
          <c:showBubbleSize val="0"/>
        </c:dLbls>
        <c:gapWidth val="219"/>
        <c:overlap val="-27"/>
        <c:axId val="737677871"/>
        <c:axId val="870606175"/>
      </c:barChart>
      <c:catAx>
        <c:axId val="737677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06175"/>
        <c:crosses val="autoZero"/>
        <c:auto val="1"/>
        <c:lblAlgn val="ctr"/>
        <c:lblOffset val="100"/>
        <c:noMultiLvlLbl val="0"/>
      </c:catAx>
      <c:valAx>
        <c:axId val="87060617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677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F3CC6-C40C-4468-96F0-182822DDEB2B}" type="datetimeFigureOut">
              <a:rPr lang="en-IN" smtClean="0"/>
              <a:t>09-08-2023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86AC19-EE80-4960-B2E4-38377DF417F7}" type="slidenum">
              <a:rPr lang="en-IN" smtClean="0"/>
              <a:t>‹#›</a:t>
            </a:fld>
            <a:endParaRPr lang="en-IN"/>
          </a:p>
        </p:txBody>
      </p:sp>
    </p:spTree>
    <p:extLst>
      <p:ext uri="{BB962C8B-B14F-4D97-AF65-F5344CB8AC3E}">
        <p14:creationId xmlns:p14="http://schemas.microsoft.com/office/powerpoint/2010/main" val="1132728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86AC19-EE80-4960-B2E4-38377DF417F7}" type="slidenum">
              <a:rPr lang="en-IN" smtClean="0"/>
              <a:t>18</a:t>
            </a:fld>
            <a:endParaRPr lang="en-IN"/>
          </a:p>
        </p:txBody>
      </p:sp>
    </p:spTree>
    <p:extLst>
      <p:ext uri="{BB962C8B-B14F-4D97-AF65-F5344CB8AC3E}">
        <p14:creationId xmlns:p14="http://schemas.microsoft.com/office/powerpoint/2010/main" val="160419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00AE1-49CC-971E-FD25-D0B09CB2F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65B6C3-B590-F4A6-B13A-771AA42AE9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28F35E-E864-AA5C-4D97-60B85AE70A7D}"/>
              </a:ext>
            </a:extLst>
          </p:cNvPr>
          <p:cNvSpPr>
            <a:spLocks noGrp="1"/>
          </p:cNvSpPr>
          <p:nvPr>
            <p:ph type="dt" sz="half" idx="10"/>
          </p:nvPr>
        </p:nvSpPr>
        <p:spPr/>
        <p:txBody>
          <a:bodyPr/>
          <a:lstStyle/>
          <a:p>
            <a:fld id="{FAB8E899-E73D-4A5A-B4BC-3FF72E01990B}" type="datetimeFigureOut">
              <a:rPr lang="en-IN" smtClean="0"/>
              <a:t>09-08-2023</a:t>
            </a:fld>
            <a:endParaRPr lang="en-IN"/>
          </a:p>
        </p:txBody>
      </p:sp>
      <p:sp>
        <p:nvSpPr>
          <p:cNvPr id="5" name="Footer Placeholder 4">
            <a:extLst>
              <a:ext uri="{FF2B5EF4-FFF2-40B4-BE49-F238E27FC236}">
                <a16:creationId xmlns:a16="http://schemas.microsoft.com/office/drawing/2014/main" id="{84B8350C-F759-BFA0-D695-19CCA13007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3D5A4-AB3E-DF33-529D-0D9E1F539619}"/>
              </a:ext>
            </a:extLst>
          </p:cNvPr>
          <p:cNvSpPr>
            <a:spLocks noGrp="1"/>
          </p:cNvSpPr>
          <p:nvPr>
            <p:ph type="sldNum" sz="quarter" idx="12"/>
          </p:nvPr>
        </p:nvSpPr>
        <p:spPr/>
        <p:txBody>
          <a:bodyPr/>
          <a:lstStyle/>
          <a:p>
            <a:fld id="{4385300E-00F3-49F6-BCDA-4B0CD9F3440D}" type="slidenum">
              <a:rPr lang="en-IN" smtClean="0"/>
              <a:t>‹#›</a:t>
            </a:fld>
            <a:endParaRPr lang="en-IN"/>
          </a:p>
        </p:txBody>
      </p:sp>
    </p:spTree>
    <p:extLst>
      <p:ext uri="{BB962C8B-B14F-4D97-AF65-F5344CB8AC3E}">
        <p14:creationId xmlns:p14="http://schemas.microsoft.com/office/powerpoint/2010/main" val="3398846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AD18-02E5-B3CF-DDF2-F64E95A3FF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B29590-2193-74F6-ADF6-846F3DFE7C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5B8840-795F-EFA0-A311-5F0E5391228D}"/>
              </a:ext>
            </a:extLst>
          </p:cNvPr>
          <p:cNvSpPr>
            <a:spLocks noGrp="1"/>
          </p:cNvSpPr>
          <p:nvPr>
            <p:ph type="dt" sz="half" idx="10"/>
          </p:nvPr>
        </p:nvSpPr>
        <p:spPr/>
        <p:txBody>
          <a:bodyPr/>
          <a:lstStyle/>
          <a:p>
            <a:fld id="{FAB8E899-E73D-4A5A-B4BC-3FF72E01990B}" type="datetimeFigureOut">
              <a:rPr lang="en-IN" smtClean="0"/>
              <a:t>09-08-2023</a:t>
            </a:fld>
            <a:endParaRPr lang="en-IN"/>
          </a:p>
        </p:txBody>
      </p:sp>
      <p:sp>
        <p:nvSpPr>
          <p:cNvPr id="5" name="Footer Placeholder 4">
            <a:extLst>
              <a:ext uri="{FF2B5EF4-FFF2-40B4-BE49-F238E27FC236}">
                <a16:creationId xmlns:a16="http://schemas.microsoft.com/office/drawing/2014/main" id="{4696F565-BB6D-AFCD-B807-488AC0D470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29669-4139-003C-B96B-AC6D3E2FA1A9}"/>
              </a:ext>
            </a:extLst>
          </p:cNvPr>
          <p:cNvSpPr>
            <a:spLocks noGrp="1"/>
          </p:cNvSpPr>
          <p:nvPr>
            <p:ph type="sldNum" sz="quarter" idx="12"/>
          </p:nvPr>
        </p:nvSpPr>
        <p:spPr/>
        <p:txBody>
          <a:bodyPr/>
          <a:lstStyle/>
          <a:p>
            <a:fld id="{4385300E-00F3-49F6-BCDA-4B0CD9F3440D}" type="slidenum">
              <a:rPr lang="en-IN" smtClean="0"/>
              <a:t>‹#›</a:t>
            </a:fld>
            <a:endParaRPr lang="en-IN"/>
          </a:p>
        </p:txBody>
      </p:sp>
    </p:spTree>
    <p:extLst>
      <p:ext uri="{BB962C8B-B14F-4D97-AF65-F5344CB8AC3E}">
        <p14:creationId xmlns:p14="http://schemas.microsoft.com/office/powerpoint/2010/main" val="2705600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F73D23-691A-4A06-CB9E-555B9D2C88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7E4B5A-C2CF-12F0-37E2-0AEAB8E6B7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2B488-8E08-6112-547C-A561CDEC2BF6}"/>
              </a:ext>
            </a:extLst>
          </p:cNvPr>
          <p:cNvSpPr>
            <a:spLocks noGrp="1"/>
          </p:cNvSpPr>
          <p:nvPr>
            <p:ph type="dt" sz="half" idx="10"/>
          </p:nvPr>
        </p:nvSpPr>
        <p:spPr/>
        <p:txBody>
          <a:bodyPr/>
          <a:lstStyle/>
          <a:p>
            <a:fld id="{FAB8E899-E73D-4A5A-B4BC-3FF72E01990B}" type="datetimeFigureOut">
              <a:rPr lang="en-IN" smtClean="0"/>
              <a:t>09-08-2023</a:t>
            </a:fld>
            <a:endParaRPr lang="en-IN"/>
          </a:p>
        </p:txBody>
      </p:sp>
      <p:sp>
        <p:nvSpPr>
          <p:cNvPr id="5" name="Footer Placeholder 4">
            <a:extLst>
              <a:ext uri="{FF2B5EF4-FFF2-40B4-BE49-F238E27FC236}">
                <a16:creationId xmlns:a16="http://schemas.microsoft.com/office/drawing/2014/main" id="{304A6729-1601-CF21-D18C-5D57105DC0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D96CB-1BAF-4FA4-7872-4F9DCC561C40}"/>
              </a:ext>
            </a:extLst>
          </p:cNvPr>
          <p:cNvSpPr>
            <a:spLocks noGrp="1"/>
          </p:cNvSpPr>
          <p:nvPr>
            <p:ph type="sldNum" sz="quarter" idx="12"/>
          </p:nvPr>
        </p:nvSpPr>
        <p:spPr/>
        <p:txBody>
          <a:bodyPr/>
          <a:lstStyle/>
          <a:p>
            <a:fld id="{4385300E-00F3-49F6-BCDA-4B0CD9F3440D}" type="slidenum">
              <a:rPr lang="en-IN" smtClean="0"/>
              <a:t>‹#›</a:t>
            </a:fld>
            <a:endParaRPr lang="en-IN"/>
          </a:p>
        </p:txBody>
      </p:sp>
    </p:spTree>
    <p:extLst>
      <p:ext uri="{BB962C8B-B14F-4D97-AF65-F5344CB8AC3E}">
        <p14:creationId xmlns:p14="http://schemas.microsoft.com/office/powerpoint/2010/main" val="264461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C046E-98AA-01F0-6ECF-CBC1734D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80D381-8862-78E9-889F-FE6787669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AB913F-E686-FC8A-C737-AE55E00DDCD3}"/>
              </a:ext>
            </a:extLst>
          </p:cNvPr>
          <p:cNvSpPr>
            <a:spLocks noGrp="1"/>
          </p:cNvSpPr>
          <p:nvPr>
            <p:ph type="dt" sz="half" idx="10"/>
          </p:nvPr>
        </p:nvSpPr>
        <p:spPr/>
        <p:txBody>
          <a:bodyPr/>
          <a:lstStyle/>
          <a:p>
            <a:fld id="{FAB8E899-E73D-4A5A-B4BC-3FF72E01990B}" type="datetimeFigureOut">
              <a:rPr lang="en-IN" smtClean="0"/>
              <a:t>09-08-2023</a:t>
            </a:fld>
            <a:endParaRPr lang="en-IN"/>
          </a:p>
        </p:txBody>
      </p:sp>
      <p:sp>
        <p:nvSpPr>
          <p:cNvPr id="5" name="Footer Placeholder 4">
            <a:extLst>
              <a:ext uri="{FF2B5EF4-FFF2-40B4-BE49-F238E27FC236}">
                <a16:creationId xmlns:a16="http://schemas.microsoft.com/office/drawing/2014/main" id="{4B85CD08-2B49-FAE1-2151-1F919BE410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DFB5EA-FA42-926A-093E-CBC6F2B65F57}"/>
              </a:ext>
            </a:extLst>
          </p:cNvPr>
          <p:cNvSpPr>
            <a:spLocks noGrp="1"/>
          </p:cNvSpPr>
          <p:nvPr>
            <p:ph type="sldNum" sz="quarter" idx="12"/>
          </p:nvPr>
        </p:nvSpPr>
        <p:spPr/>
        <p:txBody>
          <a:bodyPr/>
          <a:lstStyle/>
          <a:p>
            <a:fld id="{4385300E-00F3-49F6-BCDA-4B0CD9F3440D}" type="slidenum">
              <a:rPr lang="en-IN" smtClean="0"/>
              <a:t>‹#›</a:t>
            </a:fld>
            <a:endParaRPr lang="en-IN"/>
          </a:p>
        </p:txBody>
      </p:sp>
    </p:spTree>
    <p:extLst>
      <p:ext uri="{BB962C8B-B14F-4D97-AF65-F5344CB8AC3E}">
        <p14:creationId xmlns:p14="http://schemas.microsoft.com/office/powerpoint/2010/main" val="33713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9BC8-E50B-3106-2BE8-66687A6B07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E00DCC-2C69-AEB4-A335-FCABE15C09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7B567-84C2-649B-C007-87FDD8F9BED0}"/>
              </a:ext>
            </a:extLst>
          </p:cNvPr>
          <p:cNvSpPr>
            <a:spLocks noGrp="1"/>
          </p:cNvSpPr>
          <p:nvPr>
            <p:ph type="dt" sz="half" idx="10"/>
          </p:nvPr>
        </p:nvSpPr>
        <p:spPr/>
        <p:txBody>
          <a:bodyPr/>
          <a:lstStyle/>
          <a:p>
            <a:fld id="{FAB8E899-E73D-4A5A-B4BC-3FF72E01990B}" type="datetimeFigureOut">
              <a:rPr lang="en-IN" smtClean="0"/>
              <a:t>09-08-2023</a:t>
            </a:fld>
            <a:endParaRPr lang="en-IN"/>
          </a:p>
        </p:txBody>
      </p:sp>
      <p:sp>
        <p:nvSpPr>
          <p:cNvPr id="5" name="Footer Placeholder 4">
            <a:extLst>
              <a:ext uri="{FF2B5EF4-FFF2-40B4-BE49-F238E27FC236}">
                <a16:creationId xmlns:a16="http://schemas.microsoft.com/office/drawing/2014/main" id="{EA58EFC9-0173-3746-84D8-DD03C2E6B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A3E2F6-9921-713A-FB28-BA3553B7EB8E}"/>
              </a:ext>
            </a:extLst>
          </p:cNvPr>
          <p:cNvSpPr>
            <a:spLocks noGrp="1"/>
          </p:cNvSpPr>
          <p:nvPr>
            <p:ph type="sldNum" sz="quarter" idx="12"/>
          </p:nvPr>
        </p:nvSpPr>
        <p:spPr/>
        <p:txBody>
          <a:bodyPr/>
          <a:lstStyle/>
          <a:p>
            <a:fld id="{4385300E-00F3-49F6-BCDA-4B0CD9F3440D}" type="slidenum">
              <a:rPr lang="en-IN" smtClean="0"/>
              <a:t>‹#›</a:t>
            </a:fld>
            <a:endParaRPr lang="en-IN"/>
          </a:p>
        </p:txBody>
      </p:sp>
    </p:spTree>
    <p:extLst>
      <p:ext uri="{BB962C8B-B14F-4D97-AF65-F5344CB8AC3E}">
        <p14:creationId xmlns:p14="http://schemas.microsoft.com/office/powerpoint/2010/main" val="1016712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2511-28CE-912A-0D1A-F157FE7851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E8E17E-63BE-7E3E-AEA0-47EBC5D4D2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AAA32B-265F-1D03-F17C-F9D3DA36F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4F4A12-5EB1-E5E4-FE65-30BCB1027E54}"/>
              </a:ext>
            </a:extLst>
          </p:cNvPr>
          <p:cNvSpPr>
            <a:spLocks noGrp="1"/>
          </p:cNvSpPr>
          <p:nvPr>
            <p:ph type="dt" sz="half" idx="10"/>
          </p:nvPr>
        </p:nvSpPr>
        <p:spPr/>
        <p:txBody>
          <a:bodyPr/>
          <a:lstStyle/>
          <a:p>
            <a:fld id="{FAB8E899-E73D-4A5A-B4BC-3FF72E01990B}" type="datetimeFigureOut">
              <a:rPr lang="en-IN" smtClean="0"/>
              <a:t>09-08-2023</a:t>
            </a:fld>
            <a:endParaRPr lang="en-IN"/>
          </a:p>
        </p:txBody>
      </p:sp>
      <p:sp>
        <p:nvSpPr>
          <p:cNvPr id="6" name="Footer Placeholder 5">
            <a:extLst>
              <a:ext uri="{FF2B5EF4-FFF2-40B4-BE49-F238E27FC236}">
                <a16:creationId xmlns:a16="http://schemas.microsoft.com/office/drawing/2014/main" id="{13CEDC6F-385A-16A0-BA74-ED8D7AA2DD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25B74C-4224-FFE3-73BE-1C3F904E3D4E}"/>
              </a:ext>
            </a:extLst>
          </p:cNvPr>
          <p:cNvSpPr>
            <a:spLocks noGrp="1"/>
          </p:cNvSpPr>
          <p:nvPr>
            <p:ph type="sldNum" sz="quarter" idx="12"/>
          </p:nvPr>
        </p:nvSpPr>
        <p:spPr/>
        <p:txBody>
          <a:bodyPr/>
          <a:lstStyle/>
          <a:p>
            <a:fld id="{4385300E-00F3-49F6-BCDA-4B0CD9F3440D}" type="slidenum">
              <a:rPr lang="en-IN" smtClean="0"/>
              <a:t>‹#›</a:t>
            </a:fld>
            <a:endParaRPr lang="en-IN"/>
          </a:p>
        </p:txBody>
      </p:sp>
    </p:spTree>
    <p:extLst>
      <p:ext uri="{BB962C8B-B14F-4D97-AF65-F5344CB8AC3E}">
        <p14:creationId xmlns:p14="http://schemas.microsoft.com/office/powerpoint/2010/main" val="397409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14A0E-C3A5-3808-8147-030607EAA0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753991-FB8D-EF42-0812-0566C7CF8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7D2192-DCD2-57AC-5041-9DA369C23B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3FEB49-2E3B-3C0D-369B-46BCDD3ED6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09A959-356D-443D-0F88-449217EAB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DE9A90-C27A-2486-7979-76973BD406B7}"/>
              </a:ext>
            </a:extLst>
          </p:cNvPr>
          <p:cNvSpPr>
            <a:spLocks noGrp="1"/>
          </p:cNvSpPr>
          <p:nvPr>
            <p:ph type="dt" sz="half" idx="10"/>
          </p:nvPr>
        </p:nvSpPr>
        <p:spPr/>
        <p:txBody>
          <a:bodyPr/>
          <a:lstStyle/>
          <a:p>
            <a:fld id="{FAB8E899-E73D-4A5A-B4BC-3FF72E01990B}" type="datetimeFigureOut">
              <a:rPr lang="en-IN" smtClean="0"/>
              <a:t>09-08-2023</a:t>
            </a:fld>
            <a:endParaRPr lang="en-IN"/>
          </a:p>
        </p:txBody>
      </p:sp>
      <p:sp>
        <p:nvSpPr>
          <p:cNvPr id="8" name="Footer Placeholder 7">
            <a:extLst>
              <a:ext uri="{FF2B5EF4-FFF2-40B4-BE49-F238E27FC236}">
                <a16:creationId xmlns:a16="http://schemas.microsoft.com/office/drawing/2014/main" id="{11A201FB-66A3-3247-2F53-E5670822DF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6476A5-4147-E1AF-B677-13025808017E}"/>
              </a:ext>
            </a:extLst>
          </p:cNvPr>
          <p:cNvSpPr>
            <a:spLocks noGrp="1"/>
          </p:cNvSpPr>
          <p:nvPr>
            <p:ph type="sldNum" sz="quarter" idx="12"/>
          </p:nvPr>
        </p:nvSpPr>
        <p:spPr/>
        <p:txBody>
          <a:bodyPr/>
          <a:lstStyle/>
          <a:p>
            <a:fld id="{4385300E-00F3-49F6-BCDA-4B0CD9F3440D}" type="slidenum">
              <a:rPr lang="en-IN" smtClean="0"/>
              <a:t>‹#›</a:t>
            </a:fld>
            <a:endParaRPr lang="en-IN"/>
          </a:p>
        </p:txBody>
      </p:sp>
    </p:spTree>
    <p:extLst>
      <p:ext uri="{BB962C8B-B14F-4D97-AF65-F5344CB8AC3E}">
        <p14:creationId xmlns:p14="http://schemas.microsoft.com/office/powerpoint/2010/main" val="278097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0906-EACF-20F3-1554-E4336ADCCC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F5AF33-318B-14DC-C152-E7FCA7E8841B}"/>
              </a:ext>
            </a:extLst>
          </p:cNvPr>
          <p:cNvSpPr>
            <a:spLocks noGrp="1"/>
          </p:cNvSpPr>
          <p:nvPr>
            <p:ph type="dt" sz="half" idx="10"/>
          </p:nvPr>
        </p:nvSpPr>
        <p:spPr/>
        <p:txBody>
          <a:bodyPr/>
          <a:lstStyle/>
          <a:p>
            <a:fld id="{FAB8E899-E73D-4A5A-B4BC-3FF72E01990B}" type="datetimeFigureOut">
              <a:rPr lang="en-IN" smtClean="0"/>
              <a:t>09-08-2023</a:t>
            </a:fld>
            <a:endParaRPr lang="en-IN"/>
          </a:p>
        </p:txBody>
      </p:sp>
      <p:sp>
        <p:nvSpPr>
          <p:cNvPr id="4" name="Footer Placeholder 3">
            <a:extLst>
              <a:ext uri="{FF2B5EF4-FFF2-40B4-BE49-F238E27FC236}">
                <a16:creationId xmlns:a16="http://schemas.microsoft.com/office/drawing/2014/main" id="{59DE4AE1-312B-B20E-67A4-FFD96AAF4BE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61A017-23F9-ECD1-FD47-0CC5552AEB22}"/>
              </a:ext>
            </a:extLst>
          </p:cNvPr>
          <p:cNvSpPr>
            <a:spLocks noGrp="1"/>
          </p:cNvSpPr>
          <p:nvPr>
            <p:ph type="sldNum" sz="quarter" idx="12"/>
          </p:nvPr>
        </p:nvSpPr>
        <p:spPr/>
        <p:txBody>
          <a:bodyPr/>
          <a:lstStyle/>
          <a:p>
            <a:fld id="{4385300E-00F3-49F6-BCDA-4B0CD9F3440D}" type="slidenum">
              <a:rPr lang="en-IN" smtClean="0"/>
              <a:t>‹#›</a:t>
            </a:fld>
            <a:endParaRPr lang="en-IN"/>
          </a:p>
        </p:txBody>
      </p:sp>
    </p:spTree>
    <p:extLst>
      <p:ext uri="{BB962C8B-B14F-4D97-AF65-F5344CB8AC3E}">
        <p14:creationId xmlns:p14="http://schemas.microsoft.com/office/powerpoint/2010/main" val="936433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17CBB-C66C-B33B-D1DA-2E1388AEA309}"/>
              </a:ext>
            </a:extLst>
          </p:cNvPr>
          <p:cNvSpPr>
            <a:spLocks noGrp="1"/>
          </p:cNvSpPr>
          <p:nvPr>
            <p:ph type="dt" sz="half" idx="10"/>
          </p:nvPr>
        </p:nvSpPr>
        <p:spPr/>
        <p:txBody>
          <a:bodyPr/>
          <a:lstStyle/>
          <a:p>
            <a:fld id="{FAB8E899-E73D-4A5A-B4BC-3FF72E01990B}" type="datetimeFigureOut">
              <a:rPr lang="en-IN" smtClean="0"/>
              <a:t>09-08-2023</a:t>
            </a:fld>
            <a:endParaRPr lang="en-IN"/>
          </a:p>
        </p:txBody>
      </p:sp>
      <p:sp>
        <p:nvSpPr>
          <p:cNvPr id="3" name="Footer Placeholder 2">
            <a:extLst>
              <a:ext uri="{FF2B5EF4-FFF2-40B4-BE49-F238E27FC236}">
                <a16:creationId xmlns:a16="http://schemas.microsoft.com/office/drawing/2014/main" id="{52E3A0F6-ECCB-80C1-543D-E8A0D85892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E52A4A-07B9-3BF0-4B8B-B8A48100AC25}"/>
              </a:ext>
            </a:extLst>
          </p:cNvPr>
          <p:cNvSpPr>
            <a:spLocks noGrp="1"/>
          </p:cNvSpPr>
          <p:nvPr>
            <p:ph type="sldNum" sz="quarter" idx="12"/>
          </p:nvPr>
        </p:nvSpPr>
        <p:spPr/>
        <p:txBody>
          <a:bodyPr/>
          <a:lstStyle/>
          <a:p>
            <a:fld id="{4385300E-00F3-49F6-BCDA-4B0CD9F3440D}" type="slidenum">
              <a:rPr lang="en-IN" smtClean="0"/>
              <a:t>‹#›</a:t>
            </a:fld>
            <a:endParaRPr lang="en-IN"/>
          </a:p>
        </p:txBody>
      </p:sp>
    </p:spTree>
    <p:extLst>
      <p:ext uri="{BB962C8B-B14F-4D97-AF65-F5344CB8AC3E}">
        <p14:creationId xmlns:p14="http://schemas.microsoft.com/office/powerpoint/2010/main" val="305096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9412-ECE7-747C-B7C0-07F86A64E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46EBC4-D6FA-8D8F-5629-995B5A24D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E4236F-B7A5-2E39-AA47-D70B8F20A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5F4C2-BA8E-0B0F-2DB6-14C4033D2C3E}"/>
              </a:ext>
            </a:extLst>
          </p:cNvPr>
          <p:cNvSpPr>
            <a:spLocks noGrp="1"/>
          </p:cNvSpPr>
          <p:nvPr>
            <p:ph type="dt" sz="half" idx="10"/>
          </p:nvPr>
        </p:nvSpPr>
        <p:spPr/>
        <p:txBody>
          <a:bodyPr/>
          <a:lstStyle/>
          <a:p>
            <a:fld id="{FAB8E899-E73D-4A5A-B4BC-3FF72E01990B}" type="datetimeFigureOut">
              <a:rPr lang="en-IN" smtClean="0"/>
              <a:t>09-08-2023</a:t>
            </a:fld>
            <a:endParaRPr lang="en-IN"/>
          </a:p>
        </p:txBody>
      </p:sp>
      <p:sp>
        <p:nvSpPr>
          <p:cNvPr id="6" name="Footer Placeholder 5">
            <a:extLst>
              <a:ext uri="{FF2B5EF4-FFF2-40B4-BE49-F238E27FC236}">
                <a16:creationId xmlns:a16="http://schemas.microsoft.com/office/drawing/2014/main" id="{261D00F9-1ECA-5581-1300-E86B0187DD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4BF2B9-CCA3-2367-6253-4071C0F0580C}"/>
              </a:ext>
            </a:extLst>
          </p:cNvPr>
          <p:cNvSpPr>
            <a:spLocks noGrp="1"/>
          </p:cNvSpPr>
          <p:nvPr>
            <p:ph type="sldNum" sz="quarter" idx="12"/>
          </p:nvPr>
        </p:nvSpPr>
        <p:spPr/>
        <p:txBody>
          <a:bodyPr/>
          <a:lstStyle/>
          <a:p>
            <a:fld id="{4385300E-00F3-49F6-BCDA-4B0CD9F3440D}" type="slidenum">
              <a:rPr lang="en-IN" smtClean="0"/>
              <a:t>‹#›</a:t>
            </a:fld>
            <a:endParaRPr lang="en-IN"/>
          </a:p>
        </p:txBody>
      </p:sp>
    </p:spTree>
    <p:extLst>
      <p:ext uri="{BB962C8B-B14F-4D97-AF65-F5344CB8AC3E}">
        <p14:creationId xmlns:p14="http://schemas.microsoft.com/office/powerpoint/2010/main" val="1276114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DB2B5-147F-3010-71BD-007EE6F14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6B603F-85BF-36A8-6AD8-5684CCCF5E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09D0C4-6051-C860-8127-918079FC6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9DE4B-3F8F-8F60-1F22-86EFA626BD92}"/>
              </a:ext>
            </a:extLst>
          </p:cNvPr>
          <p:cNvSpPr>
            <a:spLocks noGrp="1"/>
          </p:cNvSpPr>
          <p:nvPr>
            <p:ph type="dt" sz="half" idx="10"/>
          </p:nvPr>
        </p:nvSpPr>
        <p:spPr/>
        <p:txBody>
          <a:bodyPr/>
          <a:lstStyle/>
          <a:p>
            <a:fld id="{FAB8E899-E73D-4A5A-B4BC-3FF72E01990B}" type="datetimeFigureOut">
              <a:rPr lang="en-IN" smtClean="0"/>
              <a:t>09-08-2023</a:t>
            </a:fld>
            <a:endParaRPr lang="en-IN"/>
          </a:p>
        </p:txBody>
      </p:sp>
      <p:sp>
        <p:nvSpPr>
          <p:cNvPr id="6" name="Footer Placeholder 5">
            <a:extLst>
              <a:ext uri="{FF2B5EF4-FFF2-40B4-BE49-F238E27FC236}">
                <a16:creationId xmlns:a16="http://schemas.microsoft.com/office/drawing/2014/main" id="{0D1C0B14-3E3B-EF2E-0A8B-41FF8711AB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611887-3333-A4B6-9CCE-D1410F9CB800}"/>
              </a:ext>
            </a:extLst>
          </p:cNvPr>
          <p:cNvSpPr>
            <a:spLocks noGrp="1"/>
          </p:cNvSpPr>
          <p:nvPr>
            <p:ph type="sldNum" sz="quarter" idx="12"/>
          </p:nvPr>
        </p:nvSpPr>
        <p:spPr/>
        <p:txBody>
          <a:bodyPr/>
          <a:lstStyle/>
          <a:p>
            <a:fld id="{4385300E-00F3-49F6-BCDA-4B0CD9F3440D}" type="slidenum">
              <a:rPr lang="en-IN" smtClean="0"/>
              <a:t>‹#›</a:t>
            </a:fld>
            <a:endParaRPr lang="en-IN"/>
          </a:p>
        </p:txBody>
      </p:sp>
    </p:spTree>
    <p:extLst>
      <p:ext uri="{BB962C8B-B14F-4D97-AF65-F5344CB8AC3E}">
        <p14:creationId xmlns:p14="http://schemas.microsoft.com/office/powerpoint/2010/main" val="419346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2E5EE-B30B-7B55-C46B-41D219AED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15AF72-3E9C-C514-F0A6-A8560D91F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4FC02B-5F53-95FD-2256-6D0FC9672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8E899-E73D-4A5A-B4BC-3FF72E01990B}" type="datetimeFigureOut">
              <a:rPr lang="en-IN" smtClean="0"/>
              <a:t>09-08-2023</a:t>
            </a:fld>
            <a:endParaRPr lang="en-IN"/>
          </a:p>
        </p:txBody>
      </p:sp>
      <p:sp>
        <p:nvSpPr>
          <p:cNvPr id="5" name="Footer Placeholder 4">
            <a:extLst>
              <a:ext uri="{FF2B5EF4-FFF2-40B4-BE49-F238E27FC236}">
                <a16:creationId xmlns:a16="http://schemas.microsoft.com/office/drawing/2014/main" id="{A1347966-7865-D894-03F7-10DE1E572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5128E5-F22F-73D4-16AD-AC922E1FC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85300E-00F3-49F6-BCDA-4B0CD9F3440D}" type="slidenum">
              <a:rPr lang="en-IN" smtClean="0"/>
              <a:t>‹#›</a:t>
            </a:fld>
            <a:endParaRPr lang="en-IN"/>
          </a:p>
        </p:txBody>
      </p:sp>
    </p:spTree>
    <p:extLst>
      <p:ext uri="{BB962C8B-B14F-4D97-AF65-F5344CB8AC3E}">
        <p14:creationId xmlns:p14="http://schemas.microsoft.com/office/powerpoint/2010/main" val="3026687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FHYJmZOz5iHJ7DXMMZg2e1T60GRR7Gvo/edit?usp=sharing&amp;ouid=111412413452744759141&amp;rtpof=true&amp;sd=true" TargetMode="External"/><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hyperlink" Target="https://docs.google.com/spreadsheets/d/1FHYJmZOz5iHJ7DXMMZg2e1T60GRR7Gvo/edit?usp=sharing&amp;ouid=111412413452744759141&amp;rtpof=true&amp;sd=tru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FHYJmZOz5iHJ7DXMMZg2e1T60GRR7Gvo/edit?usp=sharing&amp;ouid=111412413452744759141&amp;rtpof=true&amp;sd=true"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1i3Jkiqv1VBp0uTwOi03ITxYOB4ikb0s/edit?usp=sharing&amp;ouid=111412413452744759141&amp;rtpof=true&amp;sd=true"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hyperlink" Target="https://docs.google.com/spreadsheets/d/11i3Jkiqv1VBp0uTwOi03ITxYOB4ikb0s/edit?usp=sharing&amp;ouid=111412413452744759141&amp;rtpof=true&amp;sd=true" TargetMode="External"/></Relationships>
</file>

<file path=ppt/slides/_rels/slide1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 Id="rId4" Type="http://schemas.openxmlformats.org/officeDocument/2006/relationships/hyperlink" Target="https://docs.google.com/spreadsheets/d/11i3Jkiqv1VBp0uTwOi03ITxYOB4ikb0s/edit?usp=sharing&amp;ouid=111412413452744759141&amp;rtpof=true&amp;sd=tru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google.com/spreadsheets/d/11i3Jkiqv1VBp0uTwOi03ITxYOB4ikb0s/edit?usp=sharing&amp;ouid=111412413452744759141&amp;rtpof=true&amp;sd=true" TargetMode="External"/><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ogle.com/spreadsheets/d/1FHYJmZOz5iHJ7DXMMZg2e1T60GRR7Gvo/edit?usp=sharing&amp;ouid=111412413452744759141&amp;rtpof=true&amp;sd=true"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hyperlink" Target="https://docs.google.com/spreadsheets/d/1FHYJmZOz5iHJ7DXMMZg2e1T60GRR7Gvo/edit?usp=sharing&amp;ouid=111412413452744759141&amp;rtpof=true&amp;sd=true" TargetMode="Externa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4" Type="http://schemas.openxmlformats.org/officeDocument/2006/relationships/hyperlink" Target="https://docs.google.com/spreadsheets/d/1FHYJmZOz5iHJ7DXMMZg2e1T60GRR7Gvo/edit?usp=sharing&amp;ouid=111412413452744759141&amp;rtpof=true&amp;sd=true" TargetMode="Externa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hyperlink" Target="https://docs.google.com/spreadsheets/d/1FHYJmZOz5iHJ7DXMMZg2e1T60GRR7Gvo/edit?usp=sharing&amp;ouid=111412413452744759141&amp;rtpof=true&amp;sd=tru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90BE0-5F45-46B7-5048-45E0B686CB76}"/>
              </a:ext>
            </a:extLst>
          </p:cNvPr>
          <p:cNvSpPr>
            <a:spLocks noGrp="1"/>
          </p:cNvSpPr>
          <p:nvPr>
            <p:ph type="ctrTitle"/>
          </p:nvPr>
        </p:nvSpPr>
        <p:spPr/>
        <p:txBody>
          <a:bodyPr/>
          <a:lstStyle/>
          <a:p>
            <a:r>
              <a:rPr lang="en-IN" b="1" dirty="0"/>
              <a:t>Bank Loan Case Study</a:t>
            </a:r>
          </a:p>
        </p:txBody>
      </p:sp>
      <p:sp>
        <p:nvSpPr>
          <p:cNvPr id="3" name="Subtitle 2">
            <a:extLst>
              <a:ext uri="{FF2B5EF4-FFF2-40B4-BE49-F238E27FC236}">
                <a16:creationId xmlns:a16="http://schemas.microsoft.com/office/drawing/2014/main" id="{6BC1ADF2-BFDF-9456-5B64-68B8D38DBBFC}"/>
              </a:ext>
            </a:extLst>
          </p:cNvPr>
          <p:cNvSpPr>
            <a:spLocks noGrp="1"/>
          </p:cNvSpPr>
          <p:nvPr>
            <p:ph type="subTitle" idx="1"/>
          </p:nvPr>
        </p:nvSpPr>
        <p:spPr/>
        <p:txBody>
          <a:bodyPr/>
          <a:lstStyle/>
          <a:p>
            <a:r>
              <a:rPr lang="en-IN" dirty="0"/>
              <a:t>    </a:t>
            </a:r>
          </a:p>
          <a:p>
            <a:endParaRPr lang="en-IN" dirty="0"/>
          </a:p>
        </p:txBody>
      </p:sp>
      <p:sp>
        <p:nvSpPr>
          <p:cNvPr id="4" name="TextBox 3">
            <a:extLst>
              <a:ext uri="{FF2B5EF4-FFF2-40B4-BE49-F238E27FC236}">
                <a16:creationId xmlns:a16="http://schemas.microsoft.com/office/drawing/2014/main" id="{51B248B0-8660-8DFC-65CC-9F4F84DED530}"/>
              </a:ext>
            </a:extLst>
          </p:cNvPr>
          <p:cNvSpPr txBox="1"/>
          <p:nvPr/>
        </p:nvSpPr>
        <p:spPr>
          <a:xfrm>
            <a:off x="8627633" y="5550971"/>
            <a:ext cx="1818043" cy="369332"/>
          </a:xfrm>
          <a:prstGeom prst="rect">
            <a:avLst/>
          </a:prstGeom>
          <a:noFill/>
        </p:spPr>
        <p:txBody>
          <a:bodyPr wrap="square" rtlCol="0">
            <a:spAutoFit/>
          </a:bodyPr>
          <a:lstStyle/>
          <a:p>
            <a:r>
              <a:rPr lang="en-IN" dirty="0"/>
              <a:t>-HARSH SINGH</a:t>
            </a:r>
          </a:p>
        </p:txBody>
      </p:sp>
    </p:spTree>
    <p:extLst>
      <p:ext uri="{BB962C8B-B14F-4D97-AF65-F5344CB8AC3E}">
        <p14:creationId xmlns:p14="http://schemas.microsoft.com/office/powerpoint/2010/main" val="3738490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8886F00-D227-C5A1-A947-9DB544C4F5FB}"/>
              </a:ext>
            </a:extLst>
          </p:cNvPr>
          <p:cNvGraphicFramePr>
            <a:graphicFrameLocks/>
          </p:cNvGraphicFramePr>
          <p:nvPr>
            <p:extLst>
              <p:ext uri="{D42A27DB-BD31-4B8C-83A1-F6EECF244321}">
                <p14:modId xmlns:p14="http://schemas.microsoft.com/office/powerpoint/2010/main" val="3998068349"/>
              </p:ext>
            </p:extLst>
          </p:nvPr>
        </p:nvGraphicFramePr>
        <p:xfrm>
          <a:off x="1012722" y="784798"/>
          <a:ext cx="10933471" cy="455411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6BBC85A4-D71F-C5B1-F724-7E0A30385D0B}"/>
              </a:ext>
            </a:extLst>
          </p:cNvPr>
          <p:cNvSpPr txBox="1"/>
          <p:nvPr/>
        </p:nvSpPr>
        <p:spPr>
          <a:xfrm>
            <a:off x="4012557" y="461632"/>
            <a:ext cx="4166886" cy="646331"/>
          </a:xfrm>
          <a:prstGeom prst="rect">
            <a:avLst/>
          </a:prstGeom>
          <a:noFill/>
        </p:spPr>
        <p:txBody>
          <a:bodyPr wrap="square" rtlCol="0">
            <a:spAutoFit/>
          </a:bodyPr>
          <a:lstStyle/>
          <a:p>
            <a:r>
              <a:rPr lang="en-IN" sz="3600" b="1" dirty="0"/>
              <a:t>Segmented analysis</a:t>
            </a:r>
          </a:p>
        </p:txBody>
      </p:sp>
      <p:sp>
        <p:nvSpPr>
          <p:cNvPr id="5" name="TextBox 4">
            <a:extLst>
              <a:ext uri="{FF2B5EF4-FFF2-40B4-BE49-F238E27FC236}">
                <a16:creationId xmlns:a16="http://schemas.microsoft.com/office/drawing/2014/main" id="{7C7276A5-F524-6DE5-4F0F-59A9B795E2C2}"/>
              </a:ext>
            </a:extLst>
          </p:cNvPr>
          <p:cNvSpPr txBox="1"/>
          <p:nvPr/>
        </p:nvSpPr>
        <p:spPr>
          <a:xfrm>
            <a:off x="5037268" y="6211702"/>
            <a:ext cx="6094206" cy="369332"/>
          </a:xfrm>
          <a:prstGeom prst="rect">
            <a:avLst/>
          </a:prstGeom>
          <a:noFill/>
        </p:spPr>
        <p:txBody>
          <a:bodyPr wrap="square">
            <a:spAutoFit/>
          </a:bodyPr>
          <a:lstStyle/>
          <a:p>
            <a:r>
              <a:rPr lang="en-IN" sz="1800" b="1" dirty="0">
                <a:hlinkClick r:id="rId3"/>
              </a:rPr>
              <a:t>Analysis File</a:t>
            </a:r>
            <a:endParaRPr lang="en-IN" sz="1800" b="1" dirty="0"/>
          </a:p>
        </p:txBody>
      </p:sp>
    </p:spTree>
    <p:extLst>
      <p:ext uri="{BB962C8B-B14F-4D97-AF65-F5344CB8AC3E}">
        <p14:creationId xmlns:p14="http://schemas.microsoft.com/office/powerpoint/2010/main" val="59548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F9B042-AC45-F39A-646B-B5CD4DA19270}"/>
              </a:ext>
            </a:extLst>
          </p:cNvPr>
          <p:cNvPicPr>
            <a:picLocks noChangeAspect="1"/>
          </p:cNvPicPr>
          <p:nvPr/>
        </p:nvPicPr>
        <p:blipFill>
          <a:blip r:embed="rId2"/>
          <a:stretch>
            <a:fillRect/>
          </a:stretch>
        </p:blipFill>
        <p:spPr>
          <a:xfrm>
            <a:off x="6798808" y="685562"/>
            <a:ext cx="4572396" cy="2743438"/>
          </a:xfrm>
          <a:prstGeom prst="rect">
            <a:avLst/>
          </a:prstGeom>
        </p:spPr>
      </p:pic>
      <p:pic>
        <p:nvPicPr>
          <p:cNvPr id="4" name="Picture 3">
            <a:extLst>
              <a:ext uri="{FF2B5EF4-FFF2-40B4-BE49-F238E27FC236}">
                <a16:creationId xmlns:a16="http://schemas.microsoft.com/office/drawing/2014/main" id="{8F5A325D-74C8-E562-8362-7A504F7A70B7}"/>
              </a:ext>
            </a:extLst>
          </p:cNvPr>
          <p:cNvPicPr>
            <a:picLocks noChangeAspect="1"/>
          </p:cNvPicPr>
          <p:nvPr/>
        </p:nvPicPr>
        <p:blipFill>
          <a:blip r:embed="rId3"/>
          <a:stretch>
            <a:fillRect/>
          </a:stretch>
        </p:blipFill>
        <p:spPr>
          <a:xfrm>
            <a:off x="6821670" y="3789970"/>
            <a:ext cx="4549534" cy="2758679"/>
          </a:xfrm>
          <a:prstGeom prst="rect">
            <a:avLst/>
          </a:prstGeom>
        </p:spPr>
      </p:pic>
      <p:sp>
        <p:nvSpPr>
          <p:cNvPr id="3" name="TextBox 2">
            <a:extLst>
              <a:ext uri="{FF2B5EF4-FFF2-40B4-BE49-F238E27FC236}">
                <a16:creationId xmlns:a16="http://schemas.microsoft.com/office/drawing/2014/main" id="{39FF4C25-672F-9999-0FAE-A34A3F91A657}"/>
              </a:ext>
            </a:extLst>
          </p:cNvPr>
          <p:cNvSpPr txBox="1"/>
          <p:nvPr/>
        </p:nvSpPr>
        <p:spPr>
          <a:xfrm>
            <a:off x="4166886" y="0"/>
            <a:ext cx="3596626" cy="646331"/>
          </a:xfrm>
          <a:prstGeom prst="rect">
            <a:avLst/>
          </a:prstGeom>
          <a:noFill/>
        </p:spPr>
        <p:txBody>
          <a:bodyPr wrap="none" rtlCol="0">
            <a:spAutoFit/>
          </a:bodyPr>
          <a:lstStyle/>
          <a:p>
            <a:r>
              <a:rPr lang="en-IN" sz="3600" b="1" i="1" dirty="0"/>
              <a:t>Bivariate</a:t>
            </a:r>
            <a:r>
              <a:rPr lang="en-IN" sz="3600" dirty="0"/>
              <a:t> </a:t>
            </a:r>
            <a:r>
              <a:rPr lang="en-IN" sz="3600" b="1" i="1" dirty="0"/>
              <a:t>Analysis</a:t>
            </a:r>
          </a:p>
        </p:txBody>
      </p:sp>
      <p:sp>
        <p:nvSpPr>
          <p:cNvPr id="5" name="TextBox 4">
            <a:extLst>
              <a:ext uri="{FF2B5EF4-FFF2-40B4-BE49-F238E27FC236}">
                <a16:creationId xmlns:a16="http://schemas.microsoft.com/office/drawing/2014/main" id="{15F02EED-71FB-6677-55CA-60DECAD8CF96}"/>
              </a:ext>
            </a:extLst>
          </p:cNvPr>
          <p:cNvSpPr txBox="1"/>
          <p:nvPr/>
        </p:nvSpPr>
        <p:spPr>
          <a:xfrm flipH="1">
            <a:off x="706055" y="1075710"/>
            <a:ext cx="5798916" cy="1477328"/>
          </a:xfrm>
          <a:prstGeom prst="rect">
            <a:avLst/>
          </a:prstGeom>
          <a:noFill/>
        </p:spPr>
        <p:txBody>
          <a:bodyPr wrap="square" rtlCol="0">
            <a:spAutoFit/>
          </a:bodyPr>
          <a:lstStyle/>
          <a:p>
            <a:r>
              <a:rPr lang="en-IN" dirty="0"/>
              <a:t>The given analysis shows the bivariate analysis of the income of targets. Bivariate analysis means the analysis between two variable.</a:t>
            </a:r>
          </a:p>
          <a:p>
            <a:r>
              <a:rPr lang="en-IN" dirty="0"/>
              <a:t>So the client with payment difficulties is having the average salary less than 2 lakh.</a:t>
            </a:r>
          </a:p>
        </p:txBody>
      </p:sp>
      <p:sp>
        <p:nvSpPr>
          <p:cNvPr id="6" name="TextBox 5">
            <a:extLst>
              <a:ext uri="{FF2B5EF4-FFF2-40B4-BE49-F238E27FC236}">
                <a16:creationId xmlns:a16="http://schemas.microsoft.com/office/drawing/2014/main" id="{2D761154-0939-9D77-7C7D-0A9D62D7D9A2}"/>
              </a:ext>
            </a:extLst>
          </p:cNvPr>
          <p:cNvSpPr txBox="1"/>
          <p:nvPr/>
        </p:nvSpPr>
        <p:spPr>
          <a:xfrm>
            <a:off x="617644" y="4459746"/>
            <a:ext cx="5975738" cy="923330"/>
          </a:xfrm>
          <a:prstGeom prst="rect">
            <a:avLst/>
          </a:prstGeom>
          <a:noFill/>
        </p:spPr>
        <p:txBody>
          <a:bodyPr wrap="none" rtlCol="0">
            <a:spAutoFit/>
          </a:bodyPr>
          <a:lstStyle/>
          <a:p>
            <a:r>
              <a:rPr lang="en-IN" dirty="0"/>
              <a:t>The amount of credit given to target 0 is higher than target 1 .</a:t>
            </a:r>
          </a:p>
          <a:p>
            <a:r>
              <a:rPr lang="en-IN" dirty="0"/>
              <a:t>The target 1 is having payment Difficulties  may be due to this</a:t>
            </a:r>
          </a:p>
          <a:p>
            <a:r>
              <a:rPr lang="en-IN" dirty="0"/>
              <a:t>Credit amount is less as compared to target 0.</a:t>
            </a:r>
          </a:p>
        </p:txBody>
      </p:sp>
      <p:sp>
        <p:nvSpPr>
          <p:cNvPr id="8" name="TextBox 7">
            <a:extLst>
              <a:ext uri="{FF2B5EF4-FFF2-40B4-BE49-F238E27FC236}">
                <a16:creationId xmlns:a16="http://schemas.microsoft.com/office/drawing/2014/main" id="{54E2E1FD-9BDB-E007-8A45-ABA81B4AFBFD}"/>
              </a:ext>
            </a:extLst>
          </p:cNvPr>
          <p:cNvSpPr txBox="1"/>
          <p:nvPr/>
        </p:nvSpPr>
        <p:spPr>
          <a:xfrm>
            <a:off x="4716409" y="6488668"/>
            <a:ext cx="6094206" cy="369332"/>
          </a:xfrm>
          <a:prstGeom prst="rect">
            <a:avLst/>
          </a:prstGeom>
          <a:noFill/>
        </p:spPr>
        <p:txBody>
          <a:bodyPr wrap="square">
            <a:spAutoFit/>
          </a:bodyPr>
          <a:lstStyle/>
          <a:p>
            <a:r>
              <a:rPr lang="en-IN" sz="1800" b="1" dirty="0">
                <a:hlinkClick r:id="rId4"/>
              </a:rPr>
              <a:t>Analysis File</a:t>
            </a:r>
            <a:endParaRPr lang="en-IN" sz="1800" b="1" dirty="0"/>
          </a:p>
        </p:txBody>
      </p:sp>
    </p:spTree>
    <p:extLst>
      <p:ext uri="{BB962C8B-B14F-4D97-AF65-F5344CB8AC3E}">
        <p14:creationId xmlns:p14="http://schemas.microsoft.com/office/powerpoint/2010/main" val="2465602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176A8D-FABA-2BD4-9076-4FD91767BCA1}"/>
              </a:ext>
            </a:extLst>
          </p:cNvPr>
          <p:cNvPicPr>
            <a:picLocks noChangeAspect="1"/>
          </p:cNvPicPr>
          <p:nvPr/>
        </p:nvPicPr>
        <p:blipFill>
          <a:blip r:embed="rId2"/>
          <a:stretch>
            <a:fillRect/>
          </a:stretch>
        </p:blipFill>
        <p:spPr>
          <a:xfrm>
            <a:off x="1692270" y="1583231"/>
            <a:ext cx="8807459" cy="1556620"/>
          </a:xfrm>
          <a:prstGeom prst="rect">
            <a:avLst/>
          </a:prstGeom>
        </p:spPr>
      </p:pic>
      <p:sp>
        <p:nvSpPr>
          <p:cNvPr id="2" name="TextBox 1">
            <a:extLst>
              <a:ext uri="{FF2B5EF4-FFF2-40B4-BE49-F238E27FC236}">
                <a16:creationId xmlns:a16="http://schemas.microsoft.com/office/drawing/2014/main" id="{B5BE65B6-87FB-DFB3-91FD-6CAE94B04EC6}"/>
              </a:ext>
            </a:extLst>
          </p:cNvPr>
          <p:cNvSpPr txBox="1"/>
          <p:nvPr/>
        </p:nvSpPr>
        <p:spPr>
          <a:xfrm>
            <a:off x="3321934" y="289367"/>
            <a:ext cx="4588244" cy="769441"/>
          </a:xfrm>
          <a:prstGeom prst="rect">
            <a:avLst/>
          </a:prstGeom>
          <a:noFill/>
        </p:spPr>
        <p:txBody>
          <a:bodyPr wrap="none" rtlCol="0">
            <a:spAutoFit/>
          </a:bodyPr>
          <a:lstStyle/>
          <a:p>
            <a:r>
              <a:rPr lang="en-IN" sz="4400" dirty="0"/>
              <a:t>Finding Corelations</a:t>
            </a:r>
          </a:p>
        </p:txBody>
      </p:sp>
      <p:sp>
        <p:nvSpPr>
          <p:cNvPr id="4" name="TextBox 3">
            <a:extLst>
              <a:ext uri="{FF2B5EF4-FFF2-40B4-BE49-F238E27FC236}">
                <a16:creationId xmlns:a16="http://schemas.microsoft.com/office/drawing/2014/main" id="{812C0F77-4EB8-8375-2900-B1EB9F97F4AD}"/>
              </a:ext>
            </a:extLst>
          </p:cNvPr>
          <p:cNvSpPr txBox="1"/>
          <p:nvPr/>
        </p:nvSpPr>
        <p:spPr>
          <a:xfrm>
            <a:off x="1828800" y="3692324"/>
            <a:ext cx="9158661" cy="1477328"/>
          </a:xfrm>
          <a:prstGeom prst="rect">
            <a:avLst/>
          </a:prstGeom>
          <a:noFill/>
        </p:spPr>
        <p:txBody>
          <a:bodyPr wrap="none" rtlCol="0">
            <a:spAutoFit/>
          </a:bodyPr>
          <a:lstStyle/>
          <a:p>
            <a:pPr marL="285750" indent="-285750">
              <a:buFont typeface="Wingdings" panose="05000000000000000000" pitchFamily="2" charset="2"/>
              <a:buChar char="§"/>
            </a:pPr>
            <a:r>
              <a:rPr lang="en-IN" dirty="0"/>
              <a:t>The Columns or we can say that data which is used for finding the correlation are as follows:-</a:t>
            </a:r>
          </a:p>
          <a:p>
            <a:pPr marL="285750" indent="-285750">
              <a:buFont typeface="Wingdings" panose="05000000000000000000" pitchFamily="2" charset="2"/>
              <a:buChar char="§"/>
            </a:pPr>
            <a:r>
              <a:rPr lang="en-IN" dirty="0"/>
              <a:t>Count Of children</a:t>
            </a:r>
          </a:p>
          <a:p>
            <a:pPr marL="285750" indent="-285750">
              <a:buFont typeface="Wingdings" panose="05000000000000000000" pitchFamily="2" charset="2"/>
              <a:buChar char="§"/>
            </a:pPr>
            <a:r>
              <a:rPr lang="en-IN" dirty="0"/>
              <a:t>Amount of total income</a:t>
            </a:r>
          </a:p>
          <a:p>
            <a:pPr marL="285750" indent="-285750">
              <a:buFont typeface="Wingdings" panose="05000000000000000000" pitchFamily="2" charset="2"/>
              <a:buChar char="§"/>
            </a:pPr>
            <a:r>
              <a:rPr lang="en-IN" dirty="0"/>
              <a:t>Amount of Credit</a:t>
            </a:r>
          </a:p>
          <a:p>
            <a:pPr marL="285750" indent="-285750">
              <a:buFont typeface="Wingdings" panose="05000000000000000000" pitchFamily="2" charset="2"/>
              <a:buChar char="§"/>
            </a:pPr>
            <a:r>
              <a:rPr lang="en-IN" dirty="0"/>
              <a:t>Annuity Amount</a:t>
            </a:r>
          </a:p>
        </p:txBody>
      </p:sp>
      <p:sp>
        <p:nvSpPr>
          <p:cNvPr id="7" name="TextBox 6">
            <a:extLst>
              <a:ext uri="{FF2B5EF4-FFF2-40B4-BE49-F238E27FC236}">
                <a16:creationId xmlns:a16="http://schemas.microsoft.com/office/drawing/2014/main" id="{5E710410-BE22-29C5-BB0E-A2E6DF8B60A8}"/>
              </a:ext>
            </a:extLst>
          </p:cNvPr>
          <p:cNvSpPr txBox="1"/>
          <p:nvPr/>
        </p:nvSpPr>
        <p:spPr>
          <a:xfrm>
            <a:off x="5048027" y="6383967"/>
            <a:ext cx="6094206" cy="369332"/>
          </a:xfrm>
          <a:prstGeom prst="rect">
            <a:avLst/>
          </a:prstGeom>
          <a:noFill/>
        </p:spPr>
        <p:txBody>
          <a:bodyPr wrap="square">
            <a:spAutoFit/>
          </a:bodyPr>
          <a:lstStyle/>
          <a:p>
            <a:r>
              <a:rPr lang="en-IN" sz="1800" b="1" dirty="0">
                <a:hlinkClick r:id="rId3"/>
              </a:rPr>
              <a:t>Analysis File</a:t>
            </a:r>
            <a:endParaRPr lang="en-IN" sz="1800" b="1" dirty="0"/>
          </a:p>
        </p:txBody>
      </p:sp>
    </p:spTree>
    <p:extLst>
      <p:ext uri="{BB962C8B-B14F-4D97-AF65-F5344CB8AC3E}">
        <p14:creationId xmlns:p14="http://schemas.microsoft.com/office/powerpoint/2010/main" val="420293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FD9419-481D-FA89-2ECA-5049A5E7D6EC}"/>
              </a:ext>
            </a:extLst>
          </p:cNvPr>
          <p:cNvSpPr txBox="1"/>
          <p:nvPr/>
        </p:nvSpPr>
        <p:spPr>
          <a:xfrm>
            <a:off x="3588151" y="2721114"/>
            <a:ext cx="4562467" cy="707886"/>
          </a:xfrm>
          <a:prstGeom prst="rect">
            <a:avLst/>
          </a:prstGeom>
          <a:noFill/>
        </p:spPr>
        <p:txBody>
          <a:bodyPr wrap="none" rtlCol="0">
            <a:spAutoFit/>
          </a:bodyPr>
          <a:lstStyle/>
          <a:p>
            <a:r>
              <a:rPr lang="en-IN" sz="4000" b="1" dirty="0"/>
              <a:t>Previous Application</a:t>
            </a:r>
          </a:p>
        </p:txBody>
      </p:sp>
    </p:spTree>
    <p:extLst>
      <p:ext uri="{BB962C8B-B14F-4D97-AF65-F5344CB8AC3E}">
        <p14:creationId xmlns:p14="http://schemas.microsoft.com/office/powerpoint/2010/main" val="185982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0F87BA-2CA5-29CF-D8C1-4F2999BDF432}"/>
              </a:ext>
            </a:extLst>
          </p:cNvPr>
          <p:cNvPicPr>
            <a:picLocks noChangeAspect="1"/>
          </p:cNvPicPr>
          <p:nvPr/>
        </p:nvPicPr>
        <p:blipFill>
          <a:blip r:embed="rId2"/>
          <a:stretch>
            <a:fillRect/>
          </a:stretch>
        </p:blipFill>
        <p:spPr>
          <a:xfrm>
            <a:off x="6221290" y="1804362"/>
            <a:ext cx="4587638" cy="3017782"/>
          </a:xfrm>
          <a:prstGeom prst="rect">
            <a:avLst/>
          </a:prstGeom>
        </p:spPr>
      </p:pic>
      <p:sp>
        <p:nvSpPr>
          <p:cNvPr id="2" name="TextBox 1">
            <a:extLst>
              <a:ext uri="{FF2B5EF4-FFF2-40B4-BE49-F238E27FC236}">
                <a16:creationId xmlns:a16="http://schemas.microsoft.com/office/drawing/2014/main" id="{F1832BA2-AE22-E027-95A9-83C7AC4E213F}"/>
              </a:ext>
            </a:extLst>
          </p:cNvPr>
          <p:cNvSpPr txBox="1"/>
          <p:nvPr/>
        </p:nvSpPr>
        <p:spPr>
          <a:xfrm>
            <a:off x="3738623" y="578735"/>
            <a:ext cx="4174028" cy="830997"/>
          </a:xfrm>
          <a:prstGeom prst="rect">
            <a:avLst/>
          </a:prstGeom>
          <a:noFill/>
        </p:spPr>
        <p:txBody>
          <a:bodyPr wrap="none" rtlCol="0">
            <a:spAutoFit/>
          </a:bodyPr>
          <a:lstStyle/>
          <a:p>
            <a:r>
              <a:rPr lang="en-IN" sz="4800" b="1" dirty="0"/>
              <a:t>Data Imbalance</a:t>
            </a:r>
          </a:p>
        </p:txBody>
      </p:sp>
      <p:sp>
        <p:nvSpPr>
          <p:cNvPr id="4" name="TextBox 3">
            <a:extLst>
              <a:ext uri="{FF2B5EF4-FFF2-40B4-BE49-F238E27FC236}">
                <a16:creationId xmlns:a16="http://schemas.microsoft.com/office/drawing/2014/main" id="{409BA4CD-DEDB-C301-CB80-3020D9B1E30E}"/>
              </a:ext>
            </a:extLst>
          </p:cNvPr>
          <p:cNvSpPr txBox="1"/>
          <p:nvPr/>
        </p:nvSpPr>
        <p:spPr>
          <a:xfrm>
            <a:off x="561792" y="2766350"/>
            <a:ext cx="5712398" cy="646331"/>
          </a:xfrm>
          <a:prstGeom prst="rect">
            <a:avLst/>
          </a:prstGeom>
          <a:noFill/>
        </p:spPr>
        <p:txBody>
          <a:bodyPr wrap="none" rtlCol="0">
            <a:spAutoFit/>
          </a:bodyPr>
          <a:lstStyle/>
          <a:p>
            <a:r>
              <a:rPr lang="en-IN" dirty="0"/>
              <a:t>The given Pie chart shows the distribution of Contract Type</a:t>
            </a:r>
          </a:p>
          <a:p>
            <a:r>
              <a:rPr lang="en-IN" dirty="0"/>
              <a:t>The maximum type of </a:t>
            </a:r>
            <a:r>
              <a:rPr lang="en-IN" dirty="0" err="1"/>
              <a:t>contarct</a:t>
            </a:r>
            <a:r>
              <a:rPr lang="en-IN" dirty="0"/>
              <a:t>  are consumers loan.</a:t>
            </a:r>
          </a:p>
        </p:txBody>
      </p:sp>
      <p:sp>
        <p:nvSpPr>
          <p:cNvPr id="6" name="TextBox 5">
            <a:extLst>
              <a:ext uri="{FF2B5EF4-FFF2-40B4-BE49-F238E27FC236}">
                <a16:creationId xmlns:a16="http://schemas.microsoft.com/office/drawing/2014/main" id="{E0F1083A-1427-5FC9-65F0-7351B1CE2E58}"/>
              </a:ext>
            </a:extLst>
          </p:cNvPr>
          <p:cNvSpPr txBox="1"/>
          <p:nvPr/>
        </p:nvSpPr>
        <p:spPr>
          <a:xfrm>
            <a:off x="5295452" y="6279265"/>
            <a:ext cx="6094206" cy="369332"/>
          </a:xfrm>
          <a:prstGeom prst="rect">
            <a:avLst/>
          </a:prstGeom>
          <a:noFill/>
        </p:spPr>
        <p:txBody>
          <a:bodyPr wrap="square">
            <a:spAutoFit/>
          </a:bodyPr>
          <a:lstStyle/>
          <a:p>
            <a:r>
              <a:rPr lang="en-IN" sz="1800" b="1" dirty="0">
                <a:hlinkClick r:id="rId3"/>
              </a:rPr>
              <a:t>Analysis File</a:t>
            </a:r>
            <a:endParaRPr lang="en-IN" sz="1800" b="1" dirty="0"/>
          </a:p>
        </p:txBody>
      </p:sp>
    </p:spTree>
    <p:extLst>
      <p:ext uri="{BB962C8B-B14F-4D97-AF65-F5344CB8AC3E}">
        <p14:creationId xmlns:p14="http://schemas.microsoft.com/office/powerpoint/2010/main" val="3127673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81716D-2A91-B13B-2692-706013B3F605}"/>
              </a:ext>
            </a:extLst>
          </p:cNvPr>
          <p:cNvPicPr>
            <a:picLocks noChangeAspect="1"/>
          </p:cNvPicPr>
          <p:nvPr/>
        </p:nvPicPr>
        <p:blipFill>
          <a:blip r:embed="rId2"/>
          <a:stretch>
            <a:fillRect/>
          </a:stretch>
        </p:blipFill>
        <p:spPr>
          <a:xfrm>
            <a:off x="6695316" y="569412"/>
            <a:ext cx="4618120" cy="2789162"/>
          </a:xfrm>
          <a:prstGeom prst="rect">
            <a:avLst/>
          </a:prstGeom>
        </p:spPr>
      </p:pic>
      <p:sp>
        <p:nvSpPr>
          <p:cNvPr id="2" name="TextBox 1">
            <a:extLst>
              <a:ext uri="{FF2B5EF4-FFF2-40B4-BE49-F238E27FC236}">
                <a16:creationId xmlns:a16="http://schemas.microsoft.com/office/drawing/2014/main" id="{0399D73A-55C8-F4C3-6318-CF177E154D59}"/>
              </a:ext>
            </a:extLst>
          </p:cNvPr>
          <p:cNvSpPr txBox="1"/>
          <p:nvPr/>
        </p:nvSpPr>
        <p:spPr>
          <a:xfrm>
            <a:off x="3438301" y="-16322"/>
            <a:ext cx="4116768" cy="707886"/>
          </a:xfrm>
          <a:prstGeom prst="rect">
            <a:avLst/>
          </a:prstGeom>
          <a:noFill/>
        </p:spPr>
        <p:txBody>
          <a:bodyPr wrap="none" rtlCol="0">
            <a:spAutoFit/>
          </a:bodyPr>
          <a:lstStyle/>
          <a:p>
            <a:r>
              <a:rPr lang="en-IN" sz="4000" dirty="0"/>
              <a:t>Univariate Analysis</a:t>
            </a:r>
          </a:p>
        </p:txBody>
      </p:sp>
      <p:pic>
        <p:nvPicPr>
          <p:cNvPr id="7" name="Picture 6">
            <a:extLst>
              <a:ext uri="{FF2B5EF4-FFF2-40B4-BE49-F238E27FC236}">
                <a16:creationId xmlns:a16="http://schemas.microsoft.com/office/drawing/2014/main" id="{67BC2E17-303E-A56D-66B8-F46B28F6789A}"/>
              </a:ext>
            </a:extLst>
          </p:cNvPr>
          <p:cNvPicPr>
            <a:picLocks noChangeAspect="1"/>
          </p:cNvPicPr>
          <p:nvPr/>
        </p:nvPicPr>
        <p:blipFill>
          <a:blip r:embed="rId3"/>
          <a:stretch>
            <a:fillRect/>
          </a:stretch>
        </p:blipFill>
        <p:spPr>
          <a:xfrm>
            <a:off x="6299041" y="3772002"/>
            <a:ext cx="5014395" cy="2842506"/>
          </a:xfrm>
          <a:prstGeom prst="rect">
            <a:avLst/>
          </a:prstGeom>
        </p:spPr>
      </p:pic>
      <p:sp>
        <p:nvSpPr>
          <p:cNvPr id="8" name="TextBox 7">
            <a:extLst>
              <a:ext uri="{FF2B5EF4-FFF2-40B4-BE49-F238E27FC236}">
                <a16:creationId xmlns:a16="http://schemas.microsoft.com/office/drawing/2014/main" id="{AC3AA624-392E-ADD7-BD62-21835204C38D}"/>
              </a:ext>
            </a:extLst>
          </p:cNvPr>
          <p:cNvSpPr txBox="1"/>
          <p:nvPr/>
        </p:nvSpPr>
        <p:spPr>
          <a:xfrm>
            <a:off x="245375" y="1284826"/>
            <a:ext cx="6390660" cy="646331"/>
          </a:xfrm>
          <a:prstGeom prst="rect">
            <a:avLst/>
          </a:prstGeom>
          <a:noFill/>
        </p:spPr>
        <p:txBody>
          <a:bodyPr wrap="none" rtlCol="0">
            <a:spAutoFit/>
          </a:bodyPr>
          <a:lstStyle/>
          <a:p>
            <a:r>
              <a:rPr lang="en-IN" dirty="0"/>
              <a:t>The Smooth Channel for getting the loan is Credit and Cash Office.</a:t>
            </a:r>
          </a:p>
          <a:p>
            <a:endParaRPr lang="en-IN" dirty="0"/>
          </a:p>
        </p:txBody>
      </p:sp>
      <p:sp>
        <p:nvSpPr>
          <p:cNvPr id="9" name="TextBox 8">
            <a:extLst>
              <a:ext uri="{FF2B5EF4-FFF2-40B4-BE49-F238E27FC236}">
                <a16:creationId xmlns:a16="http://schemas.microsoft.com/office/drawing/2014/main" id="{36602F3A-553B-5366-277C-4D63ECBEB9CE}"/>
              </a:ext>
            </a:extLst>
          </p:cNvPr>
          <p:cNvSpPr txBox="1"/>
          <p:nvPr/>
        </p:nvSpPr>
        <p:spPr>
          <a:xfrm>
            <a:off x="245375" y="4742178"/>
            <a:ext cx="5479513" cy="369332"/>
          </a:xfrm>
          <a:prstGeom prst="rect">
            <a:avLst/>
          </a:prstGeom>
          <a:noFill/>
        </p:spPr>
        <p:txBody>
          <a:bodyPr wrap="none" rtlCol="0">
            <a:spAutoFit/>
          </a:bodyPr>
          <a:lstStyle/>
          <a:p>
            <a:r>
              <a:rPr lang="en-IN" dirty="0"/>
              <a:t>The Most Preferred type Of Contract is Consumer Loans</a:t>
            </a:r>
          </a:p>
        </p:txBody>
      </p:sp>
      <p:sp>
        <p:nvSpPr>
          <p:cNvPr id="11" name="TextBox 10">
            <a:extLst>
              <a:ext uri="{FF2B5EF4-FFF2-40B4-BE49-F238E27FC236}">
                <a16:creationId xmlns:a16="http://schemas.microsoft.com/office/drawing/2014/main" id="{C473A881-2B70-BAC6-6993-FDE578914EB3}"/>
              </a:ext>
            </a:extLst>
          </p:cNvPr>
          <p:cNvSpPr txBox="1"/>
          <p:nvPr/>
        </p:nvSpPr>
        <p:spPr>
          <a:xfrm>
            <a:off x="5112572" y="6441200"/>
            <a:ext cx="6094206" cy="369332"/>
          </a:xfrm>
          <a:prstGeom prst="rect">
            <a:avLst/>
          </a:prstGeom>
          <a:noFill/>
        </p:spPr>
        <p:txBody>
          <a:bodyPr wrap="square">
            <a:spAutoFit/>
          </a:bodyPr>
          <a:lstStyle/>
          <a:p>
            <a:r>
              <a:rPr lang="en-IN" sz="1800" b="1" dirty="0">
                <a:hlinkClick r:id="rId4"/>
              </a:rPr>
              <a:t>Analysis File</a:t>
            </a:r>
            <a:endParaRPr lang="en-IN" sz="1800" b="1" dirty="0"/>
          </a:p>
        </p:txBody>
      </p:sp>
    </p:spTree>
    <p:extLst>
      <p:ext uri="{BB962C8B-B14F-4D97-AF65-F5344CB8AC3E}">
        <p14:creationId xmlns:p14="http://schemas.microsoft.com/office/powerpoint/2010/main" val="4163089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06ED0F9-4C48-308D-1007-7D75AE511CDD}"/>
              </a:ext>
            </a:extLst>
          </p:cNvPr>
          <p:cNvGraphicFramePr>
            <a:graphicFrameLocks/>
          </p:cNvGraphicFramePr>
          <p:nvPr>
            <p:extLst>
              <p:ext uri="{D42A27DB-BD31-4B8C-83A1-F6EECF244321}">
                <p14:modId xmlns:p14="http://schemas.microsoft.com/office/powerpoint/2010/main" val="2088868693"/>
              </p:ext>
            </p:extLst>
          </p:nvPr>
        </p:nvGraphicFramePr>
        <p:xfrm>
          <a:off x="6897330" y="48915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DBFBD1EA-FBDA-3F30-33AC-08961035E993}"/>
              </a:ext>
            </a:extLst>
          </p:cNvPr>
          <p:cNvGraphicFramePr>
            <a:graphicFrameLocks/>
          </p:cNvGraphicFramePr>
          <p:nvPr>
            <p:extLst>
              <p:ext uri="{D42A27DB-BD31-4B8C-83A1-F6EECF244321}">
                <p14:modId xmlns:p14="http://schemas.microsoft.com/office/powerpoint/2010/main" val="3083707194"/>
              </p:ext>
            </p:extLst>
          </p:nvPr>
        </p:nvGraphicFramePr>
        <p:xfrm>
          <a:off x="6897330" y="3625645"/>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61E256B4-8CAA-FB69-29D4-0E43AE7AA0C7}"/>
              </a:ext>
            </a:extLst>
          </p:cNvPr>
          <p:cNvSpPr txBox="1"/>
          <p:nvPr/>
        </p:nvSpPr>
        <p:spPr>
          <a:xfrm>
            <a:off x="3797450" y="165989"/>
            <a:ext cx="3439339" cy="646331"/>
          </a:xfrm>
          <a:prstGeom prst="rect">
            <a:avLst/>
          </a:prstGeom>
          <a:noFill/>
        </p:spPr>
        <p:txBody>
          <a:bodyPr wrap="none" rtlCol="0">
            <a:spAutoFit/>
          </a:bodyPr>
          <a:lstStyle/>
          <a:p>
            <a:r>
              <a:rPr lang="en-IN" sz="3600" dirty="0"/>
              <a:t>Bivariate Analysis</a:t>
            </a:r>
          </a:p>
        </p:txBody>
      </p:sp>
      <p:sp>
        <p:nvSpPr>
          <p:cNvPr id="5" name="TextBox 4">
            <a:extLst>
              <a:ext uri="{FF2B5EF4-FFF2-40B4-BE49-F238E27FC236}">
                <a16:creationId xmlns:a16="http://schemas.microsoft.com/office/drawing/2014/main" id="{357C029B-4A4A-80E9-3B62-1D82184BE8F0}"/>
              </a:ext>
            </a:extLst>
          </p:cNvPr>
          <p:cNvSpPr txBox="1"/>
          <p:nvPr/>
        </p:nvSpPr>
        <p:spPr>
          <a:xfrm>
            <a:off x="722670" y="1468339"/>
            <a:ext cx="6094041" cy="1200329"/>
          </a:xfrm>
          <a:prstGeom prst="rect">
            <a:avLst/>
          </a:prstGeom>
          <a:noFill/>
        </p:spPr>
        <p:txBody>
          <a:bodyPr wrap="none" rtlCol="0">
            <a:spAutoFit/>
          </a:bodyPr>
          <a:lstStyle/>
          <a:p>
            <a:r>
              <a:rPr lang="en-IN" dirty="0"/>
              <a:t>The Given Chart is in Between Contract Type and Income</a:t>
            </a:r>
          </a:p>
          <a:p>
            <a:r>
              <a:rPr lang="en-IN" dirty="0"/>
              <a:t>And it has been found that sum of income of Consumer loan is </a:t>
            </a:r>
          </a:p>
          <a:p>
            <a:r>
              <a:rPr lang="en-IN" dirty="0"/>
              <a:t>highest.</a:t>
            </a:r>
          </a:p>
          <a:p>
            <a:endParaRPr lang="en-IN" dirty="0"/>
          </a:p>
        </p:txBody>
      </p:sp>
      <p:sp>
        <p:nvSpPr>
          <p:cNvPr id="6" name="TextBox 5">
            <a:extLst>
              <a:ext uri="{FF2B5EF4-FFF2-40B4-BE49-F238E27FC236}">
                <a16:creationId xmlns:a16="http://schemas.microsoft.com/office/drawing/2014/main" id="{455F039E-22DC-00AF-9626-E047D3D82C4F}"/>
              </a:ext>
            </a:extLst>
          </p:cNvPr>
          <p:cNvSpPr txBox="1"/>
          <p:nvPr/>
        </p:nvSpPr>
        <p:spPr>
          <a:xfrm>
            <a:off x="722669" y="4518211"/>
            <a:ext cx="6094041" cy="1200329"/>
          </a:xfrm>
          <a:prstGeom prst="rect">
            <a:avLst/>
          </a:prstGeom>
          <a:noFill/>
        </p:spPr>
        <p:txBody>
          <a:bodyPr wrap="square" rtlCol="0">
            <a:spAutoFit/>
          </a:bodyPr>
          <a:lstStyle/>
          <a:p>
            <a:r>
              <a:rPr lang="en-IN" dirty="0"/>
              <a:t>The Given Chart is in Between the Contract Type and </a:t>
            </a:r>
          </a:p>
          <a:p>
            <a:r>
              <a:rPr lang="en-IN" dirty="0"/>
              <a:t>amount Of Annuity. The Amount Of Annuity is Maximum 0</a:t>
            </a:r>
          </a:p>
          <a:p>
            <a:r>
              <a:rPr lang="en-IN" dirty="0"/>
              <a:t>for Cash Loans.</a:t>
            </a:r>
          </a:p>
          <a:p>
            <a:endParaRPr lang="en-IN" dirty="0"/>
          </a:p>
        </p:txBody>
      </p:sp>
      <p:sp>
        <p:nvSpPr>
          <p:cNvPr id="8" name="TextBox 7">
            <a:extLst>
              <a:ext uri="{FF2B5EF4-FFF2-40B4-BE49-F238E27FC236}">
                <a16:creationId xmlns:a16="http://schemas.microsoft.com/office/drawing/2014/main" id="{736F6C9A-F23F-91B2-CB8C-8BFE32633938}"/>
              </a:ext>
            </a:extLst>
          </p:cNvPr>
          <p:cNvSpPr txBox="1"/>
          <p:nvPr/>
        </p:nvSpPr>
        <p:spPr>
          <a:xfrm>
            <a:off x="5375124" y="6344640"/>
            <a:ext cx="6094206" cy="369332"/>
          </a:xfrm>
          <a:prstGeom prst="rect">
            <a:avLst/>
          </a:prstGeom>
          <a:noFill/>
        </p:spPr>
        <p:txBody>
          <a:bodyPr wrap="square">
            <a:spAutoFit/>
          </a:bodyPr>
          <a:lstStyle/>
          <a:p>
            <a:r>
              <a:rPr lang="en-IN" sz="1800" b="1" dirty="0">
                <a:hlinkClick r:id="rId4"/>
              </a:rPr>
              <a:t>Analysis File</a:t>
            </a:r>
            <a:endParaRPr lang="en-IN" sz="1800" b="1" dirty="0"/>
          </a:p>
        </p:txBody>
      </p:sp>
    </p:spTree>
    <p:extLst>
      <p:ext uri="{BB962C8B-B14F-4D97-AF65-F5344CB8AC3E}">
        <p14:creationId xmlns:p14="http://schemas.microsoft.com/office/powerpoint/2010/main" val="3452233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1074F3-FA4A-7CCD-2EC5-EF7AE9D82E3C}"/>
              </a:ext>
            </a:extLst>
          </p:cNvPr>
          <p:cNvPicPr>
            <a:picLocks noChangeAspect="1"/>
          </p:cNvPicPr>
          <p:nvPr/>
        </p:nvPicPr>
        <p:blipFill>
          <a:blip r:embed="rId2"/>
          <a:stretch>
            <a:fillRect/>
          </a:stretch>
        </p:blipFill>
        <p:spPr>
          <a:xfrm>
            <a:off x="1137358" y="1649462"/>
            <a:ext cx="10441904" cy="1534802"/>
          </a:xfrm>
          <a:prstGeom prst="rect">
            <a:avLst/>
          </a:prstGeom>
        </p:spPr>
      </p:pic>
      <p:sp>
        <p:nvSpPr>
          <p:cNvPr id="2" name="TextBox 1">
            <a:extLst>
              <a:ext uri="{FF2B5EF4-FFF2-40B4-BE49-F238E27FC236}">
                <a16:creationId xmlns:a16="http://schemas.microsoft.com/office/drawing/2014/main" id="{FC13037D-ED62-4380-EAE5-6979D7B4E465}"/>
              </a:ext>
            </a:extLst>
          </p:cNvPr>
          <p:cNvSpPr txBox="1"/>
          <p:nvPr/>
        </p:nvSpPr>
        <p:spPr>
          <a:xfrm flipH="1">
            <a:off x="3907714" y="449133"/>
            <a:ext cx="5612804" cy="1200329"/>
          </a:xfrm>
          <a:prstGeom prst="rect">
            <a:avLst/>
          </a:prstGeom>
          <a:noFill/>
        </p:spPr>
        <p:txBody>
          <a:bodyPr wrap="square" rtlCol="0">
            <a:spAutoFit/>
          </a:bodyPr>
          <a:lstStyle/>
          <a:p>
            <a:r>
              <a:rPr lang="en-IN" sz="3600" dirty="0"/>
              <a:t>Finding Corelations</a:t>
            </a:r>
          </a:p>
          <a:p>
            <a:endParaRPr lang="en-IN" sz="3600" dirty="0"/>
          </a:p>
        </p:txBody>
      </p:sp>
      <p:sp>
        <p:nvSpPr>
          <p:cNvPr id="5" name="TextBox 4">
            <a:extLst>
              <a:ext uri="{FF2B5EF4-FFF2-40B4-BE49-F238E27FC236}">
                <a16:creationId xmlns:a16="http://schemas.microsoft.com/office/drawing/2014/main" id="{9E0B2717-C0C6-0579-B099-09BFC4E1BBA8}"/>
              </a:ext>
            </a:extLst>
          </p:cNvPr>
          <p:cNvSpPr txBox="1"/>
          <p:nvPr/>
        </p:nvSpPr>
        <p:spPr>
          <a:xfrm>
            <a:off x="1516669" y="3948056"/>
            <a:ext cx="9158661" cy="1477328"/>
          </a:xfrm>
          <a:prstGeom prst="rect">
            <a:avLst/>
          </a:prstGeom>
          <a:noFill/>
        </p:spPr>
        <p:txBody>
          <a:bodyPr wrap="none" rtlCol="0">
            <a:spAutoFit/>
          </a:bodyPr>
          <a:lstStyle/>
          <a:p>
            <a:pPr marL="285750" indent="-285750">
              <a:buFont typeface="Wingdings" panose="05000000000000000000" pitchFamily="2" charset="2"/>
              <a:buChar char="§"/>
            </a:pPr>
            <a:r>
              <a:rPr lang="en-IN" dirty="0"/>
              <a:t>The Columns or we can say that data which is used for finding the correlation are as follows:-</a:t>
            </a:r>
          </a:p>
          <a:p>
            <a:pPr marL="285750" indent="-285750">
              <a:buFont typeface="Wingdings" panose="05000000000000000000" pitchFamily="2" charset="2"/>
              <a:buChar char="§"/>
            </a:pPr>
            <a:r>
              <a:rPr lang="en-IN" dirty="0"/>
              <a:t>Amount of Annuity</a:t>
            </a:r>
          </a:p>
          <a:p>
            <a:pPr marL="285750" indent="-285750">
              <a:buFont typeface="Wingdings" panose="05000000000000000000" pitchFamily="2" charset="2"/>
              <a:buChar char="§"/>
            </a:pPr>
            <a:r>
              <a:rPr lang="en-IN" dirty="0"/>
              <a:t>Amount Of Down Payment</a:t>
            </a:r>
          </a:p>
          <a:p>
            <a:pPr marL="285750" indent="-285750">
              <a:buFont typeface="Wingdings" panose="05000000000000000000" pitchFamily="2" charset="2"/>
              <a:buChar char="§"/>
            </a:pPr>
            <a:r>
              <a:rPr lang="en-IN" dirty="0"/>
              <a:t>Amount of Credit</a:t>
            </a:r>
          </a:p>
          <a:p>
            <a:pPr marL="285750" indent="-285750">
              <a:buFont typeface="Wingdings" panose="05000000000000000000" pitchFamily="2" charset="2"/>
              <a:buChar char="§"/>
            </a:pPr>
            <a:r>
              <a:rPr lang="en-IN" dirty="0"/>
              <a:t>Annuity Amount</a:t>
            </a:r>
          </a:p>
        </p:txBody>
      </p:sp>
      <p:sp>
        <p:nvSpPr>
          <p:cNvPr id="7" name="TextBox 6">
            <a:extLst>
              <a:ext uri="{FF2B5EF4-FFF2-40B4-BE49-F238E27FC236}">
                <a16:creationId xmlns:a16="http://schemas.microsoft.com/office/drawing/2014/main" id="{96A90804-D78F-55F5-8773-F47AB3CFD6A1}"/>
              </a:ext>
            </a:extLst>
          </p:cNvPr>
          <p:cNvSpPr txBox="1"/>
          <p:nvPr/>
        </p:nvSpPr>
        <p:spPr>
          <a:xfrm>
            <a:off x="5349241" y="6224201"/>
            <a:ext cx="6094206" cy="369332"/>
          </a:xfrm>
          <a:prstGeom prst="rect">
            <a:avLst/>
          </a:prstGeom>
          <a:noFill/>
        </p:spPr>
        <p:txBody>
          <a:bodyPr wrap="square">
            <a:spAutoFit/>
          </a:bodyPr>
          <a:lstStyle/>
          <a:p>
            <a:r>
              <a:rPr lang="en-IN" sz="1800" b="1" dirty="0">
                <a:hlinkClick r:id="rId3"/>
              </a:rPr>
              <a:t>Analysis File</a:t>
            </a:r>
            <a:endParaRPr lang="en-IN" sz="1800" b="1" dirty="0"/>
          </a:p>
        </p:txBody>
      </p:sp>
    </p:spTree>
    <p:extLst>
      <p:ext uri="{BB962C8B-B14F-4D97-AF65-F5344CB8AC3E}">
        <p14:creationId xmlns:p14="http://schemas.microsoft.com/office/powerpoint/2010/main" val="2498058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EF4E37-7FE8-7284-444D-6CA239EE407E}"/>
              </a:ext>
            </a:extLst>
          </p:cNvPr>
          <p:cNvSpPr txBox="1"/>
          <p:nvPr/>
        </p:nvSpPr>
        <p:spPr>
          <a:xfrm>
            <a:off x="4112204" y="591670"/>
            <a:ext cx="1983796" cy="830997"/>
          </a:xfrm>
          <a:prstGeom prst="rect">
            <a:avLst/>
          </a:prstGeom>
          <a:noFill/>
        </p:spPr>
        <p:txBody>
          <a:bodyPr wrap="square" rtlCol="0">
            <a:spAutoFit/>
          </a:bodyPr>
          <a:lstStyle/>
          <a:p>
            <a:pPr algn="ctr"/>
            <a:r>
              <a:rPr lang="en-IN" sz="4800" dirty="0"/>
              <a:t>Result</a:t>
            </a:r>
          </a:p>
        </p:txBody>
      </p:sp>
      <p:sp>
        <p:nvSpPr>
          <p:cNvPr id="3" name="TextBox 2">
            <a:extLst>
              <a:ext uri="{FF2B5EF4-FFF2-40B4-BE49-F238E27FC236}">
                <a16:creationId xmlns:a16="http://schemas.microsoft.com/office/drawing/2014/main" id="{435CF472-9E51-36AD-2F13-25B5D9EEC528}"/>
              </a:ext>
            </a:extLst>
          </p:cNvPr>
          <p:cNvSpPr txBox="1"/>
          <p:nvPr/>
        </p:nvSpPr>
        <p:spPr>
          <a:xfrm>
            <a:off x="785309" y="2151727"/>
            <a:ext cx="10201960" cy="2554545"/>
          </a:xfrm>
          <a:prstGeom prst="rect">
            <a:avLst/>
          </a:prstGeom>
          <a:noFill/>
        </p:spPr>
        <p:txBody>
          <a:bodyPr wrap="none" rtlCol="0">
            <a:spAutoFit/>
          </a:bodyPr>
          <a:lstStyle/>
          <a:p>
            <a:pPr marL="285750" indent="-285750">
              <a:buFont typeface="Wingdings" panose="05000000000000000000" pitchFamily="2" charset="2"/>
              <a:buChar char="Ø"/>
            </a:pPr>
            <a:r>
              <a:rPr lang="en-IN" sz="2000" dirty="0"/>
              <a:t>The Loan appliers are mostly women, may be the man seeks for the loan in the name of their </a:t>
            </a:r>
          </a:p>
          <a:p>
            <a:r>
              <a:rPr lang="en-IN" sz="2000" dirty="0"/>
              <a:t>      wife or Female of their family</a:t>
            </a:r>
          </a:p>
          <a:p>
            <a:pPr marL="285750" indent="-285750">
              <a:buFont typeface="Wingdings" panose="05000000000000000000" pitchFamily="2" charset="2"/>
              <a:buChar char="Ø"/>
            </a:pPr>
            <a:r>
              <a:rPr lang="en-IN" sz="2000" dirty="0"/>
              <a:t>The Seekers who are having payment difficulties are  having low income sources.</a:t>
            </a:r>
          </a:p>
          <a:p>
            <a:pPr marL="285750" indent="-285750">
              <a:buFont typeface="Wingdings" panose="05000000000000000000" pitchFamily="2" charset="2"/>
              <a:buChar char="Ø"/>
            </a:pPr>
            <a:r>
              <a:rPr lang="en-IN" sz="2000" dirty="0"/>
              <a:t>The One who is having good previous loan history easily get the loan as compared</a:t>
            </a:r>
          </a:p>
          <a:p>
            <a:r>
              <a:rPr lang="en-IN" sz="2000" dirty="0"/>
              <a:t>      to are seeking for the first time.</a:t>
            </a:r>
          </a:p>
          <a:p>
            <a:pPr marL="285750" indent="-285750">
              <a:buFont typeface="Wingdings" panose="05000000000000000000" pitchFamily="2" charset="2"/>
              <a:buChar char="Ø"/>
            </a:pPr>
            <a:r>
              <a:rPr lang="en-IN" sz="2000" dirty="0"/>
              <a:t>The information used for analyse the behaviour and daily needs of the customer.</a:t>
            </a:r>
          </a:p>
          <a:p>
            <a:pPr marL="285750" indent="-285750">
              <a:buFont typeface="Wingdings" panose="05000000000000000000" pitchFamily="2" charset="2"/>
              <a:buChar char="Ø"/>
            </a:pPr>
            <a:r>
              <a:rPr lang="en-IN" sz="2000" dirty="0"/>
              <a:t>The loan seekers are applying for a little amount of loan </a:t>
            </a:r>
          </a:p>
          <a:p>
            <a:r>
              <a:rPr lang="en-IN" sz="2000" dirty="0"/>
              <a:t>      which means they are lending it for personal use.</a:t>
            </a:r>
          </a:p>
        </p:txBody>
      </p:sp>
    </p:spTree>
    <p:extLst>
      <p:ext uri="{BB962C8B-B14F-4D97-AF65-F5344CB8AC3E}">
        <p14:creationId xmlns:p14="http://schemas.microsoft.com/office/powerpoint/2010/main" val="326028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8F83-AE67-4572-EC8E-0A16030DD2C0}"/>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0F6082F6-DBF0-1978-3F8D-D367B14E3686}"/>
              </a:ext>
            </a:extLst>
          </p:cNvPr>
          <p:cNvSpPr>
            <a:spLocks noGrp="1"/>
          </p:cNvSpPr>
          <p:nvPr>
            <p:ph idx="1"/>
          </p:nvPr>
        </p:nvSpPr>
        <p:spPr/>
        <p:txBody>
          <a:bodyPr/>
          <a:lstStyle/>
          <a:p>
            <a:pPr marL="0" indent="0">
              <a:buNone/>
            </a:pPr>
            <a:r>
              <a:rPr lang="en-IN" dirty="0"/>
              <a:t>This Project is all about the Bank loan data. In the given dataset , data is all about the information given by the appliers during the time of loan applying. Using EDA it will helps us to analyse the defaulters and one who are punctual. This is also comes under Financial Risk analytics.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7956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9237-4B81-1B37-2125-51DFF59A8E72}"/>
              </a:ext>
            </a:extLst>
          </p:cNvPr>
          <p:cNvSpPr>
            <a:spLocks noGrp="1"/>
          </p:cNvSpPr>
          <p:nvPr>
            <p:ph type="title"/>
          </p:nvPr>
        </p:nvSpPr>
        <p:spPr/>
        <p:txBody>
          <a:bodyPr/>
          <a:lstStyle/>
          <a:p>
            <a:r>
              <a:rPr lang="en-IN" dirty="0"/>
              <a:t>Tech Used</a:t>
            </a:r>
          </a:p>
        </p:txBody>
      </p:sp>
      <p:sp>
        <p:nvSpPr>
          <p:cNvPr id="3" name="Content Placeholder 2">
            <a:extLst>
              <a:ext uri="{FF2B5EF4-FFF2-40B4-BE49-F238E27FC236}">
                <a16:creationId xmlns:a16="http://schemas.microsoft.com/office/drawing/2014/main" id="{299B6C05-F7BE-152D-0AF2-7E059586F7FC}"/>
              </a:ext>
            </a:extLst>
          </p:cNvPr>
          <p:cNvSpPr>
            <a:spLocks noGrp="1"/>
          </p:cNvSpPr>
          <p:nvPr>
            <p:ph idx="1"/>
          </p:nvPr>
        </p:nvSpPr>
        <p:spPr/>
        <p:txBody>
          <a:bodyPr/>
          <a:lstStyle/>
          <a:p>
            <a:pPr marL="0" indent="0">
              <a:buNone/>
            </a:pPr>
            <a:r>
              <a:rPr lang="en-IN" dirty="0"/>
              <a:t>Microsoft Excel 365</a:t>
            </a:r>
          </a:p>
        </p:txBody>
      </p:sp>
    </p:spTree>
    <p:extLst>
      <p:ext uri="{BB962C8B-B14F-4D97-AF65-F5344CB8AC3E}">
        <p14:creationId xmlns:p14="http://schemas.microsoft.com/office/powerpoint/2010/main" val="427321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6A38-2D5D-A505-BBF7-85FAB8C0F98D}"/>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8ADDA75D-296B-EC6D-A0D7-CA9FF1D6BABE}"/>
              </a:ext>
            </a:extLst>
          </p:cNvPr>
          <p:cNvSpPr>
            <a:spLocks noGrp="1"/>
          </p:cNvSpPr>
          <p:nvPr>
            <p:ph idx="1"/>
          </p:nvPr>
        </p:nvSpPr>
        <p:spPr/>
        <p:txBody>
          <a:bodyPr/>
          <a:lstStyle/>
          <a:p>
            <a:r>
              <a:rPr lang="en-IN" dirty="0"/>
              <a:t>First of all I removed the null values and replaced them</a:t>
            </a:r>
          </a:p>
          <a:p>
            <a:r>
              <a:rPr lang="en-IN" dirty="0"/>
              <a:t>The column having null values greater than  30 % is removed</a:t>
            </a:r>
          </a:p>
          <a:p>
            <a:r>
              <a:rPr lang="en-IN" dirty="0"/>
              <a:t>The days columns </a:t>
            </a:r>
            <a:r>
              <a:rPr lang="en-IN"/>
              <a:t>whiczh</a:t>
            </a:r>
            <a:r>
              <a:rPr lang="en-IN" dirty="0"/>
              <a:t> are negative is converted into positive.</a:t>
            </a:r>
          </a:p>
        </p:txBody>
      </p:sp>
    </p:spTree>
    <p:extLst>
      <p:ext uri="{BB962C8B-B14F-4D97-AF65-F5344CB8AC3E}">
        <p14:creationId xmlns:p14="http://schemas.microsoft.com/office/powerpoint/2010/main" val="2884191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A2ACA1-5F65-BC77-A20F-E2F54BD557F2}"/>
              </a:ext>
            </a:extLst>
          </p:cNvPr>
          <p:cNvSpPr txBox="1"/>
          <p:nvPr/>
        </p:nvSpPr>
        <p:spPr>
          <a:xfrm>
            <a:off x="4542503" y="263324"/>
            <a:ext cx="6017342" cy="646331"/>
          </a:xfrm>
          <a:prstGeom prst="rect">
            <a:avLst/>
          </a:prstGeom>
          <a:noFill/>
        </p:spPr>
        <p:txBody>
          <a:bodyPr wrap="square" rtlCol="0">
            <a:spAutoFit/>
          </a:bodyPr>
          <a:lstStyle/>
          <a:p>
            <a:r>
              <a:rPr lang="en-IN" sz="3600" dirty="0"/>
              <a:t>OUTLIERS</a:t>
            </a:r>
          </a:p>
        </p:txBody>
      </p:sp>
      <p:sp>
        <p:nvSpPr>
          <p:cNvPr id="4" name="TextBox 3">
            <a:extLst>
              <a:ext uri="{FF2B5EF4-FFF2-40B4-BE49-F238E27FC236}">
                <a16:creationId xmlns:a16="http://schemas.microsoft.com/office/drawing/2014/main" id="{90120186-B968-58E6-E694-B03AAA00D3C9}"/>
              </a:ext>
            </a:extLst>
          </p:cNvPr>
          <p:cNvSpPr txBox="1"/>
          <p:nvPr/>
        </p:nvSpPr>
        <p:spPr>
          <a:xfrm>
            <a:off x="0" y="1185012"/>
            <a:ext cx="12200841" cy="4401205"/>
          </a:xfrm>
          <a:prstGeom prst="rect">
            <a:avLst/>
          </a:prstGeom>
          <a:noFill/>
        </p:spPr>
        <p:txBody>
          <a:bodyPr wrap="none" rtlCol="0">
            <a:spAutoFit/>
          </a:bodyPr>
          <a:lstStyle/>
          <a:p>
            <a:pPr marL="285750" indent="-285750">
              <a:buFont typeface="Arial" panose="020B0604020202020204" pitchFamily="34" charset="0"/>
              <a:buChar char="•"/>
            </a:pPr>
            <a:r>
              <a:rPr lang="en-IN" sz="2800" dirty="0"/>
              <a:t>In Case of Number of children ,most of the loan appliers are having</a:t>
            </a:r>
          </a:p>
          <a:p>
            <a:r>
              <a:rPr lang="en-IN" sz="2800" dirty="0"/>
              <a:t>children 0 to 4 , maximum density  is on the scale of 0. So Maximum loan appliers </a:t>
            </a:r>
          </a:p>
          <a:p>
            <a:r>
              <a:rPr lang="en-IN" sz="2800" dirty="0"/>
              <a:t>is having 0 Children.</a:t>
            </a:r>
          </a:p>
          <a:p>
            <a:pPr marL="285750" indent="-285750">
              <a:buFont typeface="Arial" panose="020B0604020202020204" pitchFamily="34" charset="0"/>
              <a:buChar char="•"/>
            </a:pPr>
            <a:r>
              <a:rPr lang="en-IN" sz="2800" dirty="0"/>
              <a:t>All most all the person is having the income less than 2000000  and only one </a:t>
            </a:r>
          </a:p>
          <a:p>
            <a:r>
              <a:rPr lang="en-IN" sz="2800" dirty="0"/>
              <a:t>is having income up to 10000000, So it is clearly a outliers which need to removed.</a:t>
            </a:r>
          </a:p>
          <a:p>
            <a:pPr marL="285750" indent="-285750">
              <a:buFont typeface="Arial" panose="020B0604020202020204" pitchFamily="34" charset="0"/>
              <a:buChar char="•"/>
            </a:pPr>
            <a:r>
              <a:rPr lang="en-IN" sz="2800" dirty="0"/>
              <a:t>The Amount credit is lies up to 25 lakh and there is one or two credits</a:t>
            </a:r>
          </a:p>
          <a:p>
            <a:r>
              <a:rPr lang="en-IN" sz="2800" dirty="0"/>
              <a:t> which is beyond 25 lakh.</a:t>
            </a:r>
          </a:p>
          <a:p>
            <a:pPr marL="285750" indent="-285750">
              <a:buFont typeface="Arial" panose="020B0604020202020204" pitchFamily="34" charset="0"/>
              <a:buChar char="•"/>
            </a:pPr>
            <a:r>
              <a:rPr lang="en-IN" sz="2800" dirty="0"/>
              <a:t>The Amount Annuity is lies in between 0 to 1 lakh and there are some outliers </a:t>
            </a:r>
          </a:p>
          <a:p>
            <a:r>
              <a:rPr lang="en-IN" sz="2800" dirty="0"/>
              <a:t>but some are extra ordinarily out.</a:t>
            </a:r>
          </a:p>
          <a:p>
            <a:endParaRPr lang="en-IN" sz="2800" dirty="0"/>
          </a:p>
        </p:txBody>
      </p:sp>
      <p:sp>
        <p:nvSpPr>
          <p:cNvPr id="3" name="TextBox 2">
            <a:extLst>
              <a:ext uri="{FF2B5EF4-FFF2-40B4-BE49-F238E27FC236}">
                <a16:creationId xmlns:a16="http://schemas.microsoft.com/office/drawing/2014/main" id="{00D5F1C4-4D62-EA39-B496-55E8C6CA43CC}"/>
              </a:ext>
            </a:extLst>
          </p:cNvPr>
          <p:cNvSpPr txBox="1"/>
          <p:nvPr/>
        </p:nvSpPr>
        <p:spPr>
          <a:xfrm>
            <a:off x="4367605" y="6302288"/>
            <a:ext cx="2265941" cy="584775"/>
          </a:xfrm>
          <a:prstGeom prst="rect">
            <a:avLst/>
          </a:prstGeom>
          <a:noFill/>
        </p:spPr>
        <p:txBody>
          <a:bodyPr wrap="none" rtlCol="0">
            <a:spAutoFit/>
          </a:bodyPr>
          <a:lstStyle/>
          <a:p>
            <a:r>
              <a:rPr lang="en-IN" sz="3200" b="1" dirty="0">
                <a:hlinkClick r:id="rId2"/>
              </a:rPr>
              <a:t>Analysis File</a:t>
            </a:r>
            <a:endParaRPr lang="en-IN" sz="3200" b="1" dirty="0"/>
          </a:p>
        </p:txBody>
      </p:sp>
    </p:spTree>
    <p:extLst>
      <p:ext uri="{BB962C8B-B14F-4D97-AF65-F5344CB8AC3E}">
        <p14:creationId xmlns:p14="http://schemas.microsoft.com/office/powerpoint/2010/main" val="6365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ABD176-1916-C002-52B6-B914821BC628}"/>
              </a:ext>
            </a:extLst>
          </p:cNvPr>
          <p:cNvPicPr>
            <a:picLocks noChangeAspect="1"/>
          </p:cNvPicPr>
          <p:nvPr/>
        </p:nvPicPr>
        <p:blipFill>
          <a:blip r:embed="rId2"/>
          <a:stretch>
            <a:fillRect/>
          </a:stretch>
        </p:blipFill>
        <p:spPr>
          <a:xfrm>
            <a:off x="183672" y="219102"/>
            <a:ext cx="6096812" cy="3045207"/>
          </a:xfrm>
          <a:prstGeom prst="rect">
            <a:avLst/>
          </a:prstGeom>
        </p:spPr>
      </p:pic>
      <p:pic>
        <p:nvPicPr>
          <p:cNvPr id="5" name="Picture 4">
            <a:extLst>
              <a:ext uri="{FF2B5EF4-FFF2-40B4-BE49-F238E27FC236}">
                <a16:creationId xmlns:a16="http://schemas.microsoft.com/office/drawing/2014/main" id="{E4EF4CFE-D1CA-D504-2495-84394D51DEBB}"/>
              </a:ext>
            </a:extLst>
          </p:cNvPr>
          <p:cNvPicPr>
            <a:picLocks noChangeAspect="1"/>
          </p:cNvPicPr>
          <p:nvPr/>
        </p:nvPicPr>
        <p:blipFill>
          <a:blip r:embed="rId3"/>
          <a:stretch>
            <a:fillRect/>
          </a:stretch>
        </p:blipFill>
        <p:spPr>
          <a:xfrm>
            <a:off x="7039207" y="219103"/>
            <a:ext cx="4406314" cy="3209898"/>
          </a:xfrm>
          <a:prstGeom prst="rect">
            <a:avLst/>
          </a:prstGeom>
        </p:spPr>
      </p:pic>
      <p:pic>
        <p:nvPicPr>
          <p:cNvPr id="7" name="Picture 6">
            <a:extLst>
              <a:ext uri="{FF2B5EF4-FFF2-40B4-BE49-F238E27FC236}">
                <a16:creationId xmlns:a16="http://schemas.microsoft.com/office/drawing/2014/main" id="{0EE94B6D-D016-C94A-D562-E03997F7DD57}"/>
              </a:ext>
            </a:extLst>
          </p:cNvPr>
          <p:cNvPicPr>
            <a:picLocks noChangeAspect="1"/>
          </p:cNvPicPr>
          <p:nvPr/>
        </p:nvPicPr>
        <p:blipFill>
          <a:blip r:embed="rId4"/>
          <a:stretch>
            <a:fillRect/>
          </a:stretch>
        </p:blipFill>
        <p:spPr>
          <a:xfrm>
            <a:off x="602887" y="3649659"/>
            <a:ext cx="4893345" cy="2937630"/>
          </a:xfrm>
          <a:prstGeom prst="rect">
            <a:avLst/>
          </a:prstGeom>
        </p:spPr>
      </p:pic>
      <p:pic>
        <p:nvPicPr>
          <p:cNvPr id="9" name="Picture 8">
            <a:extLst>
              <a:ext uri="{FF2B5EF4-FFF2-40B4-BE49-F238E27FC236}">
                <a16:creationId xmlns:a16="http://schemas.microsoft.com/office/drawing/2014/main" id="{3EEDAB91-F9FB-C98D-A234-4803DB5AEE6A}"/>
              </a:ext>
            </a:extLst>
          </p:cNvPr>
          <p:cNvPicPr>
            <a:picLocks noChangeAspect="1"/>
          </p:cNvPicPr>
          <p:nvPr/>
        </p:nvPicPr>
        <p:blipFill>
          <a:blip r:embed="rId5"/>
          <a:stretch>
            <a:fillRect/>
          </a:stretch>
        </p:blipFill>
        <p:spPr>
          <a:xfrm>
            <a:off x="6570454" y="3749739"/>
            <a:ext cx="4746475" cy="2889158"/>
          </a:xfrm>
          <a:prstGeom prst="rect">
            <a:avLst/>
          </a:prstGeom>
        </p:spPr>
      </p:pic>
    </p:spTree>
    <p:extLst>
      <p:ext uri="{BB962C8B-B14F-4D97-AF65-F5344CB8AC3E}">
        <p14:creationId xmlns:p14="http://schemas.microsoft.com/office/powerpoint/2010/main" val="362869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26E5F1-B537-C948-3F42-1839B4E8DBC9}"/>
              </a:ext>
            </a:extLst>
          </p:cNvPr>
          <p:cNvPicPr>
            <a:picLocks noChangeAspect="1"/>
          </p:cNvPicPr>
          <p:nvPr/>
        </p:nvPicPr>
        <p:blipFill>
          <a:blip r:embed="rId2"/>
          <a:stretch>
            <a:fillRect/>
          </a:stretch>
        </p:blipFill>
        <p:spPr>
          <a:xfrm>
            <a:off x="6921910" y="257662"/>
            <a:ext cx="4861022" cy="2923073"/>
          </a:xfrm>
          <a:prstGeom prst="rect">
            <a:avLst/>
          </a:prstGeom>
        </p:spPr>
      </p:pic>
      <p:graphicFrame>
        <p:nvGraphicFramePr>
          <p:cNvPr id="4" name="Chart 3">
            <a:extLst>
              <a:ext uri="{FF2B5EF4-FFF2-40B4-BE49-F238E27FC236}">
                <a16:creationId xmlns:a16="http://schemas.microsoft.com/office/drawing/2014/main" id="{74661469-FA96-ACD1-E064-4D2FF94D0818}"/>
              </a:ext>
            </a:extLst>
          </p:cNvPr>
          <p:cNvGraphicFramePr>
            <a:graphicFrameLocks/>
          </p:cNvGraphicFramePr>
          <p:nvPr>
            <p:extLst>
              <p:ext uri="{D42A27DB-BD31-4B8C-83A1-F6EECF244321}">
                <p14:modId xmlns:p14="http://schemas.microsoft.com/office/powerpoint/2010/main" val="1915240559"/>
              </p:ext>
            </p:extLst>
          </p:nvPr>
        </p:nvGraphicFramePr>
        <p:xfrm>
          <a:off x="7786164" y="3677265"/>
          <a:ext cx="3599589" cy="2907889"/>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7D199ED1-22E8-FE32-4286-AB30A9870802}"/>
              </a:ext>
            </a:extLst>
          </p:cNvPr>
          <p:cNvSpPr txBox="1"/>
          <p:nvPr/>
        </p:nvSpPr>
        <p:spPr>
          <a:xfrm>
            <a:off x="2592730" y="0"/>
            <a:ext cx="3597908" cy="646331"/>
          </a:xfrm>
          <a:prstGeom prst="rect">
            <a:avLst/>
          </a:prstGeom>
          <a:noFill/>
        </p:spPr>
        <p:txBody>
          <a:bodyPr wrap="none" rtlCol="0">
            <a:spAutoFit/>
          </a:bodyPr>
          <a:lstStyle/>
          <a:p>
            <a:r>
              <a:rPr lang="en-IN" sz="3600" b="1" dirty="0"/>
              <a:t>DATA IMBALANCE</a:t>
            </a:r>
          </a:p>
        </p:txBody>
      </p:sp>
      <p:sp>
        <p:nvSpPr>
          <p:cNvPr id="5" name="TextBox 4">
            <a:extLst>
              <a:ext uri="{FF2B5EF4-FFF2-40B4-BE49-F238E27FC236}">
                <a16:creationId xmlns:a16="http://schemas.microsoft.com/office/drawing/2014/main" id="{2341414D-5FCF-3D8A-DCF0-BB80715539BC}"/>
              </a:ext>
            </a:extLst>
          </p:cNvPr>
          <p:cNvSpPr txBox="1"/>
          <p:nvPr/>
        </p:nvSpPr>
        <p:spPr>
          <a:xfrm>
            <a:off x="1388962" y="1377387"/>
            <a:ext cx="6605976" cy="923330"/>
          </a:xfrm>
          <a:prstGeom prst="rect">
            <a:avLst/>
          </a:prstGeom>
          <a:noFill/>
        </p:spPr>
        <p:txBody>
          <a:bodyPr wrap="none" rtlCol="0">
            <a:spAutoFit/>
          </a:bodyPr>
          <a:lstStyle/>
          <a:p>
            <a:r>
              <a:rPr lang="en-IN" dirty="0"/>
              <a:t>The given Pie chart is showing the data imbalance of Target Variable.</a:t>
            </a:r>
          </a:p>
          <a:p>
            <a:r>
              <a:rPr lang="en-IN" dirty="0"/>
              <a:t>The Target 1 are the people with payment difficulties.</a:t>
            </a:r>
          </a:p>
          <a:p>
            <a:r>
              <a:rPr lang="en-IN" dirty="0"/>
              <a:t>Target 0 are the people with some other problem.</a:t>
            </a:r>
          </a:p>
        </p:txBody>
      </p:sp>
      <p:sp>
        <p:nvSpPr>
          <p:cNvPr id="6" name="TextBox 5">
            <a:extLst>
              <a:ext uri="{FF2B5EF4-FFF2-40B4-BE49-F238E27FC236}">
                <a16:creationId xmlns:a16="http://schemas.microsoft.com/office/drawing/2014/main" id="{A607266C-427C-EB8A-909F-C1C372CDCAC2}"/>
              </a:ext>
            </a:extLst>
          </p:cNvPr>
          <p:cNvSpPr txBox="1"/>
          <p:nvPr/>
        </p:nvSpPr>
        <p:spPr>
          <a:xfrm>
            <a:off x="1135559" y="4722471"/>
            <a:ext cx="7112781" cy="646331"/>
          </a:xfrm>
          <a:prstGeom prst="rect">
            <a:avLst/>
          </a:prstGeom>
          <a:noFill/>
        </p:spPr>
        <p:txBody>
          <a:bodyPr wrap="none" rtlCol="0">
            <a:spAutoFit/>
          </a:bodyPr>
          <a:lstStyle/>
          <a:p>
            <a:r>
              <a:rPr lang="en-IN" dirty="0"/>
              <a:t>The given chart is showing the distribution of Gender of the loan Appliers.</a:t>
            </a:r>
          </a:p>
          <a:p>
            <a:r>
              <a:rPr lang="en-IN" dirty="0"/>
              <a:t>The female are dominating the male .</a:t>
            </a:r>
          </a:p>
        </p:txBody>
      </p:sp>
      <p:sp>
        <p:nvSpPr>
          <p:cNvPr id="8" name="TextBox 7">
            <a:hlinkClick r:id="rId4"/>
            <a:extLst>
              <a:ext uri="{FF2B5EF4-FFF2-40B4-BE49-F238E27FC236}">
                <a16:creationId xmlns:a16="http://schemas.microsoft.com/office/drawing/2014/main" id="{75B2B2CC-A28D-620F-4188-F29C84DEBD7A}"/>
              </a:ext>
            </a:extLst>
          </p:cNvPr>
          <p:cNvSpPr txBox="1"/>
          <p:nvPr/>
        </p:nvSpPr>
        <p:spPr>
          <a:xfrm>
            <a:off x="4004535" y="6440780"/>
            <a:ext cx="6094206" cy="369332"/>
          </a:xfrm>
          <a:prstGeom prst="rect">
            <a:avLst/>
          </a:prstGeom>
          <a:noFill/>
        </p:spPr>
        <p:txBody>
          <a:bodyPr wrap="square">
            <a:spAutoFit/>
          </a:bodyPr>
          <a:lstStyle/>
          <a:p>
            <a:r>
              <a:rPr lang="en-IN" sz="1800" b="1" u="sng" dirty="0"/>
              <a:t>Analysis</a:t>
            </a:r>
            <a:r>
              <a:rPr lang="en-IN" sz="1800" b="1" dirty="0"/>
              <a:t> </a:t>
            </a:r>
            <a:r>
              <a:rPr lang="en-IN" sz="1800" b="1" u="sng" dirty="0"/>
              <a:t>File</a:t>
            </a:r>
          </a:p>
        </p:txBody>
      </p:sp>
    </p:spTree>
    <p:extLst>
      <p:ext uri="{BB962C8B-B14F-4D97-AF65-F5344CB8AC3E}">
        <p14:creationId xmlns:p14="http://schemas.microsoft.com/office/powerpoint/2010/main" val="381160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647AE49-9191-3DC3-90DC-2AA7D20A09A5}"/>
              </a:ext>
            </a:extLst>
          </p:cNvPr>
          <p:cNvGraphicFramePr>
            <a:graphicFrameLocks/>
          </p:cNvGraphicFramePr>
          <p:nvPr>
            <p:extLst>
              <p:ext uri="{D42A27DB-BD31-4B8C-83A1-F6EECF244321}">
                <p14:modId xmlns:p14="http://schemas.microsoft.com/office/powerpoint/2010/main" val="2174438955"/>
              </p:ext>
            </p:extLst>
          </p:nvPr>
        </p:nvGraphicFramePr>
        <p:xfrm>
          <a:off x="6218903" y="891540"/>
          <a:ext cx="4572000" cy="25374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C498D834-B7E1-3EF6-0053-266D5D30BA04}"/>
              </a:ext>
            </a:extLst>
          </p:cNvPr>
          <p:cNvGraphicFramePr>
            <a:graphicFrameLocks noGrp="1"/>
          </p:cNvGraphicFramePr>
          <p:nvPr>
            <p:extLst>
              <p:ext uri="{D42A27DB-BD31-4B8C-83A1-F6EECF244321}">
                <p14:modId xmlns:p14="http://schemas.microsoft.com/office/powerpoint/2010/main" val="2721294515"/>
              </p:ext>
            </p:extLst>
          </p:nvPr>
        </p:nvGraphicFramePr>
        <p:xfrm>
          <a:off x="1164508" y="1222703"/>
          <a:ext cx="3314700" cy="1638300"/>
        </p:xfrm>
        <a:graphic>
          <a:graphicData uri="http://schemas.openxmlformats.org/drawingml/2006/table">
            <a:tbl>
              <a:tblPr>
                <a:tableStyleId>{5C22544A-7EE6-4342-B048-85BDC9FD1C3A}</a:tableStyleId>
              </a:tblPr>
              <a:tblGrid>
                <a:gridCol w="1244600">
                  <a:extLst>
                    <a:ext uri="{9D8B030D-6E8A-4147-A177-3AD203B41FA5}">
                      <a16:colId xmlns:a16="http://schemas.microsoft.com/office/drawing/2014/main" val="3299757419"/>
                    </a:ext>
                  </a:extLst>
                </a:gridCol>
                <a:gridCol w="2070100">
                  <a:extLst>
                    <a:ext uri="{9D8B030D-6E8A-4147-A177-3AD203B41FA5}">
                      <a16:colId xmlns:a16="http://schemas.microsoft.com/office/drawing/2014/main" val="1564328198"/>
                    </a:ext>
                  </a:extLst>
                </a:gridCol>
              </a:tblGrid>
              <a:tr h="0">
                <a:tc>
                  <a:txBody>
                    <a:bodyPr/>
                    <a:lstStyle/>
                    <a:p>
                      <a:pPr algn="l" fontAlgn="b"/>
                      <a:r>
                        <a:rPr lang="en-IN" sz="1100" u="none" strike="noStrike" dirty="0">
                          <a:effectLst/>
                        </a:rPr>
                        <a:t>HOUSE_TYPING</a:t>
                      </a:r>
                      <a:endParaRPr lang="en-IN" sz="11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Count of NAME_HOUSING_TYPE</a:t>
                      </a:r>
                      <a:endParaRPr lang="en-US" sz="11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8828125"/>
                  </a:ext>
                </a:extLst>
              </a:tr>
              <a:tr h="182880">
                <a:tc>
                  <a:txBody>
                    <a:bodyPr/>
                    <a:lstStyle/>
                    <a:p>
                      <a:pPr algn="l" fontAlgn="b"/>
                      <a:r>
                        <a:rPr lang="en-IN" sz="1100" u="none" strike="noStrike" dirty="0">
                          <a:effectLst/>
                        </a:rPr>
                        <a:t>Co-op apartment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191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0020334"/>
                  </a:ext>
                </a:extLst>
              </a:tr>
              <a:tr h="182880">
                <a:tc>
                  <a:txBody>
                    <a:bodyPr/>
                    <a:lstStyle/>
                    <a:p>
                      <a:pPr algn="l" fontAlgn="b"/>
                      <a:r>
                        <a:rPr lang="en-IN" sz="1100" u="none" strike="noStrike" dirty="0">
                          <a:effectLst/>
                        </a:rPr>
                        <a:t>House / apartment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44368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26588440"/>
                  </a:ext>
                </a:extLst>
              </a:tr>
              <a:tr h="182880">
                <a:tc>
                  <a:txBody>
                    <a:bodyPr/>
                    <a:lstStyle/>
                    <a:p>
                      <a:pPr algn="l" fontAlgn="b"/>
                      <a:r>
                        <a:rPr lang="en-IN" sz="1100" u="none" strike="noStrike" dirty="0">
                          <a:effectLst/>
                        </a:rPr>
                        <a:t>Municipal apartment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1845</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6553514"/>
                  </a:ext>
                </a:extLst>
              </a:tr>
              <a:tr h="182880">
                <a:tc>
                  <a:txBody>
                    <a:bodyPr/>
                    <a:lstStyle/>
                    <a:p>
                      <a:pPr algn="l" fontAlgn="b"/>
                      <a:r>
                        <a:rPr lang="en-IN" sz="1100" u="none" strike="noStrike" dirty="0">
                          <a:effectLst/>
                        </a:rPr>
                        <a:t>Office apartment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427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0224997"/>
                  </a:ext>
                </a:extLst>
              </a:tr>
              <a:tr h="182880">
                <a:tc>
                  <a:txBody>
                    <a:bodyPr/>
                    <a:lstStyle/>
                    <a:p>
                      <a:pPr algn="l" fontAlgn="b"/>
                      <a:r>
                        <a:rPr lang="en-IN" sz="1100" u="none" strike="noStrike" dirty="0">
                          <a:effectLst/>
                        </a:rPr>
                        <a:t>Rented apartment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769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7076250"/>
                  </a:ext>
                </a:extLst>
              </a:tr>
              <a:tr h="182880">
                <a:tc>
                  <a:txBody>
                    <a:bodyPr/>
                    <a:lstStyle/>
                    <a:p>
                      <a:pPr algn="l" fontAlgn="b"/>
                      <a:r>
                        <a:rPr lang="en-IN" sz="1100" u="none" strike="noStrike" dirty="0">
                          <a:effectLst/>
                        </a:rPr>
                        <a:t>With parents</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2399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4018024"/>
                  </a:ext>
                </a:extLst>
              </a:tr>
              <a:tr h="182880">
                <a:tc>
                  <a:txBody>
                    <a:bodyPr/>
                    <a:lstStyle/>
                    <a:p>
                      <a:pPr algn="l" fontAlgn="b"/>
                      <a:r>
                        <a:rPr lang="en-IN" sz="1100" u="none" strike="noStrike" dirty="0">
                          <a:effectLst/>
                        </a:rPr>
                        <a:t>(blank)</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35423294"/>
                  </a:ext>
                </a:extLst>
              </a:tr>
              <a:tr h="182880">
                <a:tc>
                  <a:txBody>
                    <a:bodyPr/>
                    <a:lstStyle/>
                    <a:p>
                      <a:pPr algn="l" fontAlgn="b"/>
                      <a:r>
                        <a:rPr lang="en-IN" sz="1100" u="none" strike="noStrike" dirty="0">
                          <a:effectLst/>
                        </a:rPr>
                        <a:t>Grand Total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49999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3212074"/>
                  </a:ext>
                </a:extLst>
              </a:tr>
            </a:tbl>
          </a:graphicData>
        </a:graphic>
      </p:graphicFrame>
      <p:graphicFrame>
        <p:nvGraphicFramePr>
          <p:cNvPr id="4" name="Chart 3">
            <a:extLst>
              <a:ext uri="{FF2B5EF4-FFF2-40B4-BE49-F238E27FC236}">
                <a16:creationId xmlns:a16="http://schemas.microsoft.com/office/drawing/2014/main" id="{50616AC4-DA55-FBC0-F916-D55351A16F22}"/>
              </a:ext>
            </a:extLst>
          </p:cNvPr>
          <p:cNvGraphicFramePr>
            <a:graphicFrameLocks/>
          </p:cNvGraphicFramePr>
          <p:nvPr>
            <p:extLst>
              <p:ext uri="{D42A27DB-BD31-4B8C-83A1-F6EECF244321}">
                <p14:modId xmlns:p14="http://schemas.microsoft.com/office/powerpoint/2010/main" val="1475492375"/>
              </p:ext>
            </p:extLst>
          </p:nvPr>
        </p:nvGraphicFramePr>
        <p:xfrm>
          <a:off x="6096000" y="3785666"/>
          <a:ext cx="4572000" cy="2727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5B6B363D-EC60-09FA-F6E4-3170D1FD0145}"/>
              </a:ext>
            </a:extLst>
          </p:cNvPr>
          <p:cNvGraphicFramePr>
            <a:graphicFrameLocks noGrp="1"/>
          </p:cNvGraphicFramePr>
          <p:nvPr>
            <p:extLst>
              <p:ext uri="{D42A27DB-BD31-4B8C-83A1-F6EECF244321}">
                <p14:modId xmlns:p14="http://schemas.microsoft.com/office/powerpoint/2010/main" val="2683015353"/>
              </p:ext>
            </p:extLst>
          </p:nvPr>
        </p:nvGraphicFramePr>
        <p:xfrm>
          <a:off x="1164508" y="3896647"/>
          <a:ext cx="3314700" cy="2209867"/>
        </p:xfrm>
        <a:graphic>
          <a:graphicData uri="http://schemas.openxmlformats.org/drawingml/2006/table">
            <a:tbl>
              <a:tblPr>
                <a:tableStyleId>{5C22544A-7EE6-4342-B048-85BDC9FD1C3A}</a:tableStyleId>
              </a:tblPr>
              <a:tblGrid>
                <a:gridCol w="1244600">
                  <a:extLst>
                    <a:ext uri="{9D8B030D-6E8A-4147-A177-3AD203B41FA5}">
                      <a16:colId xmlns:a16="http://schemas.microsoft.com/office/drawing/2014/main" val="3248647377"/>
                    </a:ext>
                  </a:extLst>
                </a:gridCol>
                <a:gridCol w="2070100">
                  <a:extLst>
                    <a:ext uri="{9D8B030D-6E8A-4147-A177-3AD203B41FA5}">
                      <a16:colId xmlns:a16="http://schemas.microsoft.com/office/drawing/2014/main" val="3400830594"/>
                    </a:ext>
                  </a:extLst>
                </a:gridCol>
              </a:tblGrid>
              <a:tr h="182880">
                <a:tc>
                  <a:txBody>
                    <a:bodyPr/>
                    <a:lstStyle/>
                    <a:p>
                      <a:pPr algn="l" fontAlgn="b"/>
                      <a:r>
                        <a:rPr lang="en-IN" sz="1100" u="none" strike="noStrike" dirty="0" err="1">
                          <a:effectLst/>
                        </a:rPr>
                        <a:t>Work_type</a:t>
                      </a:r>
                      <a:endParaRPr lang="en-IN" sz="1100" b="1"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Count of NAME_INCOME_TYPE</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0381669"/>
                  </a:ext>
                </a:extLst>
              </a:tr>
              <a:tr h="182880">
                <a:tc>
                  <a:txBody>
                    <a:bodyPr/>
                    <a:lstStyle/>
                    <a:p>
                      <a:pPr algn="l" fontAlgn="b"/>
                      <a:r>
                        <a:rPr lang="en-IN" sz="1100" u="none" strike="noStrike">
                          <a:effectLst/>
                        </a:rPr>
                        <a:t>Businessman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049703"/>
                  </a:ext>
                </a:extLst>
              </a:tr>
              <a:tr h="381067">
                <a:tc>
                  <a:txBody>
                    <a:bodyPr/>
                    <a:lstStyle/>
                    <a:p>
                      <a:pPr algn="l" fontAlgn="b"/>
                      <a:r>
                        <a:rPr lang="en-IN" sz="1100" u="none" strike="noStrike" dirty="0">
                          <a:effectLst/>
                        </a:rPr>
                        <a:t>Commercial associate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11543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468944"/>
                  </a:ext>
                </a:extLst>
              </a:tr>
              <a:tr h="182880">
                <a:tc>
                  <a:txBody>
                    <a:bodyPr/>
                    <a:lstStyle/>
                    <a:p>
                      <a:pPr algn="l" fontAlgn="b"/>
                      <a:r>
                        <a:rPr lang="en-IN" sz="1100" u="none" strike="noStrike" dirty="0">
                          <a:effectLst/>
                        </a:rPr>
                        <a:t>Maternity leave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6006245"/>
                  </a:ext>
                </a:extLst>
              </a:tr>
              <a:tr h="182880">
                <a:tc>
                  <a:txBody>
                    <a:bodyPr/>
                    <a:lstStyle/>
                    <a:p>
                      <a:pPr algn="l" fontAlgn="b"/>
                      <a:r>
                        <a:rPr lang="en-IN" sz="1100" u="none" strike="noStrike" dirty="0">
                          <a:effectLst/>
                        </a:rPr>
                        <a:t>Pensioner</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8920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4976683"/>
                  </a:ext>
                </a:extLst>
              </a:tr>
              <a:tr h="182880">
                <a:tc>
                  <a:txBody>
                    <a:bodyPr/>
                    <a:lstStyle/>
                    <a:p>
                      <a:pPr algn="l" fontAlgn="b"/>
                      <a:r>
                        <a:rPr lang="en-IN" sz="1100" u="none" strike="noStrike" dirty="0">
                          <a:effectLst/>
                        </a:rPr>
                        <a:t>State servant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3512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3798195"/>
                  </a:ext>
                </a:extLst>
              </a:tr>
              <a:tr h="182880">
                <a:tc>
                  <a:txBody>
                    <a:bodyPr/>
                    <a:lstStyle/>
                    <a:p>
                      <a:pPr algn="l" fontAlgn="b"/>
                      <a:r>
                        <a:rPr lang="en-IN" sz="1100" u="none" strike="noStrike" dirty="0">
                          <a:effectLst/>
                        </a:rPr>
                        <a:t>Student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3237278"/>
                  </a:ext>
                </a:extLst>
              </a:tr>
              <a:tr h="182880">
                <a:tc>
                  <a:txBody>
                    <a:bodyPr/>
                    <a:lstStyle/>
                    <a:p>
                      <a:pPr algn="l" fontAlgn="b"/>
                      <a:r>
                        <a:rPr lang="en-IN" sz="1100" u="none" strike="noStrike" dirty="0">
                          <a:effectLst/>
                        </a:rPr>
                        <a:t>Unemployed</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03609414"/>
                  </a:ext>
                </a:extLst>
              </a:tr>
              <a:tr h="182880">
                <a:tc>
                  <a:txBody>
                    <a:bodyPr/>
                    <a:lstStyle/>
                    <a:p>
                      <a:pPr algn="l" fontAlgn="b"/>
                      <a:r>
                        <a:rPr lang="en-IN" sz="1100" u="none" strike="noStrike" dirty="0">
                          <a:effectLst/>
                        </a:rPr>
                        <a:t>Working</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26010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8405793"/>
                  </a:ext>
                </a:extLst>
              </a:tr>
              <a:tr h="182880">
                <a:tc>
                  <a:txBody>
                    <a:bodyPr/>
                    <a:lstStyle/>
                    <a:p>
                      <a:pPr algn="l" fontAlgn="b"/>
                      <a:r>
                        <a:rPr lang="en-IN" sz="1100" u="none" strike="noStrike">
                          <a:effectLst/>
                        </a:rPr>
                        <a:t>(blank)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6601381"/>
                  </a:ext>
                </a:extLst>
              </a:tr>
              <a:tr h="182880">
                <a:tc>
                  <a:txBody>
                    <a:bodyPr/>
                    <a:lstStyle/>
                    <a:p>
                      <a:pPr algn="l" fontAlgn="b"/>
                      <a:r>
                        <a:rPr lang="en-IN" sz="1100" u="none" strike="noStrike">
                          <a:effectLst/>
                        </a:rPr>
                        <a:t>Grand Total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49999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5450662"/>
                  </a:ext>
                </a:extLst>
              </a:tr>
            </a:tbl>
          </a:graphicData>
        </a:graphic>
      </p:graphicFrame>
      <p:sp>
        <p:nvSpPr>
          <p:cNvPr id="6" name="TextBox 5">
            <a:extLst>
              <a:ext uri="{FF2B5EF4-FFF2-40B4-BE49-F238E27FC236}">
                <a16:creationId xmlns:a16="http://schemas.microsoft.com/office/drawing/2014/main" id="{87710876-73D6-8BA9-32AF-A0108524DD08}"/>
              </a:ext>
            </a:extLst>
          </p:cNvPr>
          <p:cNvSpPr txBox="1"/>
          <p:nvPr/>
        </p:nvSpPr>
        <p:spPr>
          <a:xfrm>
            <a:off x="4977113" y="225791"/>
            <a:ext cx="1955472" cy="369332"/>
          </a:xfrm>
          <a:prstGeom prst="rect">
            <a:avLst/>
          </a:prstGeom>
          <a:noFill/>
        </p:spPr>
        <p:txBody>
          <a:bodyPr wrap="none" rtlCol="0">
            <a:spAutoFit/>
          </a:bodyPr>
          <a:lstStyle/>
          <a:p>
            <a:r>
              <a:rPr lang="en-IN" dirty="0"/>
              <a:t>Univariate Analysis</a:t>
            </a:r>
          </a:p>
        </p:txBody>
      </p:sp>
      <p:sp>
        <p:nvSpPr>
          <p:cNvPr id="7" name="TextBox 6">
            <a:extLst>
              <a:ext uri="{FF2B5EF4-FFF2-40B4-BE49-F238E27FC236}">
                <a16:creationId xmlns:a16="http://schemas.microsoft.com/office/drawing/2014/main" id="{600B692F-C54D-1941-0C49-916B7C9887B8}"/>
              </a:ext>
            </a:extLst>
          </p:cNvPr>
          <p:cNvSpPr txBox="1"/>
          <p:nvPr/>
        </p:nvSpPr>
        <p:spPr>
          <a:xfrm>
            <a:off x="701062" y="3009493"/>
            <a:ext cx="5394938" cy="369332"/>
          </a:xfrm>
          <a:prstGeom prst="rect">
            <a:avLst/>
          </a:prstGeom>
          <a:noFill/>
        </p:spPr>
        <p:txBody>
          <a:bodyPr wrap="none" rtlCol="0">
            <a:spAutoFit/>
          </a:bodyPr>
          <a:lstStyle/>
          <a:p>
            <a:r>
              <a:rPr lang="en-IN" dirty="0"/>
              <a:t>The most of appliers are having House and Apartments.</a:t>
            </a:r>
          </a:p>
        </p:txBody>
      </p:sp>
      <p:sp>
        <p:nvSpPr>
          <p:cNvPr id="8" name="TextBox 7">
            <a:extLst>
              <a:ext uri="{FF2B5EF4-FFF2-40B4-BE49-F238E27FC236}">
                <a16:creationId xmlns:a16="http://schemas.microsoft.com/office/drawing/2014/main" id="{3C4BF1C9-040A-45F8-4252-BF89C671572A}"/>
              </a:ext>
            </a:extLst>
          </p:cNvPr>
          <p:cNvSpPr txBox="1"/>
          <p:nvPr/>
        </p:nvSpPr>
        <p:spPr>
          <a:xfrm>
            <a:off x="701062" y="6144294"/>
            <a:ext cx="4538102" cy="369332"/>
          </a:xfrm>
          <a:prstGeom prst="rect">
            <a:avLst/>
          </a:prstGeom>
          <a:noFill/>
        </p:spPr>
        <p:txBody>
          <a:bodyPr wrap="none" rtlCol="0">
            <a:spAutoFit/>
          </a:bodyPr>
          <a:lstStyle/>
          <a:p>
            <a:r>
              <a:rPr lang="en-IN" dirty="0"/>
              <a:t>Most of the Appliers are working Professionals</a:t>
            </a:r>
          </a:p>
        </p:txBody>
      </p:sp>
      <p:sp>
        <p:nvSpPr>
          <p:cNvPr id="10" name="TextBox 9">
            <a:extLst>
              <a:ext uri="{FF2B5EF4-FFF2-40B4-BE49-F238E27FC236}">
                <a16:creationId xmlns:a16="http://schemas.microsoft.com/office/drawing/2014/main" id="{FBAC5C0F-6858-A447-8AFB-A11296CE5E2F}"/>
              </a:ext>
            </a:extLst>
          </p:cNvPr>
          <p:cNvSpPr txBox="1"/>
          <p:nvPr/>
        </p:nvSpPr>
        <p:spPr>
          <a:xfrm>
            <a:off x="4886661" y="6532452"/>
            <a:ext cx="6094206" cy="369332"/>
          </a:xfrm>
          <a:prstGeom prst="rect">
            <a:avLst/>
          </a:prstGeom>
          <a:noFill/>
        </p:spPr>
        <p:txBody>
          <a:bodyPr wrap="square">
            <a:spAutoFit/>
          </a:bodyPr>
          <a:lstStyle/>
          <a:p>
            <a:r>
              <a:rPr lang="en-IN" sz="1800" b="1" dirty="0">
                <a:hlinkClick r:id="rId4"/>
              </a:rPr>
              <a:t>Analysis File</a:t>
            </a:r>
            <a:endParaRPr lang="en-IN" sz="1800" b="1" dirty="0"/>
          </a:p>
        </p:txBody>
      </p:sp>
    </p:spTree>
    <p:extLst>
      <p:ext uri="{BB962C8B-B14F-4D97-AF65-F5344CB8AC3E}">
        <p14:creationId xmlns:p14="http://schemas.microsoft.com/office/powerpoint/2010/main" val="313818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8D2A19B-D7B2-E54F-921E-D7AE148C30A8}"/>
              </a:ext>
            </a:extLst>
          </p:cNvPr>
          <p:cNvGraphicFramePr>
            <a:graphicFrameLocks/>
          </p:cNvGraphicFramePr>
          <p:nvPr>
            <p:extLst>
              <p:ext uri="{D42A27DB-BD31-4B8C-83A1-F6EECF244321}">
                <p14:modId xmlns:p14="http://schemas.microsoft.com/office/powerpoint/2010/main" val="1549896758"/>
              </p:ext>
            </p:extLst>
          </p:nvPr>
        </p:nvGraphicFramePr>
        <p:xfrm>
          <a:off x="6533206" y="648926"/>
          <a:ext cx="457200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D817538F-A57C-70D6-2F14-2844002FF755}"/>
              </a:ext>
            </a:extLst>
          </p:cNvPr>
          <p:cNvGraphicFramePr>
            <a:graphicFrameLocks noGrp="1"/>
          </p:cNvGraphicFramePr>
          <p:nvPr>
            <p:extLst>
              <p:ext uri="{D42A27DB-BD31-4B8C-83A1-F6EECF244321}">
                <p14:modId xmlns:p14="http://schemas.microsoft.com/office/powerpoint/2010/main" val="1847287311"/>
              </p:ext>
            </p:extLst>
          </p:nvPr>
        </p:nvGraphicFramePr>
        <p:xfrm>
          <a:off x="570271" y="1012721"/>
          <a:ext cx="3805084" cy="2015611"/>
        </p:xfrm>
        <a:graphic>
          <a:graphicData uri="http://schemas.openxmlformats.org/drawingml/2006/table">
            <a:tbl>
              <a:tblPr>
                <a:tableStyleId>{5C22544A-7EE6-4342-B048-85BDC9FD1C3A}</a:tableStyleId>
              </a:tblPr>
              <a:tblGrid>
                <a:gridCol w="1428729">
                  <a:extLst>
                    <a:ext uri="{9D8B030D-6E8A-4147-A177-3AD203B41FA5}">
                      <a16:colId xmlns:a16="http://schemas.microsoft.com/office/drawing/2014/main" val="3228268097"/>
                    </a:ext>
                  </a:extLst>
                </a:gridCol>
                <a:gridCol w="2376355">
                  <a:extLst>
                    <a:ext uri="{9D8B030D-6E8A-4147-A177-3AD203B41FA5}">
                      <a16:colId xmlns:a16="http://schemas.microsoft.com/office/drawing/2014/main" val="3365707849"/>
                    </a:ext>
                  </a:extLst>
                </a:gridCol>
              </a:tblGrid>
              <a:tr h="227111">
                <a:tc>
                  <a:txBody>
                    <a:bodyPr/>
                    <a:lstStyle/>
                    <a:p>
                      <a:pPr algn="l" fontAlgn="b"/>
                      <a:r>
                        <a:rPr lang="en-IN" sz="1100" u="none" strike="noStrike">
                          <a:effectLst/>
                        </a:rPr>
                        <a:t>Education_Type</a:t>
                      </a:r>
                      <a:endParaRPr lang="en-IN"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Count of NAME_EDUCATION_TYPE</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97302011"/>
                  </a:ext>
                </a:extLst>
              </a:tr>
              <a:tr h="227111">
                <a:tc>
                  <a:txBody>
                    <a:bodyPr/>
                    <a:lstStyle/>
                    <a:p>
                      <a:pPr algn="l" fontAlgn="b"/>
                      <a:r>
                        <a:rPr lang="en-IN" sz="1100" u="none" strike="noStrike">
                          <a:effectLst/>
                        </a:rPr>
                        <a:t>Academic degree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94420963"/>
                  </a:ext>
                </a:extLst>
              </a:tr>
              <a:tr h="227111">
                <a:tc>
                  <a:txBody>
                    <a:bodyPr/>
                    <a:lstStyle/>
                    <a:p>
                      <a:pPr algn="l" fontAlgn="b"/>
                      <a:r>
                        <a:rPr lang="en-IN" sz="1100" u="none" strike="noStrike">
                          <a:effectLst/>
                        </a:rPr>
                        <a:t>Higher education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12167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708841"/>
                  </a:ext>
                </a:extLst>
              </a:tr>
              <a:tr h="227111">
                <a:tc>
                  <a:txBody>
                    <a:bodyPr/>
                    <a:lstStyle/>
                    <a:p>
                      <a:pPr algn="l" fontAlgn="b"/>
                      <a:r>
                        <a:rPr lang="en-IN" sz="1100" u="none" strike="noStrike">
                          <a:effectLst/>
                        </a:rPr>
                        <a:t>Incomplete higher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072335"/>
                  </a:ext>
                </a:extLst>
              </a:tr>
              <a:tr h="227111">
                <a:tc>
                  <a:txBody>
                    <a:bodyPr/>
                    <a:lstStyle/>
                    <a:p>
                      <a:pPr algn="l" fontAlgn="b"/>
                      <a:r>
                        <a:rPr lang="en-IN" sz="1100" u="none" strike="noStrike">
                          <a:effectLst/>
                        </a:rPr>
                        <a:t>Lower secondary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620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1179442"/>
                  </a:ext>
                </a:extLst>
              </a:tr>
              <a:tr h="425834">
                <a:tc>
                  <a:txBody>
                    <a:bodyPr/>
                    <a:lstStyle/>
                    <a:p>
                      <a:pPr algn="l" fontAlgn="b"/>
                      <a:r>
                        <a:rPr lang="en-IN" sz="1100" u="none" strike="noStrike">
                          <a:effectLst/>
                        </a:rPr>
                        <a:t>Secondary / secondary special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35572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53135617"/>
                  </a:ext>
                </a:extLst>
              </a:tr>
              <a:tr h="227111">
                <a:tc>
                  <a:txBody>
                    <a:bodyPr/>
                    <a:lstStyle/>
                    <a:p>
                      <a:pPr algn="l" fontAlgn="b"/>
                      <a:r>
                        <a:rPr lang="en-IN" sz="1100" u="none" strike="noStrike">
                          <a:effectLst/>
                        </a:rPr>
                        <a:t>(blank)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5328237"/>
                  </a:ext>
                </a:extLst>
              </a:tr>
              <a:tr h="227111">
                <a:tc>
                  <a:txBody>
                    <a:bodyPr/>
                    <a:lstStyle/>
                    <a:p>
                      <a:pPr algn="l" fontAlgn="b"/>
                      <a:r>
                        <a:rPr lang="en-IN" sz="1100" u="none" strike="noStrike">
                          <a:effectLst/>
                        </a:rPr>
                        <a:t>Grand Total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49999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80733285"/>
                  </a:ext>
                </a:extLst>
              </a:tr>
            </a:tbl>
          </a:graphicData>
        </a:graphic>
      </p:graphicFrame>
      <p:graphicFrame>
        <p:nvGraphicFramePr>
          <p:cNvPr id="4" name="Chart 3">
            <a:extLst>
              <a:ext uri="{FF2B5EF4-FFF2-40B4-BE49-F238E27FC236}">
                <a16:creationId xmlns:a16="http://schemas.microsoft.com/office/drawing/2014/main" id="{40A85182-3F49-0396-51F2-08F81172515D}"/>
              </a:ext>
            </a:extLst>
          </p:cNvPr>
          <p:cNvGraphicFramePr>
            <a:graphicFrameLocks/>
          </p:cNvGraphicFramePr>
          <p:nvPr>
            <p:extLst>
              <p:ext uri="{D42A27DB-BD31-4B8C-83A1-F6EECF244321}">
                <p14:modId xmlns:p14="http://schemas.microsoft.com/office/powerpoint/2010/main" val="543334483"/>
              </p:ext>
            </p:extLst>
          </p:nvPr>
        </p:nvGraphicFramePr>
        <p:xfrm>
          <a:off x="6706829" y="379770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2A8397A9-2C00-565E-304C-BEDB78123C69}"/>
              </a:ext>
            </a:extLst>
          </p:cNvPr>
          <p:cNvGraphicFramePr>
            <a:graphicFrameLocks noGrp="1"/>
          </p:cNvGraphicFramePr>
          <p:nvPr>
            <p:extLst>
              <p:ext uri="{D42A27DB-BD31-4B8C-83A1-F6EECF244321}">
                <p14:modId xmlns:p14="http://schemas.microsoft.com/office/powerpoint/2010/main" val="3215978414"/>
              </p:ext>
            </p:extLst>
          </p:nvPr>
        </p:nvGraphicFramePr>
        <p:xfrm>
          <a:off x="570271" y="4296697"/>
          <a:ext cx="3657600" cy="1783575"/>
        </p:xfrm>
        <a:graphic>
          <a:graphicData uri="http://schemas.openxmlformats.org/drawingml/2006/table">
            <a:tbl>
              <a:tblPr>
                <a:tableStyleId>{5C22544A-7EE6-4342-B048-85BDC9FD1C3A}</a:tableStyleId>
              </a:tblPr>
              <a:tblGrid>
                <a:gridCol w="1373352">
                  <a:extLst>
                    <a:ext uri="{9D8B030D-6E8A-4147-A177-3AD203B41FA5}">
                      <a16:colId xmlns:a16="http://schemas.microsoft.com/office/drawing/2014/main" val="5830834"/>
                    </a:ext>
                  </a:extLst>
                </a:gridCol>
                <a:gridCol w="2284248">
                  <a:extLst>
                    <a:ext uri="{9D8B030D-6E8A-4147-A177-3AD203B41FA5}">
                      <a16:colId xmlns:a16="http://schemas.microsoft.com/office/drawing/2014/main" val="1070748639"/>
                    </a:ext>
                  </a:extLst>
                </a:gridCol>
              </a:tblGrid>
              <a:tr h="198175">
                <a:tc>
                  <a:txBody>
                    <a:bodyPr/>
                    <a:lstStyle/>
                    <a:p>
                      <a:pPr algn="l" fontAlgn="b"/>
                      <a:r>
                        <a:rPr lang="en-IN" sz="1100" u="none" strike="noStrike">
                          <a:effectLst/>
                        </a:rPr>
                        <a:t>FAMILY_STATUS</a:t>
                      </a:r>
                      <a:endParaRPr lang="en-IN"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Count of NAME_FAMILY_STATUS</a:t>
                      </a:r>
                      <a:endParaRPr lang="en-US"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1466962"/>
                  </a:ext>
                </a:extLst>
              </a:tr>
              <a:tr h="198175">
                <a:tc>
                  <a:txBody>
                    <a:bodyPr/>
                    <a:lstStyle/>
                    <a:p>
                      <a:pPr algn="l" fontAlgn="b"/>
                      <a:r>
                        <a:rPr lang="en-IN" sz="1100" u="none" strike="noStrike">
                          <a:effectLst/>
                        </a:rPr>
                        <a:t>Civil marriage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4859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2238739"/>
                  </a:ext>
                </a:extLst>
              </a:tr>
              <a:tr h="198175">
                <a:tc>
                  <a:txBody>
                    <a:bodyPr/>
                    <a:lstStyle/>
                    <a:p>
                      <a:pPr algn="l" fontAlgn="b"/>
                      <a:r>
                        <a:rPr lang="en-IN" sz="1100" u="none" strike="noStrike">
                          <a:effectLst/>
                        </a:rPr>
                        <a:t>Married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32094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72035651"/>
                  </a:ext>
                </a:extLst>
              </a:tr>
              <a:tr h="198175">
                <a:tc>
                  <a:txBody>
                    <a:bodyPr/>
                    <a:lstStyle/>
                    <a:p>
                      <a:pPr algn="l" fontAlgn="b"/>
                      <a:r>
                        <a:rPr lang="en-IN" sz="1100" u="none" strike="noStrike">
                          <a:effectLst/>
                        </a:rPr>
                        <a:t>Separated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3142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52199862"/>
                  </a:ext>
                </a:extLst>
              </a:tr>
              <a:tr h="198175">
                <a:tc>
                  <a:txBody>
                    <a:bodyPr/>
                    <a:lstStyle/>
                    <a:p>
                      <a:pPr algn="l" fontAlgn="b"/>
                      <a:r>
                        <a:rPr lang="en-IN" sz="1100" u="none" strike="noStrike">
                          <a:effectLst/>
                        </a:rPr>
                        <a:t>Single / not married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7306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5542221"/>
                  </a:ext>
                </a:extLst>
              </a:tr>
              <a:tr h="198175">
                <a:tc>
                  <a:txBody>
                    <a:bodyPr/>
                    <a:lstStyle/>
                    <a:p>
                      <a:pPr algn="l" fontAlgn="b"/>
                      <a:r>
                        <a:rPr lang="en-IN" sz="1100" u="none" strike="noStrike">
                          <a:effectLst/>
                        </a:rPr>
                        <a:t>Unknown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0348757"/>
                  </a:ext>
                </a:extLst>
              </a:tr>
              <a:tr h="198175">
                <a:tc>
                  <a:txBody>
                    <a:bodyPr/>
                    <a:lstStyle/>
                    <a:p>
                      <a:pPr algn="l" fontAlgn="b"/>
                      <a:r>
                        <a:rPr lang="en-IN" sz="1100" u="none" strike="noStrike">
                          <a:effectLst/>
                        </a:rPr>
                        <a:t>Widow</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2597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6823292"/>
                  </a:ext>
                </a:extLst>
              </a:tr>
              <a:tr h="198175">
                <a:tc>
                  <a:txBody>
                    <a:bodyPr/>
                    <a:lstStyle/>
                    <a:p>
                      <a:pPr algn="l" fontAlgn="b"/>
                      <a:r>
                        <a:rPr lang="en-IN" sz="1100" u="none" strike="noStrike">
                          <a:effectLst/>
                        </a:rPr>
                        <a:t>(blank)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4297636"/>
                  </a:ext>
                </a:extLst>
              </a:tr>
              <a:tr h="198175">
                <a:tc>
                  <a:txBody>
                    <a:bodyPr/>
                    <a:lstStyle/>
                    <a:p>
                      <a:pPr algn="l" fontAlgn="b"/>
                      <a:r>
                        <a:rPr lang="en-IN" sz="1100" u="none" strike="noStrike">
                          <a:effectLst/>
                        </a:rPr>
                        <a:t>Grand Total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49999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9033063"/>
                  </a:ext>
                </a:extLst>
              </a:tr>
            </a:tbl>
          </a:graphicData>
        </a:graphic>
      </p:graphicFrame>
      <p:sp>
        <p:nvSpPr>
          <p:cNvPr id="6" name="TextBox 5">
            <a:extLst>
              <a:ext uri="{FF2B5EF4-FFF2-40B4-BE49-F238E27FC236}">
                <a16:creationId xmlns:a16="http://schemas.microsoft.com/office/drawing/2014/main" id="{39AC3DA0-595D-3BE1-2DDA-A1501B051859}"/>
              </a:ext>
            </a:extLst>
          </p:cNvPr>
          <p:cNvSpPr txBox="1"/>
          <p:nvPr/>
        </p:nvSpPr>
        <p:spPr>
          <a:xfrm>
            <a:off x="277793" y="3414923"/>
            <a:ext cx="7150997" cy="369332"/>
          </a:xfrm>
          <a:prstGeom prst="rect">
            <a:avLst/>
          </a:prstGeom>
          <a:noFill/>
        </p:spPr>
        <p:txBody>
          <a:bodyPr wrap="none" rtlCol="0">
            <a:spAutoFit/>
          </a:bodyPr>
          <a:lstStyle/>
          <a:p>
            <a:r>
              <a:rPr lang="en-IN" dirty="0"/>
              <a:t>The Most of the loan appliers had completed secondary level of schooling.</a:t>
            </a:r>
          </a:p>
        </p:txBody>
      </p:sp>
      <p:sp>
        <p:nvSpPr>
          <p:cNvPr id="9" name="TextBox 8">
            <a:extLst>
              <a:ext uri="{FF2B5EF4-FFF2-40B4-BE49-F238E27FC236}">
                <a16:creationId xmlns:a16="http://schemas.microsoft.com/office/drawing/2014/main" id="{FFFB45CB-D549-98F8-F0FD-DF61669C8FAB}"/>
              </a:ext>
            </a:extLst>
          </p:cNvPr>
          <p:cNvSpPr txBox="1"/>
          <p:nvPr/>
        </p:nvSpPr>
        <p:spPr>
          <a:xfrm>
            <a:off x="473483" y="6209074"/>
            <a:ext cx="6759615" cy="369332"/>
          </a:xfrm>
          <a:prstGeom prst="rect">
            <a:avLst/>
          </a:prstGeom>
          <a:noFill/>
        </p:spPr>
        <p:txBody>
          <a:bodyPr wrap="square" rtlCol="0">
            <a:spAutoFit/>
          </a:bodyPr>
          <a:lstStyle/>
          <a:p>
            <a:r>
              <a:rPr lang="en-IN" dirty="0"/>
              <a:t>The most number of appliers are married</a:t>
            </a:r>
          </a:p>
        </p:txBody>
      </p:sp>
      <p:sp>
        <p:nvSpPr>
          <p:cNvPr id="11" name="TextBox 10">
            <a:extLst>
              <a:ext uri="{FF2B5EF4-FFF2-40B4-BE49-F238E27FC236}">
                <a16:creationId xmlns:a16="http://schemas.microsoft.com/office/drawing/2014/main" id="{41B7142E-72F4-DFF4-0C25-0A546329418E}"/>
              </a:ext>
            </a:extLst>
          </p:cNvPr>
          <p:cNvSpPr txBox="1"/>
          <p:nvPr/>
        </p:nvSpPr>
        <p:spPr>
          <a:xfrm>
            <a:off x="5011001" y="6485045"/>
            <a:ext cx="6094206" cy="369332"/>
          </a:xfrm>
          <a:prstGeom prst="rect">
            <a:avLst/>
          </a:prstGeom>
          <a:noFill/>
        </p:spPr>
        <p:txBody>
          <a:bodyPr wrap="square">
            <a:spAutoFit/>
          </a:bodyPr>
          <a:lstStyle/>
          <a:p>
            <a:r>
              <a:rPr lang="en-IN" sz="1800" b="1" dirty="0">
                <a:hlinkClick r:id="rId4"/>
              </a:rPr>
              <a:t>Analysis File</a:t>
            </a:r>
            <a:endParaRPr lang="en-IN" sz="1800" b="1" dirty="0"/>
          </a:p>
        </p:txBody>
      </p:sp>
    </p:spTree>
    <p:extLst>
      <p:ext uri="{BB962C8B-B14F-4D97-AF65-F5344CB8AC3E}">
        <p14:creationId xmlns:p14="http://schemas.microsoft.com/office/powerpoint/2010/main" val="1824490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838</Words>
  <Application>Microsoft Office PowerPoint</Application>
  <PresentationFormat>Widescreen</PresentationFormat>
  <Paragraphs>163</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Bank Loan Case Study</vt:lpstr>
      <vt:lpstr>Project Description</vt:lpstr>
      <vt:lpstr>Tech Used</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Singh</dc:creator>
  <cp:lastModifiedBy>Harsh Singh</cp:lastModifiedBy>
  <cp:revision>10</cp:revision>
  <dcterms:created xsi:type="dcterms:W3CDTF">2023-08-08T02:12:15Z</dcterms:created>
  <dcterms:modified xsi:type="dcterms:W3CDTF">2023-08-09T16:58:50Z</dcterms:modified>
</cp:coreProperties>
</file>