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9" r:id="rId3"/>
    <p:sldId id="286" r:id="rId4"/>
    <p:sldId id="268" r:id="rId6"/>
    <p:sldId id="311" r:id="rId7"/>
    <p:sldId id="306" r:id="rId8"/>
    <p:sldId id="267" r:id="rId9"/>
    <p:sldId id="270" r:id="rId10"/>
    <p:sldId id="290" r:id="rId11"/>
    <p:sldId id="269" r:id="rId12"/>
    <p:sldId id="301" r:id="rId13"/>
    <p:sldId id="302" r:id="rId14"/>
    <p:sldId id="271" r:id="rId15"/>
    <p:sldId id="292" r:id="rId16"/>
    <p:sldId id="263" r:id="rId17"/>
    <p:sldId id="296" r:id="rId18"/>
    <p:sldId id="265" r:id="rId19"/>
    <p:sldId id="297" r:id="rId20"/>
    <p:sldId id="272" r:id="rId21"/>
    <p:sldId id="293" r:id="rId22"/>
    <p:sldId id="295" r:id="rId23"/>
    <p:sldId id="312" r:id="rId24"/>
    <p:sldId id="313" r:id="rId25"/>
    <p:sldId id="314" r:id="rId26"/>
    <p:sldId id="315" r:id="rId27"/>
    <p:sldId id="316" r:id="rId28"/>
    <p:sldId id="317" r:id="rId29"/>
    <p:sldId id="319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473DE64-AF09-4151-AABF-8EBBB07AA695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7C35B5D-745D-46F6-A31C-4EEFE8465B0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760" y="0"/>
            <a:ext cx="12080240" cy="6721475"/>
            <a:chOff x="0" y="292607"/>
            <a:chExt cx="12192000" cy="6242303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92607"/>
              <a:ext cx="12192000" cy="6242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0179" y="3434810"/>
              <a:ext cx="7596913" cy="879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4125" y="431309"/>
              <a:ext cx="4476336" cy="141248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3485" y="1824355"/>
            <a:ext cx="10140315" cy="2830830"/>
          </a:xfrm>
          <a:prstGeom prst="rect">
            <a:avLst/>
          </a:prstGeom>
        </p:spPr>
        <p:txBody>
          <a:bodyPr vert="horz" wrap="square" lIns="0" tIns="53975" rIns="0" bIns="0" rtlCol="0" anchor="t">
            <a:noAutofit/>
          </a:bodyPr>
          <a:lstStyle/>
          <a:p>
            <a:pPr algn="ctr"/>
            <a:r>
              <a:rPr lang="en-US" sz="4000" b="1" u="sng" spc="-140">
                <a:solidFill>
                  <a:schemeClr val="accent4">
                    <a:lumMod val="75000"/>
                  </a:schemeClr>
                </a:solidFill>
              </a:rPr>
              <a:t>LDO WITH HIGH PSRR</a:t>
            </a:r>
            <a:br>
              <a:rPr lang="en-US" sz="4000" b="1" u="sng" spc="-14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4000" b="1" u="sng" spc="-140">
                <a:solidFill>
                  <a:schemeClr val="accent4">
                    <a:lumMod val="75000"/>
                  </a:schemeClr>
                </a:solidFill>
              </a:rPr>
              <a:t>VL804 : ANALOG POWER IC DESIGN</a:t>
            </a:r>
            <a:br>
              <a:rPr lang="en-US" sz="4000" b="1" u="sng" spc="-140">
                <a:solidFill>
                  <a:schemeClr val="accent4">
                    <a:lumMod val="75000"/>
                  </a:schemeClr>
                </a:solidFill>
              </a:rPr>
            </a:br>
            <a:endParaRPr lang="en-US" sz="4800" b="1" u="sng" spc="-140">
              <a:solidFill>
                <a:schemeClr val="accent4">
                  <a:lumMod val="75000"/>
                </a:schemeClr>
              </a:solidFill>
            </a:endParaRPr>
          </a:p>
          <a:p>
            <a:pPr marL="12700" marR="711835" algn="ctr">
              <a:lnSpc>
                <a:spcPts val="2590"/>
              </a:lnSpc>
              <a:spcBef>
                <a:spcPts val="425"/>
              </a:spcBef>
            </a:pPr>
            <a:endParaRPr lang="en-US" b="1" u="sng" spc="-140">
              <a:solidFill>
                <a:srgbClr val="7030A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68102" y="3878579"/>
            <a:ext cx="9320518" cy="2251710"/>
          </a:xfrm>
          <a:prstGeom prst="rect">
            <a:avLst/>
          </a:prstGeom>
        </p:spPr>
        <p:txBody>
          <a:bodyPr vert="horz" wrap="square" lIns="0" tIns="1282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1400" b="1">
                <a:solidFill>
                  <a:srgbClr val="3B3838"/>
                </a:solidFill>
                <a:latin typeface="Calibri" panose="020F0502020204030204"/>
                <a:cs typeface="Calibri" panose="020F0502020204030204"/>
              </a:rPr>
              <a:t>MAY 10</a:t>
            </a:r>
            <a:r>
              <a:rPr sz="1400" b="1">
                <a:solidFill>
                  <a:srgbClr val="3B3838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b="1" spc="-35">
                <a:solidFill>
                  <a:srgbClr val="3B383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>
                <a:solidFill>
                  <a:srgbClr val="3B3838"/>
                </a:solidFill>
                <a:latin typeface="Calibri" panose="020F0502020204030204"/>
                <a:cs typeface="Calibri" panose="020F0502020204030204"/>
              </a:rPr>
              <a:t>2024</a:t>
            </a:r>
            <a:endParaRPr lang="en-US" sz="1400">
              <a:latin typeface="Calibri" panose="020F0502020204030204"/>
              <a:cs typeface="Calibri" panose="020F0502020204030204"/>
            </a:endParaRPr>
          </a:p>
          <a:p>
            <a:pPr marL="355600" indent="-342900">
              <a:spcBef>
                <a:spcPts val="9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400" b="1" spc="-5">
                <a:solidFill>
                  <a:srgbClr val="3B3838"/>
                </a:solidFill>
                <a:latin typeface="Calibri" panose="020F0502020204030204"/>
                <a:cs typeface="Calibri" panose="020F0502020204030204"/>
              </a:rPr>
              <a:t>Malobi Mukherjee - MS2023006</a:t>
            </a:r>
            <a:endParaRPr lang="en-US" sz="2400" b="1" spc="-5">
              <a:solidFill>
                <a:srgbClr val="3B3838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55600" indent="-342900">
              <a:spcBef>
                <a:spcPts val="8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400" b="1" spc="-10">
                <a:solidFill>
                  <a:srgbClr val="3B3838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Vartika Barnwal - MT2023535</a:t>
            </a:r>
            <a:endParaRPr sz="2400" b="1" spc="-10">
              <a:solidFill>
                <a:srgbClr val="3B3838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55600" indent="-342900">
              <a:spcBef>
                <a:spcPts val="8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400" b="1" spc="-5">
                <a:solidFill>
                  <a:srgbClr val="3B3838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Akhil Ganesh Asati -MT2023502</a:t>
            </a:r>
            <a:endParaRPr lang="en-US" sz="2400" b="1" spc="-5">
              <a:solidFill>
                <a:srgbClr val="3B3838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55600" indent="-342900">
              <a:spcBef>
                <a:spcPts val="8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400" b="1" spc="-5" err="1">
                <a:solidFill>
                  <a:srgbClr val="3B3838"/>
                </a:solidFill>
                <a:latin typeface="Calibri" panose="020F0502020204030204"/>
                <a:cs typeface="Calibri" panose="020F0502020204030204"/>
              </a:rPr>
              <a:t>Pratikkumar</a:t>
            </a:r>
            <a:r>
              <a:rPr lang="en-US" sz="2400" b="1" spc="-5">
                <a:solidFill>
                  <a:srgbClr val="3B3838"/>
                </a:solidFill>
                <a:latin typeface="Calibri" panose="020F0502020204030204"/>
                <a:cs typeface="Calibri" panose="020F0502020204030204"/>
              </a:rPr>
              <a:t> AshokKumar Solanki - MT2023527</a:t>
            </a:r>
            <a:endParaRPr lang="en-US" sz="2400" b="1" spc="-5">
              <a:solidFill>
                <a:srgbClr val="3B3838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222250"/>
            <a:ext cx="11471910" cy="710565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/>
              <a:t>Light Load ILoad=10mA with Compensation Theoretical Calculation 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Light_LOAD _POLE_cALCUL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1174115"/>
            <a:ext cx="11852275" cy="5572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45" y="190500"/>
            <a:ext cx="10972800" cy="1140460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>
                <a:sym typeface="+mn-ea"/>
              </a:rPr>
              <a:t>Heavy Load ILoad=50mA with Compensation Theoretical Calculation &amp; Cc Parameterization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55" y="1525270"/>
            <a:ext cx="10972800" cy="4953000"/>
          </a:xfrm>
        </p:spPr>
        <p:txBody>
          <a:bodyPr/>
          <a:p>
            <a:endParaRPr lang="en-US"/>
          </a:p>
        </p:txBody>
      </p:sp>
      <p:pic>
        <p:nvPicPr>
          <p:cNvPr id="4" name="Picture 3" descr="Heavy _LOAD _POLE_cALCUL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1330325"/>
            <a:ext cx="8892540" cy="5384800"/>
          </a:xfrm>
          <a:prstGeom prst="rect">
            <a:avLst/>
          </a:prstGeom>
        </p:spPr>
      </p:pic>
      <p:pic>
        <p:nvPicPr>
          <p:cNvPr id="5" name="Picture 4" descr="Cc_parametriz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85" y="1330325"/>
            <a:ext cx="290068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2780" cy="126873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Simulation Result-2 (Gain &amp; Phase Plots For Compensated ILoad=50mA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)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exact_comp_50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268730"/>
            <a:ext cx="11924030" cy="546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2780" cy="126873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Simulation Result-2 (Gain &amp; Phase Plots For Compensated ILoad=10mA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)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 descr="comp_10mA_ex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1221105"/>
            <a:ext cx="11936730" cy="5589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82510" cy="887767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Simulation R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esult-3 </a:t>
            </a: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PSRR at ILoad=10mA 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302" y="3952757"/>
            <a:ext cx="5594421" cy="4263186"/>
          </a:xfrm>
          <a:prstGeom prst="rect">
            <a:avLst/>
          </a:prstGeom>
        </p:spPr>
      </p:pic>
      <p:pic>
        <p:nvPicPr>
          <p:cNvPr id="3" name="Picture 2" descr="PSRR-10mA-co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205"/>
            <a:ext cx="12192000" cy="693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82510" cy="887767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Simulation R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esult-3 </a:t>
            </a: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PSRR at ILoad=50mA 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PSRR-50mA-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1140460"/>
            <a:ext cx="12068175" cy="6090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2780" cy="96774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Simulation R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esult-4 </a:t>
            </a: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Load T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ransient(ILoad=50mA to 10 mA)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 descr="load_transient-ri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193165"/>
            <a:ext cx="9310370" cy="5540375"/>
          </a:xfrm>
          <a:prstGeom prst="rect">
            <a:avLst/>
          </a:prstGeom>
        </p:spPr>
      </p:pic>
      <p:pic>
        <p:nvPicPr>
          <p:cNvPr id="3" name="Picture 2" descr="oversho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880"/>
            <a:ext cx="2619375" cy="2383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2780" cy="101473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Simulation R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esult-4 </a:t>
            </a: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Load T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ransient(ILoad=10mA to 50 mA)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load-transient-fall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025" y="1202690"/>
            <a:ext cx="9371965" cy="5520690"/>
          </a:xfrm>
          <a:prstGeom prst="rect">
            <a:avLst/>
          </a:prstGeom>
        </p:spPr>
      </p:pic>
      <p:pic>
        <p:nvPicPr>
          <p:cNvPr id="3" name="Picture 2" descr="rout UNdersho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" y="1481455"/>
            <a:ext cx="2420620" cy="2477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82510" cy="887767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Simulation R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esults Table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outp_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887730"/>
            <a:ext cx="11352530" cy="5561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35" y="702310"/>
            <a:ext cx="11432540" cy="599440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 dirty="0">
                <a:solidFill>
                  <a:srgbClr val="0070C0"/>
                </a:solidFill>
                <a:latin typeface="+mn-lt"/>
                <a:sym typeface="+mn-ea"/>
              </a:rPr>
              <a:t>Simulation Result-2 (Gain &amp; Phase Plots For Uncompensated ILoad=50mA</a:t>
            </a:r>
            <a:r>
              <a:rPr lang="en-US" b="1" u="sng" dirty="0" smtClean="0">
                <a:solidFill>
                  <a:srgbClr val="0070C0"/>
                </a:solidFill>
                <a:latin typeface="+mn-lt"/>
                <a:sym typeface="+mn-ea"/>
              </a:rPr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1750"/>
            <a:ext cx="10972800" cy="4826000"/>
          </a:xfrm>
        </p:spPr>
        <p:txBody>
          <a:bodyPr/>
          <a:p>
            <a:endParaRPr lang="en-US"/>
          </a:p>
        </p:txBody>
      </p:sp>
      <p:pic>
        <p:nvPicPr>
          <p:cNvPr id="6" name="Picture 5" descr="without_comp_LDO_50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1609090"/>
            <a:ext cx="11823065" cy="50927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0" y="0"/>
            <a:ext cx="12082780" cy="5797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Backup Slides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83240" y="910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505" y="206756"/>
            <a:ext cx="3876328" cy="6280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q"/>
            </a:pPr>
            <a:r>
              <a:rPr lang="en-US" sz="4000" b="1" u="sng" spc="-1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en-US" sz="4000" b="1" u="sng" spc="-1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dirty="0"/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682875" y="945515"/>
            <a:ext cx="6631940" cy="5912485"/>
          </a:xfrm>
          <a:prstGeom prst="rect">
            <a:avLst/>
          </a:prstGeom>
        </p:spPr>
        <p:txBody>
          <a:bodyPr vert="horz" wrap="square" lIns="0" tIns="12700" rIns="0" bIns="0" rtlCol="0" anchor="t">
            <a:noAutofit/>
          </a:bodyPr>
          <a:lstStyle/>
          <a:p>
            <a:pPr marL="241300" indent="-228600">
              <a:spcBef>
                <a:spcPts val="15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dirty="0" smtClean="0">
                <a:sym typeface="+mn-ea"/>
              </a:rPr>
              <a:t>Specification Table</a:t>
            </a:r>
            <a:endParaRPr lang="en-US" b="1" dirty="0" smtClean="0">
              <a:sym typeface="+mn-ea"/>
            </a:endParaRPr>
          </a:p>
          <a:p>
            <a:pPr marL="241300" indent="-228600">
              <a:spcBef>
                <a:spcPts val="15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dirty="0" smtClean="0">
                <a:sym typeface="+mn-ea"/>
              </a:rPr>
              <a:t> Circuit Diagram</a:t>
            </a:r>
            <a:endParaRPr lang="en-US" b="1" dirty="0" smtClean="0">
              <a:sym typeface="+mn-ea"/>
            </a:endParaRPr>
          </a:p>
          <a:p>
            <a:pPr marL="241300" indent="-228600">
              <a:spcBef>
                <a:spcPts val="15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dirty="0" smtClean="0">
                <a:sym typeface="+mn-ea"/>
              </a:rPr>
              <a:t>Key Challenges Addressed</a:t>
            </a:r>
            <a:endParaRPr lang="en-US" b="1" dirty="0" smtClean="0">
              <a:sym typeface="+mn-ea"/>
            </a:endParaRPr>
          </a:p>
          <a:p>
            <a:pPr marL="241300" indent="-228600">
              <a:spcBef>
                <a:spcPts val="15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dirty="0" smtClean="0">
                <a:sym typeface="+mn-ea"/>
              </a:rPr>
              <a:t>Theoretical analysis or Design approach</a:t>
            </a:r>
            <a:endParaRPr lang="en-US" b="1" dirty="0"/>
          </a:p>
          <a:p>
            <a:pPr marL="241300" indent="-228600">
              <a:spcBef>
                <a:spcPts val="15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dirty="0" smtClean="0">
                <a:cs typeface="+mn-lt"/>
                <a:sym typeface="+mn-ea"/>
              </a:rPr>
              <a:t>Simulation result-1 (DC-operating points – Schematic snapshot)</a:t>
            </a:r>
            <a:endParaRPr lang="en-US" b="1" spc="-10">
              <a:solidFill>
                <a:srgbClr val="3B3838"/>
              </a:solidFill>
              <a:ea typeface="Calibri" panose="020F0502020204030204"/>
              <a:cs typeface="+mn-lt"/>
            </a:endParaRPr>
          </a:p>
          <a:p>
            <a:pPr marL="241300" indent="-228600">
              <a:spcBef>
                <a:spcPts val="151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dirty="0">
                <a:cs typeface="+mn-lt"/>
                <a:sym typeface="+mn-ea"/>
              </a:rPr>
              <a:t>Simulation </a:t>
            </a:r>
            <a:r>
              <a:rPr lang="en-US" b="1" dirty="0" smtClean="0">
                <a:cs typeface="+mn-lt"/>
                <a:sym typeface="+mn-ea"/>
              </a:rPr>
              <a:t>result-2 (AC analysis/Loop gain, plots)</a:t>
            </a:r>
            <a:endParaRPr lang="en-US" b="1" dirty="0" smtClean="0">
              <a:cs typeface="+mn-lt"/>
            </a:endParaRPr>
          </a:p>
          <a:p>
            <a:pPr marL="241300" indent="-228600">
              <a:spcBef>
                <a:spcPts val="151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dirty="0">
                <a:cs typeface="+mn-lt"/>
                <a:sym typeface="+mn-ea"/>
              </a:rPr>
              <a:t>Simulation </a:t>
            </a:r>
            <a:r>
              <a:rPr lang="en-US" b="1" dirty="0" smtClean="0">
                <a:cs typeface="+mn-lt"/>
                <a:sym typeface="+mn-ea"/>
              </a:rPr>
              <a:t>result-3 (PSRR plots)</a:t>
            </a:r>
            <a:endParaRPr lang="en-US" b="1" dirty="0" smtClean="0">
              <a:cs typeface="+mn-lt"/>
            </a:endParaRPr>
          </a:p>
          <a:p>
            <a:pPr marL="241300" indent="-228600">
              <a:spcBef>
                <a:spcPts val="151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dirty="0" smtClean="0">
                <a:cs typeface="+mn-lt"/>
                <a:sym typeface="+mn-ea"/>
              </a:rPr>
              <a:t>Simulation result-4(Load </a:t>
            </a:r>
            <a:r>
              <a:rPr lang="en-US" b="1" dirty="0">
                <a:cs typeface="+mn-lt"/>
                <a:sym typeface="+mn-ea"/>
              </a:rPr>
              <a:t>transient plots</a:t>
            </a:r>
            <a:r>
              <a:rPr lang="en-US" b="1" dirty="0" smtClean="0">
                <a:cs typeface="+mn-lt"/>
                <a:sym typeface="+mn-ea"/>
              </a:rPr>
              <a:t>)</a:t>
            </a:r>
            <a:endParaRPr lang="en-US" b="1" dirty="0">
              <a:cs typeface="+mn-lt"/>
            </a:endParaRPr>
          </a:p>
          <a:p>
            <a:pPr marL="241300" indent="-228600">
              <a:spcBef>
                <a:spcPts val="151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spc="-15">
                <a:solidFill>
                  <a:srgbClr val="3B3838"/>
                </a:solidFill>
                <a:cs typeface="+mn-lt"/>
              </a:rPr>
              <a:t> </a:t>
            </a:r>
            <a:r>
              <a:rPr lang="en-US" b="1" dirty="0">
                <a:cs typeface="+mn-lt"/>
                <a:sym typeface="+mn-ea"/>
              </a:rPr>
              <a:t>Simulation </a:t>
            </a:r>
            <a:r>
              <a:rPr lang="en-US" b="1" dirty="0" smtClean="0">
                <a:cs typeface="+mn-lt"/>
                <a:sym typeface="+mn-ea"/>
              </a:rPr>
              <a:t>result-6 (Line and Load regulation </a:t>
            </a:r>
            <a:r>
              <a:rPr lang="en-US" b="1" dirty="0">
                <a:cs typeface="+mn-lt"/>
                <a:sym typeface="+mn-ea"/>
              </a:rPr>
              <a:t>plots)</a:t>
            </a:r>
            <a:endParaRPr lang="en-US" b="1" dirty="0">
              <a:cs typeface="+mn-lt"/>
            </a:endParaRPr>
          </a:p>
          <a:p>
            <a:pPr marL="241300" indent="-228600">
              <a:spcBef>
                <a:spcPts val="151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 dirty="0" smtClean="0">
                <a:cs typeface="+mn-lt"/>
                <a:sym typeface="+mn-ea"/>
              </a:rPr>
              <a:t>Simulation Results Table</a:t>
            </a:r>
            <a:endParaRPr lang="en-US" b="1" dirty="0" smtClean="0">
              <a:cs typeface="+mn-lt"/>
              <a:sym typeface="+mn-ea"/>
            </a:endParaRPr>
          </a:p>
          <a:p>
            <a:pPr marL="241300" indent="-228600">
              <a:spcBef>
                <a:spcPts val="151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lang="en-US" b="1">
                <a:cs typeface="+mn-lt"/>
              </a:rPr>
              <a:t>Backup Paper and Project Slides</a:t>
            </a:r>
            <a:endParaRPr lang="en-US" b="1"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465" y="190500"/>
            <a:ext cx="11163935" cy="983615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 dirty="0">
                <a:solidFill>
                  <a:srgbClr val="0070C0"/>
                </a:solidFill>
                <a:latin typeface="+mn-lt"/>
                <a:sym typeface="+mn-ea"/>
              </a:rPr>
              <a:t>Simulation Result-2 (Gain &amp; Phase Plots For Uncompensated ILoad=10mA</a:t>
            </a:r>
            <a:r>
              <a:rPr lang="en-US" b="1" u="sng" dirty="0" smtClean="0">
                <a:solidFill>
                  <a:srgbClr val="0070C0"/>
                </a:solidFill>
                <a:latin typeface="+mn-lt"/>
                <a:sym typeface="+mn-ea"/>
              </a:rPr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UNCOMP_10mA_ex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1174750"/>
            <a:ext cx="11955780" cy="5541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90" y="238760"/>
            <a:ext cx="11165840" cy="1953260"/>
          </a:xfrm>
        </p:spPr>
        <p:txBody>
          <a:bodyPr/>
          <a:p>
            <a:r>
              <a:rPr lang="en-US" b="1" u="sng"/>
              <a:t>Reference Paper 1</a:t>
            </a:r>
            <a:r>
              <a:rPr lang="en-US"/>
              <a:t>: </a:t>
            </a:r>
            <a:r>
              <a:rPr lang="en-US" b="1" u="sng"/>
              <a:t>A 65-nm CMOS Low Dropout Regulator Featuring &gt;60-dB PSRR Over 10-MHz Frequency Range and 100-mA Load Current Range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" y="2192020"/>
            <a:ext cx="10972800" cy="4116705"/>
          </a:xfrm>
        </p:spPr>
        <p:txBody>
          <a:bodyPr/>
          <a:p>
            <a:endParaRPr lang="en-US" sz="2400"/>
          </a:p>
          <a:p>
            <a:r>
              <a:rPr lang="en-US" sz="2400"/>
              <a:t>This paper presents an NMOS Passfet LDO, realized in 65-nm CMOS, featuring &gt;60-dB PSRR over a 10-MHz frequency range and a 100-mA large load current range.</a:t>
            </a:r>
            <a:endParaRPr lang="en-US" sz="2400"/>
          </a:p>
          <a:p>
            <a:endParaRPr lang="en-US" sz="2400"/>
          </a:p>
          <a:p>
            <a:r>
              <a:rPr lang="en-US" sz="2400"/>
              <a:t> The high PSRR is achieved by anadaptive feed forward ripple cancellation (FFRC) technique embodying an adaptive load current tracking scheme.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 By means of embodying an NMOS-based power stage, the LDO alsoachieves very low dropout voltage of 80 mV and features very small overshoot and undershoot of 2 and 4 mV respectively.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190500"/>
            <a:ext cx="11235690" cy="582930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>
                <a:latin typeface="Calibri" panose="020F0502020204030204" charset="0"/>
                <a:cs typeface="Calibri" panose="020F0502020204030204" charset="0"/>
              </a:rPr>
              <a:t>DC OPERATING POINT</a:t>
            </a:r>
            <a:endParaRPr lang="en-US" b="1" u="sng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from 2024-05-05 22-14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774065"/>
            <a:ext cx="11498580" cy="60839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from 2024-05-05 22-15-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635"/>
            <a:ext cx="11919585" cy="66732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/>
              <a:t>Theory Calculations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WhatsApp Image 2024-05-04 at 18.55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1081405"/>
            <a:ext cx="4480560" cy="2609215"/>
          </a:xfrm>
          <a:prstGeom prst="rect">
            <a:avLst/>
          </a:prstGeom>
        </p:spPr>
      </p:pic>
      <p:pic>
        <p:nvPicPr>
          <p:cNvPr id="5" name="Picture 4" descr="Screenshot from 2024-05-06 14-48-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974725"/>
            <a:ext cx="6381750" cy="2636520"/>
          </a:xfrm>
          <a:prstGeom prst="rect">
            <a:avLst/>
          </a:prstGeom>
        </p:spPr>
      </p:pic>
      <p:pic>
        <p:nvPicPr>
          <p:cNvPr id="6" name="Picture 5" descr="Screenshot from 2024-05-06 14-47-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3690620"/>
            <a:ext cx="11127105" cy="29216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80" y="190500"/>
            <a:ext cx="11234420" cy="582930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>
                <a:latin typeface="Calibri" panose="020F0502020204030204" charset="0"/>
                <a:cs typeface="Calibri" panose="020F0502020204030204" charset="0"/>
              </a:rPr>
              <a:t> GAIN PLOT AND PHASE PLOT</a:t>
            </a:r>
            <a:r>
              <a:rPr lang="en-US" b="1" u="sng">
                <a:latin typeface="Calibri" panose="020F0502020204030204" charset="0"/>
                <a:cs typeface="Calibri" panose="020F0502020204030204" charset="0"/>
                <a:sym typeface="+mn-ea"/>
              </a:rPr>
              <a:t>(Without AUX)</a:t>
            </a:r>
            <a:endParaRPr lang="en-US" b="1" u="sng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from 2024-05-05 22-13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772795"/>
            <a:ext cx="11963400" cy="60852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" y="190500"/>
            <a:ext cx="10972800" cy="752475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/>
              <a:t>PSRR PLOT</a:t>
            </a:r>
            <a:r>
              <a:rPr lang="en-US" b="1" u="sng">
                <a:latin typeface="Calibri" panose="020F0502020204030204" charset="0"/>
                <a:cs typeface="Calibri" panose="020F0502020204030204" charset="0"/>
                <a:sym typeface="+mn-ea"/>
              </a:rPr>
              <a:t>(Without AUX)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from 2024-05-05 22-20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957580"/>
            <a:ext cx="11497310" cy="5730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670"/>
            <a:ext cx="10515600" cy="1325563"/>
          </a:xfrm>
        </p:spPr>
        <p:txBody>
          <a:bodyPr>
            <a:normAutofit/>
          </a:bodyPr>
          <a:p>
            <a:r>
              <a:rPr lang="en-US" b="1" u="sng"/>
              <a:t>REFERENCE_TABLE_PAPER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110"/>
            <a:ext cx="10515600" cy="4351338"/>
          </a:xfrm>
        </p:spPr>
        <p:txBody>
          <a:bodyPr/>
          <a:p>
            <a:pPr marL="514350" indent="-514350">
              <a:buAutoNum type="arabicPeriod"/>
            </a:pPr>
            <a:r>
              <a:rPr lang="en-US"/>
              <a:t>https://ieeexplore.ieee.org/document/8369352/authors#authors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https://ieeexplore.ieee.org/document/10212011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https://ieeexplore.ieee.org/document/5419190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https://ieeexplore.ieee.org/document/9745733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https://ieeexplore.ieee.org/document/5617585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https://ieeexplore.ieee.org/document/9036907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971040" y="2182495"/>
            <a:ext cx="8249285" cy="1062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800" b="1" i="1" u="sng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</a:rPr>
              <a:t>THANK YOU</a:t>
            </a:r>
            <a:endParaRPr lang="en-US" sz="8800" b="1" i="1" u="sng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82510" cy="887767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Key Challenges Addressed</a:t>
            </a:r>
            <a:endParaRPr lang="en-US" sz="3600" b="1" u="sng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69290" y="1006475"/>
            <a:ext cx="10422255" cy="4606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Increase PSRR Value by using suitable value of Cc Miller Capacitance 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Enhance the vale of PSRR at High Frequency (MHz) range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82510" cy="887767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Reference Paper Specification 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Table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18745" y="741680"/>
          <a:ext cx="11964670" cy="6021070"/>
        </p:xfrm>
        <a:graphic>
          <a:graphicData uri="http://schemas.openxmlformats.org/drawingml/2006/table">
            <a:tbl>
              <a:tblPr/>
              <a:tblGrid>
                <a:gridCol w="1825625"/>
                <a:gridCol w="979805"/>
                <a:gridCol w="1211580"/>
                <a:gridCol w="1257300"/>
                <a:gridCol w="1562100"/>
                <a:gridCol w="1409700"/>
                <a:gridCol w="1294765"/>
                <a:gridCol w="1211580"/>
                <a:gridCol w="1212215"/>
              </a:tblGrid>
              <a:tr h="223520">
                <a:tc>
                  <a:txBody>
                    <a:bodyPr/>
                    <a:p>
                      <a:pPr indent="0">
                        <a:buNone/>
                      </a:pP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Units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Paper 1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Paper 2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Paper 3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Paper 4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Paper 5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Paper 6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Techniques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Technology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nm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65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180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130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180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180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Power Transistor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NMOS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PMOS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Maximium ILoad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mA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100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25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200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140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Nominal Vin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1.2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8-45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&gt;1.15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1.8-2.5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&gt;1.15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Vout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1.6-2.5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Minimum Dropout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&gt;0.15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0.2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&gt;0.15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0.178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Cout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uF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4.7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Load Regulation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uV/mA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Quiescent Current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uA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40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0.6-160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33-145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5.6-35.6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Overshoot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mV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28.7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Undershoot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mV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36.36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PSRR Heavy Load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ILoad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mA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100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25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200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250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100KHz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dB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89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60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53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1MHz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dB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70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70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67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40.5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62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70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10MHz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dB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62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57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56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56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60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PSRR Light Load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ILoad=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uA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100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100kHz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dB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81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1MHz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dB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75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10MHz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dB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91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Area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mm^2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0.048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0.0049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0.037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0.015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0.12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Iout(max)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mA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Line Regulation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mV/V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0.0397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26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4.86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Load Regulation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mV/mA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0.00018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0.048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0.055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0.043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0.112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6626"/>
            <a:ext cx="12082510" cy="88776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</a:rPr>
              <a:t>Used Specification Table</a:t>
            </a:r>
            <a:endParaRPr lang="en-IN" sz="3600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3295999" y="881141"/>
          <a:ext cx="5690489" cy="5086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6571"/>
                <a:gridCol w="1006792"/>
                <a:gridCol w="1457126"/>
              </a:tblGrid>
              <a:tr h="4623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Parameters</a:t>
                      </a:r>
                      <a:endParaRPr lang="en-IN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Units</a:t>
                      </a:r>
                      <a:endParaRPr lang="en-IN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Values</a:t>
                      </a:r>
                      <a:endParaRPr lang="en-IN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Supply Voltage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  <a:tr h="4623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Output Voltage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  <a:tr h="4623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Dropout Voltage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  <a:tr h="4623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Dropout Voltage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  <a:tr h="4623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C_Load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nF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  <a:tr h="4623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Quiescent Current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  <a:tr h="4623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I_Load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(maximum)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  <a:tr h="4623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I_Load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(minimum)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  <a:tr h="4623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PSRR(@ High Frequency)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  <a:tr h="4623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PSRR(@ Low Frequency)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82510" cy="887767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Circuit 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Diagram(Schematic)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 descr="L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762635"/>
            <a:ext cx="11412220" cy="5951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2780" cy="115824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Simulation Result-1 (DC Operating Points for Compensated 10mA)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 descr="DC_op_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1158240"/>
            <a:ext cx="11986260" cy="557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2780" cy="115824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Simulation Result-1 (DC Operating Points for Compensated 50mA)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 descr="DC-Operating-50mA-with-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" y="1158240"/>
            <a:ext cx="11954510" cy="5554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69" y="0"/>
            <a:ext cx="12082510" cy="887767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 b="1" u="sng" dirty="0">
                <a:solidFill>
                  <a:srgbClr val="0070C0"/>
                </a:solidFill>
                <a:latin typeface="+mn-lt"/>
              </a:rPr>
              <a:t>Theoretical Analysis or Design A</a:t>
            </a:r>
            <a:r>
              <a:rPr lang="en-US" sz="3600" b="1" u="sng" dirty="0" smtClean="0">
                <a:solidFill>
                  <a:srgbClr val="0070C0"/>
                </a:solidFill>
                <a:latin typeface="+mn-lt"/>
              </a:rPr>
              <a:t>pproach</a:t>
            </a:r>
            <a:endParaRPr lang="en-IN" sz="3600" b="1" u="sng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79070" y="775970"/>
            <a:ext cx="11180445" cy="11671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571500" indent="-571500">
              <a:buFont typeface="Wingdings" panose="05000000000000000000" charset="0"/>
              <a:buChar char="q"/>
            </a:pPr>
            <a:r>
              <a:rPr lang="en-US" b="1" u="sng">
                <a:latin typeface="Calibri" panose="020F0502020204030204" charset="0"/>
                <a:cs typeface="Calibri" panose="020F0502020204030204" charset="0"/>
              </a:rPr>
              <a:t>DC_Operating_Point_Values_of_All_Transistor_at</a:t>
            </a:r>
            <a:br>
              <a:rPr lang="en-US" b="1" u="sng">
                <a:latin typeface="Calibri" panose="020F0502020204030204" charset="0"/>
                <a:cs typeface="Calibri" panose="020F0502020204030204" charset="0"/>
              </a:rPr>
            </a:br>
            <a:r>
              <a:rPr lang="en-US" b="1" u="sng">
                <a:latin typeface="Calibri" panose="020F0502020204030204" charset="0"/>
                <a:cs typeface="Calibri" panose="020F0502020204030204" charset="0"/>
              </a:rPr>
              <a:t>_ILoad=50mA</a:t>
            </a:r>
            <a:endParaRPr lang="en-US" b="1" u="sng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comp_operating point all tx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943100"/>
            <a:ext cx="11903710" cy="4774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Presentation</Application>
  <PresentationFormat>Widescreen</PresentationFormat>
  <Paragraphs>629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Arial</vt:lpstr>
      <vt:lpstr>Calibri</vt:lpstr>
      <vt:lpstr>Wingdings</vt:lpstr>
      <vt:lpstr>Calibri</vt:lpstr>
      <vt:lpstr>Microsoft YaHei</vt:lpstr>
      <vt:lpstr>Arial Unicode MS</vt:lpstr>
      <vt:lpstr>Blue Waves</vt:lpstr>
      <vt:lpstr>LDO WITH HIGH PSRR VL804 : ANALOG POWER IC DESIGN </vt:lpstr>
      <vt:lpstr>CONTENTS</vt:lpstr>
      <vt:lpstr>Key Challenges Addressed</vt:lpstr>
      <vt:lpstr>Reference Paper Specification Table</vt:lpstr>
      <vt:lpstr>Used Specification Table</vt:lpstr>
      <vt:lpstr>Circuit Diagram(Schematic)</vt:lpstr>
      <vt:lpstr>Simulation Result-1 (DC Operating Points for Compensated 10mA)</vt:lpstr>
      <vt:lpstr>Simulation Result-1 (DC Operating Points for Compensated 50mA)</vt:lpstr>
      <vt:lpstr>Theoretical Analysis or Design Approach</vt:lpstr>
      <vt:lpstr>Light Load ILoad=10mA with Compensation Theoretical Calculation </vt:lpstr>
      <vt:lpstr>Heavy Load ILoad=50mA with Compensation Theoretical Calculation </vt:lpstr>
      <vt:lpstr>Simulation Result-2 (Gain &amp; Phase Plots For Compensated ILoad=50mA)</vt:lpstr>
      <vt:lpstr>Simulation Result-2 (Gain &amp; Phase Plots For Compensated ILoad=10mA)</vt:lpstr>
      <vt:lpstr>Simulation Result-3 PSRR at ILoad=10mA </vt:lpstr>
      <vt:lpstr>Simulation Result-3 PSRR at ILoad=50mA </vt:lpstr>
      <vt:lpstr>Simulation Result-4 Load Transient(ILoad=50mA to 10 mA)</vt:lpstr>
      <vt:lpstr>Simulation Result-4 Load Transient(ILoad=10mA to 50 mA)</vt:lpstr>
      <vt:lpstr>Simulation Results Table</vt:lpstr>
      <vt:lpstr>Simulation Result-2 (Gain &amp; Phase Plots For Uncompensated ILoad=50mA)</vt:lpstr>
      <vt:lpstr>Simulation Result-2 (Gain &amp; Phase Plots For Uncompensated ILoad=10mA)</vt:lpstr>
      <vt:lpstr>Reference Paper 1: A 65-nm CMOS Low Dropout Regulator Featuring &gt;60-dB PSRR Over 10-MHz Frequency Range and 100-mA Load Current Range</vt:lpstr>
      <vt:lpstr>DC OPERATING POINT</vt:lpstr>
      <vt:lpstr>PowerPoint 演示文稿</vt:lpstr>
      <vt:lpstr>Theory Calculations</vt:lpstr>
      <vt:lpstr> GAIN PLOT AND PHASE PLOT(Without AUX)</vt:lpstr>
      <vt:lpstr>PSRR PLOT(Without AUX)</vt:lpstr>
      <vt:lpstr>REFERENCE_TABLE_PAPER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Manikandan  R R</dc:creator>
  <cp:lastModifiedBy>Administrator</cp:lastModifiedBy>
  <cp:revision>65</cp:revision>
  <dcterms:created xsi:type="dcterms:W3CDTF">2024-04-06T04:23:00Z</dcterms:created>
  <dcterms:modified xsi:type="dcterms:W3CDTF">2024-05-09T14:30:41Z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B57BCCE58C3446E680665582ACB5C24E_12</vt:lpwstr>
  </property>
  <property fmtid="{D5CDD505-2E9C-101B-9397-08002B2CF9AE}" pid="3" name="KSOProductBuildVer">
    <vt:lpwstr>1033-12.2.0.16731</vt:lpwstr>
  </property>
</Properties>
</file>