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1" r:id="rId4"/>
    <p:sldId id="260" r:id="rId5"/>
    <p:sldId id="264" r:id="rId6"/>
    <p:sldId id="269" r:id="rId7"/>
    <p:sldId id="262" r:id="rId8"/>
    <p:sldId id="270" r:id="rId9"/>
    <p:sldId id="259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-3175"/>
            <a:ext cx="12204700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125538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351088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8351" cy="686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86305"/>
            <a:ext cx="10515600" cy="3948430"/>
          </a:xfrm>
        </p:spPr>
        <p:txBody>
          <a:bodyPr>
            <a:normAutofit fontScale="90000"/>
          </a:bodyPr>
          <a:p>
            <a:pPr algn="ctr"/>
            <a:r>
              <a:rPr lang="en-US" sz="8000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ANALOG SUMMER PROJECT</a:t>
            </a:r>
            <a:br>
              <a:rPr lang="en-US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</a:br>
            <a:r>
              <a:rPr lang="en-US" sz="6665" u="sng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LC-Voltage Controlled Oscillator(LCVCO) with Low Phase Noise</a:t>
            </a:r>
            <a:br>
              <a:rPr lang="en-US" sz="6665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</a:br>
            <a:r>
              <a:rPr lang="en-US" sz="8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-</a:t>
            </a:r>
            <a:r>
              <a:rPr lang="en-US" sz="489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  <a:effectLst/>
              </a:rPr>
              <a:t>Under Guidance of Prof. Sakshi Arora</a:t>
            </a:r>
            <a:br>
              <a:rPr lang="en-US">
                <a:solidFill>
                  <a:schemeClr val="tx1"/>
                </a:solidFill>
              </a:rPr>
            </a:b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31520"/>
          </a:xfrm>
        </p:spPr>
        <p:txBody>
          <a:bodyPr/>
          <a:p>
            <a:pPr marL="571500" indent="-571500">
              <a:buFont typeface="Wingdings" panose="05000000000000000000" charset="0"/>
              <a:buChar char="q"/>
            </a:pPr>
            <a:r>
              <a:rPr lang="en-US" b="1" u="sng">
                <a:solidFill>
                  <a:schemeClr val="tx1"/>
                </a:solidFill>
              </a:rPr>
              <a:t>Specification Table</a:t>
            </a:r>
            <a:r>
              <a:rPr lang="en-US" b="1">
                <a:solidFill>
                  <a:schemeClr val="tx1"/>
                </a:solidFill>
              </a:rPr>
              <a:t>:</a:t>
            </a:r>
            <a:endParaRPr lang="en-US" b="1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/>
          <p:nvPr>
            <p:ph idx="1"/>
            <p:custDataLst>
              <p:tags r:id="rId1"/>
            </p:custDataLst>
          </p:nvPr>
        </p:nvGraphicFramePr>
        <p:xfrm>
          <a:off x="609600" y="1186180"/>
          <a:ext cx="11315700" cy="5223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7850"/>
                <a:gridCol w="5657850"/>
              </a:tblGrid>
              <a:tr h="580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CMOS Technology Node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45nm</a:t>
                      </a:r>
                      <a:endParaRPr lang="en-US"/>
                    </a:p>
                  </a:txBody>
                  <a:tcPr/>
                </a:tc>
              </a:tr>
              <a:tr h="580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Oscillation Frequency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7GHz</a:t>
                      </a:r>
                      <a:endParaRPr lang="en-US"/>
                    </a:p>
                  </a:txBody>
                  <a:tcPr/>
                </a:tc>
              </a:tr>
              <a:tr h="580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Voltage Supply Vdd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1.8V</a:t>
                      </a:r>
                      <a:endParaRPr lang="en-US"/>
                    </a:p>
                  </a:txBody>
                  <a:tcPr/>
                </a:tc>
              </a:tr>
              <a:tr h="580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Control Voltage Vctrl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0.1V to 1.35V</a:t>
                      </a:r>
                      <a:endParaRPr lang="en-US"/>
                    </a:p>
                  </a:txBody>
                  <a:tcPr/>
                </a:tc>
              </a:tr>
              <a:tr h="580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Tuning Range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6.7GHz to 7.518 GHz</a:t>
                      </a:r>
                      <a:endParaRPr lang="en-US"/>
                    </a:p>
                  </a:txBody>
                  <a:tcPr/>
                </a:tc>
              </a:tr>
              <a:tr h="580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Phase Noise(P.N.) @10MHz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-131.5 dBc/Hz</a:t>
                      </a:r>
                      <a:endParaRPr lang="en-US"/>
                    </a:p>
                  </a:txBody>
                  <a:tcPr/>
                </a:tc>
              </a:tr>
              <a:tr h="580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Power Consumption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2.25 mW</a:t>
                      </a:r>
                      <a:endParaRPr lang="en-US"/>
                    </a:p>
                  </a:txBody>
                  <a:tcPr/>
                </a:tc>
              </a:tr>
              <a:tr h="580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FOM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-136.98%</a:t>
                      </a:r>
                      <a:endParaRPr lang="en-US"/>
                    </a:p>
                  </a:txBody>
                  <a:tcPr/>
                </a:tc>
              </a:tr>
              <a:tr h="5803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800">
                          <a:sym typeface="+mn-ea"/>
                        </a:rPr>
                        <a:t>Frequency Gain Kvco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500MHz/V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235" y="190500"/>
            <a:ext cx="10972800" cy="582613"/>
          </a:xfrm>
        </p:spPr>
        <p:txBody>
          <a:bodyPr/>
          <a:p>
            <a:pPr marL="571500" indent="-571500">
              <a:buFont typeface="Wingdings" panose="05000000000000000000" charset="0"/>
              <a:buChar char="q"/>
            </a:pPr>
            <a:r>
              <a:rPr lang="en-US" b="1" u="sng">
                <a:solidFill>
                  <a:schemeClr val="tx1"/>
                </a:solidFill>
              </a:rPr>
              <a:t>Terminology:</a:t>
            </a:r>
            <a:endParaRPr lang="en-US" b="1" u="sng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92175"/>
            <a:ext cx="12089130" cy="5965825"/>
          </a:xfrm>
        </p:spPr>
        <p:txBody>
          <a:bodyPr/>
          <a:p>
            <a:r>
              <a:rPr lang="en-US" sz="2400" b="1"/>
              <a:t>VCO:</a:t>
            </a:r>
            <a:r>
              <a:rPr lang="en-US" sz="2400"/>
              <a:t> A ideal voltage-controlled oscillator (VCO) is circuit whose </a:t>
            </a:r>
            <a:r>
              <a:rPr lang="en-US" sz="2400">
                <a:solidFill>
                  <a:srgbClr val="FF0000"/>
                </a:solidFill>
              </a:rPr>
              <a:t>output frequency is linear function of its control voltage</a:t>
            </a:r>
            <a:r>
              <a:rPr lang="en-US" sz="2400"/>
              <a:t>. i.e.  ωout = ωo + Kvco* Vctrl</a:t>
            </a:r>
            <a:endParaRPr lang="en-US" sz="2400"/>
          </a:p>
          <a:p>
            <a:r>
              <a:rPr lang="en-US" sz="2400" b="1"/>
              <a:t>Phase Noise(P.N.):</a:t>
            </a:r>
            <a:r>
              <a:rPr lang="en-US" sz="2400"/>
              <a:t> The </a:t>
            </a:r>
            <a:r>
              <a:rPr lang="en-US" sz="2400">
                <a:solidFill>
                  <a:srgbClr val="FF0000"/>
                </a:solidFill>
              </a:rPr>
              <a:t>short-term frequency fluctuations</a:t>
            </a:r>
            <a:r>
              <a:rPr lang="en-US" sz="2400"/>
              <a:t> of an oscillator, typically measured in dBc/Hz at a specified offset from the carrier frequency.</a:t>
            </a:r>
            <a:endParaRPr lang="en-US" sz="2400"/>
          </a:p>
          <a:p>
            <a:r>
              <a:rPr lang="en-US" sz="2400" b="1"/>
              <a:t>Supply Voltage: </a:t>
            </a:r>
            <a:r>
              <a:rPr lang="en-US" sz="2400">
                <a:sym typeface="+mn-ea"/>
              </a:rPr>
              <a:t>The required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voltage to Turn ON</a:t>
            </a:r>
            <a:r>
              <a:rPr lang="en-US" sz="2400">
                <a:sym typeface="+mn-ea"/>
              </a:rPr>
              <a:t> the VCO is Vdd</a:t>
            </a:r>
            <a:endParaRPr lang="en-US" sz="2400" b="1"/>
          </a:p>
          <a:p>
            <a:r>
              <a:rPr lang="en-US" sz="2400" b="1"/>
              <a:t>Control Voltage:</a:t>
            </a:r>
            <a:r>
              <a:rPr lang="en-US" sz="2400"/>
              <a:t> The </a:t>
            </a:r>
            <a:r>
              <a:rPr lang="en-US" sz="2400">
                <a:solidFill>
                  <a:srgbClr val="FF0000"/>
                </a:solidFill>
              </a:rPr>
              <a:t>range of input voltages</a:t>
            </a:r>
            <a:r>
              <a:rPr lang="en-US" sz="2400"/>
              <a:t> over which the VCO can be </a:t>
            </a:r>
            <a:r>
              <a:rPr lang="en-US" sz="2400">
                <a:solidFill>
                  <a:srgbClr val="FF0000"/>
                </a:solidFill>
              </a:rPr>
              <a:t>tuned</a:t>
            </a:r>
            <a:r>
              <a:rPr lang="en-US" sz="2400"/>
              <a:t> is Vctrl</a:t>
            </a:r>
            <a:endParaRPr lang="en-US" sz="2400"/>
          </a:p>
          <a:p>
            <a:r>
              <a:rPr lang="en-US" sz="2400" b="1"/>
              <a:t>Output/Oscillation Frequency(fo):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fo is the actual frequency output</a:t>
            </a:r>
            <a:r>
              <a:rPr lang="en-US" sz="2400">
                <a:sym typeface="+mn-ea"/>
              </a:rPr>
              <a:t> by the VCO, which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varies with the control voltage</a:t>
            </a:r>
            <a:r>
              <a:rPr lang="en-US" sz="2400">
                <a:sym typeface="+mn-ea"/>
              </a:rPr>
              <a:t> applied to the oscillator.</a:t>
            </a:r>
            <a:endParaRPr lang="en-US" sz="2400">
              <a:sym typeface="+mn-ea"/>
            </a:endParaRPr>
          </a:p>
          <a:p>
            <a:r>
              <a:rPr lang="en-US" sz="2400" b="1"/>
              <a:t>Center/Carrier Frequency(fc): </a:t>
            </a:r>
            <a:r>
              <a:rPr lang="en-US" sz="2400"/>
              <a:t>This is the </a:t>
            </a:r>
            <a:r>
              <a:rPr lang="en-US" sz="2400">
                <a:solidFill>
                  <a:srgbClr val="FF0000"/>
                </a:solidFill>
              </a:rPr>
              <a:t>main or center frequency</a:t>
            </a:r>
            <a:r>
              <a:rPr lang="en-US" sz="2400"/>
              <a:t> around which the </a:t>
            </a:r>
            <a:r>
              <a:rPr lang="en-US" sz="2400">
                <a:solidFill>
                  <a:srgbClr val="FF0000"/>
                </a:solidFill>
              </a:rPr>
              <a:t>VCO operates </a:t>
            </a:r>
            <a:r>
              <a:rPr lang="en-US" sz="2400"/>
              <a:t>. It is the nominal frequency output by the VCO when the </a:t>
            </a:r>
            <a:r>
              <a:rPr lang="en-US" sz="2400">
                <a:solidFill>
                  <a:srgbClr val="FF0000"/>
                </a:solidFill>
              </a:rPr>
              <a:t>control voltage is at a reference level</a:t>
            </a:r>
            <a:endParaRPr lang="en-US" sz="2400">
              <a:solidFill>
                <a:srgbClr val="FF0000"/>
              </a:solidFill>
            </a:endParaRPr>
          </a:p>
          <a:p>
            <a:r>
              <a:rPr lang="en-US" sz="2400" b="1">
                <a:sym typeface="+mn-ea"/>
              </a:rPr>
              <a:t>Power Consumption(P</a:t>
            </a:r>
            <a:r>
              <a:rPr lang="en-US" sz="1600" b="1">
                <a:sym typeface="+mn-ea"/>
              </a:rPr>
              <a:t>DC</a:t>
            </a:r>
            <a:r>
              <a:rPr lang="en-US" sz="2400" b="1">
                <a:sym typeface="+mn-ea"/>
              </a:rPr>
              <a:t>):</a:t>
            </a:r>
            <a:r>
              <a:rPr lang="en-US" sz="2400">
                <a:sym typeface="+mn-ea"/>
              </a:rPr>
              <a:t>The amount of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power the VCO consumes</a:t>
            </a:r>
            <a:r>
              <a:rPr lang="en-US" sz="2400">
                <a:sym typeface="+mn-ea"/>
              </a:rPr>
              <a:t> during operation, usually measured in milliwatts (mW)</a:t>
            </a:r>
            <a:endParaRPr lang="en-US" sz="2400"/>
          </a:p>
          <a:p>
            <a:endParaRPr lang="en-US" sz="2400" b="1">
              <a:solidFill>
                <a:srgbClr val="FF0000"/>
              </a:solidFill>
            </a:endParaRPr>
          </a:p>
          <a:p>
            <a:endParaRPr 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05" y="190500"/>
            <a:ext cx="10972800" cy="582613"/>
          </a:xfrm>
        </p:spPr>
        <p:txBody>
          <a:bodyPr/>
          <a:p>
            <a:pPr marL="571500" indent="-571500">
              <a:buFont typeface="Wingdings" panose="05000000000000000000" charset="0"/>
              <a:buChar char="q"/>
            </a:pPr>
            <a:r>
              <a:rPr lang="en-US" b="1" u="sng">
                <a:solidFill>
                  <a:schemeClr val="tx1"/>
                </a:solidFill>
                <a:sym typeface="+mn-ea"/>
              </a:rPr>
              <a:t>Terminology:</a:t>
            </a:r>
            <a:endParaRPr 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65835"/>
            <a:ext cx="12073890" cy="5892800"/>
          </a:xfrm>
        </p:spPr>
        <p:txBody>
          <a:bodyPr/>
          <a:p>
            <a:r>
              <a:rPr lang="en-US" sz="2400" b="1">
                <a:sym typeface="+mn-ea"/>
              </a:rPr>
              <a:t>Frequency Tuning Range(FTR):</a:t>
            </a:r>
            <a:r>
              <a:rPr lang="en-US" sz="2400">
                <a:sym typeface="+mn-ea"/>
              </a:rPr>
              <a:t> The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range of frequencies</a:t>
            </a:r>
            <a:r>
              <a:rPr lang="en-US" sz="2400">
                <a:sym typeface="+mn-ea"/>
              </a:rPr>
              <a:t> over which a VCO can operate.               FTR(%)= (fmax-fmin)*100/fo</a:t>
            </a:r>
            <a:endParaRPr lang="en-US" sz="2400"/>
          </a:p>
          <a:p>
            <a:r>
              <a:rPr lang="en-US" sz="2400" b="1">
                <a:sym typeface="+mn-ea"/>
              </a:rPr>
              <a:t>Figure of Merit(FOM)</a:t>
            </a:r>
            <a:r>
              <a:rPr lang="en-US" sz="2400">
                <a:sym typeface="+mn-ea"/>
              </a:rPr>
              <a:t>: FOM provides a standardized way to assess the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efficiency of a VCO by normalizing phase noise performance</a:t>
            </a:r>
            <a:r>
              <a:rPr lang="en-US" sz="2400">
                <a:solidFill>
                  <a:schemeClr val="tx1"/>
                </a:solidFill>
                <a:sym typeface="+mn-ea"/>
              </a:rPr>
              <a:t> with respect to offset frequency and power consumption</a:t>
            </a:r>
            <a:endParaRPr lang="en-US" sz="2400">
              <a:solidFill>
                <a:schemeClr val="tx1"/>
              </a:solidFill>
              <a:sym typeface="+mn-ea"/>
            </a:endParaRPr>
          </a:p>
          <a:p>
            <a:endParaRPr lang="en-US" sz="2400">
              <a:solidFill>
                <a:schemeClr val="tx1"/>
              </a:solidFill>
              <a:sym typeface="+mn-ea"/>
            </a:endParaRPr>
          </a:p>
          <a:p>
            <a:r>
              <a:rPr lang="en-US" sz="2400" b="1">
                <a:sym typeface="+mn-ea"/>
              </a:rPr>
              <a:t>VCO Gain or VCO Sensitivity(Kvco)</a:t>
            </a:r>
            <a:r>
              <a:rPr lang="en-US" sz="2400">
                <a:sym typeface="+mn-ea"/>
              </a:rPr>
              <a:t>: It indicates how much the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output frequency of the VCO changes in response to a change in the control voltage</a:t>
            </a:r>
            <a:endParaRPr lang="en-US" sz="2400">
              <a:solidFill>
                <a:srgbClr val="FF0000"/>
              </a:solidFill>
              <a:sym typeface="+mn-ea"/>
            </a:endParaRPr>
          </a:p>
          <a:p>
            <a:r>
              <a:rPr lang="en-US" sz="2400">
                <a:sym typeface="+mn-ea"/>
              </a:rPr>
              <a:t>Kvco =</a:t>
            </a:r>
            <a:r>
              <a:rPr lang="en-US" sz="2400">
                <a:sym typeface="+mn-ea"/>
              </a:rPr>
              <a:t>Δfout /</a:t>
            </a:r>
            <a:r>
              <a:rPr lang="en-US" sz="2400">
                <a:sym typeface="+mn-ea"/>
              </a:rPr>
              <a:t>ΔVcontrol</a:t>
            </a:r>
            <a:endParaRPr lang="en-US" sz="2400">
              <a:sym typeface="+mn-ea"/>
            </a:endParaRPr>
          </a:p>
          <a:p>
            <a:r>
              <a:rPr lang="en-US" sz="2400" b="1">
                <a:sym typeface="+mn-ea"/>
              </a:rPr>
              <a:t>Offset Frequency(</a:t>
            </a:r>
            <a:r>
              <a:rPr lang="en-US" sz="2400" b="1">
                <a:sym typeface="+mn-ea"/>
              </a:rPr>
              <a:t>Δf)</a:t>
            </a:r>
            <a:r>
              <a:rPr lang="en-US" sz="2400" b="1">
                <a:sym typeface="+mn-ea"/>
              </a:rPr>
              <a:t>:</a:t>
            </a:r>
            <a:r>
              <a:rPr lang="en-US" sz="2400">
                <a:sym typeface="+mn-ea"/>
              </a:rPr>
              <a:t> Its the </a:t>
            </a:r>
            <a:r>
              <a:rPr lang="en-US" sz="2400">
                <a:solidFill>
                  <a:srgbClr val="FF0000"/>
                </a:solidFill>
                <a:sym typeface="+mn-ea"/>
              </a:rPr>
              <a:t>frequency difference from the carrier frequency </a:t>
            </a:r>
            <a:r>
              <a:rPr lang="en-US" sz="2400">
                <a:solidFill>
                  <a:schemeClr val="tx1"/>
                </a:solidFill>
                <a:sym typeface="+mn-ea"/>
              </a:rPr>
              <a:t>at which specific characteristics of VCO</a:t>
            </a:r>
            <a:r>
              <a:rPr lang="en-US" sz="2400">
                <a:sym typeface="+mn-ea"/>
              </a:rPr>
              <a:t>, like phase noise, are measured</a:t>
            </a:r>
            <a:endParaRPr lang="en-US" sz="2400">
              <a:sym typeface="+mn-ea"/>
            </a:endParaRPr>
          </a:p>
          <a:p>
            <a:r>
              <a:rPr lang="en-US" sz="2400" b="1">
                <a:sym typeface="+mn-ea"/>
              </a:rPr>
              <a:t>Application:</a:t>
            </a:r>
            <a:r>
              <a:rPr lang="en-US" sz="2400">
                <a:sym typeface="+mn-ea"/>
              </a:rPr>
              <a:t> </a:t>
            </a:r>
            <a:r>
              <a:rPr lang="en-US" sz="2400">
                <a:solidFill>
                  <a:schemeClr val="tx1"/>
                </a:solidFill>
                <a:sym typeface="+mn-ea"/>
              </a:rPr>
              <a:t>Frequency synthesizers, Clock Generation,PLL, Modulation and Demodulation, GPS Receivers, Radar Systems, Bluetooth, WiMax </a:t>
            </a:r>
            <a:endParaRPr lang="en-US" sz="2400">
              <a:solidFill>
                <a:srgbClr val="FF0000"/>
              </a:solidFill>
            </a:endParaRPr>
          </a:p>
          <a:p>
            <a:endParaRPr lang="en-US" sz="2400">
              <a:solidFill>
                <a:srgbClr val="FF0000"/>
              </a:solidFill>
            </a:endParaRPr>
          </a:p>
        </p:txBody>
      </p:sp>
      <p:pic>
        <p:nvPicPr>
          <p:cNvPr id="4" name="Picture 3" descr="FOM_FORMUL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51530" y="2512695"/>
            <a:ext cx="6964680" cy="8204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rc equivale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300" y="1020445"/>
            <a:ext cx="10203180" cy="54648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940" y="190500"/>
            <a:ext cx="11300460" cy="582930"/>
          </a:xfrm>
        </p:spPr>
        <p:txBody>
          <a:bodyPr/>
          <a:p>
            <a:pPr marL="571500" indent="-571500">
              <a:buFont typeface="Wingdings" panose="05000000000000000000" charset="0"/>
              <a:buChar char="q"/>
            </a:pPr>
            <a:r>
              <a:rPr lang="en-US" b="1" u="sng">
                <a:solidFill>
                  <a:schemeClr val="tx1"/>
                </a:solidFill>
              </a:rPr>
              <a:t>Circuit Diagram</a:t>
            </a:r>
            <a:r>
              <a:rPr lang="en-US" b="1">
                <a:solidFill>
                  <a:schemeClr val="tx1"/>
                </a:solidFill>
              </a:rPr>
              <a:t>: Paper1 &amp; Paper2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951865"/>
            <a:ext cx="12192635" cy="58153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Small Signal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 descr="small signa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5020" y="1327150"/>
            <a:ext cx="5234305" cy="5051425"/>
          </a:xfrm>
          <a:prstGeom prst="rect">
            <a:avLst/>
          </a:prstGeom>
        </p:spPr>
      </p:pic>
      <p:pic>
        <p:nvPicPr>
          <p:cNvPr id="5" name="Picture 4" descr="ckt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9325" y="1327150"/>
            <a:ext cx="5553075" cy="51993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marL="571500" indent="-571500">
              <a:buFont typeface="Wingdings" panose="05000000000000000000" charset="0"/>
              <a:buChar char="q"/>
            </a:pPr>
            <a:r>
              <a:rPr lang="en-US" b="1" u="sng">
                <a:solidFill>
                  <a:schemeClr val="tx1"/>
                </a:solidFill>
              </a:rPr>
              <a:t>Working Of LC VCO</a:t>
            </a:r>
            <a:endParaRPr lang="en-US" b="1" u="sng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5370"/>
            <a:ext cx="10972800" cy="5072380"/>
          </a:xfrm>
        </p:spPr>
        <p:txBody>
          <a:bodyPr/>
          <a:p>
            <a:r>
              <a:rPr lang="en-US" b="1"/>
              <a:t>Initial Noise:</a:t>
            </a:r>
            <a:r>
              <a:rPr lang="en-US"/>
              <a:t> A small noise signal starts the oscillation in the LC tank circuit.</a:t>
            </a:r>
            <a:endParaRPr lang="en-US"/>
          </a:p>
          <a:p>
            <a:r>
              <a:rPr lang="en-US" b="1"/>
              <a:t>Amplification</a:t>
            </a:r>
            <a:r>
              <a:rPr lang="en-US"/>
              <a:t>: The noise signal is amplified by the cross-coupled transistors.</a:t>
            </a:r>
            <a:endParaRPr lang="en-US"/>
          </a:p>
          <a:p>
            <a:r>
              <a:rPr lang="en-US" b="1"/>
              <a:t>Feedback Loop:</a:t>
            </a:r>
            <a:r>
              <a:rPr lang="en-US"/>
              <a:t> The amplified signal is fed back into the LC tank, reinforcing the oscillations.</a:t>
            </a:r>
            <a:endParaRPr lang="en-US"/>
          </a:p>
          <a:p>
            <a:r>
              <a:rPr lang="en-US" b="1"/>
              <a:t>Negative Resistance:</a:t>
            </a:r>
            <a:r>
              <a:rPr lang="en-US"/>
              <a:t> The transistors provide negative resistance to counteract losses and sustain oscillations.</a:t>
            </a:r>
            <a:endParaRPr lang="en-US"/>
          </a:p>
          <a:p>
            <a:r>
              <a:rPr lang="en-US" b="1"/>
              <a:t>Tuning: </a:t>
            </a:r>
            <a:r>
              <a:rPr lang="en-US"/>
              <a:t>Varactors adjust the capacitance in the LC tank, changing the oscillation frequency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90500"/>
            <a:ext cx="10972800" cy="582613"/>
          </a:xfrm>
        </p:spPr>
        <p:txBody>
          <a:bodyPr/>
          <a:p>
            <a:pPr marL="571500" indent="-571500">
              <a:buFont typeface="Wingdings" panose="05000000000000000000" charset="0"/>
              <a:buChar char="q"/>
            </a:pPr>
            <a:r>
              <a:rPr lang="en-US" b="1">
                <a:solidFill>
                  <a:schemeClr val="tx1"/>
                </a:solidFill>
              </a:rPr>
              <a:t>Simulation: Paper3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966470"/>
            <a:ext cx="11285220" cy="5623560"/>
          </a:xfrm>
        </p:spPr>
        <p:txBody>
          <a:bodyPr/>
          <a:p>
            <a:endParaRPr lang="en-US"/>
          </a:p>
        </p:txBody>
      </p:sp>
      <p:pic>
        <p:nvPicPr>
          <p:cNvPr id="4" name="Picture 3" descr="in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740" y="966470"/>
            <a:ext cx="11118215" cy="57867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64*412"/>
  <p:tag name="TABLE_ENDDRAG_RECT" val="48*92*864*412"/>
</p:tagLst>
</file>

<file path=ppt/tags/tag2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2597</Words>
  <Application>WPS Presentation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Data Pie Charts</vt:lpstr>
      <vt:lpstr>ANALOG SUMMER PROJECT LC-Voltage Controlled Oscillator(LCVCO) with Low Phase Noise -Under Guidance of Prof. Sakshi Arora </vt:lpstr>
      <vt:lpstr>Specification Table:</vt:lpstr>
      <vt:lpstr>Terminology:</vt:lpstr>
      <vt:lpstr>Terminology:</vt:lpstr>
      <vt:lpstr>PowerPoint 演示文稿</vt:lpstr>
      <vt:lpstr>Circuit Diagram:</vt:lpstr>
      <vt:lpstr>PowerPoint 演示文稿</vt:lpstr>
      <vt:lpstr>Working Of LC VCO</vt:lpstr>
      <vt:lpstr>Simulation: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SUMMER PROJECT -Prof.Sakshi Arora</dc:title>
  <dc:creator>Administrator</dc:creator>
  <cp:lastModifiedBy>Administrator</cp:lastModifiedBy>
  <cp:revision>9</cp:revision>
  <dcterms:created xsi:type="dcterms:W3CDTF">2024-06-18T06:40:00Z</dcterms:created>
  <dcterms:modified xsi:type="dcterms:W3CDTF">2024-06-24T07:13:00Z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FEA6279A8F1346FDB6A63C9205FE871E_11</vt:lpwstr>
  </property>
  <property fmtid="{D5CDD505-2E9C-101B-9397-08002B2CF9AE}" pid="3" name="KSOProductBuildVer">
    <vt:lpwstr>1033-12.2.0.17119</vt:lpwstr>
  </property>
</Properties>
</file>