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 snapToObjects="1">
      <p:cViewPr>
        <p:scale>
          <a:sx n="112" d="100"/>
          <a:sy n="112" d="100"/>
        </p:scale>
        <p:origin x="1224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lastica Olanrewaju" userId="3c60f1981e39e69b" providerId="LiveId" clId="{EE360DF1-5BE9-4E35-970F-E3AB7FD4CEC1}"/>
    <pc:docChg chg="undo addSld delSld modSld">
      <pc:chgData name="Scholastica Olanrewaju" userId="3c60f1981e39e69b" providerId="LiveId" clId="{EE360DF1-5BE9-4E35-970F-E3AB7FD4CEC1}" dt="2021-10-10T22:04:14.113" v="62" actId="255"/>
      <pc:docMkLst>
        <pc:docMk/>
      </pc:docMkLst>
      <pc:sldChg chg="modSp mod">
        <pc:chgData name="Scholastica Olanrewaju" userId="3c60f1981e39e69b" providerId="LiveId" clId="{EE360DF1-5BE9-4E35-970F-E3AB7FD4CEC1}" dt="2021-10-10T22:04:14.113" v="62" actId="255"/>
        <pc:sldMkLst>
          <pc:docMk/>
          <pc:sldMk cId="693923088" sldId="256"/>
        </pc:sldMkLst>
        <pc:spChg chg="mod">
          <ac:chgData name="Scholastica Olanrewaju" userId="3c60f1981e39e69b" providerId="LiveId" clId="{EE360DF1-5BE9-4E35-970F-E3AB7FD4CEC1}" dt="2021-10-10T22:04:14.113" v="62" actId="255"/>
          <ac:spMkLst>
            <pc:docMk/>
            <pc:sldMk cId="693923088" sldId="256"/>
            <ac:spMk id="4" creationId="{85CCFC6F-8AFB-4F44-A882-4922DFF205DE}"/>
          </ac:spMkLst>
        </pc:spChg>
        <pc:spChg chg="mod">
          <ac:chgData name="Scholastica Olanrewaju" userId="3c60f1981e39e69b" providerId="LiveId" clId="{EE360DF1-5BE9-4E35-970F-E3AB7FD4CEC1}" dt="2021-10-10T22:03:49.789" v="47" actId="20577"/>
          <ac:spMkLst>
            <pc:docMk/>
            <pc:sldMk cId="693923088" sldId="256"/>
            <ac:spMk id="5" creationId="{73FB54F7-959A-2F47-B823-7EB57DAAA72F}"/>
          </ac:spMkLst>
        </pc:spChg>
        <pc:spChg chg="mod">
          <ac:chgData name="Scholastica Olanrewaju" userId="3c60f1981e39e69b" providerId="LiveId" clId="{EE360DF1-5BE9-4E35-970F-E3AB7FD4CEC1}" dt="2021-10-10T21:27:29.233" v="20" actId="20577"/>
          <ac:spMkLst>
            <pc:docMk/>
            <pc:sldMk cId="693923088" sldId="256"/>
            <ac:spMk id="16" creationId="{912A864E-9F3C-0D42-827F-9ACD09A855EF}"/>
          </ac:spMkLst>
        </pc:spChg>
      </pc:sldChg>
      <pc:sldChg chg="add del">
        <pc:chgData name="Scholastica Olanrewaju" userId="3c60f1981e39e69b" providerId="LiveId" clId="{EE360DF1-5BE9-4E35-970F-E3AB7FD4CEC1}" dt="2021-10-10T21:27:00.241" v="2" actId="2696"/>
        <pc:sldMkLst>
          <pc:docMk/>
          <pc:sldMk cId="12692739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4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7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8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E0D31-420B-DF46-A6F2-55CA383C014B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E862-5E7F-7345-AB1A-83A103662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5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3" Type="http://schemas.openxmlformats.org/officeDocument/2006/relationships/hyperlink" Target="https://knowyourmeme.com/memes/theyre-good-dogs-brent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twitter.com/dog_rates/status/666102155909144576" TargetMode="External"/><Relationship Id="rId2" Type="http://schemas.openxmlformats.org/officeDocument/2006/relationships/hyperlink" Target="https://en.wikipedia.org/wiki/Man%27s_best_frien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hyperlink" Target="https://twitter.com/dog_rates/status/822872901745569793/photo/1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7.png"/><Relationship Id="rId10" Type="http://schemas.openxmlformats.org/officeDocument/2006/relationships/hyperlink" Target="https://twitter.com/dog_rates/status/739238157791694849/video/1" TargetMode="External"/><Relationship Id="rId4" Type="http://schemas.openxmlformats.org/officeDocument/2006/relationships/hyperlink" Target="https://classroom.udacity.com/nanodegrees/nd002-ent/parts/f55ce890-c08c-46a5-b57f-55a06c1cc6ae/modules/a8fcd18c-b9a5-4852-a7ec-6dbb08ebfe5a/lessons/a8085857-3e28-4fc7-aeb8-da64ccbc2e20/concepts/28d4643b-3785-4700-bdee-4e5fc9963576" TargetMode="External"/><Relationship Id="rId9" Type="http://schemas.openxmlformats.org/officeDocument/2006/relationships/hyperlink" Target="https://twitter.com/dog_rates/status/744234799360020481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CFC6F-8AFB-4F44-A882-4922DFF205DE}"/>
              </a:ext>
            </a:extLst>
          </p:cNvPr>
          <p:cNvSpPr/>
          <p:nvPr/>
        </p:nvSpPr>
        <p:spPr>
          <a:xfrm>
            <a:off x="-81025" y="0"/>
            <a:ext cx="685799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1400" b="1" cap="none" spc="0" dirty="0">
                <a:ln/>
                <a:solidFill>
                  <a:srgbClr val="002060"/>
                </a:solidFill>
                <a:effectLst/>
                <a:latin typeface="American Typewriter" panose="02090604020004020304" pitchFamily="18" charset="77"/>
              </a:rPr>
              <a:t>Dog’s Hall of Fame- An Analysis of tweets from @dogrates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B54F7-959A-2F47-B823-7EB57DAAA72F}"/>
              </a:ext>
            </a:extLst>
          </p:cNvPr>
          <p:cNvSpPr txBox="1"/>
          <p:nvPr/>
        </p:nvSpPr>
        <p:spPr>
          <a:xfrm>
            <a:off x="81025" y="248355"/>
            <a:ext cx="669594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>
                <a:latin typeface="Baskerville" panose="02020502070401020303" pitchFamily="18" charset="0"/>
                <a:ea typeface="Baskerville" panose="02020502070401020303" pitchFamily="18" charset="0"/>
              </a:rPr>
              <a:t>Standing in the hall of fame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is a goal many have – doubt me, ask your favorite celebrity. It is only fair that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  <a:hlinkClick r:id="rId2"/>
              </a:rPr>
              <a:t>man’s best friend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dogs are not left out. Twitter user- @dog_rates, also 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kn_own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as 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WeRateDogs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is dedicated to rating people’s dog with humorous comment about the dog. These ratings almost always have a denominator of 10. The numerators, though? Almost always greater than 10. 11/10, 12/10, 13/10, etc. Why? Because "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  <a:hlinkClick r:id="rId3"/>
              </a:rPr>
              <a:t>they're good dogs Brent.”</a:t>
            </a:r>
            <a:endParaRPr lang="en-US" sz="105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just"/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This post shares insights generated from an analyses of data wrangled from @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dog_rates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Twitter archive, a file with predicted breed and querying Twitter’s API.</a:t>
            </a:r>
          </a:p>
          <a:p>
            <a:pPr algn="just"/>
            <a:r>
              <a:rPr lang="en-US" sz="1050" b="1" dirty="0">
                <a:latin typeface="Baskerville" panose="02020502070401020303" pitchFamily="18" charset="0"/>
                <a:ea typeface="Baskerville" panose="02020502070401020303" pitchFamily="18" charset="0"/>
              </a:rPr>
              <a:t>The Dataset: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includes </a:t>
            </a:r>
            <a:r>
              <a:rPr lang="en-US" sz="1050" b="1" dirty="0">
                <a:latin typeface="Baskerville" panose="02020502070401020303" pitchFamily="18" charset="0"/>
                <a:ea typeface="Baskerville" panose="02020502070401020303" pitchFamily="18" charset="0"/>
              </a:rPr>
              <a:t>1,568 original tweets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(excluding retweets and non-dog rates) posted between November 15, 2015 and August 1, 2017. In terms of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  <a:hlinkClick r:id="rId4"/>
              </a:rPr>
              <a:t>dog stage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, it includes 63.2% 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pupper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, 24.8% doggy, 8.1% 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puppo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and 3.9% are 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floffer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1050" i="1" dirty="0">
                <a:latin typeface="Baskerville" panose="02020502070401020303" pitchFamily="18" charset="0"/>
                <a:ea typeface="Baskerville" panose="02020502070401020303" pitchFamily="18" charset="0"/>
              </a:rPr>
              <a:t>Fig 1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). Overall, the tweets rated 111 unique breeds of dogs. The </a:t>
            </a:r>
            <a:r>
              <a:rPr lang="en-US" sz="1050" b="1" dirty="0">
                <a:latin typeface="Baskerville" panose="02020502070401020303" pitchFamily="18" charset="0"/>
                <a:ea typeface="Baskerville" panose="02020502070401020303" pitchFamily="18" charset="0"/>
              </a:rPr>
              <a:t>top 10 most popular breed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(by number of posts- </a:t>
            </a:r>
            <a:r>
              <a:rPr lang="en-US" sz="1050" i="1" dirty="0">
                <a:latin typeface="Baskerville" panose="02020502070401020303" pitchFamily="18" charset="0"/>
                <a:ea typeface="Baskerville" panose="02020502070401020303" pitchFamily="18" charset="0"/>
              </a:rPr>
              <a:t>Fig 2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) were Golden Retriever (134), Labrador Retriever (89), Pembroke (88), Chihuahua (78), Pug (54), Chow (41), Samoyed (39),  Pomeranian (38),  Toy Poodle (36) and  Malamute (29) .</a:t>
            </a:r>
          </a:p>
        </p:txBody>
      </p:sp>
      <p:pic>
        <p:nvPicPr>
          <p:cNvPr id="12" name="Graphic 11" descr="Paw prints">
            <a:extLst>
              <a:ext uri="{FF2B5EF4-FFF2-40B4-BE49-F238E27FC236}">
                <a16:creationId xmlns:a16="http://schemas.microsoft.com/office/drawing/2014/main" id="{893BF99B-DF67-D544-9722-F4012A357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9208625"/>
            <a:ext cx="697375" cy="697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403A99-497E-E144-A28A-D5C3F9015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608" y="2117528"/>
            <a:ext cx="2411227" cy="172109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E6E02F-E9FE-5B4E-8C02-384DD96AB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401" y="1898976"/>
            <a:ext cx="3741665" cy="1902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BF848-8CCE-3442-B306-B382B545AC38}"/>
              </a:ext>
            </a:extLst>
          </p:cNvPr>
          <p:cNvSpPr txBox="1"/>
          <p:nvPr/>
        </p:nvSpPr>
        <p:spPr>
          <a:xfrm>
            <a:off x="480" y="3819448"/>
            <a:ext cx="4082167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u="sng" dirty="0">
                <a:latin typeface="Baskerville" panose="02020502070401020303" pitchFamily="18" charset="0"/>
                <a:ea typeface="Baskerville" panose="02020502070401020303" pitchFamily="18" charset="0"/>
              </a:rPr>
              <a:t>Most Rated: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Dog rating ranged from 2 (for Crystal- a Maltese dog) to 14 (in 24 dogs). The most rated (rating = 14) dog species is </a:t>
            </a:r>
            <a:r>
              <a:rPr lang="en-US" sz="1050" b="1" dirty="0">
                <a:latin typeface="Baskerville" panose="02020502070401020303" pitchFamily="18" charset="0"/>
                <a:ea typeface="Baskerville" panose="02020502070401020303" pitchFamily="18" charset="0"/>
              </a:rPr>
              <a:t>Pembroke,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closely followed by the Golden Retriever and French 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BullDog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.</a:t>
            </a:r>
          </a:p>
          <a:p>
            <a:pPr algn="just"/>
            <a:endParaRPr lang="en-US" sz="1050" b="1" u="sng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just"/>
            <a:r>
              <a:rPr lang="en-US" sz="1050" b="1" u="sng" dirty="0">
                <a:latin typeface="Baskerville" panose="02020502070401020303" pitchFamily="18" charset="0"/>
                <a:ea typeface="Baskerville" panose="02020502070401020303" pitchFamily="18" charset="0"/>
              </a:rPr>
              <a:t>Most Retweeted: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The Most Retweeted Dog goes to a </a:t>
            </a:r>
            <a:r>
              <a:rPr lang="en-US" sz="1050" b="1" dirty="0">
                <a:latin typeface="Baskerville" panose="02020502070401020303" pitchFamily="18" charset="0"/>
                <a:ea typeface="Baskerville" panose="02020502070401020303" pitchFamily="18" charset="0"/>
              </a:rPr>
              <a:t>Labrador Retriever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that realized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  <a:hlinkClick r:id="rId9"/>
              </a:rPr>
              <a:t>‘you can stand in a pool’.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The tweet which includes a video garnered 76,281 retweets! This was 19,547 retweets more than the second most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  <a:hlinkClick r:id="rId10"/>
              </a:rPr>
              <a:t>retweeted tweet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– which showed a video of an Eskimo dog blowing bubbles in a bowl water and tweeted 14 days before. </a:t>
            </a:r>
          </a:p>
          <a:p>
            <a:pPr algn="just"/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Four-fifth (4/5) of the most retweeted @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dog_rates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tweets were videos of dogs participating in 'fun' activities out of which two-fifth (2/5) involved water. If you are aiming for Most Retweeted, be an 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aquaphile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and don’t forget to make a video while at it!</a:t>
            </a:r>
          </a:p>
          <a:p>
            <a:pPr algn="just"/>
            <a:endParaRPr lang="en-US" sz="1050" b="1" u="sng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just"/>
            <a:r>
              <a:rPr lang="en-US" sz="1050" b="1" u="sng" dirty="0">
                <a:latin typeface="Baskerville" panose="02020502070401020303" pitchFamily="18" charset="0"/>
                <a:ea typeface="Baskerville" panose="02020502070401020303" pitchFamily="18" charset="0"/>
              </a:rPr>
              <a:t>Most Favorite: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The top 5 most favorited tweets includes 4 of the most 5 retweeted dogs. This confirms the strong positive correlation- </a:t>
            </a:r>
            <a:r>
              <a:rPr lang="en-US" sz="1050" i="1" dirty="0">
                <a:latin typeface="Baskerville" panose="02020502070401020303" pitchFamily="18" charset="0"/>
                <a:ea typeface="Baskerville" panose="02020502070401020303" pitchFamily="18" charset="0"/>
              </a:rPr>
              <a:t>Fig 3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(that is- as favorite increases, retweets increases) between favorite and retweet as indicated by the bivariate scatterplot.</a:t>
            </a:r>
          </a:p>
          <a:p>
            <a:pPr algn="just"/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The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  <a:hlinkClick r:id="rId9"/>
              </a:rPr>
              <a:t>Most Retweeted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maintains a first place with 153,995 favorites (22,677 more favorites over the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  <a:hlinkClick r:id="rId11"/>
              </a:rPr>
              <a:t>second position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!).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A864E-9F3C-0D42-827F-9ACD09A855EF}"/>
              </a:ext>
            </a:extLst>
          </p:cNvPr>
          <p:cNvSpPr txBox="1"/>
          <p:nvPr/>
        </p:nvSpPr>
        <p:spPr>
          <a:xfrm>
            <a:off x="4047827" y="7258082"/>
            <a:ext cx="27205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05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just"/>
            <a:r>
              <a:rPr lang="en-US" sz="1050" b="1" u="sng" dirty="0">
                <a:latin typeface="Baskerville" panose="02020502070401020303" pitchFamily="18" charset="0"/>
                <a:ea typeface="Baskerville" panose="02020502070401020303" pitchFamily="18" charset="0"/>
              </a:rPr>
              <a:t>Least Retweeted and Least Favorite: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  <a:hlinkClick r:id="rId12"/>
              </a:rPr>
              <a:t>‘An Adobe Setter giving birth to twins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’ was the least retweeted (11 retweets) and least favorited (70 favorite). A further review shows that the post was made when @</a:t>
            </a:r>
            <a:r>
              <a:rPr lang="en-US" sz="1050" dirty="0" err="1">
                <a:latin typeface="Baskerville" panose="02020502070401020303" pitchFamily="18" charset="0"/>
                <a:ea typeface="Baskerville" panose="02020502070401020303" pitchFamily="18" charset="0"/>
              </a:rPr>
              <a:t>dog_rates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 was relatively new with few users/reach.</a:t>
            </a:r>
          </a:p>
          <a:p>
            <a:pPr algn="just"/>
            <a:endParaRPr lang="en-US" sz="105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algn="just"/>
            <a:r>
              <a:rPr lang="en-US" sz="1050" b="1" dirty="0">
                <a:latin typeface="Baskerville" panose="02020502070401020303" pitchFamily="18" charset="0"/>
                <a:ea typeface="Baskerville" panose="02020502070401020303" pitchFamily="18" charset="0"/>
              </a:rPr>
              <a:t>Bringing it all together - rating, retweets and favorite</a:t>
            </a:r>
          </a:p>
          <a:p>
            <a:pPr algn="just"/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As strongly indicated in the </a:t>
            </a:r>
            <a:r>
              <a:rPr lang="en-US" sz="1050" i="1" dirty="0">
                <a:latin typeface="Baskerville" panose="02020502070401020303" pitchFamily="18" charset="0"/>
                <a:ea typeface="Baskerville" panose="02020502070401020303" pitchFamily="18" charset="0"/>
              </a:rPr>
              <a:t>Fig 4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, the unnamed </a:t>
            </a:r>
            <a:r>
              <a:rPr lang="en-US" sz="1050">
                <a:latin typeface="Baskerville" panose="02020502070401020303" pitchFamily="18" charset="0"/>
                <a:ea typeface="Baskerville" panose="02020502070401020303" pitchFamily="18" charset="0"/>
              </a:rPr>
              <a:t>Labrador Retriever 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is the Most Voted Player this season </a:t>
            </a:r>
            <a:r>
              <a:rPr lang="en-US" sz="1050" i="1" dirty="0">
                <a:latin typeface="Baskerville" panose="02020502070401020303" pitchFamily="18" charset="0"/>
                <a:ea typeface="Baskerville" panose="02020502070401020303" pitchFamily="18" charset="0"/>
              </a:rPr>
              <a:t>(Fig 5).</a:t>
            </a:r>
            <a:r>
              <a:rPr lang="en-US" sz="1050" dirty="0">
                <a:latin typeface="Baskerville" panose="02020502070401020303" pitchFamily="18" charset="0"/>
                <a:ea typeface="Baskerville" panose="02020502070401020303" pitchFamily="18" charset="0"/>
              </a:rPr>
              <a:t> All stand for a doggo that achieved a feat only the brave dare- stands comfortable in water.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4EEC64E3-25B5-ED46-BC5E-17240C09EE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8376" y="5626012"/>
            <a:ext cx="2390839" cy="1694079"/>
          </a:xfrm>
          <a:prstGeom prst="rect">
            <a:avLst/>
          </a:prstGeom>
        </p:spPr>
      </p:pic>
      <p:pic>
        <p:nvPicPr>
          <p:cNvPr id="19" name="Picture 18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C593F633-3B9A-824A-A757-79802E7687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2593" y="7248014"/>
            <a:ext cx="2720523" cy="2516074"/>
          </a:xfrm>
          <a:prstGeom prst="rect">
            <a:avLst/>
          </a:prstGeom>
        </p:spPr>
      </p:pic>
      <p:pic>
        <p:nvPicPr>
          <p:cNvPr id="20" name="Graphic 19" descr="Paw prints">
            <a:extLst>
              <a:ext uri="{FF2B5EF4-FFF2-40B4-BE49-F238E27FC236}">
                <a16:creationId xmlns:a16="http://schemas.microsoft.com/office/drawing/2014/main" id="{A86092FB-BDCF-FB45-BC3D-E6C6381BF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4723" y="7870526"/>
            <a:ext cx="697375" cy="697375"/>
          </a:xfrm>
          <a:prstGeom prst="rect">
            <a:avLst/>
          </a:prstGeom>
        </p:spPr>
      </p:pic>
      <p:pic>
        <p:nvPicPr>
          <p:cNvPr id="21" name="Graphic 20" descr="Paw prints">
            <a:extLst>
              <a:ext uri="{FF2B5EF4-FFF2-40B4-BE49-F238E27FC236}">
                <a16:creationId xmlns:a16="http://schemas.microsoft.com/office/drawing/2014/main" id="{8DF55CFE-480F-C34E-88B3-D9630D0D0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4932" y="4953000"/>
            <a:ext cx="697375" cy="697375"/>
          </a:xfrm>
          <a:prstGeom prst="rect">
            <a:avLst/>
          </a:prstGeom>
        </p:spPr>
      </p:pic>
      <p:pic>
        <p:nvPicPr>
          <p:cNvPr id="22" name="Graphic 21" descr="Paw prints">
            <a:extLst>
              <a:ext uri="{FF2B5EF4-FFF2-40B4-BE49-F238E27FC236}">
                <a16:creationId xmlns:a16="http://schemas.microsoft.com/office/drawing/2014/main" id="{E293F067-6F6F-1946-AED6-270207B20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9713" y="1822353"/>
            <a:ext cx="697375" cy="697375"/>
          </a:xfrm>
          <a:prstGeom prst="rect">
            <a:avLst/>
          </a:prstGeom>
        </p:spPr>
      </p:pic>
      <p:pic>
        <p:nvPicPr>
          <p:cNvPr id="23" name="Graphic 22" descr="Paw prints">
            <a:extLst>
              <a:ext uri="{FF2B5EF4-FFF2-40B4-BE49-F238E27FC236}">
                <a16:creationId xmlns:a16="http://schemas.microsoft.com/office/drawing/2014/main" id="{36A05A6E-41C1-7949-90E7-421B3FAB7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8286" y="-104163"/>
            <a:ext cx="697375" cy="6973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1ED59E-79CB-4248-9B9F-0A3FC023542D}"/>
              </a:ext>
            </a:extLst>
          </p:cNvPr>
          <p:cNvSpPr txBox="1"/>
          <p:nvPr/>
        </p:nvSpPr>
        <p:spPr>
          <a:xfrm>
            <a:off x="456166" y="3552040"/>
            <a:ext cx="621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Fig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7809F-6A4F-3C47-8C1A-0BEA5D240BE4}"/>
              </a:ext>
            </a:extLst>
          </p:cNvPr>
          <p:cNvSpPr txBox="1"/>
          <p:nvPr/>
        </p:nvSpPr>
        <p:spPr>
          <a:xfrm>
            <a:off x="4082647" y="7002865"/>
            <a:ext cx="621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Fig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54DAA5-88F4-A346-ADE9-9576E378897C}"/>
              </a:ext>
            </a:extLst>
          </p:cNvPr>
          <p:cNvSpPr txBox="1"/>
          <p:nvPr/>
        </p:nvSpPr>
        <p:spPr>
          <a:xfrm>
            <a:off x="3937962" y="3592133"/>
            <a:ext cx="621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Fig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A0CD52-6DA5-EE4E-B726-BFE3F536467A}"/>
              </a:ext>
            </a:extLst>
          </p:cNvPr>
          <p:cNvSpPr txBox="1"/>
          <p:nvPr/>
        </p:nvSpPr>
        <p:spPr>
          <a:xfrm>
            <a:off x="812093" y="9708086"/>
            <a:ext cx="2161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Fig 5: Overall Champion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0DDDC7-A0D5-5242-82DC-A5E9919B9E0F}"/>
              </a:ext>
            </a:extLst>
          </p:cNvPr>
          <p:cNvSpPr txBox="1"/>
          <p:nvPr/>
        </p:nvSpPr>
        <p:spPr>
          <a:xfrm>
            <a:off x="4012148" y="5338000"/>
            <a:ext cx="621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Fig 3</a:t>
            </a:r>
          </a:p>
        </p:txBody>
      </p:sp>
      <p:pic>
        <p:nvPicPr>
          <p:cNvPr id="30" name="Picture 29" descr="A close up of a ball&#10;&#10;Description automatically generated">
            <a:extLst>
              <a:ext uri="{FF2B5EF4-FFF2-40B4-BE49-F238E27FC236}">
                <a16:creationId xmlns:a16="http://schemas.microsoft.com/office/drawing/2014/main" id="{FFD11B29-F4E2-124E-8196-EE364FD88C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47827" y="3930510"/>
            <a:ext cx="2417105" cy="15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2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</TotalTime>
  <Words>609</Words>
  <Application>Microsoft Office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Baskerville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Scholastica Olanrewaju</dc:creator>
  <cp:lastModifiedBy>Scholastica Olanrewaju</cp:lastModifiedBy>
  <cp:revision>43</cp:revision>
  <cp:lastPrinted>2020-09-11T10:27:33Z</cp:lastPrinted>
  <dcterms:created xsi:type="dcterms:W3CDTF">2020-09-10T21:53:18Z</dcterms:created>
  <dcterms:modified xsi:type="dcterms:W3CDTF">2021-10-10T22:04:23Z</dcterms:modified>
</cp:coreProperties>
</file>