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1CFE36-6C47-4BB6-8EB8-B9F29A60A2EC}">
  <a:tblStyle styleId="{6F1CFE36-6C47-4BB6-8EB8-B9F29A60A2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c376341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c376341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c3763410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c3763410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bb22f6c1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bb22f6c1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c376341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c376341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bb22f6c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bb22f6c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c376341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c376341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c3763410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c3763410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c376341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c376341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c3763410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c3763410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c3763410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c3763410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ae74343a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ae74343a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c3763410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c376341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c376341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c376341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c376341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c376341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c3763410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c376341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ae74343a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ae74343a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ae74343a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ae74343a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ae74343a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ae74343a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bb22f6c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bb22f6c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ae74343a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ae74343a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ae74343a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ae74343a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bb22f6c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bb22f6c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bb22f6c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bb22f6c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&amp; Dating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Sunghwan Kim</a:t>
            </a:r>
            <a:endParaRPr/>
          </a:p>
          <a:p>
            <a:pPr indent="0" lvl="0" marL="0" rtl="0" algn="l">
              <a:spcBef>
                <a:spcPts val="0"/>
              </a:spcBef>
              <a:spcAft>
                <a:spcPts val="0"/>
              </a:spcAft>
              <a:buNone/>
            </a:pPr>
            <a:r>
              <a:rPr lang="en"/>
              <a:t>01/08/2019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aphicFrame>
        <p:nvGraphicFramePr>
          <p:cNvPr id="333" name="Google Shape;333;p22"/>
          <p:cNvGraphicFramePr/>
          <p:nvPr/>
        </p:nvGraphicFramePr>
        <p:xfrm>
          <a:off x="0" y="2373850"/>
          <a:ext cx="3000000" cy="3000000"/>
        </p:xfrm>
        <a:graphic>
          <a:graphicData uri="http://schemas.openxmlformats.org/drawingml/2006/table">
            <a:tbl>
              <a:tblPr>
                <a:noFill/>
                <a:tableStyleId>{6F1CFE36-6C47-4BB6-8EB8-B9F29A60A2EC}</a:tableStyleId>
              </a:tblPr>
              <a:tblGrid>
                <a:gridCol w="1871925"/>
                <a:gridCol w="1985700"/>
              </a:tblGrid>
              <a:tr h="396200">
                <a:tc>
                  <a:txBody>
                    <a:bodyPr>
                      <a:noAutofit/>
                    </a:bodyPr>
                    <a:lstStyle/>
                    <a:p>
                      <a:pPr indent="0" lvl="0" marL="0" rtl="0" algn="l">
                        <a:spcBef>
                          <a:spcPts val="0"/>
                        </a:spcBef>
                        <a:spcAft>
                          <a:spcPts val="0"/>
                        </a:spcAft>
                        <a:buNone/>
                      </a:pPr>
                      <a:r>
                        <a:rPr lang="en"/>
                        <a:t>Status</a:t>
                      </a:r>
                      <a:endParaRPr/>
                    </a:p>
                  </a:txBody>
                  <a:tcPr marT="91425" marB="91425" marR="91425" marL="91425"/>
                </a:tc>
                <a:tc>
                  <a:txBody>
                    <a:bodyPr>
                      <a:noAutofit/>
                    </a:bodyPr>
                    <a:lstStyle/>
                    <a:p>
                      <a:pPr indent="0" lvl="0" marL="0" rtl="0" algn="l">
                        <a:spcBef>
                          <a:spcPts val="0"/>
                        </a:spcBef>
                        <a:spcAft>
                          <a:spcPts val="0"/>
                        </a:spcAft>
                        <a:buNone/>
                      </a:pPr>
                      <a:r>
                        <a:rPr lang="en"/>
                        <a:t>Status_Code</a:t>
                      </a:r>
                      <a:endParaRPr/>
                    </a:p>
                  </a:txBody>
                  <a:tcPr marT="91425" marB="91425" marR="91425" marL="91425"/>
                </a:tc>
              </a:tr>
              <a:tr h="381000">
                <a:tc>
                  <a:txBody>
                    <a:bodyPr>
                      <a:noAutofit/>
                    </a:bodyPr>
                    <a:lstStyle/>
                    <a:p>
                      <a:pPr indent="0" lvl="0" marL="0" rtl="0" algn="l">
                        <a:spcBef>
                          <a:spcPts val="0"/>
                        </a:spcBef>
                        <a:spcAft>
                          <a:spcPts val="0"/>
                        </a:spcAft>
                        <a:buNone/>
                      </a:pPr>
                      <a:r>
                        <a:rPr lang="en"/>
                        <a:t>Single</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96200">
                <a:tc>
                  <a:txBody>
                    <a:bodyPr>
                      <a:noAutofit/>
                    </a:bodyPr>
                    <a:lstStyle/>
                    <a:p>
                      <a:pPr indent="0" lvl="0" marL="0" rtl="0" algn="l">
                        <a:spcBef>
                          <a:spcPts val="0"/>
                        </a:spcBef>
                        <a:spcAft>
                          <a:spcPts val="0"/>
                        </a:spcAft>
                        <a:buNone/>
                      </a:pPr>
                      <a:r>
                        <a:rPr lang="en"/>
                        <a:t>Available</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96200">
                <a:tc>
                  <a:txBody>
                    <a:bodyPr>
                      <a:noAutofit/>
                    </a:bodyPr>
                    <a:lstStyle/>
                    <a:p>
                      <a:pPr indent="0" lvl="0" marL="0" rtl="0" algn="l">
                        <a:spcBef>
                          <a:spcPts val="0"/>
                        </a:spcBef>
                        <a:spcAft>
                          <a:spcPts val="0"/>
                        </a:spcAft>
                        <a:buNone/>
                      </a:pPr>
                      <a:r>
                        <a:rPr lang="en"/>
                        <a:t>Seeing Someone</a:t>
                      </a:r>
                      <a:endParaRPr/>
                    </a:p>
                  </a:txBody>
                  <a:tcPr marT="91425" marB="91425" marR="91425" marL="91425"/>
                </a:tc>
                <a:tc>
                  <a:txBody>
                    <a:bodyPr>
                      <a:noAutofit/>
                    </a:bodyPr>
                    <a:lstStyle/>
                    <a:p>
                      <a:pPr indent="0" lvl="0" marL="0" rtl="0" algn="l">
                        <a:spcBef>
                          <a:spcPts val="0"/>
                        </a:spcBef>
                        <a:spcAft>
                          <a:spcPts val="0"/>
                        </a:spcAft>
                        <a:buNone/>
                      </a:pPr>
                      <a:r>
                        <a:rPr lang="en"/>
                        <a:t>0.5</a:t>
                      </a:r>
                      <a:endParaRPr/>
                    </a:p>
                  </a:txBody>
                  <a:tcPr marT="91425" marB="91425" marR="91425" marL="91425"/>
                </a:tc>
              </a:tr>
              <a:tr h="396200">
                <a:tc>
                  <a:txBody>
                    <a:bodyPr>
                      <a:noAutofit/>
                    </a:bodyPr>
                    <a:lstStyle/>
                    <a:p>
                      <a:pPr indent="0" lvl="0" marL="0" rtl="0" algn="l">
                        <a:spcBef>
                          <a:spcPts val="0"/>
                        </a:spcBef>
                        <a:spcAft>
                          <a:spcPts val="0"/>
                        </a:spcAft>
                        <a:buNone/>
                      </a:pPr>
                      <a:r>
                        <a:rPr lang="en"/>
                        <a:t>Married</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r h="396200">
                <a:tc>
                  <a:txBody>
                    <a:bodyPr>
                      <a:noAutofit/>
                    </a:bodyPr>
                    <a:lstStyle/>
                    <a:p>
                      <a:pPr indent="0" lvl="0" marL="0" rtl="0" algn="l">
                        <a:spcBef>
                          <a:spcPts val="0"/>
                        </a:spcBef>
                        <a:spcAft>
                          <a:spcPts val="0"/>
                        </a:spcAft>
                        <a:buNone/>
                      </a:pPr>
                      <a:r>
                        <a:rPr lang="en"/>
                        <a:t>Unknown</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r>
            </a:tbl>
          </a:graphicData>
        </a:graphic>
      </p:graphicFrame>
      <p:sp>
        <p:nvSpPr>
          <p:cNvPr id="334" name="Google Shape;334;p22"/>
          <p:cNvSpPr txBox="1"/>
          <p:nvPr>
            <p:ph idx="1" type="body"/>
          </p:nvPr>
        </p:nvSpPr>
        <p:spPr>
          <a:xfrm>
            <a:off x="63" y="1331275"/>
            <a:ext cx="4939500" cy="378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a:t>A simpler example: Status!</a:t>
            </a:r>
            <a:endParaRPr/>
          </a:p>
        </p:txBody>
      </p:sp>
      <p:sp>
        <p:nvSpPr>
          <p:cNvPr id="335" name="Google Shape;335;p22"/>
          <p:cNvSpPr txBox="1"/>
          <p:nvPr/>
        </p:nvSpPr>
        <p:spPr>
          <a:xfrm>
            <a:off x="3857625" y="468975"/>
            <a:ext cx="5286300" cy="455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status_mapping = {"single": 0, "available": 0, "seeing someone": 0.5, "married": 1, "unknown": 3}</a:t>
            </a:r>
            <a:endParaRPr/>
          </a:p>
          <a:p>
            <a:pPr indent="-317500" lvl="0" marL="457200" rtl="0" algn="l">
              <a:spcBef>
                <a:spcPts val="0"/>
              </a:spcBef>
              <a:spcAft>
                <a:spcPts val="0"/>
              </a:spcAft>
              <a:buSzPts val="1400"/>
              <a:buChar char="●"/>
            </a:pPr>
            <a:r>
              <a:rPr lang="en"/>
              <a:t>df["status_code"] = df.status.map(status_mapping)</a:t>
            </a:r>
            <a:endParaRPr/>
          </a:p>
          <a:p>
            <a:pPr indent="-317500" lvl="0" marL="457200" rtl="0" algn="l">
              <a:spcBef>
                <a:spcPts val="0"/>
              </a:spcBef>
              <a:spcAft>
                <a:spcPts val="0"/>
              </a:spcAft>
              <a:buSzPts val="1400"/>
              <a:buChar char="●"/>
            </a:pPr>
            <a:r>
              <a:rPr lang="en"/>
              <a:t>df = df[df['status_code'] &lt; 2]</a:t>
            </a:r>
            <a:endParaRPr/>
          </a:p>
          <a:p>
            <a:pPr indent="-317500" lvl="0" marL="457200" rtl="0" algn="l">
              <a:spcBef>
                <a:spcPts val="0"/>
              </a:spcBef>
              <a:spcAft>
                <a:spcPts val="0"/>
              </a:spcAft>
              <a:buSzPts val="1400"/>
              <a:buChar char="●"/>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This produces the column status_code inside the dataframe df.</a:t>
            </a:r>
            <a:endParaRPr/>
          </a:p>
          <a:p>
            <a:pPr indent="-317500" lvl="0" marL="457200" rtl="0" algn="l">
              <a:spcBef>
                <a:spcPts val="0"/>
              </a:spcBef>
              <a:spcAft>
                <a:spcPts val="0"/>
              </a:spcAft>
              <a:buSzPts val="1400"/>
              <a:buChar char="●"/>
            </a:pPr>
            <a:r>
              <a:rPr lang="en"/>
              <a:t>The last line of code is utilized to eradicate all the unknowns as they are like NaN.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idx="1" type="body"/>
          </p:nvPr>
        </p:nvSpPr>
        <p:spPr>
          <a:xfrm>
            <a:off x="0" y="1597875"/>
            <a:ext cx="38577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data = df[["income_50k", "drugs_code", "status_code", "education_code", "age", "height"]]</a:t>
            </a:r>
            <a:endParaRPr sz="900">
              <a:solidFill>
                <a:srgbClr val="000000"/>
              </a:solidFill>
              <a:latin typeface="Arial"/>
              <a:ea typeface="Arial"/>
              <a:cs typeface="Arial"/>
              <a:sym typeface="Arial"/>
            </a:endParaRPr>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latin typeface="Arial"/>
                <a:ea typeface="Arial"/>
                <a:cs typeface="Arial"/>
                <a:sym typeface="Arial"/>
              </a:rPr>
              <a:t>x = data.values</a:t>
            </a:r>
            <a:endParaRPr sz="900">
              <a:solidFill>
                <a:srgbClr val="000000"/>
              </a:solidFill>
              <a:latin typeface="Arial"/>
              <a:ea typeface="Arial"/>
              <a:cs typeface="Arial"/>
              <a:sym typeface="Arial"/>
            </a:endParaRPr>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latin typeface="Arial"/>
                <a:ea typeface="Arial"/>
                <a:cs typeface="Arial"/>
                <a:sym typeface="Arial"/>
              </a:rPr>
              <a:t>minmax_scaler = preprocessing.MinMaxScaler()</a:t>
            </a:r>
            <a:endParaRPr sz="900">
              <a:solidFill>
                <a:srgbClr val="000000"/>
              </a:solidFill>
              <a:latin typeface="Arial"/>
              <a:ea typeface="Arial"/>
              <a:cs typeface="Arial"/>
              <a:sym typeface="Arial"/>
            </a:endParaRPr>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latin typeface="Arial"/>
                <a:ea typeface="Arial"/>
                <a:cs typeface="Arial"/>
                <a:sym typeface="Arial"/>
              </a:rPr>
              <a:t>x_normalized = minmax_scaler.fit_transform(x)</a:t>
            </a:r>
            <a:endParaRPr sz="900">
              <a:solidFill>
                <a:srgbClr val="000000"/>
              </a:solidFill>
              <a:latin typeface="Arial"/>
              <a:ea typeface="Arial"/>
              <a:cs typeface="Arial"/>
              <a:sym typeface="Arial"/>
            </a:endParaRPr>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latin typeface="Arial"/>
                <a:ea typeface="Arial"/>
                <a:cs typeface="Arial"/>
                <a:sym typeface="Arial"/>
              </a:rPr>
              <a:t>data = pd.DataFrame(x_normalized, columns=data.columns)</a:t>
            </a:r>
            <a:endParaRPr sz="900">
              <a:solidFill>
                <a:srgbClr val="000000"/>
              </a:solidFill>
              <a:latin typeface="Arial"/>
              <a:ea typeface="Arial"/>
              <a:cs typeface="Arial"/>
              <a:sym typeface="Arial"/>
            </a:endParaRPr>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latin typeface="Arial"/>
                <a:ea typeface="Arial"/>
                <a:cs typeface="Arial"/>
                <a:sym typeface="Arial"/>
              </a:rPr>
              <a:t>data = data.dropna()</a:t>
            </a:r>
            <a:endParaRPr sz="900">
              <a:solidFill>
                <a:srgbClr val="000000"/>
              </a:solidFill>
              <a:latin typeface="Arial"/>
              <a:ea typeface="Arial"/>
              <a:cs typeface="Arial"/>
              <a:sym typeface="Arial"/>
            </a:endParaRPr>
          </a:p>
          <a:p>
            <a:pPr indent="0" lvl="0" marL="0" rtl="0" algn="l">
              <a:spcBef>
                <a:spcPts val="1600"/>
              </a:spcBef>
              <a:spcAft>
                <a:spcPts val="1600"/>
              </a:spcAft>
              <a:buNone/>
            </a:pPr>
            <a:r>
              <a:t/>
            </a:r>
            <a:endParaRPr>
              <a:solidFill>
                <a:srgbClr val="000000"/>
              </a:solidFill>
            </a:endParaRPr>
          </a:p>
        </p:txBody>
      </p:sp>
      <p:sp>
        <p:nvSpPr>
          <p:cNvPr id="341" name="Google Shape;341;p23"/>
          <p:cNvSpPr txBox="1"/>
          <p:nvPr/>
        </p:nvSpPr>
        <p:spPr>
          <a:xfrm>
            <a:off x="3857700" y="2195475"/>
            <a:ext cx="5286300" cy="134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normalizes the data.</a:t>
            </a:r>
            <a:endParaRPr/>
          </a:p>
          <a:p>
            <a:pPr indent="-317500" lvl="0" marL="457200" rtl="0" algn="l">
              <a:spcBef>
                <a:spcPts val="0"/>
              </a:spcBef>
              <a:spcAft>
                <a:spcPts val="0"/>
              </a:spcAft>
              <a:buSzPts val="1400"/>
              <a:buChar char="●"/>
            </a:pPr>
            <a:r>
              <a:rPr lang="en"/>
              <a:t>This is necessary as the income for instance goes up to 100,000 while status stays at 1, causing income to be much more important than status. Normalization diminishes this problem to nothing.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Preparation</a:t>
            </a:r>
            <a:endParaRPr/>
          </a:p>
        </p:txBody>
      </p:sp>
      <p:sp>
        <p:nvSpPr>
          <p:cNvPr id="352" name="Google Shape;352;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was what parts of income can be determined given the data?</a:t>
            </a:r>
            <a:endParaRPr/>
          </a:p>
          <a:p>
            <a:pPr indent="0" lvl="0" marL="0" rtl="0" algn="l">
              <a:spcBef>
                <a:spcPts val="1600"/>
              </a:spcBef>
              <a:spcAft>
                <a:spcPts val="0"/>
              </a:spcAft>
              <a:buNone/>
            </a:pPr>
            <a:r>
              <a:rPr lang="en"/>
              <a:t>But Classification cannot come up with its own income, but can classify data based on previous labels.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 decided 50k was a good center point and proceeded to figure out if the classification algorithms can effectively classify data as a 50k+ earner or a 50k- earner.</a:t>
            </a:r>
            <a:endParaRPr/>
          </a:p>
          <a:p>
            <a:pPr indent="0" lvl="0" marL="0" rtl="0" algn="l">
              <a:spcBef>
                <a:spcPts val="1600"/>
              </a:spcBef>
              <a:spcAft>
                <a:spcPts val="1600"/>
              </a:spcAft>
              <a:buNone/>
            </a:pPr>
            <a:r>
              <a:rPr lang="en"/>
              <a:t>A new column, income_50k, was thus born.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Method 1 - Naive Bayes</a:t>
            </a:r>
            <a:endParaRPr/>
          </a:p>
        </p:txBody>
      </p:sp>
      <p:sp>
        <p:nvSpPr>
          <p:cNvPr id="358" name="Google Shape;358;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 uses the Bayes’ Theorem to make predictions!</a:t>
            </a:r>
            <a:endParaRPr/>
          </a:p>
          <a:p>
            <a:pPr indent="0" lvl="0" marL="0" rtl="0" algn="l">
              <a:spcBef>
                <a:spcPts val="1600"/>
              </a:spcBef>
              <a:spcAft>
                <a:spcPts val="0"/>
              </a:spcAft>
              <a:buNone/>
            </a:pPr>
            <a:r>
              <a:rPr lang="en"/>
              <a:t>It is simple in the sense that there is no pre-set variables that need to be tuned for, but after fitting, the model can be used right away.</a:t>
            </a:r>
            <a:endParaRPr/>
          </a:p>
          <a:p>
            <a:pPr indent="0" lvl="0" marL="0" rtl="0" algn="l">
              <a:spcBef>
                <a:spcPts val="1600"/>
              </a:spcBef>
              <a:spcAft>
                <a:spcPts val="0"/>
              </a:spcAft>
              <a:buNone/>
            </a:pPr>
            <a:r>
              <a:rPr lang="en"/>
              <a:t>In exchange, the predict values must be part of the dataset somewhere, or else this classifier does not work.</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Method 2 - K-Neighbors Classifier</a:t>
            </a:r>
            <a:endParaRPr/>
          </a:p>
        </p:txBody>
      </p:sp>
      <p:sp>
        <p:nvSpPr>
          <p:cNvPr id="364" name="Google Shape;364;p27"/>
          <p:cNvSpPr txBox="1"/>
          <p:nvPr>
            <p:ph idx="1" type="body"/>
          </p:nvPr>
        </p:nvSpPr>
        <p:spPr>
          <a:xfrm>
            <a:off x="0" y="1853900"/>
            <a:ext cx="478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 - Neighbors Classifier returns the label that is found in the most points in the group of k nearest neighbors of the predict value point.</a:t>
            </a:r>
            <a:endParaRPr/>
          </a:p>
          <a:p>
            <a:pPr indent="0" lvl="0" marL="0" rtl="0" algn="l">
              <a:spcBef>
                <a:spcPts val="1600"/>
              </a:spcBef>
              <a:spcAft>
                <a:spcPts val="0"/>
              </a:spcAft>
              <a:buNone/>
            </a:pPr>
            <a:r>
              <a:rPr lang="en"/>
              <a:t>The process of figuring out the optimal k is very long. Testing values of k and finding it that way can take minutes!</a:t>
            </a:r>
            <a:endParaRPr/>
          </a:p>
          <a:p>
            <a:pPr indent="0" lvl="0" marL="0" rtl="0" algn="l">
              <a:spcBef>
                <a:spcPts val="1600"/>
              </a:spcBef>
              <a:spcAft>
                <a:spcPts val="1600"/>
              </a:spcAft>
              <a:buNone/>
            </a:pPr>
            <a:r>
              <a:rPr lang="en"/>
              <a:t>To the right is an image depicting the accuracy rate for various values of k. In this scenario, I put 8 as an optimal k value.</a:t>
            </a:r>
            <a:endParaRPr/>
          </a:p>
        </p:txBody>
      </p:sp>
      <p:pic>
        <p:nvPicPr>
          <p:cNvPr id="365" name="Google Shape;365;p27"/>
          <p:cNvPicPr preferRelativeResize="0"/>
          <p:nvPr/>
        </p:nvPicPr>
        <p:blipFill>
          <a:blip r:embed="rId3">
            <a:alphaModFix/>
          </a:blip>
          <a:stretch>
            <a:fillRect/>
          </a:stretch>
        </p:blipFill>
        <p:spPr>
          <a:xfrm>
            <a:off x="4780500" y="1920468"/>
            <a:ext cx="4363501" cy="32230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t>
            </a:r>
            <a:endParaRPr/>
          </a:p>
        </p:txBody>
      </p:sp>
      <p:graphicFrame>
        <p:nvGraphicFramePr>
          <p:cNvPr id="371" name="Google Shape;371;p28"/>
          <p:cNvGraphicFramePr/>
          <p:nvPr/>
        </p:nvGraphicFramePr>
        <p:xfrm>
          <a:off x="952500" y="1504400"/>
          <a:ext cx="3000000" cy="3000000"/>
        </p:xfrm>
        <a:graphic>
          <a:graphicData uri="http://schemas.openxmlformats.org/drawingml/2006/table">
            <a:tbl>
              <a:tblPr>
                <a:noFill/>
                <a:tableStyleId>{6F1CFE36-6C47-4BB6-8EB8-B9F29A60A2EC}</a:tableStyleId>
              </a:tblPr>
              <a:tblGrid>
                <a:gridCol w="2413000"/>
                <a:gridCol w="2413000"/>
                <a:gridCol w="2413000"/>
              </a:tblGrid>
              <a:tr h="381000">
                <a:tc>
                  <a:txBody>
                    <a:bodyPr>
                      <a:noAutofit/>
                    </a:bodyPr>
                    <a:lstStyle/>
                    <a:p>
                      <a:pPr indent="0" lvl="0" marL="0" rtl="0" algn="l">
                        <a:spcBef>
                          <a:spcPts val="0"/>
                        </a:spcBef>
                        <a:spcAft>
                          <a:spcPts val="0"/>
                        </a:spcAft>
                        <a:buNone/>
                      </a:pPr>
                      <a:r>
                        <a:rPr lang="en"/>
                        <a:t>Naive Bayes</a:t>
                      </a:r>
                      <a:endParaRPr/>
                    </a:p>
                  </a:txBody>
                  <a:tcPr marT="91425" marB="91425" marR="91425" marL="91425"/>
                </a:tc>
                <a:tc>
                  <a:txBody>
                    <a:bodyPr>
                      <a:noAutofit/>
                    </a:bodyPr>
                    <a:lstStyle/>
                    <a:p>
                      <a:pPr indent="0" lvl="0" marL="0" rtl="0" algn="l">
                        <a:spcBef>
                          <a:spcPts val="0"/>
                        </a:spcBef>
                        <a:spcAft>
                          <a:spcPts val="0"/>
                        </a:spcAft>
                        <a:buNone/>
                      </a:pPr>
                      <a:r>
                        <a:rPr lang="en"/>
                        <a:t>Comparison Factor</a:t>
                      </a:r>
                      <a:endParaRPr/>
                    </a:p>
                  </a:txBody>
                  <a:tcPr marT="91425" marB="91425" marR="91425" marL="91425"/>
                </a:tc>
                <a:tc>
                  <a:txBody>
                    <a:bodyPr>
                      <a:noAutofit/>
                    </a:bodyPr>
                    <a:lstStyle/>
                    <a:p>
                      <a:pPr indent="0" lvl="0" marL="0" rtl="0" algn="l">
                        <a:spcBef>
                          <a:spcPts val="0"/>
                        </a:spcBef>
                        <a:spcAft>
                          <a:spcPts val="0"/>
                        </a:spcAft>
                        <a:buNone/>
                      </a:pPr>
                      <a:r>
                        <a:rPr lang="en"/>
                        <a:t>K-Neighbors Classifier</a:t>
                      </a:r>
                      <a:endParaRPr/>
                    </a:p>
                  </a:txBody>
                  <a:tcPr marT="91425" marB="91425" marR="91425" marL="91425"/>
                </a:tc>
              </a:tr>
              <a:tr h="381000">
                <a:tc>
                  <a:txBody>
                    <a:bodyPr>
                      <a:noAutofit/>
                    </a:bodyPr>
                    <a:lstStyle/>
                    <a:p>
                      <a:pPr indent="0" lvl="0" marL="0" rtl="0" algn="l">
                        <a:spcBef>
                          <a:spcPts val="0"/>
                        </a:spcBef>
                        <a:spcAft>
                          <a:spcPts val="0"/>
                        </a:spcAft>
                        <a:buNone/>
                      </a:pPr>
                      <a:r>
                        <a:rPr lang="en"/>
                        <a:t>0.01876 s</a:t>
                      </a:r>
                      <a:endParaRPr/>
                    </a:p>
                  </a:txBody>
                  <a:tcPr marT="91425" marB="91425" marR="91425" marL="91425"/>
                </a:tc>
                <a:tc>
                  <a:txBody>
                    <a:bodyPr>
                      <a:noAutofit/>
                    </a:bodyPr>
                    <a:lstStyle/>
                    <a:p>
                      <a:pPr indent="0" lvl="0" marL="0" rtl="0" algn="l">
                        <a:spcBef>
                          <a:spcPts val="0"/>
                        </a:spcBef>
                        <a:spcAft>
                          <a:spcPts val="0"/>
                        </a:spcAft>
                        <a:buNone/>
                      </a:pPr>
                      <a:r>
                        <a:rPr lang="en"/>
                        <a:t>Time Taken</a:t>
                      </a:r>
                      <a:endParaRPr/>
                    </a:p>
                  </a:txBody>
                  <a:tcPr marT="91425" marB="91425" marR="91425" marL="91425"/>
                </a:tc>
                <a:tc>
                  <a:txBody>
                    <a:bodyPr>
                      <a:noAutofit/>
                    </a:bodyPr>
                    <a:lstStyle/>
                    <a:p>
                      <a:pPr indent="0" lvl="0" marL="0" rtl="0" algn="l">
                        <a:spcBef>
                          <a:spcPts val="0"/>
                        </a:spcBef>
                        <a:spcAft>
                          <a:spcPts val="0"/>
                        </a:spcAft>
                        <a:buNone/>
                      </a:pPr>
                      <a:r>
                        <a:rPr lang="en"/>
                        <a:t>90.097 s (finding optimal k)</a:t>
                      </a:r>
                      <a:endParaRPr/>
                    </a:p>
                    <a:p>
                      <a:pPr indent="0" lvl="0" marL="0" rtl="0" algn="l">
                        <a:spcBef>
                          <a:spcPts val="0"/>
                        </a:spcBef>
                        <a:spcAft>
                          <a:spcPts val="0"/>
                        </a:spcAft>
                        <a:buNone/>
                      </a:pPr>
                      <a:r>
                        <a:rPr lang="en"/>
                        <a:t>1.934 s</a:t>
                      </a:r>
                      <a:endParaRPr/>
                    </a:p>
                  </a:txBody>
                  <a:tcPr marT="91425" marB="91425" marR="91425" marL="91425"/>
                </a:tc>
              </a:tr>
              <a:tr h="381000">
                <a:tc>
                  <a:txBody>
                    <a:bodyPr>
                      <a:noAutofit/>
                    </a:bodyPr>
                    <a:lstStyle/>
                    <a:p>
                      <a:pPr indent="0" lvl="0" marL="0" rtl="0" algn="l">
                        <a:spcBef>
                          <a:spcPts val="0"/>
                        </a:spcBef>
                        <a:spcAft>
                          <a:spcPts val="0"/>
                        </a:spcAft>
                        <a:buNone/>
                      </a:pPr>
                      <a:r>
                        <a:rPr lang="en"/>
                        <a:t>88.86%</a:t>
                      </a:r>
                      <a:endParaRPr/>
                    </a:p>
                  </a:txBody>
                  <a:tcPr marT="91425" marB="91425" marR="91425" marL="91425"/>
                </a:tc>
                <a:tc>
                  <a:txBody>
                    <a:bodyPr>
                      <a:noAutofit/>
                    </a:bodyPr>
                    <a:lstStyle/>
                    <a:p>
                      <a:pPr indent="0" lvl="0" marL="0" rtl="0" algn="l">
                        <a:spcBef>
                          <a:spcPts val="0"/>
                        </a:spcBef>
                        <a:spcAft>
                          <a:spcPts val="0"/>
                        </a:spcAft>
                        <a:buNone/>
                      </a:pPr>
                      <a:r>
                        <a:rPr lang="en"/>
                        <a:t>Accuracy</a:t>
                      </a:r>
                      <a:endParaRPr/>
                    </a:p>
                  </a:txBody>
                  <a:tcPr marT="91425" marB="91425" marR="91425" marL="91425"/>
                </a:tc>
                <a:tc>
                  <a:txBody>
                    <a:bodyPr>
                      <a:noAutofit/>
                    </a:bodyPr>
                    <a:lstStyle/>
                    <a:p>
                      <a:pPr indent="0" lvl="0" marL="0" rtl="0" algn="l">
                        <a:spcBef>
                          <a:spcPts val="0"/>
                        </a:spcBef>
                        <a:spcAft>
                          <a:spcPts val="0"/>
                        </a:spcAft>
                        <a:buNone/>
                      </a:pPr>
                      <a:r>
                        <a:rPr lang="en"/>
                        <a:t>89.02%</a:t>
                      </a:r>
                      <a:endParaRPr/>
                    </a:p>
                  </a:txBody>
                  <a:tcPr marT="91425" marB="91425" marR="91425" marL="91425"/>
                </a:tc>
              </a:tr>
              <a:tr h="381000">
                <a:tc>
                  <a:txBody>
                    <a:bodyPr>
                      <a:noAutofit/>
                    </a:bodyPr>
                    <a:lstStyle/>
                    <a:p>
                      <a:pPr indent="0" lvl="0" marL="0" rtl="0" algn="l">
                        <a:spcBef>
                          <a:spcPts val="0"/>
                        </a:spcBef>
                        <a:spcAft>
                          <a:spcPts val="0"/>
                        </a:spcAft>
                        <a:buNone/>
                      </a:pPr>
                      <a:r>
                        <a:rPr lang="en"/>
                        <a:t>Very Simple</a:t>
                      </a:r>
                      <a:endParaRPr/>
                    </a:p>
                  </a:txBody>
                  <a:tcPr marT="91425" marB="91425" marR="91425" marL="91425"/>
                </a:tc>
                <a:tc>
                  <a:txBody>
                    <a:bodyPr>
                      <a:noAutofit/>
                    </a:bodyPr>
                    <a:lstStyle/>
                    <a:p>
                      <a:pPr indent="0" lvl="0" marL="0" rtl="0" algn="l">
                        <a:spcBef>
                          <a:spcPts val="0"/>
                        </a:spcBef>
                        <a:spcAft>
                          <a:spcPts val="0"/>
                        </a:spcAft>
                        <a:buNone/>
                      </a:pPr>
                      <a:r>
                        <a:rPr lang="en"/>
                        <a:t>Simplicity</a:t>
                      </a:r>
                      <a:endParaRPr/>
                    </a:p>
                    <a:p>
                      <a:pPr indent="0" lvl="0" marL="0" rtl="0" algn="l">
                        <a:spcBef>
                          <a:spcPts val="0"/>
                        </a:spcBef>
                        <a:spcAft>
                          <a:spcPts val="0"/>
                        </a:spcAft>
                        <a:buNone/>
                      </a:pPr>
                      <a:r>
                        <a:rPr lang="en"/>
                        <a:t>(See Respective Slides)</a:t>
                      </a:r>
                      <a:endParaRPr/>
                    </a:p>
                  </a:txBody>
                  <a:tcPr marT="91425" marB="91425" marR="91425" marL="91425"/>
                </a:tc>
                <a:tc>
                  <a:txBody>
                    <a:bodyPr>
                      <a:noAutofit/>
                    </a:bodyPr>
                    <a:lstStyle/>
                    <a:p>
                      <a:pPr indent="0" lvl="0" marL="0" rtl="0" algn="l">
                        <a:spcBef>
                          <a:spcPts val="0"/>
                        </a:spcBef>
                        <a:spcAft>
                          <a:spcPts val="0"/>
                        </a:spcAft>
                        <a:buNone/>
                      </a:pPr>
                      <a:r>
                        <a:rPr lang="en"/>
                        <a:t>Somewhat simple - augmentation process may take a long time</a:t>
                      </a:r>
                      <a:endParaRPr/>
                    </a:p>
                  </a:txBody>
                  <a:tcPr marT="91425" marB="91425" marR="91425" marL="91425"/>
                </a:tc>
              </a:tr>
            </a:tbl>
          </a:graphicData>
        </a:graphic>
      </p:graphicFrame>
      <p:sp>
        <p:nvSpPr>
          <p:cNvPr id="372" name="Google Shape;372;p28"/>
          <p:cNvSpPr txBox="1"/>
          <p:nvPr/>
        </p:nvSpPr>
        <p:spPr>
          <a:xfrm>
            <a:off x="121025" y="3842500"/>
            <a:ext cx="86532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While KNN does have the flexibility to compare different k values, in this testing chamber the enhanced accuracy of 0.16% is probably not worth spending 90+ seconds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mean, unless you like sitting there, waiting for the training process to finish.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Regression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r>
              <a:rPr lang="en"/>
              <a:t> Method 1 - Multiple Linear Regression</a:t>
            </a:r>
            <a:endParaRPr/>
          </a:p>
        </p:txBody>
      </p:sp>
      <p:sp>
        <p:nvSpPr>
          <p:cNvPr id="383" name="Google Shape;383;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works by getting each feature and finding the line of best fit. Afterwards, each of them are used, when the training point is come, to find the point on the best fit line that corresponds to each of the features to return a value that is predicted by this algorithm.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r>
              <a:rPr lang="en"/>
              <a:t> Method 2 - K-Neighbors Regressor</a:t>
            </a:r>
            <a:endParaRPr/>
          </a:p>
        </p:txBody>
      </p:sp>
      <p:sp>
        <p:nvSpPr>
          <p:cNvPr id="389" name="Google Shape;389;p31"/>
          <p:cNvSpPr txBox="1"/>
          <p:nvPr>
            <p:ph idx="1" type="body"/>
          </p:nvPr>
        </p:nvSpPr>
        <p:spPr>
          <a:xfrm>
            <a:off x="0" y="1853900"/>
            <a:ext cx="478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 - Neighbors Regressor returns the value that is the average of  the k nearest neighbors of the predict value point.</a:t>
            </a:r>
            <a:endParaRPr/>
          </a:p>
          <a:p>
            <a:pPr indent="0" lvl="0" marL="0" rtl="0" algn="l">
              <a:spcBef>
                <a:spcPts val="1600"/>
              </a:spcBef>
              <a:spcAft>
                <a:spcPts val="0"/>
              </a:spcAft>
              <a:buNone/>
            </a:pPr>
            <a:r>
              <a:rPr lang="en"/>
              <a:t>The process of figuring out the optimal k is very long. Testing values of k and finding it that way can take minutes!</a:t>
            </a:r>
            <a:endParaRPr/>
          </a:p>
          <a:p>
            <a:pPr indent="0" lvl="0" marL="0" rtl="0" algn="l">
              <a:spcBef>
                <a:spcPts val="1600"/>
              </a:spcBef>
              <a:spcAft>
                <a:spcPts val="0"/>
              </a:spcAft>
              <a:buNone/>
            </a:pPr>
            <a:r>
              <a:rPr lang="en"/>
              <a:t>To the right is an image depicting the R^2 rate for various values of k. In this scenario, I put 34 as an optimal k value.</a:t>
            </a:r>
            <a:endParaRPr/>
          </a:p>
          <a:p>
            <a:pPr indent="0" lvl="0" marL="0" rtl="0" algn="l">
              <a:spcBef>
                <a:spcPts val="1600"/>
              </a:spcBef>
              <a:spcAft>
                <a:spcPts val="0"/>
              </a:spcAft>
              <a:buNone/>
            </a:pPr>
            <a:r>
              <a:rPr lang="en"/>
              <a:t>Accuracy here indicated R^2, or how close the values are to the true values. As the coefficient of determination values are extremely small, this indicates that the KNR algorithm is not doing good at all for this dataset. Not impressive at all. </a:t>
            </a:r>
            <a:endParaRPr/>
          </a:p>
          <a:p>
            <a:pPr indent="0" lvl="0" marL="0" rtl="0" algn="l">
              <a:spcBef>
                <a:spcPts val="1600"/>
              </a:spcBef>
              <a:spcAft>
                <a:spcPts val="1600"/>
              </a:spcAft>
              <a:buNone/>
            </a:pPr>
            <a:r>
              <a:t/>
            </a:r>
            <a:endParaRPr/>
          </a:p>
        </p:txBody>
      </p:sp>
      <p:pic>
        <p:nvPicPr>
          <p:cNvPr id="390" name="Google Shape;390;p31"/>
          <p:cNvPicPr preferRelativeResize="0"/>
          <p:nvPr/>
        </p:nvPicPr>
        <p:blipFill>
          <a:blip r:embed="rId3">
            <a:alphaModFix/>
          </a:blip>
          <a:stretch>
            <a:fillRect/>
          </a:stretch>
        </p:blipFill>
        <p:spPr>
          <a:xfrm>
            <a:off x="4932900" y="1750275"/>
            <a:ext cx="4058699" cy="29363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Dataset Exploration</a:t>
            </a:r>
            <a:endParaRPr/>
          </a:p>
          <a:p>
            <a:pPr indent="-311150" lvl="0" marL="457200" rtl="0" algn="l">
              <a:spcBef>
                <a:spcPts val="0"/>
              </a:spcBef>
              <a:spcAft>
                <a:spcPts val="0"/>
              </a:spcAft>
              <a:buSzPts val="1300"/>
              <a:buChar char="●"/>
            </a:pPr>
            <a:r>
              <a:rPr lang="en"/>
              <a:t>Question Formulation</a:t>
            </a:r>
            <a:endParaRPr/>
          </a:p>
          <a:p>
            <a:pPr indent="-311150" lvl="0" marL="457200" rtl="0" algn="l">
              <a:spcBef>
                <a:spcPts val="0"/>
              </a:spcBef>
              <a:spcAft>
                <a:spcPts val="0"/>
              </a:spcAft>
              <a:buSzPts val="1300"/>
              <a:buChar char="●"/>
            </a:pPr>
            <a:r>
              <a:rPr lang="en"/>
              <a:t>Augmentation Normalization</a:t>
            </a:r>
            <a:endParaRPr/>
          </a:p>
          <a:p>
            <a:pPr indent="-311150" lvl="0" marL="457200" rtl="0" algn="l">
              <a:spcBef>
                <a:spcPts val="0"/>
              </a:spcBef>
              <a:spcAft>
                <a:spcPts val="0"/>
              </a:spcAft>
              <a:buSzPts val="1300"/>
              <a:buChar char="●"/>
            </a:pPr>
            <a:r>
              <a:rPr lang="en"/>
              <a:t>Classification Approaches</a:t>
            </a:r>
            <a:endParaRPr/>
          </a:p>
          <a:p>
            <a:pPr indent="-311150" lvl="0" marL="457200" rtl="0" algn="l">
              <a:spcBef>
                <a:spcPts val="0"/>
              </a:spcBef>
              <a:spcAft>
                <a:spcPts val="0"/>
              </a:spcAft>
              <a:buSzPts val="1300"/>
              <a:buChar char="●"/>
            </a:pPr>
            <a:r>
              <a:rPr lang="en"/>
              <a:t>Regression Approaches</a:t>
            </a:r>
            <a:endParaRPr/>
          </a:p>
          <a:p>
            <a:pPr indent="-311150" lvl="0" marL="457200" rtl="0" algn="l">
              <a:spcBef>
                <a:spcPts val="0"/>
              </a:spcBef>
              <a:spcAft>
                <a:spcPts val="0"/>
              </a:spcAft>
              <a:buSzPts val="1300"/>
              <a:buChar char="●"/>
            </a:pPr>
            <a:r>
              <a:rPr lang="en"/>
              <a:t>Conclusion/Next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t>
            </a:r>
            <a:endParaRPr/>
          </a:p>
        </p:txBody>
      </p:sp>
      <p:graphicFrame>
        <p:nvGraphicFramePr>
          <p:cNvPr id="396" name="Google Shape;396;p32"/>
          <p:cNvGraphicFramePr/>
          <p:nvPr/>
        </p:nvGraphicFramePr>
        <p:xfrm>
          <a:off x="952500" y="1504400"/>
          <a:ext cx="3000000" cy="3000000"/>
        </p:xfrm>
        <a:graphic>
          <a:graphicData uri="http://schemas.openxmlformats.org/drawingml/2006/table">
            <a:tbl>
              <a:tblPr>
                <a:noFill/>
                <a:tableStyleId>{6F1CFE36-6C47-4BB6-8EB8-B9F29A60A2EC}</a:tableStyleId>
              </a:tblPr>
              <a:tblGrid>
                <a:gridCol w="2413000"/>
                <a:gridCol w="2413000"/>
                <a:gridCol w="2413000"/>
              </a:tblGrid>
              <a:tr h="381000">
                <a:tc>
                  <a:txBody>
                    <a:bodyPr>
                      <a:noAutofit/>
                    </a:bodyPr>
                    <a:lstStyle/>
                    <a:p>
                      <a:pPr indent="0" lvl="0" marL="0" rtl="0" algn="l">
                        <a:spcBef>
                          <a:spcPts val="0"/>
                        </a:spcBef>
                        <a:spcAft>
                          <a:spcPts val="0"/>
                        </a:spcAft>
                        <a:buNone/>
                      </a:pPr>
                      <a:r>
                        <a:rPr lang="en"/>
                        <a:t>Multiple Linear Regression</a:t>
                      </a:r>
                      <a:endParaRPr/>
                    </a:p>
                  </a:txBody>
                  <a:tcPr marT="91425" marB="91425" marR="91425" marL="91425"/>
                </a:tc>
                <a:tc>
                  <a:txBody>
                    <a:bodyPr>
                      <a:noAutofit/>
                    </a:bodyPr>
                    <a:lstStyle/>
                    <a:p>
                      <a:pPr indent="0" lvl="0" marL="0" rtl="0" algn="l">
                        <a:spcBef>
                          <a:spcPts val="0"/>
                        </a:spcBef>
                        <a:spcAft>
                          <a:spcPts val="0"/>
                        </a:spcAft>
                        <a:buNone/>
                      </a:pPr>
                      <a:r>
                        <a:rPr lang="en"/>
                        <a:t>Comparison Factor</a:t>
                      </a:r>
                      <a:endParaRPr/>
                    </a:p>
                  </a:txBody>
                  <a:tcPr marT="91425" marB="91425" marR="91425" marL="91425"/>
                </a:tc>
                <a:tc>
                  <a:txBody>
                    <a:bodyPr>
                      <a:noAutofit/>
                    </a:bodyPr>
                    <a:lstStyle/>
                    <a:p>
                      <a:pPr indent="0" lvl="0" marL="0" rtl="0" algn="l">
                        <a:spcBef>
                          <a:spcPts val="0"/>
                        </a:spcBef>
                        <a:spcAft>
                          <a:spcPts val="0"/>
                        </a:spcAft>
                        <a:buNone/>
                      </a:pPr>
                      <a:r>
                        <a:rPr lang="en"/>
                        <a:t>K-Neighbors Regressor</a:t>
                      </a:r>
                      <a:endParaRPr/>
                    </a:p>
                  </a:txBody>
                  <a:tcPr marT="91425" marB="91425" marR="91425" marL="91425"/>
                </a:tc>
              </a:tr>
              <a:tr h="381000">
                <a:tc>
                  <a:txBody>
                    <a:bodyPr>
                      <a:noAutofit/>
                    </a:bodyPr>
                    <a:lstStyle/>
                    <a:p>
                      <a:pPr indent="0" lvl="0" marL="0" rtl="0" algn="l">
                        <a:spcBef>
                          <a:spcPts val="0"/>
                        </a:spcBef>
                        <a:spcAft>
                          <a:spcPts val="0"/>
                        </a:spcAft>
                        <a:buNone/>
                      </a:pPr>
                      <a:r>
                        <a:rPr lang="en"/>
                        <a:t>0.01182 s</a:t>
                      </a:r>
                      <a:endParaRPr/>
                    </a:p>
                  </a:txBody>
                  <a:tcPr marT="91425" marB="91425" marR="91425" marL="91425"/>
                </a:tc>
                <a:tc>
                  <a:txBody>
                    <a:bodyPr>
                      <a:noAutofit/>
                    </a:bodyPr>
                    <a:lstStyle/>
                    <a:p>
                      <a:pPr indent="0" lvl="0" marL="0" rtl="0" algn="l">
                        <a:spcBef>
                          <a:spcPts val="0"/>
                        </a:spcBef>
                        <a:spcAft>
                          <a:spcPts val="0"/>
                        </a:spcAft>
                        <a:buNone/>
                      </a:pPr>
                      <a:r>
                        <a:rPr lang="en"/>
                        <a:t>Time Taken</a:t>
                      </a:r>
                      <a:endParaRPr/>
                    </a:p>
                  </a:txBody>
                  <a:tcPr marT="91425" marB="91425" marR="91425" marL="91425"/>
                </a:tc>
                <a:tc>
                  <a:txBody>
                    <a:bodyPr>
                      <a:noAutofit/>
                    </a:bodyPr>
                    <a:lstStyle/>
                    <a:p>
                      <a:pPr indent="0" lvl="0" marL="0" rtl="0" algn="l">
                        <a:spcBef>
                          <a:spcPts val="0"/>
                        </a:spcBef>
                        <a:spcAft>
                          <a:spcPts val="0"/>
                        </a:spcAft>
                        <a:buNone/>
                      </a:pPr>
                      <a:r>
                        <a:rPr lang="en"/>
                        <a:t>101.62</a:t>
                      </a:r>
                      <a:r>
                        <a:rPr lang="en"/>
                        <a:t> s (finding optimal k)</a:t>
                      </a:r>
                      <a:endParaRPr/>
                    </a:p>
                    <a:p>
                      <a:pPr indent="0" lvl="0" marL="0" rtl="0" algn="l">
                        <a:spcBef>
                          <a:spcPts val="0"/>
                        </a:spcBef>
                        <a:spcAft>
                          <a:spcPts val="0"/>
                        </a:spcAft>
                        <a:buNone/>
                      </a:pPr>
                      <a:r>
                        <a:rPr lang="en"/>
                        <a:t>2.213 s</a:t>
                      </a:r>
                      <a:endParaRPr/>
                    </a:p>
                  </a:txBody>
                  <a:tcPr marT="91425" marB="91425" marR="91425" marL="91425"/>
                </a:tc>
              </a:tr>
              <a:tr h="381000">
                <a:tc>
                  <a:txBody>
                    <a:bodyPr>
                      <a:noAutofit/>
                    </a:bodyPr>
                    <a:lstStyle/>
                    <a:p>
                      <a:pPr indent="0" lvl="0" marL="0" rtl="0" algn="l">
                        <a:spcBef>
                          <a:spcPts val="0"/>
                        </a:spcBef>
                        <a:spcAft>
                          <a:spcPts val="0"/>
                        </a:spcAft>
                        <a:buNone/>
                      </a:pPr>
                      <a:r>
                        <a:rPr lang="en"/>
                        <a:t>0.0099</a:t>
                      </a:r>
                      <a:endParaRPr/>
                    </a:p>
                  </a:txBody>
                  <a:tcPr marT="91425" marB="91425" marR="91425" marL="91425"/>
                </a:tc>
                <a:tc>
                  <a:txBody>
                    <a:bodyPr>
                      <a:noAutofit/>
                    </a:bodyPr>
                    <a:lstStyle/>
                    <a:p>
                      <a:pPr indent="0" lvl="0" marL="0" rtl="0" algn="l">
                        <a:spcBef>
                          <a:spcPts val="0"/>
                        </a:spcBef>
                        <a:spcAft>
                          <a:spcPts val="0"/>
                        </a:spcAft>
                        <a:buNone/>
                      </a:pPr>
                      <a:r>
                        <a:rPr lang="en"/>
                        <a:t>R^2</a:t>
                      </a:r>
                      <a:endParaRPr/>
                    </a:p>
                  </a:txBody>
                  <a:tcPr marT="91425" marB="91425" marR="91425" marL="91425"/>
                </a:tc>
                <a:tc>
                  <a:txBody>
                    <a:bodyPr>
                      <a:noAutofit/>
                    </a:bodyPr>
                    <a:lstStyle/>
                    <a:p>
                      <a:pPr indent="0" lvl="0" marL="0" rtl="0" algn="l">
                        <a:spcBef>
                          <a:spcPts val="0"/>
                        </a:spcBef>
                        <a:spcAft>
                          <a:spcPts val="0"/>
                        </a:spcAft>
                        <a:buNone/>
                      </a:pPr>
                      <a:r>
                        <a:rPr lang="en"/>
                        <a:t>0.0017</a:t>
                      </a:r>
                      <a:endParaRPr/>
                    </a:p>
                  </a:txBody>
                  <a:tcPr marT="91425" marB="91425" marR="91425" marL="91425"/>
                </a:tc>
              </a:tr>
              <a:tr h="381000">
                <a:tc>
                  <a:txBody>
                    <a:bodyPr>
                      <a:noAutofit/>
                    </a:bodyPr>
                    <a:lstStyle/>
                    <a:p>
                      <a:pPr indent="0" lvl="0" marL="0" rtl="0" algn="l">
                        <a:spcBef>
                          <a:spcPts val="0"/>
                        </a:spcBef>
                        <a:spcAft>
                          <a:spcPts val="0"/>
                        </a:spcAft>
                        <a:buNone/>
                      </a:pPr>
                      <a:r>
                        <a:rPr lang="en"/>
                        <a:t>Simple</a:t>
                      </a:r>
                      <a:endParaRPr/>
                    </a:p>
                  </a:txBody>
                  <a:tcPr marT="91425" marB="91425" marR="91425" marL="91425"/>
                </a:tc>
                <a:tc>
                  <a:txBody>
                    <a:bodyPr>
                      <a:noAutofit/>
                    </a:bodyPr>
                    <a:lstStyle/>
                    <a:p>
                      <a:pPr indent="0" lvl="0" marL="0" rtl="0" algn="l">
                        <a:spcBef>
                          <a:spcPts val="0"/>
                        </a:spcBef>
                        <a:spcAft>
                          <a:spcPts val="0"/>
                        </a:spcAft>
                        <a:buNone/>
                      </a:pPr>
                      <a:r>
                        <a:rPr lang="en"/>
                        <a:t>Simplicity</a:t>
                      </a:r>
                      <a:endParaRPr/>
                    </a:p>
                    <a:p>
                      <a:pPr indent="0" lvl="0" marL="0" rtl="0" algn="l">
                        <a:spcBef>
                          <a:spcPts val="0"/>
                        </a:spcBef>
                        <a:spcAft>
                          <a:spcPts val="0"/>
                        </a:spcAft>
                        <a:buNone/>
                      </a:pPr>
                      <a:r>
                        <a:rPr lang="en"/>
                        <a:t>(See Respective Slides)</a:t>
                      </a:r>
                      <a:endParaRPr/>
                    </a:p>
                  </a:txBody>
                  <a:tcPr marT="91425" marB="91425" marR="91425" marL="91425"/>
                </a:tc>
                <a:tc>
                  <a:txBody>
                    <a:bodyPr>
                      <a:noAutofit/>
                    </a:bodyPr>
                    <a:lstStyle/>
                    <a:p>
                      <a:pPr indent="0" lvl="0" marL="0" rtl="0" algn="l">
                        <a:spcBef>
                          <a:spcPts val="0"/>
                        </a:spcBef>
                        <a:spcAft>
                          <a:spcPts val="0"/>
                        </a:spcAft>
                        <a:buNone/>
                      </a:pPr>
                      <a:r>
                        <a:rPr lang="en"/>
                        <a:t>Somewhat simple - augmentation process may take a long time</a:t>
                      </a:r>
                      <a:endParaRPr/>
                    </a:p>
                  </a:txBody>
                  <a:tcPr marT="91425" marB="91425" marR="91425" marL="91425"/>
                </a:tc>
              </a:tr>
            </a:tbl>
          </a:graphicData>
        </a:graphic>
      </p:graphicFrame>
      <p:sp>
        <p:nvSpPr>
          <p:cNvPr id="397" name="Google Shape;397;p32"/>
          <p:cNvSpPr txBox="1"/>
          <p:nvPr/>
        </p:nvSpPr>
        <p:spPr>
          <a:xfrm>
            <a:off x="121025" y="3842500"/>
            <a:ext cx="86532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While KNR does have the flexibility to compare different k values, in this testing chamber the worse coefficient of determination is definitely not worth spending 100+ seconds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Conclusions/Next Steps/More Burnt Popcorn~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408" name="Google Shape;408;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Classification dataset did yield success, the regression section was a complete bust. Perhaps that is because the few 1,000,000 outliers completely outweigh the remaining datas which are below 150,000. So the next time I would run this, I would cut out those massive outliers and focus on the data that really is important instead of gigantic outliers.</a:t>
            </a:r>
            <a:endParaRPr/>
          </a:p>
          <a:p>
            <a:pPr indent="0" lvl="0" marL="0" rtl="0" algn="l">
              <a:spcBef>
                <a:spcPts val="1600"/>
              </a:spcBef>
              <a:spcAft>
                <a:spcPts val="0"/>
              </a:spcAft>
              <a:buNone/>
            </a:pPr>
            <a:r>
              <a:rPr lang="en"/>
              <a:t>The classifiers can successfully answer the question of ‘can a person be identified as having an income of 50k+ or not based on age, height, drug usage, education, and status’ with an accuracy of around 89%. While this is not 95% which is the statistically significant threshold, it is still very good.</a:t>
            </a:r>
            <a:endParaRPr/>
          </a:p>
          <a:p>
            <a:pPr indent="0" lvl="0" marL="0" rtl="0" algn="l">
              <a:spcBef>
                <a:spcPts val="1600"/>
              </a:spcBef>
              <a:spcAft>
                <a:spcPts val="1600"/>
              </a:spcAft>
              <a:buNone/>
            </a:pPr>
            <a:r>
              <a:rPr lang="en"/>
              <a:t>On the other hand, the regressors tasked with the question of ‘predicting income based on the above factors’, for the time being, is not succeeding. But if the outliers are removed, perhaps the coefficients of determination will increase!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414" name="Google Shape;414;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Remove Outliers!</a:t>
            </a:r>
            <a:endParaRPr/>
          </a:p>
          <a:p>
            <a:pPr indent="-311150" lvl="0" marL="457200" rtl="0" algn="l">
              <a:spcBef>
                <a:spcPts val="0"/>
              </a:spcBef>
              <a:spcAft>
                <a:spcPts val="0"/>
              </a:spcAft>
              <a:buSzPts val="1300"/>
              <a:buChar char="●"/>
            </a:pPr>
            <a:r>
              <a:rPr lang="en"/>
              <a:t>Get more information on education, age and drug used.</a:t>
            </a:r>
            <a:endParaRPr/>
          </a:p>
          <a:p>
            <a:pPr indent="-298450" lvl="1" marL="914400" rtl="0" algn="l">
              <a:spcBef>
                <a:spcPts val="0"/>
              </a:spcBef>
              <a:spcAft>
                <a:spcPts val="0"/>
              </a:spcAft>
              <a:buSzPts val="1100"/>
              <a:buChar char="○"/>
            </a:pPr>
            <a:r>
              <a:rPr lang="en"/>
              <a:t>Education - there is a huge difference between 1st and 4th grade in college, for instance. That can really affect income.</a:t>
            </a:r>
            <a:endParaRPr/>
          </a:p>
          <a:p>
            <a:pPr indent="-298450" lvl="1" marL="914400" rtl="0" algn="l">
              <a:spcBef>
                <a:spcPts val="0"/>
              </a:spcBef>
              <a:spcAft>
                <a:spcPts val="0"/>
              </a:spcAft>
              <a:buSzPts val="1100"/>
              <a:buChar char="○"/>
            </a:pPr>
            <a:r>
              <a:rPr lang="en"/>
              <a:t>Age - 23 years and 1 day old and 23 years and 364 days old. The latter has a 363 days head start, which could cause slight alterations in the data.</a:t>
            </a:r>
            <a:endParaRPr/>
          </a:p>
          <a:p>
            <a:pPr indent="-298450" lvl="1" marL="914400" rtl="0" algn="l">
              <a:spcBef>
                <a:spcPts val="0"/>
              </a:spcBef>
              <a:spcAft>
                <a:spcPts val="0"/>
              </a:spcAft>
              <a:buSzPts val="1100"/>
              <a:buChar char="○"/>
            </a:pPr>
            <a:r>
              <a:rPr lang="en"/>
              <a:t>Drug used - perhaps an individual using alcohol does more work than an individual using cigarettes?</a:t>
            </a:r>
            <a:endParaRPr/>
          </a:p>
          <a:p>
            <a:pPr indent="-311150" lvl="0" marL="457200" rtl="0" algn="l">
              <a:spcBef>
                <a:spcPts val="0"/>
              </a:spcBef>
              <a:spcAft>
                <a:spcPts val="0"/>
              </a:spcAft>
              <a:buSzPts val="1300"/>
              <a:buChar char="●"/>
            </a:pPr>
            <a:r>
              <a:rPr lang="en"/>
              <a:t>Other data I’d like to have:</a:t>
            </a:r>
            <a:endParaRPr/>
          </a:p>
          <a:p>
            <a:pPr indent="-298450" lvl="1" marL="914400" rtl="0" algn="l">
              <a:spcBef>
                <a:spcPts val="0"/>
              </a:spcBef>
              <a:spcAft>
                <a:spcPts val="0"/>
              </a:spcAft>
              <a:buSzPts val="1100"/>
              <a:buChar char="○"/>
            </a:pPr>
            <a:r>
              <a:rPr lang="en"/>
              <a:t>Sleep time - urban myth that those who sleep little are in really good schools and thus make a lot of money</a:t>
            </a:r>
            <a:endParaRPr/>
          </a:p>
          <a:p>
            <a:pPr indent="-298450" lvl="1" marL="914400" rtl="0" algn="l">
              <a:spcBef>
                <a:spcPts val="0"/>
              </a:spcBef>
              <a:spcAft>
                <a:spcPts val="0"/>
              </a:spcAft>
              <a:buSzPts val="1100"/>
              <a:buChar char="○"/>
            </a:pPr>
            <a:r>
              <a:rPr lang="en"/>
              <a:t>Level of job held - the current job categories can be broad. A senior engineer and a newbie are probably not going to be paid the same.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
        <p:nvSpPr>
          <p:cNvPr id="420" name="Google Shape;420;p36"/>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“Good Luck and Have Fun” - Codecademy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303800" y="740450"/>
            <a:ext cx="7030500" cy="62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Print(list(df)) returned a list of all labels, including drug usage, income, and education. So I decided to print each of their value_counts().</a:t>
            </a:r>
            <a:endParaRPr/>
          </a:p>
        </p:txBody>
      </p:sp>
      <p:sp>
        <p:nvSpPr>
          <p:cNvPr id="295" name="Google Shape;295;p16"/>
          <p:cNvSpPr txBox="1"/>
          <p:nvPr>
            <p:ph idx="1" type="body"/>
          </p:nvPr>
        </p:nvSpPr>
        <p:spPr>
          <a:xfrm>
            <a:off x="5421175" y="1474625"/>
            <a:ext cx="3722700" cy="343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the histogram for income level against frequency.. There is clearly an underwhelming amount of millionaires.</a:t>
            </a:r>
            <a:endParaRPr/>
          </a:p>
          <a:p>
            <a:pPr indent="-311150" lvl="0" marL="457200" rtl="0" algn="l">
              <a:spcBef>
                <a:spcPts val="0"/>
              </a:spcBef>
              <a:spcAft>
                <a:spcPts val="0"/>
              </a:spcAft>
              <a:buSzPts val="1300"/>
              <a:buChar char="●"/>
            </a:pPr>
            <a:r>
              <a:rPr lang="en"/>
              <a:t>Some things to note include the skewed to the right data and the fact that almost all of the dataset is below 100,000.</a:t>
            </a:r>
            <a:endParaRPr/>
          </a:p>
          <a:p>
            <a:pPr indent="-311150" lvl="0" marL="457200" rtl="0" algn="l">
              <a:spcBef>
                <a:spcPts val="0"/>
              </a:spcBef>
              <a:spcAft>
                <a:spcPts val="0"/>
              </a:spcAft>
              <a:buSzPts val="1300"/>
              <a:buChar char="●"/>
            </a:pPr>
            <a:r>
              <a:rPr lang="en"/>
              <a:t>How it was created: Using matplotlib’s plt.hist() function, input the dataframe’s income column and set xlabel, ylabel, and title respectively.</a:t>
            </a:r>
            <a:endParaRPr/>
          </a:p>
          <a:p>
            <a:pPr indent="-298450" lvl="1" marL="914400" rtl="0" algn="l">
              <a:spcBef>
                <a:spcPts val="0"/>
              </a:spcBef>
              <a:spcAft>
                <a:spcPts val="0"/>
              </a:spcAft>
              <a:buSzPts val="1100"/>
              <a:buChar char="○"/>
            </a:pPr>
            <a:r>
              <a:rPr lang="en"/>
              <a:t>Then call plt.show().</a:t>
            </a:r>
            <a:endParaRPr/>
          </a:p>
          <a:p>
            <a:pPr indent="-298450" lvl="1" marL="914400" rtl="0" algn="l">
              <a:spcBef>
                <a:spcPts val="0"/>
              </a:spcBef>
              <a:spcAft>
                <a:spcPts val="0"/>
              </a:spcAft>
              <a:buSzPts val="1100"/>
              <a:buChar char="○"/>
            </a:pPr>
            <a:r>
              <a:rPr lang="en"/>
              <a:t>Then get popcorn.</a:t>
            </a:r>
            <a:endParaRPr/>
          </a:p>
        </p:txBody>
      </p:sp>
      <p:pic>
        <p:nvPicPr>
          <p:cNvPr id="296" name="Google Shape;296;p16"/>
          <p:cNvPicPr preferRelativeResize="0"/>
          <p:nvPr/>
        </p:nvPicPr>
        <p:blipFill>
          <a:blip r:embed="rId3">
            <a:alphaModFix/>
          </a:blip>
          <a:stretch>
            <a:fillRect/>
          </a:stretch>
        </p:blipFill>
        <p:spPr>
          <a:xfrm>
            <a:off x="641625" y="1451700"/>
            <a:ext cx="4669908" cy="3476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0" y="1309300"/>
            <a:ext cx="5315401" cy="3834201"/>
          </a:xfrm>
          <a:prstGeom prst="rect">
            <a:avLst/>
          </a:prstGeom>
          <a:noFill/>
          <a:ln>
            <a:noFill/>
          </a:ln>
        </p:spPr>
      </p:pic>
      <p:sp>
        <p:nvSpPr>
          <p:cNvPr id="302" name="Google Shape;302;p17"/>
          <p:cNvSpPr txBox="1"/>
          <p:nvPr>
            <p:ph idx="1" type="body"/>
          </p:nvPr>
        </p:nvSpPr>
        <p:spPr>
          <a:xfrm>
            <a:off x="5421300" y="856350"/>
            <a:ext cx="3722700" cy="343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the histogram for drug usage level against frequency. Unlike income level, drug levels did not come as a number.</a:t>
            </a:r>
            <a:endParaRPr/>
          </a:p>
          <a:p>
            <a:pPr indent="-311150" lvl="0" marL="457200" rtl="0" algn="l">
              <a:spcBef>
                <a:spcPts val="0"/>
              </a:spcBef>
              <a:spcAft>
                <a:spcPts val="0"/>
              </a:spcAft>
              <a:buSzPts val="1300"/>
              <a:buChar char="●"/>
            </a:pPr>
            <a:r>
              <a:rPr lang="en"/>
              <a:t>In other words, mapping had to be done. Creating a dictionary that maps each respond to a number (for instance, “never” maps to 0.0), this data to the right is created.</a:t>
            </a:r>
            <a:endParaRPr/>
          </a:p>
          <a:p>
            <a:pPr indent="-311150" lvl="0" marL="457200" rtl="0" algn="l">
              <a:spcBef>
                <a:spcPts val="0"/>
              </a:spcBef>
              <a:spcAft>
                <a:spcPts val="0"/>
              </a:spcAft>
              <a:buSzPts val="1300"/>
              <a:buChar char="●"/>
            </a:pPr>
            <a:r>
              <a:rPr lang="en"/>
              <a:t>Some things to note include the skewed to the right data and a very similar distribution to the income. In fact, this set of data got me thinking, ‘does doing a lot of drugs determine income?’</a:t>
            </a:r>
            <a:endParaRPr/>
          </a:p>
          <a:p>
            <a:pPr indent="-311150" lvl="0" marL="457200" rtl="0" algn="l">
              <a:spcBef>
                <a:spcPts val="0"/>
              </a:spcBef>
              <a:spcAft>
                <a:spcPts val="0"/>
              </a:spcAft>
              <a:buSzPts val="1300"/>
              <a:buChar char="●"/>
            </a:pPr>
            <a:r>
              <a:rPr lang="en"/>
              <a:t>Using matplotlib’s plt.hist() function, input the dataframe’s income column and set xlabel, ylabel, and title respectively.</a:t>
            </a:r>
            <a:endParaRPr/>
          </a:p>
          <a:p>
            <a:pPr indent="-298450" lvl="1" marL="914400" rtl="0" algn="l">
              <a:spcBef>
                <a:spcPts val="0"/>
              </a:spcBef>
              <a:spcAft>
                <a:spcPts val="0"/>
              </a:spcAft>
              <a:buSzPts val="1100"/>
              <a:buChar char="○"/>
            </a:pPr>
            <a:r>
              <a:rPr lang="en"/>
              <a:t>Then call plt.show().</a:t>
            </a:r>
            <a:endParaRPr/>
          </a:p>
          <a:p>
            <a:pPr indent="-298450" lvl="1" marL="914400" rtl="0" algn="l">
              <a:spcBef>
                <a:spcPts val="0"/>
              </a:spcBef>
              <a:spcAft>
                <a:spcPts val="0"/>
              </a:spcAft>
              <a:buSzPts val="1100"/>
              <a:buChar char="○"/>
            </a:pPr>
            <a:r>
              <a:rPr lang="en"/>
              <a:t>Then get burnt popcorn.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Formulation~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19"/>
          <p:cNvPicPr preferRelativeResize="0"/>
          <p:nvPr/>
        </p:nvPicPr>
        <p:blipFill>
          <a:blip r:embed="rId3">
            <a:alphaModFix/>
          </a:blip>
          <a:stretch>
            <a:fillRect/>
          </a:stretch>
        </p:blipFill>
        <p:spPr>
          <a:xfrm>
            <a:off x="-5" y="5"/>
            <a:ext cx="2901524" cy="2083032"/>
          </a:xfrm>
          <a:prstGeom prst="rect">
            <a:avLst/>
          </a:prstGeom>
          <a:noFill/>
          <a:ln>
            <a:noFill/>
          </a:ln>
        </p:spPr>
      </p:pic>
      <p:pic>
        <p:nvPicPr>
          <p:cNvPr id="313" name="Google Shape;313;p19"/>
          <p:cNvPicPr preferRelativeResize="0"/>
          <p:nvPr/>
        </p:nvPicPr>
        <p:blipFill>
          <a:blip r:embed="rId4">
            <a:alphaModFix/>
          </a:blip>
          <a:stretch>
            <a:fillRect/>
          </a:stretch>
        </p:blipFill>
        <p:spPr>
          <a:xfrm>
            <a:off x="0" y="3060474"/>
            <a:ext cx="2797962" cy="2083026"/>
          </a:xfrm>
          <a:prstGeom prst="rect">
            <a:avLst/>
          </a:prstGeom>
          <a:noFill/>
          <a:ln>
            <a:noFill/>
          </a:ln>
        </p:spPr>
      </p:pic>
      <p:pic>
        <p:nvPicPr>
          <p:cNvPr id="314" name="Google Shape;314;p19"/>
          <p:cNvPicPr preferRelativeResize="0"/>
          <p:nvPr/>
        </p:nvPicPr>
        <p:blipFill>
          <a:blip r:embed="rId5">
            <a:alphaModFix/>
          </a:blip>
          <a:stretch>
            <a:fillRect/>
          </a:stretch>
        </p:blipFill>
        <p:spPr>
          <a:xfrm>
            <a:off x="2797950" y="0"/>
            <a:ext cx="2797950" cy="2018267"/>
          </a:xfrm>
          <a:prstGeom prst="rect">
            <a:avLst/>
          </a:prstGeom>
          <a:noFill/>
          <a:ln>
            <a:noFill/>
          </a:ln>
        </p:spPr>
      </p:pic>
      <p:sp>
        <p:nvSpPr>
          <p:cNvPr id="315" name="Google Shape;315;p19"/>
          <p:cNvSpPr txBox="1"/>
          <p:nvPr>
            <p:ph idx="1" type="body"/>
          </p:nvPr>
        </p:nvSpPr>
        <p:spPr>
          <a:xfrm>
            <a:off x="5421300" y="856350"/>
            <a:ext cx="3722700" cy="34308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a:t>Through the dataset explorations, I’ve come to realize something. Drug usage (alcohol, smoking, .etc.) and Income level had very similar distribution shapes.</a:t>
            </a:r>
            <a:endParaRPr/>
          </a:p>
          <a:p>
            <a:pPr indent="-311150" lvl="0" marL="457200" marR="0" rtl="0" algn="l">
              <a:lnSpc>
                <a:spcPct val="115000"/>
              </a:lnSpc>
              <a:spcBef>
                <a:spcPts val="0"/>
              </a:spcBef>
              <a:spcAft>
                <a:spcPts val="0"/>
              </a:spcAft>
              <a:buSzPts val="1300"/>
              <a:buChar char="●"/>
            </a:pPr>
            <a:r>
              <a:rPr lang="en"/>
              <a:t>Does this mean that those that are at one end of any of those features is at the end of all of them?</a:t>
            </a:r>
            <a:endParaRPr/>
          </a:p>
          <a:p>
            <a:pPr indent="-311150" lvl="0" marL="457200" marR="0" rtl="0" algn="l">
              <a:lnSpc>
                <a:spcPct val="115000"/>
              </a:lnSpc>
              <a:spcBef>
                <a:spcPts val="0"/>
              </a:spcBef>
              <a:spcAft>
                <a:spcPts val="0"/>
              </a:spcAft>
              <a:buSzPts val="1300"/>
              <a:buChar char="●"/>
            </a:pPr>
            <a:r>
              <a:rPr lang="en"/>
              <a:t>To what extent is Income determined by drug usage? Does high usage correlate to high income, as there are very few individuals in each categories?</a:t>
            </a:r>
            <a:endParaRPr/>
          </a:p>
          <a:p>
            <a:pPr indent="-311150" lvl="0" marL="457200" marR="0" rtl="0" algn="l">
              <a:lnSpc>
                <a:spcPct val="115000"/>
              </a:lnSpc>
              <a:spcBef>
                <a:spcPts val="0"/>
              </a:spcBef>
              <a:spcAft>
                <a:spcPts val="0"/>
              </a:spcAft>
              <a:buSzPts val="1300"/>
              <a:buChar char="●"/>
            </a:pPr>
            <a:r>
              <a:rPr lang="en"/>
              <a:t>Also to ensure that said individuals are legal in doing drugs, I also decided to include age and height into the mix when calculating to what extent income can be determined by those factors. And education and status, because studying can be ‘drug like’ and so is dating.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Augmentation Normalization~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0" y="1385825"/>
            <a:ext cx="3722700" cy="34308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a:t>Once the final features to consider are chosen (income - label, drugs, status, age, height, education) (chosen to better augment the question of income through usage of drugs in tandem with other ‘drugs’ like studying or dating), now the data must be augmented into a usable form, and then normalized.</a:t>
            </a:r>
            <a:endParaRPr/>
          </a:p>
          <a:p>
            <a:pPr indent="-311150" lvl="0" marL="457200" marR="0" rtl="0" algn="l">
              <a:lnSpc>
                <a:spcPct val="115000"/>
              </a:lnSpc>
              <a:spcBef>
                <a:spcPts val="0"/>
              </a:spcBef>
              <a:spcAft>
                <a:spcPts val="0"/>
              </a:spcAft>
              <a:buSzPts val="1300"/>
              <a:buChar char="●"/>
            </a:pPr>
            <a:r>
              <a:rPr lang="en"/>
              <a:t>This is done by using dictionaries and using the dataframes’ .map() function.</a:t>
            </a:r>
            <a:endParaRPr/>
          </a:p>
        </p:txBody>
      </p:sp>
      <p:graphicFrame>
        <p:nvGraphicFramePr>
          <p:cNvPr id="326" name="Google Shape;326;p21"/>
          <p:cNvGraphicFramePr/>
          <p:nvPr/>
        </p:nvGraphicFramePr>
        <p:xfrm>
          <a:off x="3841925" y="1385825"/>
          <a:ext cx="3000000" cy="3000000"/>
        </p:xfrm>
        <a:graphic>
          <a:graphicData uri="http://schemas.openxmlformats.org/drawingml/2006/table">
            <a:tbl>
              <a:tblPr>
                <a:noFill/>
                <a:tableStyleId>{6F1CFE36-6C47-4BB6-8EB8-B9F29A60A2EC}</a:tableStyleId>
              </a:tblPr>
              <a:tblGrid>
                <a:gridCol w="1229975"/>
                <a:gridCol w="745875"/>
                <a:gridCol w="987925"/>
                <a:gridCol w="987925"/>
                <a:gridCol w="987925"/>
              </a:tblGrid>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High</a:t>
                      </a:r>
                      <a:endParaRPr/>
                    </a:p>
                  </a:txBody>
                  <a:tcPr marT="91425" marB="91425" marR="91425" marL="91425"/>
                </a:tc>
                <a:tc>
                  <a:txBody>
                    <a:bodyPr>
                      <a:noAutofit/>
                    </a:bodyPr>
                    <a:lstStyle/>
                    <a:p>
                      <a:pPr indent="0" lvl="0" marL="0" rtl="0" algn="l">
                        <a:spcBef>
                          <a:spcPts val="0"/>
                        </a:spcBef>
                        <a:spcAft>
                          <a:spcPts val="0"/>
                        </a:spcAft>
                        <a:buNone/>
                      </a:pPr>
                      <a:r>
                        <a:rPr lang="en"/>
                        <a:t>College</a:t>
                      </a:r>
                      <a:endParaRPr/>
                    </a:p>
                  </a:txBody>
                  <a:tcPr marT="91425" marB="91425" marR="91425" marL="91425"/>
                </a:tc>
                <a:tc>
                  <a:txBody>
                    <a:bodyPr>
                      <a:noAutofit/>
                    </a:bodyPr>
                    <a:lstStyle/>
                    <a:p>
                      <a:pPr indent="0" lvl="0" marL="0" rtl="0" algn="l">
                        <a:spcBef>
                          <a:spcPts val="0"/>
                        </a:spcBef>
                        <a:spcAft>
                          <a:spcPts val="0"/>
                        </a:spcAft>
                        <a:buNone/>
                      </a:pPr>
                      <a:r>
                        <a:rPr lang="en"/>
                        <a:t>Masters</a:t>
                      </a:r>
                      <a:endParaRPr/>
                    </a:p>
                  </a:txBody>
                  <a:tcPr marT="91425" marB="91425" marR="91425" marL="91425"/>
                </a:tc>
                <a:tc>
                  <a:txBody>
                    <a:bodyPr>
                      <a:noAutofit/>
                    </a:bodyPr>
                    <a:lstStyle/>
                    <a:p>
                      <a:pPr indent="0" lvl="0" marL="0" rtl="0" algn="l">
                        <a:spcBef>
                          <a:spcPts val="0"/>
                        </a:spcBef>
                        <a:spcAft>
                          <a:spcPts val="0"/>
                        </a:spcAft>
                        <a:buNone/>
                      </a:pPr>
                      <a:r>
                        <a:rPr lang="en"/>
                        <a:t>PhD</a:t>
                      </a:r>
                      <a:endParaRPr/>
                    </a:p>
                  </a:txBody>
                  <a:tcPr marT="91425" marB="91425" marR="91425" marL="91425"/>
                </a:tc>
              </a:tr>
              <a:tr h="381000">
                <a:tc>
                  <a:txBody>
                    <a:bodyPr>
                      <a:noAutofit/>
                    </a:bodyPr>
                    <a:lstStyle/>
                    <a:p>
                      <a:pPr indent="0" lvl="0" marL="0" rtl="0" algn="l">
                        <a:spcBef>
                          <a:spcPts val="0"/>
                        </a:spcBef>
                        <a:spcAft>
                          <a:spcPts val="0"/>
                        </a:spcAft>
                        <a:buNone/>
                      </a:pPr>
                      <a:r>
                        <a:rPr lang="en"/>
                        <a:t>Completed</a:t>
                      </a:r>
                      <a:endParaRPr/>
                    </a:p>
                  </a:txBody>
                  <a:tcPr marT="91425" marB="91425" marR="91425" marL="91425"/>
                </a:tc>
                <a:tc>
                  <a:txBody>
                    <a:bodyPr>
                      <a:noAutofit/>
                    </a:bodyPr>
                    <a:lstStyle/>
                    <a:p>
                      <a:pPr indent="0" lvl="0" marL="0" rtl="0" algn="l">
                        <a:spcBef>
                          <a:spcPts val="0"/>
                        </a:spcBef>
                        <a:spcAft>
                          <a:spcPts val="0"/>
                        </a:spcAft>
                        <a:buNone/>
                      </a:pPr>
                      <a:r>
                        <a:rPr lang="en"/>
                        <a:t>0.2</a:t>
                      </a:r>
                      <a:endParaRPr/>
                    </a:p>
                  </a:txBody>
                  <a:tcPr marT="91425" marB="91425" marR="91425" marL="91425"/>
                </a:tc>
                <a:tc>
                  <a:txBody>
                    <a:bodyPr>
                      <a:noAutofit/>
                    </a:bodyPr>
                    <a:lstStyle/>
                    <a:p>
                      <a:pPr indent="0" lvl="0" marL="0" rtl="0" algn="l">
                        <a:spcBef>
                          <a:spcPts val="0"/>
                        </a:spcBef>
                        <a:spcAft>
                          <a:spcPts val="0"/>
                        </a:spcAft>
                        <a:buNone/>
                      </a:pPr>
                      <a:r>
                        <a:rPr lang="en"/>
                        <a:t>0.6</a:t>
                      </a:r>
                      <a:endParaRPr/>
                    </a:p>
                  </a:txBody>
                  <a:tcPr marT="91425" marB="91425" marR="91425" marL="91425"/>
                </a:tc>
                <a:tc>
                  <a:txBody>
                    <a:bodyPr>
                      <a:noAutofit/>
                    </a:bodyPr>
                    <a:lstStyle/>
                    <a:p>
                      <a:pPr indent="0" lvl="0" marL="0" rtl="0" algn="l">
                        <a:spcBef>
                          <a:spcPts val="0"/>
                        </a:spcBef>
                        <a:spcAft>
                          <a:spcPts val="0"/>
                        </a:spcAft>
                        <a:buNone/>
                      </a:pPr>
                      <a:r>
                        <a:rPr lang="en"/>
                        <a:t>0.8</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r h="396200">
                <a:tc>
                  <a:txBody>
                    <a:bodyPr>
                      <a:noAutofit/>
                    </a:bodyPr>
                    <a:lstStyle/>
                    <a:p>
                      <a:pPr indent="0" lvl="0" marL="0" rtl="0" algn="l">
                        <a:spcBef>
                          <a:spcPts val="0"/>
                        </a:spcBef>
                        <a:spcAft>
                          <a:spcPts val="0"/>
                        </a:spcAft>
                        <a:buNone/>
                      </a:pPr>
                      <a:r>
                        <a:rPr lang="en"/>
                        <a:t>Progress</a:t>
                      </a:r>
                      <a:endParaRPr/>
                    </a:p>
                  </a:txBody>
                  <a:tcPr marT="91425" marB="91425" marR="91425" marL="91425"/>
                </a:tc>
                <a:tc>
                  <a:txBody>
                    <a:bodyPr>
                      <a:noAutofit/>
                    </a:bodyPr>
                    <a:lstStyle/>
                    <a:p>
                      <a:pPr indent="0" lvl="0" marL="0" rtl="0" algn="l">
                        <a:spcBef>
                          <a:spcPts val="0"/>
                        </a:spcBef>
                        <a:spcAft>
                          <a:spcPts val="0"/>
                        </a:spcAft>
                        <a:buNone/>
                      </a:pPr>
                      <a:r>
                        <a:rPr lang="en"/>
                        <a:t>0.1</a:t>
                      </a:r>
                      <a:endParaRPr/>
                    </a:p>
                  </a:txBody>
                  <a:tcPr marT="91425" marB="91425" marR="91425" marL="91425"/>
                </a:tc>
                <a:tc>
                  <a:txBody>
                    <a:bodyPr>
                      <a:noAutofit/>
                    </a:bodyPr>
                    <a:lstStyle/>
                    <a:p>
                      <a:pPr indent="0" lvl="0" marL="0" rtl="0" algn="l">
                        <a:spcBef>
                          <a:spcPts val="0"/>
                        </a:spcBef>
                        <a:spcAft>
                          <a:spcPts val="0"/>
                        </a:spcAft>
                        <a:buNone/>
                      </a:pPr>
                      <a:r>
                        <a:rPr lang="en"/>
                        <a:t>0.4</a:t>
                      </a:r>
                      <a:endParaRPr/>
                    </a:p>
                  </a:txBody>
                  <a:tcPr marT="91425" marB="91425" marR="91425" marL="91425"/>
                </a:tc>
                <a:tc>
                  <a:txBody>
                    <a:bodyPr>
                      <a:noAutofit/>
                    </a:bodyPr>
                    <a:lstStyle/>
                    <a:p>
                      <a:pPr indent="0" lvl="0" marL="0" rtl="0" algn="l">
                        <a:spcBef>
                          <a:spcPts val="0"/>
                        </a:spcBef>
                        <a:spcAft>
                          <a:spcPts val="0"/>
                        </a:spcAft>
                        <a:buNone/>
                      </a:pPr>
                      <a:r>
                        <a:rPr lang="en"/>
                        <a:t>0.7</a:t>
                      </a:r>
                      <a:endParaRPr/>
                    </a:p>
                  </a:txBody>
                  <a:tcPr marT="91425" marB="91425" marR="91425" marL="91425"/>
                </a:tc>
                <a:tc>
                  <a:txBody>
                    <a:bodyPr>
                      <a:noAutofit/>
                    </a:bodyPr>
                    <a:lstStyle/>
                    <a:p>
                      <a:pPr indent="0" lvl="0" marL="0" rtl="0" algn="l">
                        <a:spcBef>
                          <a:spcPts val="0"/>
                        </a:spcBef>
                        <a:spcAft>
                          <a:spcPts val="0"/>
                        </a:spcAft>
                        <a:buNone/>
                      </a:pPr>
                      <a:r>
                        <a:rPr lang="en"/>
                        <a:t>0.9</a:t>
                      </a:r>
                      <a:endParaRPr/>
                    </a:p>
                  </a:txBody>
                  <a:tcPr marT="91425" marB="91425" marR="91425" marL="91425"/>
                </a:tc>
              </a:tr>
              <a:tr h="396200">
                <a:tc>
                  <a:txBody>
                    <a:bodyPr>
                      <a:noAutofit/>
                    </a:bodyPr>
                    <a:lstStyle/>
                    <a:p>
                      <a:pPr indent="0" lvl="0" marL="0" rtl="0" algn="l">
                        <a:spcBef>
                          <a:spcPts val="0"/>
                        </a:spcBef>
                        <a:spcAft>
                          <a:spcPts val="0"/>
                        </a:spcAft>
                        <a:buNone/>
                      </a:pPr>
                      <a:r>
                        <a:rPr lang="en"/>
                        <a:t>Dropped</a:t>
                      </a:r>
                      <a:endParaRPr/>
                    </a:p>
                  </a:txBody>
                  <a:tcPr marT="91425" marB="91425" marR="91425" marL="91425"/>
                </a:tc>
                <a:tc>
                  <a:txBody>
                    <a:bodyPr>
                      <a:noAutofit/>
                    </a:bodyPr>
                    <a:lstStyle/>
                    <a:p>
                      <a:pPr indent="0" lvl="0" marL="0" rtl="0" algn="l">
                        <a:spcBef>
                          <a:spcPts val="0"/>
                        </a:spcBef>
                        <a:spcAft>
                          <a:spcPts val="0"/>
                        </a:spcAft>
                        <a:buNone/>
                      </a:pPr>
                      <a:r>
                        <a:rPr lang="en"/>
                        <a:t>0.05</a:t>
                      </a:r>
                      <a:endParaRPr/>
                    </a:p>
                  </a:txBody>
                  <a:tcPr marT="91425" marB="91425" marR="91425" marL="91425"/>
                </a:tc>
                <a:tc>
                  <a:txBody>
                    <a:bodyPr>
                      <a:noAutofit/>
                    </a:bodyPr>
                    <a:lstStyle/>
                    <a:p>
                      <a:pPr indent="0" lvl="0" marL="0" rtl="0" algn="l">
                        <a:spcBef>
                          <a:spcPts val="0"/>
                        </a:spcBef>
                        <a:spcAft>
                          <a:spcPts val="0"/>
                        </a:spcAft>
                        <a:buNone/>
                      </a:pPr>
                      <a:r>
                        <a:rPr lang="en"/>
                        <a:t>0.3</a:t>
                      </a:r>
                      <a:endParaRPr/>
                    </a:p>
                  </a:txBody>
                  <a:tcPr marT="91425" marB="91425" marR="91425" marL="91425"/>
                </a:tc>
                <a:tc>
                  <a:txBody>
                    <a:bodyPr>
                      <a:noAutofit/>
                    </a:bodyPr>
                    <a:lstStyle/>
                    <a:p>
                      <a:pPr indent="0" lvl="0" marL="0" rtl="0" algn="l">
                        <a:spcBef>
                          <a:spcPts val="0"/>
                        </a:spcBef>
                        <a:spcAft>
                          <a:spcPts val="0"/>
                        </a:spcAft>
                        <a:buNone/>
                      </a:pPr>
                      <a:r>
                        <a:rPr lang="en"/>
                        <a:t>0.65</a:t>
                      </a:r>
                      <a:endParaRPr/>
                    </a:p>
                  </a:txBody>
                  <a:tcPr marT="91425" marB="91425" marR="91425" marL="91425"/>
                </a:tc>
                <a:tc>
                  <a:txBody>
                    <a:bodyPr>
                      <a:noAutofit/>
                    </a:bodyPr>
                    <a:lstStyle/>
                    <a:p>
                      <a:pPr indent="0" lvl="0" marL="0" rtl="0" algn="l">
                        <a:spcBef>
                          <a:spcPts val="0"/>
                        </a:spcBef>
                        <a:spcAft>
                          <a:spcPts val="0"/>
                        </a:spcAft>
                        <a:buNone/>
                      </a:pPr>
                      <a:r>
                        <a:rPr lang="en"/>
                        <a:t>0.85</a:t>
                      </a:r>
                      <a:endParaRPr/>
                    </a:p>
                  </a:txBody>
                  <a:tcPr marT="91425" marB="91425" marR="91425" marL="91425"/>
                </a:tc>
              </a:tr>
            </a:tbl>
          </a:graphicData>
        </a:graphic>
      </p:graphicFrame>
      <p:sp>
        <p:nvSpPr>
          <p:cNvPr id="327" name="Google Shape;327;p21"/>
          <p:cNvSpPr txBox="1"/>
          <p:nvPr>
            <p:ph idx="1" type="body"/>
          </p:nvPr>
        </p:nvSpPr>
        <p:spPr>
          <a:xfrm>
            <a:off x="3841988" y="605125"/>
            <a:ext cx="4939500" cy="378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a:t>One example of augmentation: Education Level</a:t>
            </a:r>
            <a:endParaRPr/>
          </a:p>
          <a:p>
            <a:pPr indent="-311150" lvl="0" marL="457200" marR="0" rtl="0" algn="l">
              <a:lnSpc>
                <a:spcPct val="115000"/>
              </a:lnSpc>
              <a:spcBef>
                <a:spcPts val="0"/>
              </a:spcBef>
              <a:spcAft>
                <a:spcPts val="0"/>
              </a:spcAft>
              <a:buSzPts val="1300"/>
              <a:buChar char="●"/>
            </a:pPr>
            <a:r>
              <a:rPr lang="en"/>
              <a:t>This maps the text to the respective number based on level of education and its status.</a:t>
            </a:r>
            <a:endParaRPr/>
          </a:p>
        </p:txBody>
      </p:sp>
      <p:sp>
        <p:nvSpPr>
          <p:cNvPr id="328" name="Google Shape;328;p21"/>
          <p:cNvSpPr txBox="1"/>
          <p:nvPr/>
        </p:nvSpPr>
        <p:spPr>
          <a:xfrm>
            <a:off x="3857625" y="3176875"/>
            <a:ext cx="5286300" cy="184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education_mapping = {“high school” : 0.2, … , “med school”: 1}</a:t>
            </a:r>
            <a:endParaRPr/>
          </a:p>
          <a:p>
            <a:pPr indent="-317500" lvl="0" marL="457200" rtl="0" algn="l">
              <a:spcBef>
                <a:spcPts val="0"/>
              </a:spcBef>
              <a:spcAft>
                <a:spcPts val="0"/>
              </a:spcAft>
              <a:buSzPts val="1400"/>
              <a:buChar char="●"/>
            </a:pPr>
            <a:r>
              <a:rPr lang="en"/>
              <a:t>Df[‘education_code’] = df.education.map(education_mapping)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This produces the column education_code inside the dataframe that uses the table above to create a numerical indicator of the education label of the individual.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