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8" r:id="rId2"/>
    <p:sldId id="257"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7" autoAdjust="0"/>
    <p:restoredTop sz="70208" autoAdjust="0"/>
  </p:normalViewPr>
  <p:slideViewPr>
    <p:cSldViewPr>
      <p:cViewPr>
        <p:scale>
          <a:sx n="90" d="100"/>
          <a:sy n="90" d="100"/>
        </p:scale>
        <p:origin x="-750" y="3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503DAA-64AA-4A85-992A-F8F7CDEB8A70}" type="datetimeFigureOut">
              <a:rPr lang="en-US" smtClean="0"/>
              <a:t>12/3/2012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E47308-29C7-405D-9AAC-B111C0419F11}" type="slidenum">
              <a:rPr lang="en-US" smtClean="0"/>
              <a:t>‹#›</a:t>
            </a:fld>
            <a:endParaRPr lang="en-US"/>
          </a:p>
        </p:txBody>
      </p:sp>
    </p:spTree>
    <p:extLst>
      <p:ext uri="{BB962C8B-B14F-4D97-AF65-F5344CB8AC3E}">
        <p14:creationId xmlns:p14="http://schemas.microsoft.com/office/powerpoint/2010/main" val="1445568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AE5448-9539-43CE-B5F1-F9204AD48BF4}" type="datetimeFigureOut">
              <a:rPr lang="en-US" smtClean="0"/>
              <a:t>12/3/2012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589BD-F82C-46BC-900F-1FF19CB62C09}" type="slidenum">
              <a:rPr lang="en-US" smtClean="0"/>
              <a:t>‹#›</a:t>
            </a:fld>
            <a:endParaRPr lang="en-US"/>
          </a:p>
        </p:txBody>
      </p:sp>
    </p:spTree>
    <p:extLst>
      <p:ext uri="{BB962C8B-B14F-4D97-AF65-F5344CB8AC3E}">
        <p14:creationId xmlns:p14="http://schemas.microsoft.com/office/powerpoint/2010/main" val="271798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coli – </a:t>
            </a:r>
            <a:r>
              <a:rPr lang="en-US" baseline="0" dirty="0" err="1" smtClean="0"/>
              <a:t>Escherica</a:t>
            </a:r>
            <a:r>
              <a:rPr lang="en-US" baseline="0" dirty="0" smtClean="0"/>
              <a:t> Coli </a:t>
            </a:r>
            <a:endParaRPr lang="en-US" dirty="0"/>
          </a:p>
        </p:txBody>
      </p:sp>
      <p:sp>
        <p:nvSpPr>
          <p:cNvPr id="4" name="Slide Number Placeholder 3"/>
          <p:cNvSpPr>
            <a:spLocks noGrp="1"/>
          </p:cNvSpPr>
          <p:nvPr>
            <p:ph type="sldNum" sz="quarter" idx="10"/>
          </p:nvPr>
        </p:nvSpPr>
        <p:spPr/>
        <p:txBody>
          <a:bodyPr/>
          <a:lstStyle/>
          <a:p>
            <a:fld id="{43C589BD-F82C-46BC-900F-1FF19CB62C09}" type="slidenum">
              <a:rPr lang="en-US" smtClean="0"/>
              <a:t>1</a:t>
            </a:fld>
            <a:endParaRPr lang="en-US"/>
          </a:p>
        </p:txBody>
      </p:sp>
    </p:spTree>
    <p:extLst>
      <p:ext uri="{BB962C8B-B14F-4D97-AF65-F5344CB8AC3E}">
        <p14:creationId xmlns:p14="http://schemas.microsoft.com/office/powerpoint/2010/main" val="3168392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10</a:t>
            </a:fld>
            <a:endParaRPr lang="en-US"/>
          </a:p>
        </p:txBody>
      </p:sp>
    </p:spTree>
    <p:extLst>
      <p:ext uri="{BB962C8B-B14F-4D97-AF65-F5344CB8AC3E}">
        <p14:creationId xmlns:p14="http://schemas.microsoft.com/office/powerpoint/2010/main" val="307544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11</a:t>
            </a:fld>
            <a:endParaRPr lang="en-US"/>
          </a:p>
        </p:txBody>
      </p:sp>
    </p:spTree>
    <p:extLst>
      <p:ext uri="{BB962C8B-B14F-4D97-AF65-F5344CB8AC3E}">
        <p14:creationId xmlns:p14="http://schemas.microsoft.com/office/powerpoint/2010/main" val="329392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head is also known as the Capsid</a:t>
            </a:r>
          </a:p>
          <a:p>
            <a:endParaRPr lang="en-US" dirty="0" smtClean="0"/>
          </a:p>
          <a:p>
            <a:r>
              <a:rPr lang="en-US" dirty="0" smtClean="0"/>
              <a:t>The tail is really the center part,</a:t>
            </a:r>
            <a:r>
              <a:rPr lang="en-US" baseline="0" dirty="0" smtClean="0"/>
              <a:t> as some phage do not have tail fibers. </a:t>
            </a:r>
          </a:p>
          <a:p>
            <a:endParaRPr lang="en-US" baseline="0" dirty="0" smtClean="0"/>
          </a:p>
          <a:p>
            <a:r>
              <a:rPr lang="en-US" baseline="0" dirty="0" smtClean="0"/>
              <a:t>The tail fibers attach to proteins on the surface of it’s host, and then the tail drops down attaching to the cell so that it can pus the DNA or RNA through into the cell </a:t>
            </a:r>
            <a:endParaRPr lang="en-US" dirty="0"/>
          </a:p>
        </p:txBody>
      </p:sp>
      <p:sp>
        <p:nvSpPr>
          <p:cNvPr id="4" name="Slide Number Placeholder 3"/>
          <p:cNvSpPr>
            <a:spLocks noGrp="1"/>
          </p:cNvSpPr>
          <p:nvPr>
            <p:ph type="sldNum" sz="quarter" idx="10"/>
          </p:nvPr>
        </p:nvSpPr>
        <p:spPr/>
        <p:txBody>
          <a:bodyPr/>
          <a:lstStyle/>
          <a:p>
            <a:fld id="{43C589BD-F82C-46BC-900F-1FF19CB62C09}" type="slidenum">
              <a:rPr lang="en-US" smtClean="0"/>
              <a:t>2</a:t>
            </a:fld>
            <a:endParaRPr lang="en-US"/>
          </a:p>
        </p:txBody>
      </p:sp>
    </p:spTree>
    <p:extLst>
      <p:ext uri="{BB962C8B-B14F-4D97-AF65-F5344CB8AC3E}">
        <p14:creationId xmlns:p14="http://schemas.microsoft.com/office/powerpoint/2010/main" val="92677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3</a:t>
            </a:fld>
            <a:endParaRPr lang="en-US"/>
          </a:p>
        </p:txBody>
      </p:sp>
    </p:spTree>
    <p:extLst>
      <p:ext uri="{BB962C8B-B14F-4D97-AF65-F5344CB8AC3E}">
        <p14:creationId xmlns:p14="http://schemas.microsoft.com/office/powerpoint/2010/main" val="420332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4</a:t>
            </a:fld>
            <a:endParaRPr lang="en-US"/>
          </a:p>
        </p:txBody>
      </p:sp>
    </p:spTree>
    <p:extLst>
      <p:ext uri="{BB962C8B-B14F-4D97-AF65-F5344CB8AC3E}">
        <p14:creationId xmlns:p14="http://schemas.microsoft.com/office/powerpoint/2010/main" val="335406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5</a:t>
            </a:fld>
            <a:endParaRPr lang="en-US"/>
          </a:p>
        </p:txBody>
      </p:sp>
    </p:spTree>
    <p:extLst>
      <p:ext uri="{BB962C8B-B14F-4D97-AF65-F5344CB8AC3E}">
        <p14:creationId xmlns:p14="http://schemas.microsoft.com/office/powerpoint/2010/main" val="272289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6</a:t>
            </a:fld>
            <a:endParaRPr lang="en-US"/>
          </a:p>
        </p:txBody>
      </p:sp>
    </p:spTree>
    <p:extLst>
      <p:ext uri="{BB962C8B-B14F-4D97-AF65-F5344CB8AC3E}">
        <p14:creationId xmlns:p14="http://schemas.microsoft.com/office/powerpoint/2010/main" val="391281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phage attack strain C of E.</a:t>
            </a:r>
            <a:r>
              <a:rPr lang="en-US" baseline="0" dirty="0" smtClean="0"/>
              <a:t> coli – ultimately to be used for phage therapy. </a:t>
            </a:r>
            <a:endParaRPr lang="en-US" dirty="0"/>
          </a:p>
        </p:txBody>
      </p:sp>
      <p:sp>
        <p:nvSpPr>
          <p:cNvPr id="4" name="Slide Number Placeholder 3"/>
          <p:cNvSpPr>
            <a:spLocks noGrp="1"/>
          </p:cNvSpPr>
          <p:nvPr>
            <p:ph type="sldNum" sz="quarter" idx="10"/>
          </p:nvPr>
        </p:nvSpPr>
        <p:spPr/>
        <p:txBody>
          <a:bodyPr/>
          <a:lstStyle/>
          <a:p>
            <a:fld id="{43C589BD-F82C-46BC-900F-1FF19CB62C09}" type="slidenum">
              <a:rPr lang="en-US" smtClean="0"/>
              <a:t>7</a:t>
            </a:fld>
            <a:endParaRPr lang="en-US"/>
          </a:p>
        </p:txBody>
      </p:sp>
    </p:spTree>
    <p:extLst>
      <p:ext uri="{BB962C8B-B14F-4D97-AF65-F5344CB8AC3E}">
        <p14:creationId xmlns:p14="http://schemas.microsoft.com/office/powerpoint/2010/main" val="67754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8</a:t>
            </a:fld>
            <a:endParaRPr lang="en-US"/>
          </a:p>
        </p:txBody>
      </p:sp>
    </p:spTree>
    <p:extLst>
      <p:ext uri="{BB962C8B-B14F-4D97-AF65-F5344CB8AC3E}">
        <p14:creationId xmlns:p14="http://schemas.microsoft.com/office/powerpoint/2010/main" val="1244160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C589BD-F82C-46BC-900F-1FF19CB62C09}" type="slidenum">
              <a:rPr lang="en-US" smtClean="0"/>
              <a:t>9</a:t>
            </a:fld>
            <a:endParaRPr lang="en-US"/>
          </a:p>
        </p:txBody>
      </p:sp>
    </p:spTree>
    <p:extLst>
      <p:ext uri="{BB962C8B-B14F-4D97-AF65-F5344CB8AC3E}">
        <p14:creationId xmlns:p14="http://schemas.microsoft.com/office/powerpoint/2010/main" val="709602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AB9714E5-FA7E-4F0C-90AF-F9EAA9B9601B}" type="datetime1">
              <a:rPr lang="en-US" smtClean="0"/>
              <a:t>12/3/2012</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56BB7300-5194-4C86-A189-185DF43EF4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60685-688B-4D7F-8276-7043714C0B6D}" type="datetime1">
              <a:rPr lang="en-US" smtClean="0"/>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B7300-5194-4C86-A189-185DF43EF4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6F304E-FB76-464B-925C-A1DAB413ECFB}" type="datetime1">
              <a:rPr lang="en-US" smtClean="0"/>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B7300-5194-4C86-A189-185DF43EF4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08E4AD-216A-4953-98EE-80EC04572AE9}" type="datetime1">
              <a:rPr lang="en-US" smtClean="0"/>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B7300-5194-4C86-A189-185DF43EF406}"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DC0445-5589-496B-B53C-D7CCCE58F104}" type="datetime1">
              <a:rPr lang="en-US" smtClean="0"/>
              <a:t>12/3/2012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B7300-5194-4C86-A189-185DF43EF406}"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037B87F-0C0A-4733-89D7-99BFF1C7D082}" type="datetime1">
              <a:rPr lang="en-US" smtClean="0"/>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B7300-5194-4C86-A189-185DF43EF406}"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53DF4E-5066-4C3B-9C51-06F0FFC33675}" type="datetime1">
              <a:rPr lang="en-US" smtClean="0"/>
              <a:t>12/3/2012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B7300-5194-4C86-A189-185DF43EF4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85229A-38B6-4C87-8EA9-D10E30C71338}" type="datetime1">
              <a:rPr lang="en-US" smtClean="0"/>
              <a:t>12/3/2012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B7300-5194-4C86-A189-185DF43EF406}"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639DC4F-23E1-410A-B1FC-81FE10DB3657}" type="datetime1">
              <a:rPr lang="en-US" smtClean="0"/>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B7300-5194-4C86-A189-185DF43EF4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C9EAA3-08B8-405A-B35A-BCEBC3A846DD}" type="datetime1">
              <a:rPr lang="en-US" smtClean="0"/>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B7300-5194-4C86-A189-185DF43EF406}"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40D4E-BC76-46BA-A0D6-43B6080C3F58}" type="datetime1">
              <a:rPr lang="en-US" smtClean="0"/>
              <a:t>12/3/2012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B7300-5194-4C86-A189-185DF43EF4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960579F4-CD34-403E-9539-E17B28D35458}" type="datetime1">
              <a:rPr lang="en-US" smtClean="0"/>
              <a:t>12/3/2012</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56BB7300-5194-4C86-A189-185DF43EF4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66800"/>
            <a:ext cx="6400800" cy="2286000"/>
          </a:xfrm>
        </p:spPr>
        <p:txBody>
          <a:bodyPr>
            <a:normAutofit/>
          </a:bodyPr>
          <a:lstStyle/>
          <a:p>
            <a:r>
              <a:rPr lang="en-US" sz="3200" dirty="0" smtClean="0">
                <a:effectLst/>
              </a:rPr>
              <a:t> </a:t>
            </a:r>
            <a:r>
              <a:rPr lang="en-US" sz="2400" dirty="0" smtClean="0">
                <a:effectLst/>
              </a:rPr>
              <a:t>Determining the Burst Size of C</a:t>
            </a:r>
            <a:r>
              <a:rPr lang="en-US" sz="2400" dirty="0">
                <a:sym typeface="Symbol"/>
              </a:rPr>
              <a:t></a:t>
            </a:r>
            <a:r>
              <a:rPr lang="en-US" sz="2400" dirty="0" smtClean="0">
                <a:effectLst/>
              </a:rPr>
              <a:t>SL1, C</a:t>
            </a:r>
            <a:r>
              <a:rPr lang="en-US" sz="2400" dirty="0">
                <a:sym typeface="Symbol"/>
              </a:rPr>
              <a:t></a:t>
            </a:r>
            <a:r>
              <a:rPr lang="en-US" sz="2400" dirty="0" smtClean="0">
                <a:effectLst/>
              </a:rPr>
              <a:t>SL2 and C</a:t>
            </a:r>
            <a:r>
              <a:rPr lang="en-US" sz="2400" dirty="0">
                <a:sym typeface="Symbol"/>
              </a:rPr>
              <a:t></a:t>
            </a:r>
            <a:r>
              <a:rPr lang="en-US" sz="2400" dirty="0" smtClean="0">
                <a:effectLst/>
              </a:rPr>
              <a:t>MD3, Three Bacteriophage that Infect the same strain of</a:t>
            </a:r>
            <a:br>
              <a:rPr lang="en-US" sz="2400" dirty="0" smtClean="0">
                <a:effectLst/>
              </a:rPr>
            </a:br>
            <a:r>
              <a:rPr lang="en-US" sz="2400" i="1" dirty="0" smtClean="0">
                <a:effectLst/>
              </a:rPr>
              <a:t>E. coli</a:t>
            </a:r>
            <a:r>
              <a:rPr lang="en-US" sz="2400" dirty="0" smtClean="0">
                <a:effectLst/>
              </a:rPr>
              <a:t> </a:t>
            </a:r>
            <a:endParaRPr lang="en-US" sz="2400" dirty="0"/>
          </a:p>
        </p:txBody>
      </p:sp>
      <p:sp>
        <p:nvSpPr>
          <p:cNvPr id="3" name="Subtitle 2"/>
          <p:cNvSpPr>
            <a:spLocks noGrp="1"/>
          </p:cNvSpPr>
          <p:nvPr>
            <p:ph type="subTitle" idx="1"/>
          </p:nvPr>
        </p:nvSpPr>
        <p:spPr>
          <a:xfrm>
            <a:off x="1371600" y="3429000"/>
            <a:ext cx="6400800" cy="2286000"/>
          </a:xfrm>
        </p:spPr>
        <p:txBody>
          <a:bodyPr>
            <a:normAutofit/>
          </a:bodyPr>
          <a:lstStyle/>
          <a:p>
            <a:r>
              <a:rPr lang="en-US" dirty="0"/>
              <a:t>Melissa N. </a:t>
            </a:r>
            <a:r>
              <a:rPr lang="en-US" dirty="0" smtClean="0"/>
              <a:t>Moyer </a:t>
            </a:r>
            <a:r>
              <a:rPr lang="en-US" dirty="0"/>
              <a:t> </a:t>
            </a:r>
          </a:p>
          <a:p>
            <a:r>
              <a:rPr lang="en-US" dirty="0"/>
              <a:t>Department of Biological Sciences</a:t>
            </a:r>
          </a:p>
          <a:p>
            <a:endParaRPr lang="en-US" dirty="0" smtClean="0"/>
          </a:p>
        </p:txBody>
      </p:sp>
      <p:sp>
        <p:nvSpPr>
          <p:cNvPr id="4" name="Slide Number Placeholder 3"/>
          <p:cNvSpPr>
            <a:spLocks noGrp="1"/>
          </p:cNvSpPr>
          <p:nvPr>
            <p:ph type="sldNum" sz="quarter" idx="12"/>
          </p:nvPr>
        </p:nvSpPr>
        <p:spPr/>
        <p:txBody>
          <a:bodyPr/>
          <a:lstStyle/>
          <a:p>
            <a:fld id="{56BB7300-5194-4C86-A189-185DF43EF406}" type="slidenum">
              <a:rPr lang="en-US" smtClean="0"/>
              <a:t>1</a:t>
            </a:fld>
            <a:endParaRPr lang="en-US"/>
          </a:p>
        </p:txBody>
      </p:sp>
    </p:spTree>
    <p:extLst>
      <p:ext uri="{BB962C8B-B14F-4D97-AF65-F5344CB8AC3E}">
        <p14:creationId xmlns:p14="http://schemas.microsoft.com/office/powerpoint/2010/main" val="2613593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Content Placeholder 2"/>
          <p:cNvSpPr>
            <a:spLocks noGrp="1"/>
          </p:cNvSpPr>
          <p:nvPr>
            <p:ph idx="1"/>
          </p:nvPr>
        </p:nvSpPr>
        <p:spPr>
          <a:xfrm>
            <a:off x="838200" y="2133600"/>
            <a:ext cx="7467600" cy="3581400"/>
          </a:xfrm>
        </p:spPr>
        <p:txBody>
          <a:bodyPr>
            <a:normAutofit/>
          </a:bodyPr>
          <a:lstStyle/>
          <a:p>
            <a:r>
              <a:rPr lang="en-US" sz="2400" dirty="0"/>
              <a:t>Quantitative experiments can be </a:t>
            </a:r>
            <a:r>
              <a:rPr lang="en-US" sz="2400" dirty="0" smtClean="0"/>
              <a:t>performed to understand the relationship between the phage and </a:t>
            </a:r>
            <a:r>
              <a:rPr lang="en-US" sz="2400" i="1" dirty="0" smtClean="0"/>
              <a:t>E. coli</a:t>
            </a:r>
            <a:endParaRPr lang="en-US" sz="2400" dirty="0" smtClean="0"/>
          </a:p>
          <a:p>
            <a:r>
              <a:rPr lang="en-US" sz="2400" dirty="0" smtClean="0"/>
              <a:t>Take it from </a:t>
            </a:r>
            <a:r>
              <a:rPr lang="en-US" sz="2400" i="1" dirty="0" smtClean="0"/>
              <a:t>in vitro t</a:t>
            </a:r>
            <a:r>
              <a:rPr lang="en-US" sz="2400" dirty="0" smtClean="0"/>
              <a:t>o </a:t>
            </a:r>
            <a:r>
              <a:rPr lang="en-US" sz="2400" i="1" dirty="0" smtClean="0"/>
              <a:t>in vivo</a:t>
            </a:r>
            <a:r>
              <a:rPr lang="en-US" sz="2400" dirty="0"/>
              <a:t> </a:t>
            </a:r>
            <a:r>
              <a:rPr lang="en-US" sz="2400" dirty="0" smtClean="0"/>
              <a:t>and look at how to administer the phage </a:t>
            </a:r>
            <a:r>
              <a:rPr lang="en-US" sz="2400" smtClean="0"/>
              <a:t>most effectively.</a:t>
            </a:r>
            <a:endParaRPr lang="en-US" sz="2400" dirty="0"/>
          </a:p>
        </p:txBody>
      </p:sp>
      <p:sp>
        <p:nvSpPr>
          <p:cNvPr id="4" name="Slide Number Placeholder 3"/>
          <p:cNvSpPr>
            <a:spLocks noGrp="1"/>
          </p:cNvSpPr>
          <p:nvPr>
            <p:ph type="sldNum" sz="quarter" idx="12"/>
          </p:nvPr>
        </p:nvSpPr>
        <p:spPr/>
        <p:txBody>
          <a:bodyPr/>
          <a:lstStyle/>
          <a:p>
            <a:fld id="{56BB7300-5194-4C86-A189-185DF43EF406}" type="slidenum">
              <a:rPr lang="en-US" smtClean="0"/>
              <a:t>10</a:t>
            </a:fld>
            <a:endParaRPr lang="en-US"/>
          </a:p>
        </p:txBody>
      </p:sp>
    </p:spTree>
    <p:extLst>
      <p:ext uri="{BB962C8B-B14F-4D97-AF65-F5344CB8AC3E}">
        <p14:creationId xmlns:p14="http://schemas.microsoft.com/office/powerpoint/2010/main" val="1336231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Cited</a:t>
            </a:r>
            <a:endParaRPr lang="en-US" dirty="0"/>
          </a:p>
        </p:txBody>
      </p:sp>
      <p:sp>
        <p:nvSpPr>
          <p:cNvPr id="3" name="Content Placeholder 2"/>
          <p:cNvSpPr>
            <a:spLocks noGrp="1"/>
          </p:cNvSpPr>
          <p:nvPr>
            <p:ph idx="1"/>
          </p:nvPr>
        </p:nvSpPr>
        <p:spPr>
          <a:xfrm>
            <a:off x="914400" y="2133600"/>
            <a:ext cx="7391400" cy="3581400"/>
          </a:xfrm>
        </p:spPr>
        <p:txBody>
          <a:bodyPr>
            <a:normAutofit fontScale="85000" lnSpcReduction="10000"/>
          </a:bodyPr>
          <a:lstStyle/>
          <a:p>
            <a:pPr latinLnBrk="1"/>
            <a:r>
              <a:rPr lang="en-US" dirty="0" err="1"/>
              <a:t>Carmody</a:t>
            </a:r>
            <a:r>
              <a:rPr lang="en-US" dirty="0"/>
              <a:t> LA, Gill JJ, Summer EJ, </a:t>
            </a:r>
            <a:r>
              <a:rPr lang="en-US" dirty="0" err="1"/>
              <a:t>Sajjan</a:t>
            </a:r>
            <a:r>
              <a:rPr lang="en-US" dirty="0"/>
              <a:t> US, Gonzalez CF, Young RF, </a:t>
            </a:r>
            <a:r>
              <a:rPr lang="en-US" dirty="0" err="1"/>
              <a:t>LiPuma</a:t>
            </a:r>
            <a:r>
              <a:rPr lang="en-US" dirty="0"/>
              <a:t> JJ. 2010. Efficacy of bacteriophage therapy in a model of </a:t>
            </a:r>
            <a:r>
              <a:rPr lang="en-US" i="1" dirty="0" err="1"/>
              <a:t>Burkholderia</a:t>
            </a:r>
            <a:r>
              <a:rPr lang="en-US" i="1" dirty="0"/>
              <a:t> </a:t>
            </a:r>
            <a:r>
              <a:rPr lang="en-US" i="1" dirty="0" err="1"/>
              <a:t>cenocepacia</a:t>
            </a:r>
            <a:r>
              <a:rPr lang="en-US" dirty="0"/>
              <a:t> pulmonary infection. J Infect </a:t>
            </a:r>
            <a:r>
              <a:rPr lang="en-US" dirty="0" smtClean="0"/>
              <a:t>  Dis</a:t>
            </a:r>
            <a:r>
              <a:rPr lang="en-US" dirty="0"/>
              <a:t>. 201(2):264-271</a:t>
            </a:r>
            <a:r>
              <a:rPr lang="en-US" dirty="0" smtClean="0"/>
              <a:t>.</a:t>
            </a:r>
            <a:r>
              <a:rPr lang="en-US" dirty="0"/>
              <a:t> </a:t>
            </a:r>
          </a:p>
          <a:p>
            <a:r>
              <a:rPr lang="en-US" dirty="0" err="1"/>
              <a:t>Haq</a:t>
            </a:r>
            <a:r>
              <a:rPr lang="en-US" dirty="0"/>
              <a:t> IU, </a:t>
            </a:r>
            <a:r>
              <a:rPr lang="en-US" dirty="0" err="1"/>
              <a:t>Chaudhry</a:t>
            </a:r>
            <a:r>
              <a:rPr lang="en-US" dirty="0"/>
              <a:t> WN, </a:t>
            </a:r>
            <a:r>
              <a:rPr lang="en-US" dirty="0" err="1"/>
              <a:t>Akhtar</a:t>
            </a:r>
            <a:r>
              <a:rPr lang="en-US" dirty="0"/>
              <a:t> MN, </a:t>
            </a:r>
            <a:r>
              <a:rPr lang="en-US" dirty="0" err="1"/>
              <a:t>Andleeb</a:t>
            </a:r>
            <a:r>
              <a:rPr lang="en-US" dirty="0"/>
              <a:t> S, </a:t>
            </a:r>
            <a:r>
              <a:rPr lang="en-US" dirty="0" err="1"/>
              <a:t>Qadri</a:t>
            </a:r>
            <a:r>
              <a:rPr lang="en-US" dirty="0"/>
              <a:t> I. 2012. Bacteriophages and their implications on future biotechnology: A review. </a:t>
            </a:r>
            <a:r>
              <a:rPr lang="en-US" dirty="0" err="1"/>
              <a:t>Virol</a:t>
            </a:r>
            <a:r>
              <a:rPr lang="en-US" dirty="0"/>
              <a:t> J. 9:9 </a:t>
            </a:r>
            <a:r>
              <a:rPr lang="en-US" u="sng" dirty="0"/>
              <a:t>http://</a:t>
            </a:r>
            <a:r>
              <a:rPr lang="en-US" u="sng" dirty="0" smtClean="0"/>
              <a:t>www.virologyj.com/content/9/1/9</a:t>
            </a:r>
            <a:r>
              <a:rPr lang="en-US" b="1" dirty="0"/>
              <a:t> </a:t>
            </a:r>
            <a:endParaRPr lang="en-US" dirty="0"/>
          </a:p>
          <a:p>
            <a:r>
              <a:rPr lang="en-US" dirty="0" err="1"/>
              <a:t>Jończyk</a:t>
            </a:r>
            <a:r>
              <a:rPr lang="en-US" dirty="0"/>
              <a:t> E, </a:t>
            </a:r>
            <a:r>
              <a:rPr lang="en-US" dirty="0" err="1"/>
              <a:t>Klak</a:t>
            </a:r>
            <a:r>
              <a:rPr lang="en-US" dirty="0"/>
              <a:t> M, </a:t>
            </a:r>
            <a:r>
              <a:rPr lang="en-US" dirty="0" err="1"/>
              <a:t>Międzybrodzki</a:t>
            </a:r>
            <a:r>
              <a:rPr lang="en-US" dirty="0"/>
              <a:t> R, </a:t>
            </a:r>
            <a:r>
              <a:rPr lang="en-US" dirty="0" err="1"/>
              <a:t>Górski</a:t>
            </a:r>
            <a:r>
              <a:rPr lang="en-US" dirty="0"/>
              <a:t> A. 2011. The influence of external factors on bacteriophages – review. Folia </a:t>
            </a:r>
            <a:r>
              <a:rPr lang="en-US" dirty="0" err="1"/>
              <a:t>Microbiol</a:t>
            </a:r>
            <a:r>
              <a:rPr lang="en-US" dirty="0"/>
              <a:t>. 56(3):191-200</a:t>
            </a:r>
            <a:r>
              <a:rPr lang="en-US" dirty="0" smtClean="0"/>
              <a:t>.</a:t>
            </a:r>
            <a:r>
              <a:rPr lang="en-US" dirty="0"/>
              <a:t> </a:t>
            </a:r>
          </a:p>
          <a:p>
            <a:r>
              <a:rPr lang="en-US" dirty="0"/>
              <a:t>McNair K, Bailey BA, Edwards RA. 2012. PHACTS, a computational approach to classifying the lifestyle of phages. Bioinformatics. 28(5):614-618. </a:t>
            </a:r>
          </a:p>
        </p:txBody>
      </p:sp>
      <p:sp>
        <p:nvSpPr>
          <p:cNvPr id="4" name="Slide Number Placeholder 3"/>
          <p:cNvSpPr>
            <a:spLocks noGrp="1"/>
          </p:cNvSpPr>
          <p:nvPr>
            <p:ph type="sldNum" sz="quarter" idx="12"/>
          </p:nvPr>
        </p:nvSpPr>
        <p:spPr/>
        <p:txBody>
          <a:bodyPr/>
          <a:lstStyle/>
          <a:p>
            <a:fld id="{56BB7300-5194-4C86-A189-185DF43EF406}" type="slidenum">
              <a:rPr lang="en-US" smtClean="0"/>
              <a:t>11</a:t>
            </a:fld>
            <a:endParaRPr lang="en-US"/>
          </a:p>
        </p:txBody>
      </p:sp>
    </p:spTree>
    <p:extLst>
      <p:ext uri="{BB962C8B-B14F-4D97-AF65-F5344CB8AC3E}">
        <p14:creationId xmlns:p14="http://schemas.microsoft.com/office/powerpoint/2010/main" val="268945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71600" y="2286000"/>
            <a:ext cx="3124200" cy="3429000"/>
          </a:xfrm>
        </p:spPr>
        <p:txBody>
          <a:bodyPr>
            <a:normAutofit/>
          </a:bodyPr>
          <a:lstStyle/>
          <a:p>
            <a:r>
              <a:rPr lang="en-US" sz="2400" dirty="0" smtClean="0"/>
              <a:t>Phage are composed of just a few basic parts</a:t>
            </a:r>
          </a:p>
          <a:p>
            <a:pPr lvl="1"/>
            <a:r>
              <a:rPr lang="en-US" sz="2400" dirty="0" smtClean="0"/>
              <a:t>Tail</a:t>
            </a:r>
          </a:p>
          <a:p>
            <a:pPr lvl="1"/>
            <a:r>
              <a:rPr lang="en-US" sz="2400" dirty="0" smtClean="0"/>
              <a:t>Tail fibers</a:t>
            </a:r>
          </a:p>
          <a:p>
            <a:pPr lvl="1"/>
            <a:r>
              <a:rPr lang="en-US" sz="2400" dirty="0" smtClean="0"/>
              <a:t>Head</a:t>
            </a:r>
          </a:p>
          <a:p>
            <a:pPr lvl="1"/>
            <a:r>
              <a:rPr lang="en-US" sz="2400" dirty="0" smtClean="0"/>
              <a:t>Genetic material</a:t>
            </a:r>
          </a:p>
          <a:p>
            <a:pPr lvl="2"/>
            <a:r>
              <a:rPr lang="en-US" sz="2400" dirty="0" smtClean="0"/>
              <a:t>DNA or RNA </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Phage Composition</a:t>
            </a:r>
            <a:endParaRPr lang="en-US" dirty="0"/>
          </a:p>
        </p:txBody>
      </p:sp>
      <p:sp>
        <p:nvSpPr>
          <p:cNvPr id="5" name="Slide Number Placeholder 4"/>
          <p:cNvSpPr>
            <a:spLocks noGrp="1"/>
          </p:cNvSpPr>
          <p:nvPr>
            <p:ph type="sldNum" sz="quarter" idx="12"/>
          </p:nvPr>
        </p:nvSpPr>
        <p:spPr/>
        <p:txBody>
          <a:bodyPr/>
          <a:lstStyle/>
          <a:p>
            <a:fld id="{56BB7300-5194-4C86-A189-185DF43EF406}" type="slidenum">
              <a:rPr lang="en-US" smtClean="0"/>
              <a:t>2</a:t>
            </a:fld>
            <a:endParaRPr lang="en-US"/>
          </a:p>
        </p:txBody>
      </p:sp>
      <p:pic>
        <p:nvPicPr>
          <p:cNvPr id="6" name="Picture 3"/>
          <p:cNvPicPr>
            <a:picLocks noGrp="1" noChangeAspect="1" noChangeArrowheads="1"/>
          </p:cNvPicPr>
          <p:nvPr>
            <p:ph sz="quarter" idx="14"/>
          </p:nvPr>
        </p:nvPicPr>
        <p:blipFill rotWithShape="1">
          <a:blip r:embed="rId3" cstate="print">
            <a:extLst>
              <a:ext uri="{28A0092B-C50C-407E-A947-70E740481C1C}">
                <a14:useLocalDpi xmlns:a14="http://schemas.microsoft.com/office/drawing/2010/main" val="0"/>
              </a:ext>
            </a:extLst>
          </a:blip>
          <a:srcRect l="4201" t="8248" r="33436" b="2575"/>
          <a:stretch/>
        </p:blipFill>
        <p:spPr bwMode="auto">
          <a:xfrm rot="5400000">
            <a:off x="4936072" y="2760128"/>
            <a:ext cx="2624656"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6404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Bacteria And Phage</a:t>
            </a:r>
            <a:endParaRPr lang="en-US" dirty="0"/>
          </a:p>
        </p:txBody>
      </p:sp>
      <p:sp>
        <p:nvSpPr>
          <p:cNvPr id="6" name="Content Placeholder 5"/>
          <p:cNvSpPr>
            <a:spLocks noGrp="1"/>
          </p:cNvSpPr>
          <p:nvPr>
            <p:ph idx="1"/>
          </p:nvPr>
        </p:nvSpPr>
        <p:spPr>
          <a:xfrm>
            <a:off x="838200" y="2209800"/>
            <a:ext cx="7467600" cy="3429000"/>
          </a:xfrm>
        </p:spPr>
        <p:txBody>
          <a:bodyPr>
            <a:normAutofit lnSpcReduction="10000"/>
          </a:bodyPr>
          <a:lstStyle/>
          <a:p>
            <a:r>
              <a:rPr lang="en-US" sz="2600" dirty="0" smtClean="0"/>
              <a:t>Phage are bacteria specific</a:t>
            </a:r>
          </a:p>
          <a:p>
            <a:pPr lvl="1"/>
            <a:r>
              <a:rPr lang="en-US" sz="2600" dirty="0" smtClean="0"/>
              <a:t>Tail fibers only allow them to attach and infect certain strains of bacteria</a:t>
            </a:r>
          </a:p>
          <a:p>
            <a:r>
              <a:rPr lang="en-US" sz="2600" dirty="0" smtClean="0"/>
              <a:t>Phage are responsible for 10-80% of bacterial deaths in aquatic ecosystems</a:t>
            </a:r>
          </a:p>
          <a:p>
            <a:r>
              <a:rPr lang="en-US" sz="2600" dirty="0" smtClean="0"/>
              <a:t>Bacteria </a:t>
            </a:r>
            <a:r>
              <a:rPr lang="en-US" sz="2600" dirty="0"/>
              <a:t>are becoming antibiotic </a:t>
            </a:r>
            <a:r>
              <a:rPr lang="en-US" sz="2600" dirty="0" smtClean="0"/>
              <a:t>resistant</a:t>
            </a:r>
          </a:p>
          <a:p>
            <a:endParaRPr lang="en-US" dirty="0" smtClean="0"/>
          </a:p>
        </p:txBody>
      </p:sp>
      <p:sp>
        <p:nvSpPr>
          <p:cNvPr id="7" name="Slide Number Placeholder 6"/>
          <p:cNvSpPr>
            <a:spLocks noGrp="1"/>
          </p:cNvSpPr>
          <p:nvPr>
            <p:ph type="sldNum" sz="quarter" idx="12"/>
          </p:nvPr>
        </p:nvSpPr>
        <p:spPr/>
        <p:txBody>
          <a:bodyPr/>
          <a:lstStyle/>
          <a:p>
            <a:fld id="{56BB7300-5194-4C86-A189-185DF43EF406}" type="slidenum">
              <a:rPr lang="en-US" smtClean="0"/>
              <a:t>3</a:t>
            </a:fld>
            <a:endParaRPr lang="en-US"/>
          </a:p>
        </p:txBody>
      </p:sp>
    </p:spTree>
    <p:extLst>
      <p:ext uri="{BB962C8B-B14F-4D97-AF65-F5344CB8AC3E}">
        <p14:creationId xmlns:p14="http://schemas.microsoft.com/office/powerpoint/2010/main" val="418677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Bacteria and Phage</a:t>
            </a:r>
            <a:endParaRPr lang="en-US" dirty="0"/>
          </a:p>
        </p:txBody>
      </p:sp>
      <p:sp>
        <p:nvSpPr>
          <p:cNvPr id="3" name="Content Placeholder 2"/>
          <p:cNvSpPr>
            <a:spLocks noGrp="1"/>
          </p:cNvSpPr>
          <p:nvPr>
            <p:ph idx="1"/>
          </p:nvPr>
        </p:nvSpPr>
        <p:spPr>
          <a:xfrm>
            <a:off x="762000" y="2209800"/>
            <a:ext cx="7620000" cy="3505200"/>
          </a:xfrm>
        </p:spPr>
        <p:txBody>
          <a:bodyPr>
            <a:normAutofit lnSpcReduction="10000"/>
          </a:bodyPr>
          <a:lstStyle/>
          <a:p>
            <a:r>
              <a:rPr lang="en-US" sz="2400" dirty="0"/>
              <a:t>Phage can survive in a wide range of environments, making them a good tool to use against Bacteria in a process known as phage </a:t>
            </a:r>
            <a:r>
              <a:rPr lang="en-US" sz="2400" dirty="0" smtClean="0"/>
              <a:t>therapy</a:t>
            </a:r>
          </a:p>
          <a:p>
            <a:r>
              <a:rPr lang="en-US" sz="2400" dirty="0" smtClean="0"/>
              <a:t>Phage therapy has been practiced since 1896</a:t>
            </a:r>
          </a:p>
          <a:p>
            <a:r>
              <a:rPr lang="en-US" sz="2400" dirty="0" smtClean="0"/>
              <a:t>Antibiotics became more prevalent in 1940 causing phage therapy to die out. </a:t>
            </a:r>
          </a:p>
          <a:p>
            <a:endParaRPr lang="en-US" dirty="0"/>
          </a:p>
        </p:txBody>
      </p:sp>
      <p:sp>
        <p:nvSpPr>
          <p:cNvPr id="4" name="Slide Number Placeholder 3"/>
          <p:cNvSpPr>
            <a:spLocks noGrp="1"/>
          </p:cNvSpPr>
          <p:nvPr>
            <p:ph type="sldNum" sz="quarter" idx="12"/>
          </p:nvPr>
        </p:nvSpPr>
        <p:spPr/>
        <p:txBody>
          <a:bodyPr/>
          <a:lstStyle/>
          <a:p>
            <a:fld id="{56BB7300-5194-4C86-A189-185DF43EF406}" type="slidenum">
              <a:rPr lang="en-US" smtClean="0"/>
              <a:t>4</a:t>
            </a:fld>
            <a:endParaRPr lang="en-US"/>
          </a:p>
        </p:txBody>
      </p:sp>
    </p:spTree>
    <p:extLst>
      <p:ext uri="{BB962C8B-B14F-4D97-AF65-F5344CB8AC3E}">
        <p14:creationId xmlns:p14="http://schemas.microsoft.com/office/powerpoint/2010/main" val="1978561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400800" cy="838200"/>
          </a:xfrm>
        </p:spPr>
        <p:txBody>
          <a:bodyPr>
            <a:normAutofit fontScale="90000"/>
          </a:bodyPr>
          <a:lstStyle/>
          <a:p>
            <a:r>
              <a:rPr lang="en-US" dirty="0" smtClean="0"/>
              <a:t>A guide to Naming Phage</a:t>
            </a:r>
            <a:endParaRPr lang="en-US" dirty="0"/>
          </a:p>
        </p:txBody>
      </p:sp>
      <p:sp>
        <p:nvSpPr>
          <p:cNvPr id="4" name="Slide Number Placeholder 3"/>
          <p:cNvSpPr>
            <a:spLocks noGrp="1"/>
          </p:cNvSpPr>
          <p:nvPr>
            <p:ph type="sldNum" sz="quarter" idx="12"/>
          </p:nvPr>
        </p:nvSpPr>
        <p:spPr/>
        <p:txBody>
          <a:bodyPr/>
          <a:lstStyle/>
          <a:p>
            <a:fld id="{56BB7300-5194-4C86-A189-185DF43EF406}" type="slidenum">
              <a:rPr lang="en-US" smtClean="0"/>
              <a:t>5</a:t>
            </a:fld>
            <a:endParaRPr lang="en-US"/>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77957" y="2438400"/>
            <a:ext cx="5188085"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0250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400800" cy="838200"/>
          </a:xfrm>
        </p:spPr>
        <p:txBody>
          <a:bodyPr>
            <a:normAutofit fontScale="90000"/>
          </a:bodyPr>
          <a:lstStyle/>
          <a:p>
            <a:r>
              <a:rPr lang="en-US" dirty="0" smtClean="0"/>
              <a:t>A guide to Growth Curves</a:t>
            </a:r>
            <a:endParaRPr lang="en-US" dirty="0"/>
          </a:p>
        </p:txBody>
      </p:sp>
      <p:sp>
        <p:nvSpPr>
          <p:cNvPr id="4" name="Slide Number Placeholder 3"/>
          <p:cNvSpPr>
            <a:spLocks noGrp="1"/>
          </p:cNvSpPr>
          <p:nvPr>
            <p:ph type="sldNum" sz="quarter" idx="12"/>
          </p:nvPr>
        </p:nvSpPr>
        <p:spPr/>
        <p:txBody>
          <a:bodyPr/>
          <a:lstStyle/>
          <a:p>
            <a:fld id="{56BB7300-5194-4C86-A189-185DF43EF406}" type="slidenum">
              <a:rPr lang="en-US" smtClean="0"/>
              <a:t>6</a:t>
            </a:fld>
            <a:endParaRPr lang="en-US"/>
          </a:p>
        </p:txBody>
      </p:sp>
      <p:pic>
        <p:nvPicPr>
          <p:cNvPr id="5"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77957" y="2438400"/>
            <a:ext cx="5188085"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9405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Objectives</a:t>
            </a:r>
            <a:endParaRPr lang="en-US" dirty="0"/>
          </a:p>
        </p:txBody>
      </p:sp>
      <p:sp>
        <p:nvSpPr>
          <p:cNvPr id="3" name="Content Placeholder 2"/>
          <p:cNvSpPr>
            <a:spLocks noGrp="1"/>
          </p:cNvSpPr>
          <p:nvPr>
            <p:ph idx="1"/>
          </p:nvPr>
        </p:nvSpPr>
        <p:spPr>
          <a:xfrm>
            <a:off x="838200" y="2209800"/>
            <a:ext cx="7391400" cy="3505200"/>
          </a:xfrm>
        </p:spPr>
        <p:txBody>
          <a:bodyPr>
            <a:noAutofit/>
          </a:bodyPr>
          <a:lstStyle/>
          <a:p>
            <a:r>
              <a:rPr lang="en-US" sz="2400" dirty="0" smtClean="0"/>
              <a:t>Working with three phage to determine the burst size</a:t>
            </a:r>
          </a:p>
          <a:p>
            <a:pPr lvl="1"/>
            <a:r>
              <a:rPr lang="en-US" sz="2400" dirty="0" smtClean="0"/>
              <a:t>Burst size – how many phage are produced per infected host</a:t>
            </a:r>
          </a:p>
          <a:p>
            <a:pPr lvl="1"/>
            <a:r>
              <a:rPr lang="en-US" sz="2400" dirty="0" smtClean="0"/>
              <a:t>The Phage:</a:t>
            </a:r>
          </a:p>
          <a:p>
            <a:pPr lvl="2"/>
            <a:r>
              <a:rPr lang="en-US" sz="2400" dirty="0"/>
              <a:t>C</a:t>
            </a:r>
            <a:r>
              <a:rPr lang="en-US" sz="2400" dirty="0">
                <a:sym typeface="Symbol"/>
              </a:rPr>
              <a:t></a:t>
            </a:r>
            <a:r>
              <a:rPr lang="en-US" sz="2400" dirty="0" smtClean="0"/>
              <a:t>SL1</a:t>
            </a:r>
          </a:p>
          <a:p>
            <a:pPr lvl="2"/>
            <a:r>
              <a:rPr lang="en-US" sz="2400" dirty="0" smtClean="0"/>
              <a:t>C</a:t>
            </a:r>
            <a:r>
              <a:rPr lang="en-US" sz="2400" dirty="0">
                <a:sym typeface="Symbol"/>
              </a:rPr>
              <a:t></a:t>
            </a:r>
            <a:r>
              <a:rPr lang="en-US" sz="2400" dirty="0"/>
              <a:t>SL2 </a:t>
            </a:r>
            <a:endParaRPr lang="en-US" sz="2400" dirty="0" smtClean="0"/>
          </a:p>
          <a:p>
            <a:pPr lvl="2"/>
            <a:r>
              <a:rPr lang="en-US" sz="2400" dirty="0" smtClean="0"/>
              <a:t>C</a:t>
            </a:r>
            <a:r>
              <a:rPr lang="en-US" sz="2400" dirty="0">
                <a:sym typeface="Symbol"/>
              </a:rPr>
              <a:t></a:t>
            </a:r>
            <a:r>
              <a:rPr lang="en-US" sz="2400" dirty="0"/>
              <a:t>MD3</a:t>
            </a:r>
          </a:p>
        </p:txBody>
      </p:sp>
      <p:sp>
        <p:nvSpPr>
          <p:cNvPr id="5" name="Slide Number Placeholder 4"/>
          <p:cNvSpPr>
            <a:spLocks noGrp="1"/>
          </p:cNvSpPr>
          <p:nvPr>
            <p:ph type="sldNum" sz="quarter" idx="12"/>
          </p:nvPr>
        </p:nvSpPr>
        <p:spPr/>
        <p:txBody>
          <a:bodyPr/>
          <a:lstStyle/>
          <a:p>
            <a:fld id="{56BB7300-5194-4C86-A189-185DF43EF406}" type="slidenum">
              <a:rPr lang="en-US" smtClean="0"/>
              <a:t>7</a:t>
            </a:fld>
            <a:endParaRPr lang="en-US"/>
          </a:p>
        </p:txBody>
      </p:sp>
    </p:spTree>
    <p:extLst>
      <p:ext uri="{BB962C8B-B14F-4D97-AF65-F5344CB8AC3E}">
        <p14:creationId xmlns:p14="http://schemas.microsoft.com/office/powerpoint/2010/main" val="3050907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400" y="2133600"/>
            <a:ext cx="3581400" cy="3810000"/>
          </a:xfrm>
        </p:spPr>
        <p:txBody>
          <a:bodyPr>
            <a:normAutofit/>
          </a:bodyPr>
          <a:lstStyle/>
          <a:p>
            <a:r>
              <a:rPr lang="en-US" sz="2400" dirty="0" smtClean="0"/>
              <a:t>96-well plate</a:t>
            </a:r>
          </a:p>
          <a:p>
            <a:r>
              <a:rPr lang="en-US" sz="2400" dirty="0" smtClean="0"/>
              <a:t>Plate reader</a:t>
            </a:r>
          </a:p>
          <a:p>
            <a:r>
              <a:rPr lang="en-US" sz="2400" i="1" dirty="0" err="1"/>
              <a:t>SkanIt</a:t>
            </a:r>
            <a:r>
              <a:rPr lang="en-US" sz="2400" i="1" dirty="0"/>
              <a:t> for </a:t>
            </a:r>
            <a:r>
              <a:rPr lang="en-US" sz="2400" i="1" dirty="0" err="1"/>
              <a:t>Multiskan</a:t>
            </a:r>
            <a:r>
              <a:rPr lang="en-US" sz="2400" i="1" dirty="0"/>
              <a:t> </a:t>
            </a:r>
            <a:r>
              <a:rPr lang="en-US" sz="2400" i="1" dirty="0" smtClean="0"/>
              <a:t>FC </a:t>
            </a:r>
            <a:endParaRPr lang="en-US" sz="2400" dirty="0"/>
          </a:p>
        </p:txBody>
      </p:sp>
      <p:sp>
        <p:nvSpPr>
          <p:cNvPr id="2" name="Title 1"/>
          <p:cNvSpPr>
            <a:spLocks noGrp="1"/>
          </p:cNvSpPr>
          <p:nvPr>
            <p:ph type="title"/>
          </p:nvPr>
        </p:nvSpPr>
        <p:spPr/>
        <p:txBody>
          <a:bodyPr>
            <a:normAutofit/>
          </a:bodyPr>
          <a:lstStyle/>
          <a:p>
            <a:r>
              <a:rPr lang="en-US" dirty="0" smtClean="0"/>
              <a:t>Materials</a:t>
            </a:r>
            <a:endParaRPr lang="en-US" dirty="0"/>
          </a:p>
        </p:txBody>
      </p:sp>
      <p:sp>
        <p:nvSpPr>
          <p:cNvPr id="4" name="Content Placeholder 3"/>
          <p:cNvSpPr>
            <a:spLocks noGrp="1"/>
          </p:cNvSpPr>
          <p:nvPr>
            <p:ph sz="quarter" idx="14"/>
          </p:nvPr>
        </p:nvSpPr>
        <p:spPr>
          <a:xfrm>
            <a:off x="4495800" y="2209800"/>
            <a:ext cx="3733800" cy="3505200"/>
          </a:xfrm>
        </p:spPr>
        <p:txBody>
          <a:bodyPr>
            <a:normAutofit/>
          </a:bodyPr>
          <a:lstStyle/>
          <a:p>
            <a:r>
              <a:rPr lang="en-US" sz="2400" dirty="0" smtClean="0"/>
              <a:t> NGMC Broth</a:t>
            </a:r>
          </a:p>
          <a:p>
            <a:r>
              <a:rPr lang="en-US" sz="2400" dirty="0"/>
              <a:t>NGMC/1% agar plates</a:t>
            </a:r>
          </a:p>
          <a:p>
            <a:r>
              <a:rPr lang="en-US" sz="2400" dirty="0"/>
              <a:t>NGMC/0.4% top agar</a:t>
            </a:r>
          </a:p>
        </p:txBody>
      </p:sp>
      <p:sp>
        <p:nvSpPr>
          <p:cNvPr id="5" name="Slide Number Placeholder 4"/>
          <p:cNvSpPr>
            <a:spLocks noGrp="1"/>
          </p:cNvSpPr>
          <p:nvPr>
            <p:ph type="sldNum" sz="quarter" idx="12"/>
          </p:nvPr>
        </p:nvSpPr>
        <p:spPr/>
        <p:txBody>
          <a:bodyPr/>
          <a:lstStyle/>
          <a:p>
            <a:fld id="{56BB7300-5194-4C86-A189-185DF43EF406}" type="slidenum">
              <a:rPr lang="en-US" smtClean="0"/>
              <a:t>8</a:t>
            </a:fld>
            <a:endParaRPr lang="en-US"/>
          </a:p>
        </p:txBody>
      </p:sp>
    </p:spTree>
    <p:extLst>
      <p:ext uri="{BB962C8B-B14F-4D97-AF65-F5344CB8AC3E}">
        <p14:creationId xmlns:p14="http://schemas.microsoft.com/office/powerpoint/2010/main" val="429434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a:t>
            </a:r>
            <a:endParaRPr lang="en-US" dirty="0"/>
          </a:p>
        </p:txBody>
      </p:sp>
      <p:sp>
        <p:nvSpPr>
          <p:cNvPr id="5" name="Content Placeholder 4"/>
          <p:cNvSpPr>
            <a:spLocks noGrp="1"/>
          </p:cNvSpPr>
          <p:nvPr>
            <p:ph idx="1"/>
          </p:nvPr>
        </p:nvSpPr>
        <p:spPr>
          <a:xfrm>
            <a:off x="838200" y="2133600"/>
            <a:ext cx="7467600" cy="3581400"/>
          </a:xfrm>
        </p:spPr>
        <p:txBody>
          <a:bodyPr>
            <a:normAutofit/>
          </a:bodyPr>
          <a:lstStyle/>
          <a:p>
            <a:r>
              <a:rPr lang="en-US" sz="2400" dirty="0" smtClean="0"/>
              <a:t>Set the </a:t>
            </a:r>
            <a:r>
              <a:rPr lang="en-US" sz="2400" i="1" dirty="0" smtClean="0"/>
              <a:t>E. coli</a:t>
            </a:r>
            <a:r>
              <a:rPr lang="en-US" sz="2400" dirty="0" smtClean="0"/>
              <a:t> and Phage up in a 1:1 ratio in NGMC broth</a:t>
            </a:r>
          </a:p>
          <a:p>
            <a:r>
              <a:rPr lang="en-US" sz="2400" dirty="0" smtClean="0"/>
              <a:t>Measure the free phage before and after the growth curve</a:t>
            </a:r>
          </a:p>
          <a:p>
            <a:pPr lvl="1"/>
            <a:r>
              <a:rPr lang="en-US" sz="2400" dirty="0" smtClean="0"/>
              <a:t>Ratio the free phage after the growth curve to the free phage before to estimate burst size.</a:t>
            </a:r>
            <a:endParaRPr lang="en-US" sz="2400" dirty="0"/>
          </a:p>
        </p:txBody>
      </p:sp>
      <p:sp>
        <p:nvSpPr>
          <p:cNvPr id="6" name="Slide Number Placeholder 5"/>
          <p:cNvSpPr>
            <a:spLocks noGrp="1"/>
          </p:cNvSpPr>
          <p:nvPr>
            <p:ph type="sldNum" sz="quarter" idx="12"/>
          </p:nvPr>
        </p:nvSpPr>
        <p:spPr/>
        <p:txBody>
          <a:bodyPr/>
          <a:lstStyle/>
          <a:p>
            <a:fld id="{56BB7300-5194-4C86-A189-185DF43EF406}" type="slidenum">
              <a:rPr lang="en-US" smtClean="0"/>
              <a:t>9</a:t>
            </a:fld>
            <a:endParaRPr lang="en-US"/>
          </a:p>
        </p:txBody>
      </p:sp>
    </p:spTree>
    <p:extLst>
      <p:ext uri="{BB962C8B-B14F-4D97-AF65-F5344CB8AC3E}">
        <p14:creationId xmlns:p14="http://schemas.microsoft.com/office/powerpoint/2010/main" val="862934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2344</TotalTime>
  <Words>408</Words>
  <Application>Microsoft Office PowerPoint</Application>
  <PresentationFormat>On-screen Show (4:3)</PresentationFormat>
  <Paragraphs>77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Couture</vt:lpstr>
      <vt:lpstr> Determining the Burst Size of CSL1, CSL2 and CMD3, Three Bacteriophage that Infect the same strain of E. coli </vt:lpstr>
      <vt:lpstr>Phage Composition</vt:lpstr>
      <vt:lpstr>Bacteria And Phage</vt:lpstr>
      <vt:lpstr>Bacteria and Phage</vt:lpstr>
      <vt:lpstr>A guide to Naming Phage</vt:lpstr>
      <vt:lpstr>A guide to Growth Curves</vt:lpstr>
      <vt:lpstr>Goals and Objectives</vt:lpstr>
      <vt:lpstr>Materials</vt:lpstr>
      <vt:lpstr>Methods</vt:lpstr>
      <vt:lpstr>Significance</vt:lpstr>
      <vt:lpstr>Literature Cited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Burst Size of CSL1, CSL2 and CMD3, Three Bacteriophage that Infect the same strain of E. coli</dc:title>
  <dc:creator>SolarLunix</dc:creator>
  <cp:lastModifiedBy>SolarLunix</cp:lastModifiedBy>
  <cp:revision>21</cp:revision>
  <dcterms:created xsi:type="dcterms:W3CDTF">2012-12-02T01:55:49Z</dcterms:created>
  <dcterms:modified xsi:type="dcterms:W3CDTF">2012-12-03T23:14:51Z</dcterms:modified>
</cp:coreProperties>
</file>