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8" r:id="rId3"/>
    <p:sldId id="260" r:id="rId4"/>
    <p:sldId id="259" r:id="rId5"/>
    <p:sldId id="261" r:id="rId6"/>
    <p:sldId id="266" r:id="rId7"/>
    <p:sldId id="262" r:id="rId8"/>
    <p:sldId id="264" r:id="rId9"/>
    <p:sldId id="263" r:id="rId10"/>
    <p:sldId id="267" r:id="rId11"/>
    <p:sldId id="265" r:id="rId12"/>
    <p:sldId id="257" r:id="rId13"/>
  </p:sldIdLst>
  <p:sldSz cx="9144000" cy="6858000" type="screen4x3"/>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1350" autoAdjust="0"/>
  </p:normalViewPr>
  <p:slideViewPr>
    <p:cSldViewPr>
      <p:cViewPr>
        <p:scale>
          <a:sx n="60" d="100"/>
          <a:sy n="60" d="100"/>
        </p:scale>
        <p:origin x="-16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38780" cy="453390"/>
          </a:xfrm>
          <a:prstGeom prst="rect">
            <a:avLst/>
          </a:prstGeom>
        </p:spPr>
        <p:txBody>
          <a:bodyPr vert="horz" lIns="90559" tIns="45280" rIns="90559" bIns="45280" rtlCol="0"/>
          <a:lstStyle>
            <a:lvl1pPr algn="l">
              <a:defRPr sz="1200"/>
            </a:lvl1pPr>
          </a:lstStyle>
          <a:p>
            <a:endParaRPr lang="en-US"/>
          </a:p>
        </p:txBody>
      </p:sp>
      <p:sp>
        <p:nvSpPr>
          <p:cNvPr id="3" name="Date Placeholder 2"/>
          <p:cNvSpPr>
            <a:spLocks noGrp="1"/>
          </p:cNvSpPr>
          <p:nvPr>
            <p:ph type="dt" idx="1"/>
          </p:nvPr>
        </p:nvSpPr>
        <p:spPr>
          <a:xfrm>
            <a:off x="3841452" y="1"/>
            <a:ext cx="2938780" cy="453390"/>
          </a:xfrm>
          <a:prstGeom prst="rect">
            <a:avLst/>
          </a:prstGeom>
        </p:spPr>
        <p:txBody>
          <a:bodyPr vert="horz" lIns="90559" tIns="45280" rIns="90559" bIns="45280" rtlCol="0"/>
          <a:lstStyle>
            <a:lvl1pPr algn="r">
              <a:defRPr sz="1200"/>
            </a:lvl1pPr>
          </a:lstStyle>
          <a:p>
            <a:fld id="{BA4EACE5-BC6C-40EE-9216-4F3B154B1D4F}" type="datetimeFigureOut">
              <a:rPr lang="en-US" smtClean="0"/>
              <a:t>4/8/2013</a:t>
            </a:fld>
            <a:endParaRPr lang="en-US"/>
          </a:p>
        </p:txBody>
      </p:sp>
      <p:sp>
        <p:nvSpPr>
          <p:cNvPr id="4" name="Slide Image Placeholder 3"/>
          <p:cNvSpPr>
            <a:spLocks noGrp="1" noRot="1" noChangeAspect="1"/>
          </p:cNvSpPr>
          <p:nvPr>
            <p:ph type="sldImg" idx="2"/>
          </p:nvPr>
        </p:nvSpPr>
        <p:spPr>
          <a:xfrm>
            <a:off x="1123950" y="679450"/>
            <a:ext cx="4535488" cy="3402013"/>
          </a:xfrm>
          <a:prstGeom prst="rect">
            <a:avLst/>
          </a:prstGeom>
          <a:noFill/>
          <a:ln w="12700">
            <a:solidFill>
              <a:prstClr val="black"/>
            </a:solidFill>
          </a:ln>
        </p:spPr>
        <p:txBody>
          <a:bodyPr vert="horz" lIns="90559" tIns="45280" rIns="90559" bIns="45280" rtlCol="0" anchor="ctr"/>
          <a:lstStyle/>
          <a:p>
            <a:endParaRPr lang="en-US"/>
          </a:p>
        </p:txBody>
      </p:sp>
      <p:sp>
        <p:nvSpPr>
          <p:cNvPr id="5" name="Notes Placeholder 4"/>
          <p:cNvSpPr>
            <a:spLocks noGrp="1"/>
          </p:cNvSpPr>
          <p:nvPr>
            <p:ph type="body" sz="quarter" idx="3"/>
          </p:nvPr>
        </p:nvSpPr>
        <p:spPr>
          <a:xfrm>
            <a:off x="678180" y="4307205"/>
            <a:ext cx="5425440" cy="4080510"/>
          </a:xfrm>
          <a:prstGeom prst="rect">
            <a:avLst/>
          </a:prstGeom>
        </p:spPr>
        <p:txBody>
          <a:bodyPr vert="horz" lIns="90559" tIns="45280" rIns="90559" bIns="452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612837"/>
            <a:ext cx="2938780" cy="453390"/>
          </a:xfrm>
          <a:prstGeom prst="rect">
            <a:avLst/>
          </a:prstGeom>
        </p:spPr>
        <p:txBody>
          <a:bodyPr vert="horz" lIns="90559" tIns="45280" rIns="90559" bIns="45280" rtlCol="0" anchor="b"/>
          <a:lstStyle>
            <a:lvl1pPr algn="l">
              <a:defRPr sz="1200"/>
            </a:lvl1pPr>
          </a:lstStyle>
          <a:p>
            <a:endParaRPr lang="en-US"/>
          </a:p>
        </p:txBody>
      </p:sp>
      <p:sp>
        <p:nvSpPr>
          <p:cNvPr id="7" name="Slide Number Placeholder 6"/>
          <p:cNvSpPr>
            <a:spLocks noGrp="1"/>
          </p:cNvSpPr>
          <p:nvPr>
            <p:ph type="sldNum" sz="quarter" idx="5"/>
          </p:nvPr>
        </p:nvSpPr>
        <p:spPr>
          <a:xfrm>
            <a:off x="3841452" y="8612837"/>
            <a:ext cx="2938780" cy="453390"/>
          </a:xfrm>
          <a:prstGeom prst="rect">
            <a:avLst/>
          </a:prstGeom>
        </p:spPr>
        <p:txBody>
          <a:bodyPr vert="horz" lIns="90559" tIns="45280" rIns="90559" bIns="45280" rtlCol="0" anchor="b"/>
          <a:lstStyle>
            <a:lvl1pPr algn="r">
              <a:defRPr sz="1200"/>
            </a:lvl1pPr>
          </a:lstStyle>
          <a:p>
            <a:fld id="{A6BFA01C-6C66-4E84-B3F4-CF41A7430306}" type="slidenum">
              <a:rPr lang="en-US" smtClean="0"/>
              <a:t>‹#›</a:t>
            </a:fld>
            <a:endParaRPr lang="en-US"/>
          </a:p>
        </p:txBody>
      </p:sp>
    </p:spTree>
    <p:extLst>
      <p:ext uri="{BB962C8B-B14F-4D97-AF65-F5344CB8AC3E}">
        <p14:creationId xmlns:p14="http://schemas.microsoft.com/office/powerpoint/2010/main" val="25177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Hi, my name is Melissa for those of you who don’t know me, and today I’m going to be talking to you about ADHD. Both my younger brothers are part of the five to ten percent of school-aged children affected by ADHD.</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1</a:t>
            </a:fld>
            <a:endParaRPr lang="en-US"/>
          </a:p>
        </p:txBody>
      </p:sp>
    </p:spTree>
    <p:extLst>
      <p:ext uri="{BB962C8B-B14F-4D97-AF65-F5344CB8AC3E}">
        <p14:creationId xmlns:p14="http://schemas.microsoft.com/office/powerpoint/2010/main" val="816686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In the last study we will look at, they used an EEG, or electroencephalography, which measures the electrical signals of nerves under your skin. These can be placed directly on the scalp and can measure hundreds of thousands of signals at one time. They can also be placed into the brain to measure electrical activity of individual nerves, but it is ethically wrong to do this to humans unless you’re preforming open brain surgery for another reason. It has, however, been done to animals in the past. In humans, an EEG is less stressful, non-invasive, and is generally easier to perform on a child. </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10</a:t>
            </a:fld>
            <a:endParaRPr lang="en-US"/>
          </a:p>
        </p:txBody>
      </p:sp>
    </p:spTree>
    <p:extLst>
      <p:ext uri="{BB962C8B-B14F-4D97-AF65-F5344CB8AC3E}">
        <p14:creationId xmlns:p14="http://schemas.microsoft.com/office/powerpoint/2010/main" val="141847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The main take away message from this slide is that even with medication, ADHD patient’s brains are not the same. As you can see from the multiple electrode EEG, looking at the “All Responses” section it is negative here (circle with pen) and positive here (circle with pen). This is a typical response. In the children with ADHD, on medication the areas that are positive and negative are almost exactly opposite. It is negative here (circle with pen) and positive here (circle with pen).  Even without their medication it still is opposite. Now, looking at a single electrode, like we did in lab for the eye movement, you can see the response graph for the control children and ADHD children. There is no correlation between any of the peaks on the graph of the control children verses the ADHD children. This opens the door for further research in trying to regulate Brain activity.</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11</a:t>
            </a:fld>
            <a:endParaRPr lang="en-US"/>
          </a:p>
        </p:txBody>
      </p:sp>
    </p:spTree>
    <p:extLst>
      <p:ext uri="{BB962C8B-B14F-4D97-AF65-F5344CB8AC3E}">
        <p14:creationId xmlns:p14="http://schemas.microsoft.com/office/powerpoint/2010/main" val="265772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12</a:t>
            </a:fld>
            <a:endParaRPr lang="en-US"/>
          </a:p>
        </p:txBody>
      </p:sp>
    </p:spTree>
    <p:extLst>
      <p:ext uri="{BB962C8B-B14F-4D97-AF65-F5344CB8AC3E}">
        <p14:creationId xmlns:p14="http://schemas.microsoft.com/office/powerpoint/2010/main" val="368292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major types of ADHD which are Predominantly Inattentive, Predominantly Hyperactive or Impulsive or a Combined type. For an official diagnosis, the child must display at least six out of the list of symptoms associated with ADHD types. First, Predominantly Inattentive Type. These ADHD patients typically avoid difficult tasks, and usually have a hard time paying attention to details, keeping track of things, follow instructions or keep organized. This is a lot like my brother Zach, and if you look his room, you’d have no doubt. Not that mine is much better.</a:t>
            </a:r>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2</a:t>
            </a:fld>
            <a:endParaRPr lang="en-US"/>
          </a:p>
        </p:txBody>
      </p:sp>
    </p:spTree>
    <p:extLst>
      <p:ext uri="{BB962C8B-B14F-4D97-AF65-F5344CB8AC3E}">
        <p14:creationId xmlns:p14="http://schemas.microsoft.com/office/powerpoint/2010/main" val="175356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Second is predominantly hyperactive/impulsive. These children and adults have a difficult time remaining seated, and are often fidgety. They also talk excessively and have a tendency to interrupt people, and often have a hard time engaging in quiet activities. My youngest brother Nick, is a lot like this. For example, he has a hard time sitting down for dinner, he constantly jumps up and runs around, and if he wants to say something, he interrupts anyone who’s talking.</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3</a:t>
            </a:fld>
            <a:endParaRPr lang="en-US"/>
          </a:p>
        </p:txBody>
      </p:sp>
    </p:spTree>
    <p:extLst>
      <p:ext uri="{BB962C8B-B14F-4D97-AF65-F5344CB8AC3E}">
        <p14:creationId xmlns:p14="http://schemas.microsoft.com/office/powerpoint/2010/main" val="36111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Combined type, as suggested, is when the individual has some or all symptoms from both Predominantly Inattentive type and predominantly hyperactive/impulsive type. It makes me happy that I only have two brothers. </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4</a:t>
            </a:fld>
            <a:endParaRPr lang="en-US"/>
          </a:p>
        </p:txBody>
      </p:sp>
    </p:spTree>
    <p:extLst>
      <p:ext uri="{BB962C8B-B14F-4D97-AF65-F5344CB8AC3E}">
        <p14:creationId xmlns:p14="http://schemas.microsoft.com/office/powerpoint/2010/main" val="33752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Emotions run high with any disease, but in ADHD patients, they often have issues with Hot tempers, unpredictable shifts toward negative emotions, depression, anxiety, and substance abuse. There is a direct correlation between the severity of ADHD and the risk of dealing with these issues. If left unattended these problems can lead to long term functional impairment and may not go away. It can also become very hard on siblings and parents. Right now Nick is struggling with depression, hot temper, and often can suddenly become very negative and upset if you say the wrong thing around him. It’s created a lot of fights, but we’ve been taking steps in order to get him help before it becomes more of a problem.</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5</a:t>
            </a:fld>
            <a:endParaRPr lang="en-US"/>
          </a:p>
        </p:txBody>
      </p:sp>
    </p:spTree>
    <p:extLst>
      <p:ext uri="{BB962C8B-B14F-4D97-AF65-F5344CB8AC3E}">
        <p14:creationId xmlns:p14="http://schemas.microsoft.com/office/powerpoint/2010/main" val="116300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In a moment I will be talking about the Prefrontal cortex in ADHD patients. The pre-frontal cortex is located in the Frontal lobe, near the front of the brain, seen here. </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6</a:t>
            </a:fld>
            <a:endParaRPr lang="en-US"/>
          </a:p>
        </p:txBody>
      </p:sp>
    </p:spTree>
    <p:extLst>
      <p:ext uri="{BB962C8B-B14F-4D97-AF65-F5344CB8AC3E}">
        <p14:creationId xmlns:p14="http://schemas.microsoft.com/office/powerpoint/2010/main" val="427304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It, along with the Thalamus, Basal Ganglia, and Cerebellum control Executive functions. It is believed to be mainly the Prefrontal Cortex that controls the executive functions however. The problem is in ADHD patients MRI studies show that these people have a less dense prefrontal cortex. In other words, there aren’t as many neurons or synapses in these areas.</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7</a:t>
            </a:fld>
            <a:endParaRPr lang="en-US"/>
          </a:p>
        </p:txBody>
      </p:sp>
    </p:spTree>
    <p:extLst>
      <p:ext uri="{BB962C8B-B14F-4D97-AF65-F5344CB8AC3E}">
        <p14:creationId xmlns:p14="http://schemas.microsoft.com/office/powerpoint/2010/main" val="294607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Circadian Clock is responsible for day to day functions, it helps you decide when to get up and when to go to bed. It helps to remind you that it’s time to eat. The Circadian Clock also helps you get ready for seasonal changes; it tells the bears when they need to hibernate. In ADHD patients, their Circadian Clock is disrupted, and can offset them by at least five hours. There are at least thirteen genes that help maintain the Circadian clock, these are just four of the effected genes.</a:t>
            </a:r>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8</a:t>
            </a:fld>
            <a:endParaRPr lang="en-US"/>
          </a:p>
        </p:txBody>
      </p:sp>
    </p:spTree>
    <p:extLst>
      <p:ext uri="{BB962C8B-B14F-4D97-AF65-F5344CB8AC3E}">
        <p14:creationId xmlns:p14="http://schemas.microsoft.com/office/powerpoint/2010/main" val="1885054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589"/>
            <a:r>
              <a:rPr lang="en-US" dirty="0"/>
              <a:t>As with any disease, medication is a big issue. You need to know what medication works best for the patient, and there can often be a lot out there that works. Contrary to its name a stimulant helps to make nerves to communicate better rather than increasing stimulation. </a:t>
            </a:r>
            <a:r>
              <a:rPr lang="en-US" dirty="0" err="1"/>
              <a:t>Mahammadi</a:t>
            </a:r>
            <a:r>
              <a:rPr lang="en-US" dirty="0"/>
              <a:t> et al studied a stimulant known as Methylphenidate, which is found in Ritalin, as well as </a:t>
            </a:r>
            <a:r>
              <a:rPr lang="en-US" dirty="0" err="1"/>
              <a:t>Buspirone</a:t>
            </a:r>
            <a:r>
              <a:rPr lang="en-US" dirty="0"/>
              <a:t> (</a:t>
            </a:r>
            <a:r>
              <a:rPr lang="en-US" dirty="0" err="1"/>
              <a:t>Byue</a:t>
            </a:r>
            <a:r>
              <a:rPr lang="en-US" dirty="0"/>
              <a:t>-spy-row-n) which is a non-stimulant. In their study they looked at twenty children in a double-blind test. Recall that a double blind test is when neither the doctor nor the patient knows the medication that they’re on. Before I continue I’d like to point out that there was an error in table two. They listed </a:t>
            </a:r>
            <a:r>
              <a:rPr lang="en-US" dirty="0" err="1"/>
              <a:t>Busropion</a:t>
            </a:r>
            <a:r>
              <a:rPr lang="en-US" dirty="0"/>
              <a:t> as the drug they gave as opposed to </a:t>
            </a:r>
            <a:r>
              <a:rPr lang="en-US" dirty="0" err="1"/>
              <a:t>Buspirone</a:t>
            </a:r>
            <a:r>
              <a:rPr lang="en-US" dirty="0"/>
              <a:t> in table one. </a:t>
            </a:r>
            <a:r>
              <a:rPr lang="en-US" dirty="0" err="1"/>
              <a:t>Busropion</a:t>
            </a:r>
            <a:r>
              <a:rPr lang="en-US" dirty="0"/>
              <a:t> actually treats depression and aids in quitting smoking while </a:t>
            </a:r>
            <a:r>
              <a:rPr lang="en-US" dirty="0" err="1"/>
              <a:t>Buspirone</a:t>
            </a:r>
            <a:r>
              <a:rPr lang="en-US" dirty="0"/>
              <a:t> mainly treats anxiety. The side effects that they looked at in this study was Abdominal pain, Dizziness, Decreased appetite, Tics , Insomnia, Dry mouth, headache, and vomiting. Tics, for those of you who haven’t heard this before, is an involuntary action, like excessive blinking, or odd facial movements – my brother Zach has a tendency to make a fish face. As you can see from the chart, </a:t>
            </a:r>
            <a:r>
              <a:rPr lang="en-US" dirty="0" err="1"/>
              <a:t>Buspirone</a:t>
            </a:r>
            <a:r>
              <a:rPr lang="en-US" dirty="0"/>
              <a:t> only differed from Ritalin in decreased appetite, insomnia and headaches. The decreased appetite and tics are side effects Zach deals with the most. Nick, on the other hand has trouble with headaches. The problem is that compared to </a:t>
            </a:r>
            <a:r>
              <a:rPr lang="en-US" dirty="0" err="1"/>
              <a:t>Methyphenidate</a:t>
            </a:r>
            <a:r>
              <a:rPr lang="en-US" dirty="0"/>
              <a:t>, </a:t>
            </a:r>
            <a:r>
              <a:rPr lang="en-US" dirty="0" err="1"/>
              <a:t>Buspirone</a:t>
            </a:r>
            <a:r>
              <a:rPr lang="en-US" dirty="0"/>
              <a:t> is less effective in controlling ADHD symptoms.</a:t>
            </a:r>
          </a:p>
          <a:p>
            <a:endParaRPr lang="en-US" dirty="0"/>
          </a:p>
        </p:txBody>
      </p:sp>
      <p:sp>
        <p:nvSpPr>
          <p:cNvPr id="4" name="Slide Number Placeholder 3"/>
          <p:cNvSpPr>
            <a:spLocks noGrp="1"/>
          </p:cNvSpPr>
          <p:nvPr>
            <p:ph type="sldNum" sz="quarter" idx="10"/>
          </p:nvPr>
        </p:nvSpPr>
        <p:spPr/>
        <p:txBody>
          <a:bodyPr/>
          <a:lstStyle/>
          <a:p>
            <a:fld id="{A6BFA01C-6C66-4E84-B3F4-CF41A7430306}" type="slidenum">
              <a:rPr lang="en-US" smtClean="0"/>
              <a:t>9</a:t>
            </a:fld>
            <a:endParaRPr lang="en-US"/>
          </a:p>
        </p:txBody>
      </p:sp>
    </p:spTree>
    <p:extLst>
      <p:ext uri="{BB962C8B-B14F-4D97-AF65-F5344CB8AC3E}">
        <p14:creationId xmlns:p14="http://schemas.microsoft.com/office/powerpoint/2010/main" val="22344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FFFA7C8-1EFF-4EA5-9334-040D0F177B7D}" type="datetime1">
              <a:rPr lang="en-US" smtClean="0"/>
              <a:t>4/8/2013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790F7FA-2955-4AD3-A4CB-9CAAB2672A8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84D997-4E11-4179-9C76-8069895913A7}" type="datetime1">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0F7FA-2955-4AD3-A4CB-9CAAB2672A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790F7FA-2955-4AD3-A4CB-9CAAB2672A8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B825E5-7103-48CF-8F2C-4F9469FBF51B}" type="datetime1">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8EE946-EAE9-467F-B3F5-8ED69F759CDD}" type="datetime1">
              <a:rPr lang="en-US" smtClean="0"/>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790F7FA-2955-4AD3-A4CB-9CAAB2672A8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1730C4A-F526-464D-A43D-00A872A438E7}" type="datetime1">
              <a:rPr lang="en-US" smtClean="0"/>
              <a:t>4/8/2013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790F7FA-2955-4AD3-A4CB-9CAAB2672A8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3AF6225-42E6-4548-BCF0-BFD1B254D391}" type="datetime1">
              <a:rPr lang="en-US" smtClean="0"/>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0F7FA-2955-4AD3-A4CB-9CAAB2672A8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DAD7EC-B361-497E-B54A-17519ABD43FA}" type="datetime1">
              <a:rPr lang="en-US" smtClean="0"/>
              <a:t>4/8/2013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790F7FA-2955-4AD3-A4CB-9CAAB2672A8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BD90CE-BB4E-4A21-AD72-62396072E48A}" type="datetime1">
              <a:rPr lang="en-US" smtClean="0"/>
              <a:t>4/8/2013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790F7FA-2955-4AD3-A4CB-9CAAB2672A83}" type="slidenum">
              <a:rPr lang="en-US" smtClean="0"/>
              <a:t>‹#›</a:t>
            </a:fld>
            <a:endParaRPr lang="en-US"/>
          </a:p>
        </p:txBody>
      </p:sp>
    </p:spTree>
  </p:cSld>
  <p:clrMapOvr>
    <a:masterClrMapping/>
  </p:clrMapOvr>
  <p:transition spd="slow">
    <p:circl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196F13B-625B-4C00-B976-EDBAD26AF6DD}" type="datetime1">
              <a:rPr lang="en-US" smtClean="0"/>
              <a:t>4/8/2013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790F7FA-2955-4AD3-A4CB-9CAAB2672A83}" type="slidenum">
              <a:rPr lang="en-US" smtClean="0"/>
              <a:t>‹#›</a:t>
            </a:fld>
            <a:endParaRPr lang="en-US"/>
          </a:p>
        </p:txBody>
      </p:sp>
    </p:spTree>
  </p:cSld>
  <p:clrMapOvr>
    <a:masterClrMapping/>
  </p:clrMapOvr>
  <p:transition spd="slow">
    <p:circl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790F7FA-2955-4AD3-A4CB-9CAAB2672A8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2237C9F-95CC-45B9-8787-B1ACD304772A}" type="datetime1">
              <a:rPr lang="en-US" smtClean="0"/>
              <a:t>4/8/2013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790F7FA-2955-4AD3-A4CB-9CAAB2672A8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28E3620-8515-4FD5-B10A-3003A8C8DE15}" type="datetime1">
              <a:rPr lang="en-US" smtClean="0"/>
              <a:t>4/8/2013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spd="slow">
    <p:circl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131F264-8679-4511-B5DF-C34FF451BF79}" type="datetime1">
              <a:rPr lang="en-US" smtClean="0"/>
              <a:t>4/8/2013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790F7FA-2955-4AD3-A4CB-9CAAB2672A8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circle/>
  </p:transition>
  <p:timing>
    <p:tnLst>
      <p:par>
        <p:cTn id="1" dur="indefinite" restart="never" nodeType="tmRoot"/>
      </p:par>
    </p:tnLst>
  </p:timing>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www.help4adhd.org/en/treatment/guides/ds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pages.uoregon.edu/cfc/projects-bbl.htm" TargetMode="External"/><Relationship Id="rId4" Type="http://schemas.openxmlformats.org/officeDocument/2006/relationships/hyperlink" Target="https://www.stanford.edu/group/hopes/cgi-bin/wordpress/2010/06/the-hopes-brain-tutorial-text-vers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help4adhd.org/en/treatment/guides/ds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help4adhd.org/en/treatment/guides/ds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help4adhd.org/en/treatment/guides/dsm"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Melissa N. Moyer</a:t>
            </a:r>
            <a:endParaRPr lang="en-US" dirty="0"/>
          </a:p>
        </p:txBody>
      </p:sp>
      <p:sp>
        <p:nvSpPr>
          <p:cNvPr id="4" name="Slide Number Placeholder 3"/>
          <p:cNvSpPr>
            <a:spLocks noGrp="1"/>
          </p:cNvSpPr>
          <p:nvPr>
            <p:ph type="sldNum" sz="quarter" idx="12"/>
          </p:nvPr>
        </p:nvSpPr>
        <p:spPr/>
        <p:txBody>
          <a:bodyPr/>
          <a:lstStyle/>
          <a:p>
            <a:fld id="{9790F7FA-2955-4AD3-A4CB-9CAAB2672A83}" type="slidenum">
              <a:rPr lang="en-US" smtClean="0"/>
              <a:t>1</a:t>
            </a:fld>
            <a:endParaRPr lang="en-US"/>
          </a:p>
        </p:txBody>
      </p:sp>
      <p:sp>
        <p:nvSpPr>
          <p:cNvPr id="2" name="Title 1"/>
          <p:cNvSpPr>
            <a:spLocks noGrp="1"/>
          </p:cNvSpPr>
          <p:nvPr>
            <p:ph type="ctrTitle"/>
          </p:nvPr>
        </p:nvSpPr>
        <p:spPr/>
        <p:txBody>
          <a:bodyPr/>
          <a:lstStyle/>
          <a:p>
            <a:r>
              <a:rPr lang="en-US" dirty="0" smtClean="0"/>
              <a:t>ADHD</a:t>
            </a:r>
            <a:endParaRPr lang="en-US" dirty="0"/>
          </a:p>
        </p:txBody>
      </p:sp>
    </p:spTree>
    <p:extLst>
      <p:ext uri="{BB962C8B-B14F-4D97-AF65-F5344CB8AC3E}">
        <p14:creationId xmlns:p14="http://schemas.microsoft.com/office/powerpoint/2010/main" val="2303388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EEGs</a:t>
            </a:r>
            <a:endParaRPr lang="en-US" dirty="0"/>
          </a:p>
        </p:txBody>
      </p:sp>
      <p:sp>
        <p:nvSpPr>
          <p:cNvPr id="3" name="Slide Number Placeholder 2"/>
          <p:cNvSpPr>
            <a:spLocks noGrp="1"/>
          </p:cNvSpPr>
          <p:nvPr>
            <p:ph type="sldNum" sz="quarter" idx="12"/>
          </p:nvPr>
        </p:nvSpPr>
        <p:spPr/>
        <p:txBody>
          <a:bodyPr/>
          <a:lstStyle/>
          <a:p>
            <a:fld id="{9790F7FA-2955-4AD3-A4CB-9CAAB2672A83}" type="slidenum">
              <a:rPr lang="en-US" smtClean="0"/>
              <a:t>10</a:t>
            </a:fld>
            <a:endParaRPr lang="en-US"/>
          </a:p>
        </p:txBody>
      </p:sp>
      <p:sp>
        <p:nvSpPr>
          <p:cNvPr id="9" name="Content Placeholder 8"/>
          <p:cNvSpPr>
            <a:spLocks noGrp="1"/>
          </p:cNvSpPr>
          <p:nvPr>
            <p:ph sz="half" idx="2"/>
          </p:nvPr>
        </p:nvSpPr>
        <p:spPr>
          <a:xfrm>
            <a:off x="4800600" y="1600200"/>
            <a:ext cx="4038600" cy="4724400"/>
          </a:xfrm>
        </p:spPr>
        <p:txBody>
          <a:bodyPr/>
          <a:lstStyle/>
          <a:p>
            <a:r>
              <a:rPr lang="en-US" dirty="0" smtClean="0"/>
              <a:t>Measure electrical activity of nerves from the scalp</a:t>
            </a:r>
          </a:p>
          <a:p>
            <a:r>
              <a:rPr lang="en-US" dirty="0" smtClean="0"/>
              <a:t>Each electrode can measure hundreds of signals </a:t>
            </a:r>
          </a:p>
          <a:p>
            <a:r>
              <a:rPr lang="en-US" dirty="0" smtClean="0"/>
              <a:t>Ethically wrong to stick electrodes directly on the brain unless you’re having open brain surgery</a:t>
            </a:r>
          </a:p>
        </p:txBody>
      </p:sp>
      <p:pic>
        <p:nvPicPr>
          <p:cNvPr id="2050" name="Picture 2" descr="EE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33425" y="2016919"/>
            <a:ext cx="3175000" cy="33909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15152" y="6356866"/>
            <a:ext cx="6338048" cy="369332"/>
          </a:xfrm>
          <a:prstGeom prst="rect">
            <a:avLst/>
          </a:prstGeom>
          <a:noFill/>
        </p:spPr>
        <p:txBody>
          <a:bodyPr wrap="square" rtlCol="0">
            <a:spAutoFit/>
          </a:bodyPr>
          <a:lstStyle/>
          <a:p>
            <a:r>
              <a:rPr lang="en-US" dirty="0" smtClean="0">
                <a:solidFill>
                  <a:schemeClr val="bg1"/>
                </a:solidFill>
              </a:rPr>
              <a:t>Child and family Center.</a:t>
            </a:r>
            <a:endParaRPr lang="en-US" dirty="0">
              <a:solidFill>
                <a:schemeClr val="bg1"/>
              </a:solidFill>
            </a:endParaRPr>
          </a:p>
        </p:txBody>
      </p:sp>
    </p:spTree>
    <p:extLst>
      <p:ext uri="{BB962C8B-B14F-4D97-AF65-F5344CB8AC3E}">
        <p14:creationId xmlns:p14="http://schemas.microsoft.com/office/powerpoint/2010/main" val="1136338166"/>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Multiple Electrode EEG</a:t>
            </a:r>
            <a:endParaRPr lang="en-US" dirty="0"/>
          </a:p>
        </p:txBody>
      </p:sp>
      <p:sp>
        <p:nvSpPr>
          <p:cNvPr id="7" name="Text Placeholder 6"/>
          <p:cNvSpPr>
            <a:spLocks noGrp="1"/>
          </p:cNvSpPr>
          <p:nvPr>
            <p:ph type="body" sz="half" idx="3"/>
          </p:nvPr>
        </p:nvSpPr>
        <p:spPr/>
        <p:txBody>
          <a:bodyPr/>
          <a:lstStyle/>
          <a:p>
            <a:r>
              <a:rPr lang="en-US" dirty="0" smtClean="0"/>
              <a:t>Single Electrode EEG</a:t>
            </a:r>
            <a:endParaRPr lang="en-US" dirty="0"/>
          </a:p>
        </p:txBody>
      </p:sp>
      <p:pic>
        <p:nvPicPr>
          <p:cNvPr id="3076" name="Picture 4" descr="Figure 2 Motor PINV topography for healthy control children."/>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tretch>
            <a:fillRect/>
          </a:stretch>
        </p:blipFill>
        <p:spPr bwMode="auto">
          <a:xfrm>
            <a:off x="357278" y="2438400"/>
            <a:ext cx="3930468" cy="38846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reviews.figshare.com/323662/preview_323662.jpg"/>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tretch>
            <a:fillRect/>
          </a:stretch>
        </p:blipFill>
        <p:spPr bwMode="auto">
          <a:xfrm>
            <a:off x="4724400" y="3482028"/>
            <a:ext cx="4191000" cy="18005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9790F7FA-2955-4AD3-A4CB-9CAAB2672A83}" type="slidenum">
              <a:rPr lang="en-US" smtClean="0"/>
              <a:t>11</a:t>
            </a:fld>
            <a:endParaRPr lang="en-US"/>
          </a:p>
        </p:txBody>
      </p:sp>
      <p:sp>
        <p:nvSpPr>
          <p:cNvPr id="3" name="Title 2"/>
          <p:cNvSpPr>
            <a:spLocks noGrp="1"/>
          </p:cNvSpPr>
          <p:nvPr>
            <p:ph type="title"/>
          </p:nvPr>
        </p:nvSpPr>
        <p:spPr/>
        <p:txBody>
          <a:bodyPr/>
          <a:lstStyle/>
          <a:p>
            <a:r>
              <a:rPr lang="en-US" dirty="0" smtClean="0"/>
              <a:t>Not Quite the Same</a:t>
            </a:r>
            <a:endParaRPr lang="en-US" dirty="0"/>
          </a:p>
        </p:txBody>
      </p:sp>
      <p:sp>
        <p:nvSpPr>
          <p:cNvPr id="12" name="TextBox 11"/>
          <p:cNvSpPr txBox="1"/>
          <p:nvPr/>
        </p:nvSpPr>
        <p:spPr>
          <a:xfrm>
            <a:off x="215152" y="6356866"/>
            <a:ext cx="6338048" cy="369332"/>
          </a:xfrm>
          <a:prstGeom prst="rect">
            <a:avLst/>
          </a:prstGeom>
          <a:noFill/>
        </p:spPr>
        <p:txBody>
          <a:bodyPr wrap="square" rtlCol="0">
            <a:spAutoFit/>
          </a:bodyPr>
          <a:lstStyle/>
          <a:p>
            <a:r>
              <a:rPr lang="en-US" dirty="0" smtClean="0">
                <a:solidFill>
                  <a:schemeClr val="bg1"/>
                </a:solidFill>
              </a:rPr>
              <a:t>Bender et al.</a:t>
            </a:r>
            <a:endParaRPr lang="en-US" dirty="0">
              <a:solidFill>
                <a:schemeClr val="bg1"/>
              </a:solidFill>
            </a:endParaRPr>
          </a:p>
        </p:txBody>
      </p:sp>
    </p:spTree>
    <p:extLst>
      <p:ext uri="{BB962C8B-B14F-4D97-AF65-F5344CB8AC3E}">
        <p14:creationId xmlns:p14="http://schemas.microsoft.com/office/powerpoint/2010/main" val="3128099194"/>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Literature and Resources</a:t>
            </a:r>
            <a:endParaRPr lang="en-US" dirty="0"/>
          </a:p>
        </p:txBody>
      </p:sp>
      <p:sp>
        <p:nvSpPr>
          <p:cNvPr id="5" name="Slide Number Placeholder 4"/>
          <p:cNvSpPr>
            <a:spLocks noGrp="1"/>
          </p:cNvSpPr>
          <p:nvPr>
            <p:ph type="sldNum" sz="quarter" idx="12"/>
          </p:nvPr>
        </p:nvSpPr>
        <p:spPr/>
        <p:txBody>
          <a:bodyPr/>
          <a:lstStyle/>
          <a:p>
            <a:fld id="{9790F7FA-2955-4AD3-A4CB-9CAAB2672A83}" type="slidenum">
              <a:rPr lang="en-US" smtClean="0"/>
              <a:t>12</a:t>
            </a:fld>
            <a:endParaRPr lang="en-US"/>
          </a:p>
        </p:txBody>
      </p:sp>
      <p:sp>
        <p:nvSpPr>
          <p:cNvPr id="3" name="Content Placeholder 2"/>
          <p:cNvSpPr>
            <a:spLocks noGrp="1"/>
          </p:cNvSpPr>
          <p:nvPr>
            <p:ph sz="quarter" idx="1"/>
          </p:nvPr>
        </p:nvSpPr>
        <p:spPr/>
        <p:txBody>
          <a:bodyPr>
            <a:normAutofit fontScale="55000" lnSpcReduction="20000"/>
          </a:bodyPr>
          <a:lstStyle/>
          <a:p>
            <a:pPr marL="68580" indent="-342900">
              <a:lnSpc>
                <a:spcPct val="100000"/>
              </a:lnSpc>
              <a:buFont typeface="+mj-lt"/>
              <a:buAutoNum type="arabicPeriod"/>
            </a:pPr>
            <a:r>
              <a:rPr lang="en-US" dirty="0"/>
              <a:t>"Symptoms and Diagnostic Criteria." </a:t>
            </a:r>
            <a:r>
              <a:rPr lang="en-US" dirty="0" smtClean="0"/>
              <a:t>CHADD</a:t>
            </a:r>
            <a:r>
              <a:rPr lang="en-US" dirty="0"/>
              <a:t>, 2013. Web. 07 Apr. 2013</a:t>
            </a:r>
            <a:r>
              <a:rPr lang="en-US" dirty="0" smtClean="0"/>
              <a:t>. </a:t>
            </a:r>
            <a:r>
              <a:rPr lang="en-US" dirty="0" smtClean="0">
                <a:hlinkClick r:id="rId3"/>
              </a:rPr>
              <a:t>http</a:t>
            </a:r>
            <a:r>
              <a:rPr lang="en-US" dirty="0">
                <a:hlinkClick r:id="rId3"/>
              </a:rPr>
              <a:t>://</a:t>
            </a:r>
            <a:r>
              <a:rPr lang="en-US" dirty="0" smtClean="0">
                <a:hlinkClick r:id="rId3"/>
              </a:rPr>
              <a:t>www.help4adhd.org/en/treatment/guides/dsm</a:t>
            </a:r>
            <a:endParaRPr lang="en-US" dirty="0" smtClean="0"/>
          </a:p>
          <a:p>
            <a:pPr marL="68580" indent="-342900">
              <a:lnSpc>
                <a:spcPct val="100000"/>
              </a:lnSpc>
              <a:buFont typeface="+mj-lt"/>
              <a:buAutoNum type="arabicPeriod"/>
            </a:pPr>
            <a:r>
              <a:rPr lang="en-US" dirty="0" err="1" smtClean="0"/>
              <a:t>Banaschewski</a:t>
            </a:r>
            <a:r>
              <a:rPr lang="en-US" dirty="0" smtClean="0"/>
              <a:t> T., </a:t>
            </a:r>
            <a:r>
              <a:rPr lang="en-US" dirty="0" err="1" smtClean="0"/>
              <a:t>Jennen</a:t>
            </a:r>
            <a:r>
              <a:rPr lang="en-US" dirty="0" smtClean="0"/>
              <a:t>-Steinmetz C., Brandeis D., </a:t>
            </a:r>
            <a:r>
              <a:rPr lang="en-US" dirty="0" err="1" smtClean="0"/>
              <a:t>Buitelaar</a:t>
            </a:r>
            <a:r>
              <a:rPr lang="en-US" dirty="0" smtClean="0"/>
              <a:t> J.K., </a:t>
            </a:r>
            <a:r>
              <a:rPr lang="en-US" dirty="0" err="1" smtClean="0"/>
              <a:t>Kuntsi</a:t>
            </a:r>
            <a:r>
              <a:rPr lang="en-US" dirty="0" smtClean="0"/>
              <a:t> J., </a:t>
            </a:r>
            <a:r>
              <a:rPr lang="en-US" dirty="0" err="1" smtClean="0"/>
              <a:t>Poustka</a:t>
            </a:r>
            <a:r>
              <a:rPr lang="en-US" dirty="0" smtClean="0"/>
              <a:t> L., Sergeant J.A., </a:t>
            </a:r>
            <a:r>
              <a:rPr lang="en-US" dirty="0" err="1" smtClean="0"/>
              <a:t>Sonuga-Barke</a:t>
            </a:r>
            <a:r>
              <a:rPr lang="en-US" dirty="0" smtClean="0"/>
              <a:t> E.J., </a:t>
            </a:r>
            <a:r>
              <a:rPr lang="en-US" dirty="0" err="1" smtClean="0"/>
              <a:t>Fraiser</a:t>
            </a:r>
            <a:r>
              <a:rPr lang="en-US" dirty="0" smtClean="0"/>
              <a:t>-Wood A.C., Albrecht B., Chen W., </a:t>
            </a:r>
            <a:r>
              <a:rPr lang="en-US" dirty="0" err="1" smtClean="0"/>
              <a:t>Uebel</a:t>
            </a:r>
            <a:r>
              <a:rPr lang="en-US" dirty="0" smtClean="0"/>
              <a:t> H, </a:t>
            </a:r>
            <a:r>
              <a:rPr lang="en-US" dirty="0" err="1" smtClean="0"/>
              <a:t>Scholtz</a:t>
            </a:r>
            <a:r>
              <a:rPr lang="en-US" dirty="0" smtClean="0"/>
              <a:t> W., van der </a:t>
            </a:r>
            <a:r>
              <a:rPr lang="en-US" dirty="0" err="1" smtClean="0"/>
              <a:t>Meere</a:t>
            </a:r>
            <a:r>
              <a:rPr lang="en-US" dirty="0" smtClean="0"/>
              <a:t> J.J., Gill M., Manor I., Miranda A., </a:t>
            </a:r>
            <a:r>
              <a:rPr lang="en-US" dirty="0" err="1" smtClean="0"/>
              <a:t>Mulas</a:t>
            </a:r>
            <a:r>
              <a:rPr lang="en-US" dirty="0" smtClean="0"/>
              <a:t> F., </a:t>
            </a:r>
            <a:r>
              <a:rPr lang="en-US" dirty="0" err="1" smtClean="0"/>
              <a:t>Oades</a:t>
            </a:r>
            <a:r>
              <a:rPr lang="en-US" dirty="0" smtClean="0"/>
              <a:t> R.D., </a:t>
            </a:r>
            <a:r>
              <a:rPr lang="en-US" dirty="0" err="1" smtClean="0"/>
              <a:t>Roeyers</a:t>
            </a:r>
            <a:r>
              <a:rPr lang="en-US" dirty="0"/>
              <a:t> </a:t>
            </a:r>
            <a:r>
              <a:rPr lang="en-US" dirty="0" smtClean="0"/>
              <a:t>H., </a:t>
            </a:r>
            <a:r>
              <a:rPr lang="en-US" dirty="0" err="1" smtClean="0"/>
              <a:t>Rothenberger</a:t>
            </a:r>
            <a:r>
              <a:rPr lang="en-US" dirty="0" smtClean="0"/>
              <a:t> A., </a:t>
            </a:r>
            <a:r>
              <a:rPr lang="en-US" dirty="0" err="1" smtClean="0"/>
              <a:t>Steinhausen</a:t>
            </a:r>
            <a:r>
              <a:rPr lang="en-US" dirty="0" smtClean="0"/>
              <a:t> H, </a:t>
            </a:r>
            <a:r>
              <a:rPr lang="en-US" dirty="0" err="1" smtClean="0"/>
              <a:t>Faraone</a:t>
            </a:r>
            <a:r>
              <a:rPr lang="en-US" dirty="0" smtClean="0"/>
              <a:t> S.V., and </a:t>
            </a:r>
            <a:r>
              <a:rPr lang="en-US" dirty="0" err="1" smtClean="0"/>
              <a:t>Asherson</a:t>
            </a:r>
            <a:r>
              <a:rPr lang="en-US" dirty="0" smtClean="0"/>
              <a:t> P.. 2012. </a:t>
            </a:r>
            <a:r>
              <a:rPr lang="en-US" i="1" dirty="0" err="1" smtClean="0"/>
              <a:t>Neruopsychological</a:t>
            </a:r>
            <a:r>
              <a:rPr lang="en-US" i="1" dirty="0" smtClean="0"/>
              <a:t> correlates of emotional </a:t>
            </a:r>
            <a:r>
              <a:rPr lang="en-US" i="1" dirty="0" err="1" smtClean="0"/>
              <a:t>lability</a:t>
            </a:r>
            <a:r>
              <a:rPr lang="en-US" i="1" dirty="0" smtClean="0"/>
              <a:t> in children with ADHD.</a:t>
            </a:r>
            <a:r>
              <a:rPr lang="en-US" dirty="0" smtClean="0"/>
              <a:t> </a:t>
            </a:r>
            <a:r>
              <a:rPr lang="en-US" dirty="0"/>
              <a:t>J CHILD PSYCHOL </a:t>
            </a:r>
            <a:r>
              <a:rPr lang="en-US" dirty="0" smtClean="0"/>
              <a:t>PSYC</a:t>
            </a:r>
            <a:r>
              <a:rPr lang="en-US" dirty="0"/>
              <a:t> </a:t>
            </a:r>
            <a:r>
              <a:rPr lang="en-US" dirty="0" smtClean="0"/>
              <a:t>53(11):1139-1148</a:t>
            </a:r>
          </a:p>
          <a:p>
            <a:pPr marL="68580" indent="-342900">
              <a:lnSpc>
                <a:spcPct val="100000"/>
              </a:lnSpc>
              <a:buFont typeface="+mj-lt"/>
              <a:buAutoNum type="arabicPeriod"/>
            </a:pPr>
            <a:r>
              <a:rPr lang="en-US" dirty="0"/>
              <a:t>Stanford. Web. 07 Apr. 2013. </a:t>
            </a:r>
            <a:r>
              <a:rPr lang="en-US" dirty="0" smtClean="0">
                <a:hlinkClick r:id="rId4"/>
              </a:rPr>
              <a:t>https</a:t>
            </a:r>
            <a:r>
              <a:rPr lang="en-US" dirty="0">
                <a:hlinkClick r:id="rId4"/>
              </a:rPr>
              <a:t>://www.stanford.edu/group/hopes/cgi-bin/wordpress/2010/06/the-hopes-brain-tutorial-text-version</a:t>
            </a:r>
            <a:r>
              <a:rPr lang="en-US" dirty="0" smtClean="0">
                <a:hlinkClick r:id="rId4"/>
              </a:rPr>
              <a:t>/</a:t>
            </a:r>
            <a:r>
              <a:rPr lang="en-US" dirty="0" smtClean="0"/>
              <a:t> Bidwell L.C., </a:t>
            </a:r>
            <a:r>
              <a:rPr lang="en-US" dirty="0" err="1" smtClean="0"/>
              <a:t>McClernon</a:t>
            </a:r>
            <a:r>
              <a:rPr lang="en-US" dirty="0" smtClean="0"/>
              <a:t> J.F., and </a:t>
            </a:r>
            <a:r>
              <a:rPr lang="en-US" dirty="0" err="1" smtClean="0"/>
              <a:t>Kollins</a:t>
            </a:r>
            <a:r>
              <a:rPr lang="en-US" dirty="0" smtClean="0"/>
              <a:t> S.H.. 2011. </a:t>
            </a:r>
            <a:r>
              <a:rPr lang="en-US" i="1" dirty="0" smtClean="0"/>
              <a:t>Cognitive enhancers for the treatment of ADHD</a:t>
            </a:r>
            <a:r>
              <a:rPr lang="en-US" dirty="0" smtClean="0"/>
              <a:t>. PHARMACOL BIOCHEM BEHAV 99(2):262-274</a:t>
            </a:r>
          </a:p>
          <a:p>
            <a:pPr marL="68580" indent="-342900">
              <a:lnSpc>
                <a:spcPct val="100000"/>
              </a:lnSpc>
              <a:buFont typeface="+mj-lt"/>
              <a:buAutoNum type="arabicPeriod"/>
            </a:pPr>
            <a:r>
              <a:rPr lang="en-US" dirty="0" smtClean="0"/>
              <a:t>McCarthy M.J. </a:t>
            </a:r>
            <a:r>
              <a:rPr lang="en-US" dirty="0" err="1" smtClean="0"/>
              <a:t>Nievergelt</a:t>
            </a:r>
            <a:r>
              <a:rPr lang="en-US" dirty="0" smtClean="0"/>
              <a:t> C.M., </a:t>
            </a:r>
            <a:r>
              <a:rPr lang="en-US" dirty="0" err="1" smtClean="0"/>
              <a:t>Kelsoe</a:t>
            </a:r>
            <a:r>
              <a:rPr lang="en-US" dirty="0" smtClean="0"/>
              <a:t> J.R., and Welsh D.K.. 2012. </a:t>
            </a:r>
            <a:r>
              <a:rPr lang="en-US" i="1" dirty="0" smtClean="0"/>
              <a:t>A survey of genomic studies </a:t>
            </a:r>
            <a:r>
              <a:rPr lang="en-US" i="1" dirty="0" err="1" smtClean="0"/>
              <a:t>suppors</a:t>
            </a:r>
            <a:r>
              <a:rPr lang="en-US" i="1" dirty="0" smtClean="0"/>
              <a:t> association of circadian clock genes with bipolar disorder spectrum illnesses and lithium response.</a:t>
            </a:r>
            <a:r>
              <a:rPr lang="en-US" dirty="0" smtClean="0"/>
              <a:t> PLOS ONE 7(2):e32091</a:t>
            </a:r>
          </a:p>
          <a:p>
            <a:pPr marL="68580" indent="-342900">
              <a:lnSpc>
                <a:spcPct val="100000"/>
              </a:lnSpc>
              <a:buFont typeface="+mj-lt"/>
              <a:buAutoNum type="arabicPeriod"/>
            </a:pPr>
            <a:r>
              <a:rPr lang="en-US" dirty="0" err="1" smtClean="0"/>
              <a:t>Mohammadi</a:t>
            </a:r>
            <a:r>
              <a:rPr lang="en-US" dirty="0" smtClean="0"/>
              <a:t> M., </a:t>
            </a:r>
            <a:r>
              <a:rPr lang="en-US" dirty="0" err="1" smtClean="0"/>
              <a:t>Hafezi</a:t>
            </a:r>
            <a:r>
              <a:rPr lang="en-US" dirty="0" smtClean="0"/>
              <a:t> P., </a:t>
            </a:r>
            <a:r>
              <a:rPr lang="en-US" dirty="0" err="1" smtClean="0"/>
              <a:t>Galeiha</a:t>
            </a:r>
            <a:r>
              <a:rPr lang="en-US" dirty="0" smtClean="0"/>
              <a:t> A., </a:t>
            </a:r>
            <a:r>
              <a:rPr lang="en-US" dirty="0" err="1" smtClean="0"/>
              <a:t>Hajiaghaee</a:t>
            </a:r>
            <a:r>
              <a:rPr lang="en-US" dirty="0" smtClean="0"/>
              <a:t> R., and </a:t>
            </a:r>
            <a:r>
              <a:rPr lang="en-US" dirty="0" err="1" smtClean="0"/>
              <a:t>Akhondzadeh</a:t>
            </a:r>
            <a:r>
              <a:rPr lang="en-US" dirty="0" smtClean="0"/>
              <a:t> S.. 2012. </a:t>
            </a:r>
            <a:r>
              <a:rPr lang="en-US" i="1" dirty="0" err="1" smtClean="0"/>
              <a:t>Buspirone</a:t>
            </a:r>
            <a:r>
              <a:rPr lang="en-US" i="1" dirty="0" smtClean="0"/>
              <a:t> versus methylphenidate in the treatment of children with attention-</a:t>
            </a:r>
            <a:r>
              <a:rPr lang="en-US" i="1" dirty="0" err="1" smtClean="0"/>
              <a:t>deficite</a:t>
            </a:r>
            <a:r>
              <a:rPr lang="en-US" i="1" dirty="0" smtClean="0"/>
              <a:t>/hyperactivity disorder: Randomized double blind study</a:t>
            </a:r>
            <a:r>
              <a:rPr lang="en-US" dirty="0" smtClean="0"/>
              <a:t>. ACTA MEDICA IRANICA </a:t>
            </a:r>
            <a:r>
              <a:rPr lang="en-US" dirty="0"/>
              <a:t>50(11</a:t>
            </a:r>
            <a:r>
              <a:rPr lang="en-US" dirty="0" smtClean="0"/>
              <a:t>):</a:t>
            </a:r>
            <a:r>
              <a:rPr lang="en-US" dirty="0" smtClean="0"/>
              <a:t>723-728</a:t>
            </a:r>
          </a:p>
          <a:p>
            <a:pPr marL="68580" indent="-342900">
              <a:lnSpc>
                <a:spcPct val="100000"/>
              </a:lnSpc>
              <a:buFont typeface="+mj-lt"/>
              <a:buAutoNum type="arabicPeriod"/>
            </a:pPr>
            <a:r>
              <a:rPr lang="en-US" dirty="0" smtClean="0"/>
              <a:t>Child and family Center. Web. 09 April 2013. </a:t>
            </a:r>
            <a:r>
              <a:rPr lang="en-US" dirty="0">
                <a:hlinkClick r:id="rId5"/>
              </a:rPr>
              <a:t>http://pages.uoregon.edu/cfc/projects-bbl.htm</a:t>
            </a:r>
            <a:endParaRPr lang="en-US" dirty="0" smtClean="0"/>
          </a:p>
          <a:p>
            <a:pPr marL="68580" indent="-342900">
              <a:lnSpc>
                <a:spcPct val="100000"/>
              </a:lnSpc>
              <a:buFont typeface="+mj-lt"/>
              <a:buAutoNum type="arabicPeriod"/>
            </a:pPr>
            <a:r>
              <a:rPr lang="en-US" dirty="0" smtClean="0"/>
              <a:t>Bender </a:t>
            </a:r>
            <a:r>
              <a:rPr lang="en-US" dirty="0" smtClean="0"/>
              <a:t>., </a:t>
            </a:r>
            <a:r>
              <a:rPr lang="en-US" dirty="0" err="1" smtClean="0"/>
              <a:t>Resch</a:t>
            </a:r>
            <a:r>
              <a:rPr lang="en-US" dirty="0" smtClean="0"/>
              <a:t> F., Klein C., Renner T., </a:t>
            </a:r>
            <a:r>
              <a:rPr lang="en-US" dirty="0" err="1" smtClean="0"/>
              <a:t>Fallgatter</a:t>
            </a:r>
            <a:r>
              <a:rPr lang="en-US" dirty="0" smtClean="0"/>
              <a:t> A.J., </a:t>
            </a:r>
            <a:r>
              <a:rPr lang="en-US" dirty="0" err="1" smtClean="0"/>
              <a:t>Weisbord</a:t>
            </a:r>
            <a:r>
              <a:rPr lang="en-US" dirty="0" smtClean="0"/>
              <a:t> M., and </a:t>
            </a:r>
            <a:r>
              <a:rPr lang="en-US" dirty="0" err="1" smtClean="0"/>
              <a:t>Romanos</a:t>
            </a:r>
            <a:r>
              <a:rPr lang="en-US" dirty="0" smtClean="0"/>
              <a:t> M.. 2012. </a:t>
            </a:r>
            <a:r>
              <a:rPr lang="en-US" i="1" dirty="0" smtClean="0"/>
              <a:t>Influence of stimulant medication and response speed on lateralization of movement-related potentials in attention-</a:t>
            </a:r>
            <a:r>
              <a:rPr lang="en-US" i="1" dirty="0" err="1" smtClean="0"/>
              <a:t>deficite</a:t>
            </a:r>
            <a:r>
              <a:rPr lang="en-US" i="1" dirty="0" smtClean="0"/>
              <a:t>/hyperactivity disorder.</a:t>
            </a:r>
            <a:r>
              <a:rPr lang="en-US" dirty="0" smtClean="0"/>
              <a:t> PLOS ONE7(6):e39012</a:t>
            </a:r>
            <a:endParaRPr lang="en-US" dirty="0"/>
          </a:p>
        </p:txBody>
      </p:sp>
      <p:sp>
        <p:nvSpPr>
          <p:cNvPr id="4" name="TextBox 3"/>
          <p:cNvSpPr txBox="1"/>
          <p:nvPr/>
        </p:nvSpPr>
        <p:spPr>
          <a:xfrm>
            <a:off x="380999" y="6324600"/>
            <a:ext cx="6360459" cy="246221"/>
          </a:xfrm>
          <a:prstGeom prst="rect">
            <a:avLst/>
          </a:prstGeom>
          <a:noFill/>
        </p:spPr>
        <p:txBody>
          <a:bodyPr wrap="square" rtlCol="0">
            <a:spAutoFit/>
          </a:bodyPr>
          <a:lstStyle/>
          <a:p>
            <a:r>
              <a:rPr lang="en-US" sz="1000" dirty="0" smtClean="0">
                <a:solidFill>
                  <a:schemeClr val="bg1"/>
                </a:solidFill>
              </a:rPr>
              <a:t>Citations in order of use</a:t>
            </a:r>
            <a:endParaRPr lang="en-US" sz="1000" dirty="0">
              <a:solidFill>
                <a:schemeClr val="bg1"/>
              </a:solidFill>
            </a:endParaRPr>
          </a:p>
        </p:txBody>
      </p:sp>
    </p:spTree>
    <p:extLst>
      <p:ext uri="{BB962C8B-B14F-4D97-AF65-F5344CB8AC3E}">
        <p14:creationId xmlns:p14="http://schemas.microsoft.com/office/powerpoint/2010/main" val="834823344"/>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normAutofit/>
          </a:bodyPr>
          <a:lstStyle/>
          <a:p>
            <a:endParaRPr lang="en-US" dirty="0"/>
          </a:p>
        </p:txBody>
      </p:sp>
      <p:sp>
        <p:nvSpPr>
          <p:cNvPr id="4" name="Text Placeholder 3"/>
          <p:cNvSpPr>
            <a:spLocks noGrp="1"/>
          </p:cNvSpPr>
          <p:nvPr>
            <p:ph type="body" sz="half" idx="3"/>
          </p:nvPr>
        </p:nvSpPr>
        <p:spPr/>
        <p:txBody>
          <a:bodyPr/>
          <a:lstStyle/>
          <a:p>
            <a:r>
              <a:rPr lang="en-US" dirty="0"/>
              <a:t>Predominantly </a:t>
            </a:r>
            <a:r>
              <a:rPr lang="en-US" dirty="0" smtClean="0"/>
              <a:t>Inattentive</a:t>
            </a:r>
            <a:endParaRPr lang="en-US" dirty="0"/>
          </a:p>
        </p:txBody>
      </p:sp>
      <p:sp>
        <p:nvSpPr>
          <p:cNvPr id="9" name="Content Placeholder 8"/>
          <p:cNvSpPr>
            <a:spLocks noGrp="1"/>
          </p:cNvSpPr>
          <p:nvPr>
            <p:ph sz="quarter" idx="2"/>
          </p:nvPr>
        </p:nvSpPr>
        <p:spPr/>
        <p:txBody>
          <a:bodyPr>
            <a:normAutofit/>
          </a:bodyPr>
          <a:lstStyle/>
          <a:p>
            <a:r>
              <a:rPr lang="en-US" b="1" dirty="0" smtClean="0"/>
              <a:t>Predominantly Inattentive</a:t>
            </a:r>
          </a:p>
          <a:p>
            <a:endParaRPr lang="en-US" dirty="0"/>
          </a:p>
          <a:p>
            <a:r>
              <a:rPr lang="en-US" dirty="0" smtClean="0"/>
              <a:t>Predominantly </a:t>
            </a:r>
            <a:br>
              <a:rPr lang="en-US" dirty="0" smtClean="0"/>
            </a:br>
            <a:r>
              <a:rPr lang="en-US" dirty="0" smtClean="0"/>
              <a:t>               Hyperactive/Impulsive</a:t>
            </a:r>
          </a:p>
          <a:p>
            <a:endParaRPr lang="en-US" dirty="0"/>
          </a:p>
          <a:p>
            <a:r>
              <a:rPr lang="en-US" dirty="0" smtClean="0"/>
              <a:t>Combined Type</a:t>
            </a:r>
            <a:endParaRPr lang="en-US" dirty="0"/>
          </a:p>
        </p:txBody>
      </p:sp>
      <p:sp>
        <p:nvSpPr>
          <p:cNvPr id="10" name="Content Placeholder 9"/>
          <p:cNvSpPr>
            <a:spLocks noGrp="1"/>
          </p:cNvSpPr>
          <p:nvPr>
            <p:ph sz="quarter" idx="4"/>
          </p:nvPr>
        </p:nvSpPr>
        <p:spPr/>
        <p:txBody>
          <a:bodyPr>
            <a:normAutofit/>
          </a:bodyPr>
          <a:lstStyle/>
          <a:p>
            <a:pPr marL="285750" indent="-285750"/>
            <a:r>
              <a:rPr lang="en-US" dirty="0" smtClean="0"/>
              <a:t>Avoids difficult tasks</a:t>
            </a:r>
          </a:p>
          <a:p>
            <a:pPr indent="0">
              <a:buNone/>
            </a:pPr>
            <a:r>
              <a:rPr lang="en-US" dirty="0" smtClean="0"/>
              <a:t>Failure to:</a:t>
            </a:r>
          </a:p>
          <a:p>
            <a:pPr marL="285750" indent="-285750"/>
            <a:r>
              <a:rPr lang="en-US" dirty="0" smtClean="0"/>
              <a:t>Pay attention to details</a:t>
            </a:r>
          </a:p>
          <a:p>
            <a:pPr marL="285750" indent="-285750"/>
            <a:r>
              <a:rPr lang="en-US" dirty="0" smtClean="0"/>
              <a:t>Keep track of things</a:t>
            </a:r>
          </a:p>
          <a:p>
            <a:pPr marL="285750" indent="-285750"/>
            <a:r>
              <a:rPr lang="en-US" dirty="0" smtClean="0"/>
              <a:t>Follow instructions</a:t>
            </a:r>
          </a:p>
          <a:p>
            <a:pPr marL="285750" indent="-285750"/>
            <a:r>
              <a:rPr lang="en-US" dirty="0" smtClean="0"/>
              <a:t>Keep organized</a:t>
            </a:r>
          </a:p>
        </p:txBody>
      </p:sp>
      <p:sp>
        <p:nvSpPr>
          <p:cNvPr id="2" name="Slide Number Placeholder 1"/>
          <p:cNvSpPr>
            <a:spLocks noGrp="1"/>
          </p:cNvSpPr>
          <p:nvPr>
            <p:ph type="sldNum" sz="quarter" idx="12"/>
          </p:nvPr>
        </p:nvSpPr>
        <p:spPr/>
        <p:txBody>
          <a:bodyPr/>
          <a:lstStyle/>
          <a:p>
            <a:fld id="{9790F7FA-2955-4AD3-A4CB-9CAAB2672A83}" type="slidenum">
              <a:rPr lang="en-US" smtClean="0"/>
              <a:t>2</a:t>
            </a:fld>
            <a:endParaRPr lang="en-US"/>
          </a:p>
        </p:txBody>
      </p:sp>
      <p:sp>
        <p:nvSpPr>
          <p:cNvPr id="3" name="Title 2"/>
          <p:cNvSpPr>
            <a:spLocks noGrp="1"/>
          </p:cNvSpPr>
          <p:nvPr>
            <p:ph type="title"/>
          </p:nvPr>
        </p:nvSpPr>
        <p:spPr/>
        <p:txBody>
          <a:bodyPr>
            <a:normAutofit/>
          </a:bodyPr>
          <a:lstStyle/>
          <a:p>
            <a:r>
              <a:rPr lang="en-US" dirty="0" smtClean="0"/>
              <a:t>The Three Types of ADHD</a:t>
            </a:r>
            <a:endParaRPr lang="en-US" dirty="0"/>
          </a:p>
        </p:txBody>
      </p:sp>
      <p:sp>
        <p:nvSpPr>
          <p:cNvPr id="11" name="TextBox 10"/>
          <p:cNvSpPr txBox="1"/>
          <p:nvPr/>
        </p:nvSpPr>
        <p:spPr>
          <a:xfrm>
            <a:off x="215152" y="6356866"/>
            <a:ext cx="6338048" cy="369332"/>
          </a:xfrm>
          <a:prstGeom prst="rect">
            <a:avLst/>
          </a:prstGeom>
          <a:noFill/>
        </p:spPr>
        <p:txBody>
          <a:bodyPr wrap="square" rtlCol="0">
            <a:spAutoFit/>
          </a:bodyPr>
          <a:lstStyle/>
          <a:p>
            <a:r>
              <a:rPr lang="en-US" dirty="0" smtClean="0">
                <a:hlinkClick r:id="rId3"/>
              </a:rPr>
              <a:t>http://www.help4adhd.org/en/treatment/guides/dsm</a:t>
            </a:r>
            <a:endParaRPr lang="en-US" dirty="0">
              <a:solidFill>
                <a:schemeClr val="bg1"/>
              </a:solidFill>
            </a:endParaRPr>
          </a:p>
        </p:txBody>
      </p:sp>
    </p:spTree>
    <p:extLst>
      <p:ext uri="{BB962C8B-B14F-4D97-AF65-F5344CB8AC3E}">
        <p14:creationId xmlns:p14="http://schemas.microsoft.com/office/powerpoint/2010/main" val="1779899335"/>
      </p:ext>
    </p:extLst>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normAutofit/>
          </a:bodyPr>
          <a:lstStyle/>
          <a:p>
            <a:endParaRPr lang="en-US" dirty="0"/>
          </a:p>
        </p:txBody>
      </p:sp>
      <p:sp>
        <p:nvSpPr>
          <p:cNvPr id="4" name="Text Placeholder 3"/>
          <p:cNvSpPr>
            <a:spLocks noGrp="1"/>
          </p:cNvSpPr>
          <p:nvPr>
            <p:ph type="body" sz="half" idx="3"/>
          </p:nvPr>
        </p:nvSpPr>
        <p:spPr/>
        <p:txBody>
          <a:bodyPr/>
          <a:lstStyle/>
          <a:p>
            <a:r>
              <a:rPr lang="en-US" dirty="0" smtClean="0"/>
              <a:t>Hyperactive/Impulsive</a:t>
            </a:r>
            <a:endParaRPr lang="en-US" dirty="0"/>
          </a:p>
        </p:txBody>
      </p:sp>
      <p:sp>
        <p:nvSpPr>
          <p:cNvPr id="9" name="Content Placeholder 8"/>
          <p:cNvSpPr>
            <a:spLocks noGrp="1"/>
          </p:cNvSpPr>
          <p:nvPr>
            <p:ph sz="quarter" idx="2"/>
          </p:nvPr>
        </p:nvSpPr>
        <p:spPr/>
        <p:txBody>
          <a:bodyPr>
            <a:normAutofit fontScale="92500" lnSpcReduction="10000"/>
          </a:bodyPr>
          <a:lstStyle/>
          <a:p>
            <a:r>
              <a:rPr lang="en-US" dirty="0" smtClean="0"/>
              <a:t>Predominantly Inattentive</a:t>
            </a:r>
          </a:p>
          <a:p>
            <a:endParaRPr lang="en-US" b="1" dirty="0"/>
          </a:p>
          <a:p>
            <a:r>
              <a:rPr lang="en-US" b="1" dirty="0" smtClean="0"/>
              <a:t>Predominantly </a:t>
            </a:r>
            <a:br>
              <a:rPr lang="en-US" b="1" dirty="0" smtClean="0"/>
            </a:br>
            <a:r>
              <a:rPr lang="en-US" b="1" dirty="0" smtClean="0"/>
              <a:t> </a:t>
            </a:r>
            <a:r>
              <a:rPr lang="en-US" b="1" dirty="0" smtClean="0"/>
              <a:t>          </a:t>
            </a:r>
            <a:r>
              <a:rPr lang="en-US" b="1" dirty="0" smtClean="0"/>
              <a:t>Hyperactive/Impulsive</a:t>
            </a:r>
          </a:p>
          <a:p>
            <a:endParaRPr lang="en-US" dirty="0"/>
          </a:p>
          <a:p>
            <a:r>
              <a:rPr lang="en-US" dirty="0" smtClean="0"/>
              <a:t>Combined Type</a:t>
            </a:r>
            <a:endParaRPr lang="en-US" dirty="0"/>
          </a:p>
        </p:txBody>
      </p:sp>
      <p:sp>
        <p:nvSpPr>
          <p:cNvPr id="10" name="Content Placeholder 9"/>
          <p:cNvSpPr>
            <a:spLocks noGrp="1"/>
          </p:cNvSpPr>
          <p:nvPr>
            <p:ph sz="quarter" idx="4"/>
          </p:nvPr>
        </p:nvSpPr>
        <p:spPr/>
        <p:txBody>
          <a:bodyPr>
            <a:normAutofit fontScale="92500"/>
          </a:bodyPr>
          <a:lstStyle/>
          <a:p>
            <a:r>
              <a:rPr lang="en-US" dirty="0" smtClean="0"/>
              <a:t>Fidgety, having a difficult </a:t>
            </a:r>
            <a:br>
              <a:rPr lang="en-US" dirty="0" smtClean="0"/>
            </a:br>
            <a:r>
              <a:rPr lang="en-US" dirty="0" smtClean="0"/>
              <a:t>    time remaining seated</a:t>
            </a:r>
          </a:p>
          <a:p>
            <a:r>
              <a:rPr lang="en-US" dirty="0" smtClean="0"/>
              <a:t>Excessive talking with </a:t>
            </a:r>
            <a:br>
              <a:rPr lang="en-US" dirty="0" smtClean="0"/>
            </a:br>
            <a:r>
              <a:rPr lang="en-US" dirty="0" smtClean="0"/>
              <a:t>   Tendencies to interrupt people</a:t>
            </a:r>
          </a:p>
          <a:p>
            <a:r>
              <a:rPr lang="en-US" dirty="0" smtClean="0"/>
              <a:t>Difficulty engaging in quiet</a:t>
            </a:r>
            <a:br>
              <a:rPr lang="en-US" dirty="0" smtClean="0"/>
            </a:br>
            <a:r>
              <a:rPr lang="en-US" dirty="0"/>
              <a:t> </a:t>
            </a:r>
            <a:r>
              <a:rPr lang="en-US" dirty="0" smtClean="0"/>
              <a:t>   activities</a:t>
            </a:r>
          </a:p>
          <a:p>
            <a:endParaRPr lang="en-US" dirty="0"/>
          </a:p>
        </p:txBody>
      </p:sp>
      <p:sp>
        <p:nvSpPr>
          <p:cNvPr id="2" name="Slide Number Placeholder 1"/>
          <p:cNvSpPr>
            <a:spLocks noGrp="1"/>
          </p:cNvSpPr>
          <p:nvPr>
            <p:ph type="sldNum" sz="quarter" idx="12"/>
          </p:nvPr>
        </p:nvSpPr>
        <p:spPr/>
        <p:txBody>
          <a:bodyPr/>
          <a:lstStyle/>
          <a:p>
            <a:fld id="{9790F7FA-2955-4AD3-A4CB-9CAAB2672A83}" type="slidenum">
              <a:rPr lang="en-US" smtClean="0"/>
              <a:t>3</a:t>
            </a:fld>
            <a:endParaRPr lang="en-US"/>
          </a:p>
        </p:txBody>
      </p:sp>
      <p:sp>
        <p:nvSpPr>
          <p:cNvPr id="3" name="Title 2"/>
          <p:cNvSpPr>
            <a:spLocks noGrp="1"/>
          </p:cNvSpPr>
          <p:nvPr>
            <p:ph type="title"/>
          </p:nvPr>
        </p:nvSpPr>
        <p:spPr/>
        <p:txBody>
          <a:bodyPr>
            <a:normAutofit/>
          </a:bodyPr>
          <a:lstStyle/>
          <a:p>
            <a:r>
              <a:rPr lang="en-US" dirty="0" smtClean="0"/>
              <a:t>The Three Types of ADHD</a:t>
            </a:r>
            <a:endParaRPr lang="en-US" dirty="0"/>
          </a:p>
        </p:txBody>
      </p:sp>
      <p:sp>
        <p:nvSpPr>
          <p:cNvPr id="6" name="TextBox 5"/>
          <p:cNvSpPr txBox="1"/>
          <p:nvPr/>
        </p:nvSpPr>
        <p:spPr>
          <a:xfrm>
            <a:off x="215152" y="6356866"/>
            <a:ext cx="6338048" cy="369332"/>
          </a:xfrm>
          <a:prstGeom prst="rect">
            <a:avLst/>
          </a:prstGeom>
          <a:noFill/>
        </p:spPr>
        <p:txBody>
          <a:bodyPr wrap="square" rtlCol="0">
            <a:spAutoFit/>
          </a:bodyPr>
          <a:lstStyle/>
          <a:p>
            <a:r>
              <a:rPr lang="en-US" dirty="0" smtClean="0">
                <a:hlinkClick r:id="rId3"/>
              </a:rPr>
              <a:t>http://www.help4adhd.org/en/treatment/guides/dsm</a:t>
            </a:r>
            <a:endParaRPr lang="en-US" dirty="0">
              <a:solidFill>
                <a:schemeClr val="bg1"/>
              </a:solidFill>
            </a:endParaRPr>
          </a:p>
        </p:txBody>
      </p:sp>
    </p:spTree>
    <p:extLst>
      <p:ext uri="{BB962C8B-B14F-4D97-AF65-F5344CB8AC3E}">
        <p14:creationId xmlns:p14="http://schemas.microsoft.com/office/powerpoint/2010/main" val="3508748937"/>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normAutofit/>
          </a:bodyPr>
          <a:lstStyle/>
          <a:p>
            <a:endParaRPr lang="en-US" dirty="0"/>
          </a:p>
        </p:txBody>
      </p:sp>
      <p:sp>
        <p:nvSpPr>
          <p:cNvPr id="4" name="Text Placeholder 3"/>
          <p:cNvSpPr>
            <a:spLocks noGrp="1"/>
          </p:cNvSpPr>
          <p:nvPr>
            <p:ph type="body" sz="half" idx="3"/>
          </p:nvPr>
        </p:nvSpPr>
        <p:spPr/>
        <p:txBody>
          <a:bodyPr/>
          <a:lstStyle/>
          <a:p>
            <a:r>
              <a:rPr lang="en-US" dirty="0"/>
              <a:t>Combined </a:t>
            </a:r>
            <a:r>
              <a:rPr lang="en-US" dirty="0" smtClean="0"/>
              <a:t>Type</a:t>
            </a:r>
            <a:endParaRPr lang="en-US" dirty="0"/>
          </a:p>
        </p:txBody>
      </p:sp>
      <p:sp>
        <p:nvSpPr>
          <p:cNvPr id="9" name="Content Placeholder 8"/>
          <p:cNvSpPr>
            <a:spLocks noGrp="1"/>
          </p:cNvSpPr>
          <p:nvPr>
            <p:ph sz="quarter" idx="2"/>
          </p:nvPr>
        </p:nvSpPr>
        <p:spPr/>
        <p:txBody>
          <a:bodyPr>
            <a:normAutofit/>
          </a:bodyPr>
          <a:lstStyle/>
          <a:p>
            <a:r>
              <a:rPr lang="en-US" dirty="0" smtClean="0"/>
              <a:t>Predominantly Inattentive</a:t>
            </a:r>
          </a:p>
          <a:p>
            <a:endParaRPr lang="en-US" dirty="0"/>
          </a:p>
          <a:p>
            <a:r>
              <a:rPr lang="en-US" dirty="0" smtClean="0"/>
              <a:t>Predominantly </a:t>
            </a:r>
            <a:br>
              <a:rPr lang="en-US" dirty="0" smtClean="0"/>
            </a:br>
            <a:r>
              <a:rPr lang="en-US" dirty="0" smtClean="0"/>
              <a:t>               Hyperactive/Impulsive</a:t>
            </a:r>
          </a:p>
          <a:p>
            <a:endParaRPr lang="en-US" dirty="0"/>
          </a:p>
          <a:p>
            <a:r>
              <a:rPr lang="en-US" b="1" dirty="0" smtClean="0"/>
              <a:t>Combined Type</a:t>
            </a:r>
            <a:endParaRPr lang="en-US" b="1" dirty="0"/>
          </a:p>
        </p:txBody>
      </p:sp>
      <p:sp>
        <p:nvSpPr>
          <p:cNvPr id="10" name="Content Placeholder 9"/>
          <p:cNvSpPr>
            <a:spLocks noGrp="1"/>
          </p:cNvSpPr>
          <p:nvPr>
            <p:ph sz="quarter" idx="4"/>
          </p:nvPr>
        </p:nvSpPr>
        <p:spPr/>
        <p:txBody>
          <a:bodyPr/>
          <a:lstStyle/>
          <a:p>
            <a:r>
              <a:rPr lang="en-US" dirty="0" smtClean="0"/>
              <a:t>As suggested, this is when the </a:t>
            </a:r>
            <a:br>
              <a:rPr lang="en-US" dirty="0" smtClean="0"/>
            </a:br>
            <a:r>
              <a:rPr lang="en-US" dirty="0" smtClean="0"/>
              <a:t>    individual displays signs of </a:t>
            </a:r>
            <a:br>
              <a:rPr lang="en-US" dirty="0" smtClean="0"/>
            </a:br>
            <a:r>
              <a:rPr lang="en-US" dirty="0" smtClean="0"/>
              <a:t>    both Hyperactive/Impulsive</a:t>
            </a:r>
            <a:br>
              <a:rPr lang="en-US" dirty="0" smtClean="0"/>
            </a:br>
            <a:r>
              <a:rPr lang="en-US" dirty="0" smtClean="0"/>
              <a:t>    type as well as Inattentive type</a:t>
            </a:r>
            <a:br>
              <a:rPr lang="en-US" dirty="0" smtClean="0"/>
            </a:br>
            <a:r>
              <a:rPr lang="en-US" dirty="0" smtClean="0"/>
              <a:t>    symptoms</a:t>
            </a:r>
          </a:p>
        </p:txBody>
      </p:sp>
      <p:sp>
        <p:nvSpPr>
          <p:cNvPr id="2" name="Slide Number Placeholder 1"/>
          <p:cNvSpPr>
            <a:spLocks noGrp="1"/>
          </p:cNvSpPr>
          <p:nvPr>
            <p:ph type="sldNum" sz="quarter" idx="12"/>
          </p:nvPr>
        </p:nvSpPr>
        <p:spPr/>
        <p:txBody>
          <a:bodyPr/>
          <a:lstStyle/>
          <a:p>
            <a:fld id="{9790F7FA-2955-4AD3-A4CB-9CAAB2672A83}" type="slidenum">
              <a:rPr lang="en-US" smtClean="0"/>
              <a:t>4</a:t>
            </a:fld>
            <a:endParaRPr lang="en-US"/>
          </a:p>
        </p:txBody>
      </p:sp>
      <p:sp>
        <p:nvSpPr>
          <p:cNvPr id="3" name="Title 2"/>
          <p:cNvSpPr>
            <a:spLocks noGrp="1"/>
          </p:cNvSpPr>
          <p:nvPr>
            <p:ph type="title"/>
          </p:nvPr>
        </p:nvSpPr>
        <p:spPr/>
        <p:txBody>
          <a:bodyPr>
            <a:normAutofit/>
          </a:bodyPr>
          <a:lstStyle/>
          <a:p>
            <a:r>
              <a:rPr lang="en-US" dirty="0" smtClean="0"/>
              <a:t>The Three Types of ADHD</a:t>
            </a:r>
            <a:endParaRPr lang="en-US" dirty="0"/>
          </a:p>
        </p:txBody>
      </p:sp>
      <p:sp>
        <p:nvSpPr>
          <p:cNvPr id="6" name="TextBox 5"/>
          <p:cNvSpPr txBox="1"/>
          <p:nvPr/>
        </p:nvSpPr>
        <p:spPr>
          <a:xfrm>
            <a:off x="215152" y="6356866"/>
            <a:ext cx="6338048" cy="369332"/>
          </a:xfrm>
          <a:prstGeom prst="rect">
            <a:avLst/>
          </a:prstGeom>
          <a:noFill/>
        </p:spPr>
        <p:txBody>
          <a:bodyPr wrap="square" rtlCol="0">
            <a:spAutoFit/>
          </a:bodyPr>
          <a:lstStyle/>
          <a:p>
            <a:r>
              <a:rPr lang="en-US" dirty="0" smtClean="0">
                <a:hlinkClick r:id="rId3"/>
              </a:rPr>
              <a:t>http://www.help4adhd.org/en/treatment/guides/dsm</a:t>
            </a:r>
            <a:endParaRPr lang="en-US" dirty="0">
              <a:solidFill>
                <a:schemeClr val="bg1"/>
              </a:solidFill>
            </a:endParaRPr>
          </a:p>
        </p:txBody>
      </p:sp>
    </p:spTree>
    <p:extLst>
      <p:ext uri="{BB962C8B-B14F-4D97-AF65-F5344CB8AC3E}">
        <p14:creationId xmlns:p14="http://schemas.microsoft.com/office/powerpoint/2010/main" val="2989035697"/>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Emotions</a:t>
            </a:r>
            <a:endParaRPr lang="en-US" dirty="0"/>
          </a:p>
        </p:txBody>
      </p:sp>
      <p:sp>
        <p:nvSpPr>
          <p:cNvPr id="2" name="Slide Number Placeholder 1"/>
          <p:cNvSpPr>
            <a:spLocks noGrp="1"/>
          </p:cNvSpPr>
          <p:nvPr>
            <p:ph type="sldNum" sz="quarter" idx="12"/>
          </p:nvPr>
        </p:nvSpPr>
        <p:spPr/>
        <p:txBody>
          <a:bodyPr/>
          <a:lstStyle/>
          <a:p>
            <a:fld id="{9790F7FA-2955-4AD3-A4CB-9CAAB2672A83}" type="slidenum">
              <a:rPr lang="en-US" smtClean="0"/>
              <a:t>5</a:t>
            </a:fld>
            <a:endParaRPr lang="en-US"/>
          </a:p>
        </p:txBody>
      </p:sp>
      <p:sp>
        <p:nvSpPr>
          <p:cNvPr id="8" name="Content Placeholder 7"/>
          <p:cNvSpPr>
            <a:spLocks noGrp="1"/>
          </p:cNvSpPr>
          <p:nvPr>
            <p:ph sz="quarter" idx="1"/>
          </p:nvPr>
        </p:nvSpPr>
        <p:spPr>
          <a:xfrm>
            <a:off x="249310" y="1676400"/>
            <a:ext cx="8589889" cy="4572000"/>
          </a:xfrm>
        </p:spPr>
        <p:txBody>
          <a:bodyPr>
            <a:normAutofit fontScale="92500"/>
          </a:bodyPr>
          <a:lstStyle/>
          <a:p>
            <a:pPr indent="0">
              <a:buNone/>
            </a:pPr>
            <a:r>
              <a:rPr lang="en-US" dirty="0" smtClean="0"/>
              <a:t>ADHD patients often have issues with:</a:t>
            </a:r>
          </a:p>
          <a:p>
            <a:pPr marL="285750" indent="-285750">
              <a:lnSpc>
                <a:spcPct val="100000"/>
              </a:lnSpc>
            </a:pPr>
            <a:r>
              <a:rPr lang="en-US" dirty="0" smtClean="0"/>
              <a:t>Hot </a:t>
            </a:r>
            <a:r>
              <a:rPr lang="en-US" dirty="0" smtClean="0"/>
              <a:t>temper</a:t>
            </a:r>
            <a:endParaRPr lang="en-US" dirty="0" smtClean="0"/>
          </a:p>
          <a:p>
            <a:pPr marL="285750" indent="-285750">
              <a:lnSpc>
                <a:spcPct val="100000"/>
              </a:lnSpc>
            </a:pPr>
            <a:r>
              <a:rPr lang="en-US" dirty="0" smtClean="0"/>
              <a:t>Unpredictable shifts toward negative emotions</a:t>
            </a:r>
          </a:p>
          <a:p>
            <a:pPr marL="285750" indent="-285750">
              <a:lnSpc>
                <a:spcPct val="100000"/>
              </a:lnSpc>
            </a:pPr>
            <a:r>
              <a:rPr lang="en-US" dirty="0" smtClean="0"/>
              <a:t>Depression</a:t>
            </a:r>
            <a:endParaRPr lang="en-US" dirty="0" smtClean="0"/>
          </a:p>
          <a:p>
            <a:pPr marL="285750" indent="-285750">
              <a:lnSpc>
                <a:spcPct val="100000"/>
              </a:lnSpc>
            </a:pPr>
            <a:r>
              <a:rPr lang="en-US" dirty="0" smtClean="0"/>
              <a:t>Anxiety </a:t>
            </a:r>
          </a:p>
          <a:p>
            <a:pPr marL="285750" indent="-285750">
              <a:lnSpc>
                <a:spcPct val="100000"/>
              </a:lnSpc>
            </a:pPr>
            <a:r>
              <a:rPr lang="en-US" dirty="0" smtClean="0"/>
              <a:t>Substance abuse</a:t>
            </a:r>
            <a:endParaRPr lang="en-US" dirty="0"/>
          </a:p>
          <a:p>
            <a:pPr indent="0">
              <a:lnSpc>
                <a:spcPct val="100000"/>
              </a:lnSpc>
              <a:buNone/>
            </a:pPr>
            <a:endParaRPr lang="en-US" dirty="0" smtClean="0"/>
          </a:p>
          <a:p>
            <a:pPr indent="0">
              <a:lnSpc>
                <a:spcPct val="100000"/>
              </a:lnSpc>
              <a:buNone/>
            </a:pPr>
            <a:r>
              <a:rPr lang="en-US" dirty="0" smtClean="0"/>
              <a:t>If </a:t>
            </a:r>
            <a:r>
              <a:rPr lang="en-US" dirty="0" smtClean="0"/>
              <a:t>left unattended it can lead to long term functional impairment and may not go away.</a:t>
            </a:r>
          </a:p>
          <a:p>
            <a:pPr lvl="1" indent="0">
              <a:buNone/>
            </a:pPr>
            <a:r>
              <a:rPr lang="en-US" dirty="0" smtClean="0"/>
              <a:t>As the </a:t>
            </a:r>
            <a:r>
              <a:rPr lang="en-US" dirty="0" smtClean="0"/>
              <a:t>severity </a:t>
            </a:r>
            <a:r>
              <a:rPr lang="en-US" dirty="0" smtClean="0"/>
              <a:t>of the ADHD increases so do these potential problems.</a:t>
            </a:r>
            <a:endParaRPr lang="en-US" dirty="0"/>
          </a:p>
        </p:txBody>
      </p:sp>
      <p:sp>
        <p:nvSpPr>
          <p:cNvPr id="9" name="TextBox 8"/>
          <p:cNvSpPr txBox="1"/>
          <p:nvPr/>
        </p:nvSpPr>
        <p:spPr>
          <a:xfrm>
            <a:off x="215152" y="6356866"/>
            <a:ext cx="6338048" cy="369332"/>
          </a:xfrm>
          <a:prstGeom prst="rect">
            <a:avLst/>
          </a:prstGeom>
          <a:noFill/>
        </p:spPr>
        <p:txBody>
          <a:bodyPr wrap="square" rtlCol="0">
            <a:spAutoFit/>
          </a:bodyPr>
          <a:lstStyle/>
          <a:p>
            <a:r>
              <a:rPr lang="en-US" dirty="0" err="1" smtClean="0">
                <a:solidFill>
                  <a:schemeClr val="bg1"/>
                </a:solidFill>
              </a:rPr>
              <a:t>Banaschewski</a:t>
            </a:r>
            <a:r>
              <a:rPr lang="en-US" dirty="0" smtClean="0">
                <a:solidFill>
                  <a:schemeClr val="bg1"/>
                </a:solidFill>
              </a:rPr>
              <a:t> et al. </a:t>
            </a:r>
            <a:endParaRPr lang="en-US" dirty="0">
              <a:solidFill>
                <a:schemeClr val="bg1"/>
              </a:solidFill>
            </a:endParaRPr>
          </a:p>
        </p:txBody>
      </p:sp>
    </p:spTree>
    <p:extLst>
      <p:ext uri="{BB962C8B-B14F-4D97-AF65-F5344CB8AC3E}">
        <p14:creationId xmlns:p14="http://schemas.microsoft.com/office/powerpoint/2010/main" val="3098224962"/>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Brain</a:t>
            </a:r>
            <a:endParaRPr lang="en-US" dirty="0"/>
          </a:p>
        </p:txBody>
      </p:sp>
      <p:sp>
        <p:nvSpPr>
          <p:cNvPr id="4" name="Slide Number Placeholder 3"/>
          <p:cNvSpPr>
            <a:spLocks noGrp="1"/>
          </p:cNvSpPr>
          <p:nvPr>
            <p:ph type="sldNum" sz="quarter" idx="12"/>
          </p:nvPr>
        </p:nvSpPr>
        <p:spPr/>
        <p:txBody>
          <a:bodyPr/>
          <a:lstStyle/>
          <a:p>
            <a:fld id="{9790F7FA-2955-4AD3-A4CB-9CAAB2672A83}" type="slidenum">
              <a:rPr lang="en-US" smtClean="0"/>
              <a:t>6</a:t>
            </a:fld>
            <a:endParaRPr lang="en-US"/>
          </a:p>
        </p:txBody>
      </p:sp>
      <p:pic>
        <p:nvPicPr>
          <p:cNvPr id="1026" name="Picture 2" descr="Fig AB-11: Lobes of the Brai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949325" y="2235994"/>
            <a:ext cx="27432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ig AB-12: Frontal Lobe"/>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638800" y="2188369"/>
            <a:ext cx="23622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15152" y="6356866"/>
            <a:ext cx="6338048" cy="369332"/>
          </a:xfrm>
          <a:prstGeom prst="rect">
            <a:avLst/>
          </a:prstGeom>
          <a:noFill/>
        </p:spPr>
        <p:txBody>
          <a:bodyPr wrap="square" rtlCol="0">
            <a:spAutoFit/>
          </a:bodyPr>
          <a:lstStyle/>
          <a:p>
            <a:r>
              <a:rPr lang="en-US" dirty="0" smtClean="0">
                <a:solidFill>
                  <a:schemeClr val="bg1"/>
                </a:solidFill>
              </a:rPr>
              <a:t>Stanford.edu</a:t>
            </a:r>
            <a:endParaRPr lang="en-US" dirty="0">
              <a:solidFill>
                <a:schemeClr val="bg1"/>
              </a:solidFill>
            </a:endParaRPr>
          </a:p>
        </p:txBody>
      </p:sp>
    </p:spTree>
    <p:extLst>
      <p:ext uri="{BB962C8B-B14F-4D97-AF65-F5344CB8AC3E}">
        <p14:creationId xmlns:p14="http://schemas.microsoft.com/office/powerpoint/2010/main" val="1769431191"/>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Brain</a:t>
            </a:r>
            <a:endParaRPr lang="en-US" dirty="0"/>
          </a:p>
        </p:txBody>
      </p:sp>
      <p:sp>
        <p:nvSpPr>
          <p:cNvPr id="2" name="Slide Number Placeholder 1"/>
          <p:cNvSpPr>
            <a:spLocks noGrp="1"/>
          </p:cNvSpPr>
          <p:nvPr>
            <p:ph type="sldNum" sz="quarter" idx="12"/>
          </p:nvPr>
        </p:nvSpPr>
        <p:spPr/>
        <p:txBody>
          <a:bodyPr/>
          <a:lstStyle/>
          <a:p>
            <a:fld id="{9790F7FA-2955-4AD3-A4CB-9CAAB2672A83}" type="slidenum">
              <a:rPr lang="en-US" smtClean="0"/>
              <a:t>7</a:t>
            </a:fld>
            <a:endParaRPr lang="en-US"/>
          </a:p>
        </p:txBody>
      </p:sp>
      <p:pic>
        <p:nvPicPr>
          <p:cNvPr id="1026" name="Picture 2" descr="Fig AB-17: Limbic System (Cross-Coronal Sectio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68362" y="2045494"/>
            <a:ext cx="2905125" cy="333375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p:txBody>
          <a:bodyPr/>
          <a:lstStyle/>
          <a:p>
            <a:r>
              <a:rPr lang="en-US" dirty="0" smtClean="0"/>
              <a:t>Executive functions:</a:t>
            </a:r>
          </a:p>
          <a:p>
            <a:pPr lvl="1"/>
            <a:r>
              <a:rPr lang="en-US" dirty="0" smtClean="0"/>
              <a:t>Thalamus</a:t>
            </a:r>
          </a:p>
          <a:p>
            <a:pPr lvl="1"/>
            <a:r>
              <a:rPr lang="en-US" dirty="0" smtClean="0"/>
              <a:t>Basal Ganglia</a:t>
            </a:r>
          </a:p>
          <a:p>
            <a:pPr lvl="1"/>
            <a:r>
              <a:rPr lang="en-US" dirty="0" smtClean="0"/>
              <a:t>Cerebellum </a:t>
            </a:r>
          </a:p>
          <a:p>
            <a:pPr lvl="1"/>
            <a:r>
              <a:rPr lang="en-US" b="1" u="sng" dirty="0" smtClean="0"/>
              <a:t>Prefrontal Cortex</a:t>
            </a:r>
          </a:p>
          <a:p>
            <a:r>
              <a:rPr lang="en-US" dirty="0" smtClean="0"/>
              <a:t>MRI studies show that </a:t>
            </a:r>
            <a:br>
              <a:rPr lang="en-US" dirty="0" smtClean="0"/>
            </a:br>
            <a:r>
              <a:rPr lang="en-US" dirty="0" smtClean="0"/>
              <a:t>ADHD </a:t>
            </a:r>
            <a:r>
              <a:rPr lang="en-US" dirty="0" smtClean="0"/>
              <a:t>patients have a </a:t>
            </a:r>
            <a:br>
              <a:rPr lang="en-US" dirty="0" smtClean="0"/>
            </a:br>
            <a:r>
              <a:rPr lang="en-US" dirty="0" smtClean="0"/>
              <a:t>less </a:t>
            </a:r>
            <a:r>
              <a:rPr lang="en-US" dirty="0" smtClean="0"/>
              <a:t>dense prefrontal cortex.</a:t>
            </a:r>
          </a:p>
        </p:txBody>
      </p:sp>
      <p:sp>
        <p:nvSpPr>
          <p:cNvPr id="12" name="TextBox 11"/>
          <p:cNvSpPr txBox="1"/>
          <p:nvPr/>
        </p:nvSpPr>
        <p:spPr>
          <a:xfrm>
            <a:off x="215152" y="6356866"/>
            <a:ext cx="6338048" cy="369332"/>
          </a:xfrm>
          <a:prstGeom prst="rect">
            <a:avLst/>
          </a:prstGeom>
          <a:noFill/>
        </p:spPr>
        <p:txBody>
          <a:bodyPr wrap="square" rtlCol="0">
            <a:spAutoFit/>
          </a:bodyPr>
          <a:lstStyle/>
          <a:p>
            <a:r>
              <a:rPr lang="en-US" dirty="0" smtClean="0">
                <a:solidFill>
                  <a:schemeClr val="bg1"/>
                </a:solidFill>
              </a:rPr>
              <a:t>Stanford.edu </a:t>
            </a:r>
            <a:r>
              <a:rPr lang="en-US" i="1" dirty="0" smtClean="0">
                <a:solidFill>
                  <a:schemeClr val="bg1"/>
                </a:solidFill>
              </a:rPr>
              <a:t>and </a:t>
            </a:r>
            <a:r>
              <a:rPr lang="en-US" dirty="0" smtClean="0">
                <a:solidFill>
                  <a:schemeClr val="bg1"/>
                </a:solidFill>
              </a:rPr>
              <a:t> Bidwell et al.  </a:t>
            </a:r>
            <a:endParaRPr lang="en-US" dirty="0">
              <a:solidFill>
                <a:schemeClr val="bg1"/>
              </a:solidFill>
            </a:endParaRPr>
          </a:p>
        </p:txBody>
      </p:sp>
    </p:spTree>
    <p:extLst>
      <p:ext uri="{BB962C8B-B14F-4D97-AF65-F5344CB8AC3E}">
        <p14:creationId xmlns:p14="http://schemas.microsoft.com/office/powerpoint/2010/main" val="2291498316"/>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Circadian Clock</a:t>
            </a:r>
            <a:endParaRPr lang="en-US" dirty="0"/>
          </a:p>
        </p:txBody>
      </p:sp>
      <p:sp>
        <p:nvSpPr>
          <p:cNvPr id="6" name="Slide Number Placeholder 5"/>
          <p:cNvSpPr>
            <a:spLocks noGrp="1"/>
          </p:cNvSpPr>
          <p:nvPr>
            <p:ph type="sldNum" sz="quarter" idx="12"/>
          </p:nvPr>
        </p:nvSpPr>
        <p:spPr/>
        <p:txBody>
          <a:bodyPr/>
          <a:lstStyle/>
          <a:p>
            <a:fld id="{9790F7FA-2955-4AD3-A4CB-9CAAB2672A83}" type="slidenum">
              <a:rPr lang="en-US" smtClean="0"/>
              <a:t>8</a:t>
            </a:fld>
            <a:endParaRPr lang="en-US"/>
          </a:p>
        </p:txBody>
      </p:sp>
      <p:sp>
        <p:nvSpPr>
          <p:cNvPr id="2" name="Content Placeholder 1"/>
          <p:cNvSpPr>
            <a:spLocks noGrp="1"/>
          </p:cNvSpPr>
          <p:nvPr>
            <p:ph sz="half" idx="1"/>
          </p:nvPr>
        </p:nvSpPr>
        <p:spPr>
          <a:xfrm>
            <a:off x="301752" y="1905000"/>
            <a:ext cx="4038600" cy="4148328"/>
          </a:xfrm>
        </p:spPr>
        <p:txBody>
          <a:bodyPr/>
          <a:lstStyle/>
          <a:p>
            <a:r>
              <a:rPr lang="en-US" dirty="0" smtClean="0"/>
              <a:t>Responsible for day to day </a:t>
            </a:r>
            <a:r>
              <a:rPr lang="en-US" dirty="0" smtClean="0"/>
              <a:t>functions</a:t>
            </a:r>
            <a:r>
              <a:rPr lang="en-US" dirty="0" smtClean="0"/>
              <a:t>.</a:t>
            </a:r>
          </a:p>
          <a:p>
            <a:r>
              <a:rPr lang="en-US" dirty="0" smtClean="0"/>
              <a:t>ADHD patients have a </a:t>
            </a:r>
            <a:r>
              <a:rPr lang="en-US" dirty="0" smtClean="0"/>
              <a:t>disrupted Circadian Clock</a:t>
            </a:r>
            <a:endParaRPr lang="en-US" dirty="0" smtClean="0"/>
          </a:p>
        </p:txBody>
      </p:sp>
      <p:sp>
        <p:nvSpPr>
          <p:cNvPr id="4" name="Content Placeholder 3"/>
          <p:cNvSpPr>
            <a:spLocks noGrp="1"/>
          </p:cNvSpPr>
          <p:nvPr>
            <p:ph sz="half" idx="2"/>
          </p:nvPr>
        </p:nvSpPr>
        <p:spPr>
          <a:xfrm>
            <a:off x="4800600" y="1676400"/>
            <a:ext cx="4038600" cy="4376928"/>
          </a:xfrm>
        </p:spPr>
        <p:txBody>
          <a:bodyPr/>
          <a:lstStyle/>
          <a:p>
            <a:r>
              <a:rPr lang="en-US" dirty="0" smtClean="0"/>
              <a:t>Several Genes </a:t>
            </a:r>
            <a:r>
              <a:rPr lang="en-US" dirty="0" smtClean="0"/>
              <a:t>affected</a:t>
            </a:r>
            <a:endParaRPr lang="en-US" dirty="0" smtClean="0"/>
          </a:p>
          <a:p>
            <a:pPr lvl="1"/>
            <a:r>
              <a:rPr lang="en-US" dirty="0" smtClean="0"/>
              <a:t>ARNTL2</a:t>
            </a:r>
          </a:p>
          <a:p>
            <a:pPr lvl="1"/>
            <a:r>
              <a:rPr lang="en-US" dirty="0" smtClean="0"/>
              <a:t>NPAS2</a:t>
            </a:r>
          </a:p>
          <a:p>
            <a:pPr lvl="1"/>
            <a:r>
              <a:rPr lang="en-US" dirty="0" smtClean="0"/>
              <a:t>RORA</a:t>
            </a:r>
          </a:p>
          <a:p>
            <a:pPr lvl="1"/>
            <a:r>
              <a:rPr lang="en-US" dirty="0" smtClean="0"/>
              <a:t>FNT</a:t>
            </a:r>
            <a:endParaRPr lang="en-US" dirty="0"/>
          </a:p>
          <a:p>
            <a:r>
              <a:rPr lang="en-US" dirty="0" smtClean="0"/>
              <a:t>These are just a few of the affected Circadian Clock</a:t>
            </a:r>
            <a:r>
              <a:rPr lang="en-US" dirty="0"/>
              <a:t> </a:t>
            </a:r>
            <a:r>
              <a:rPr lang="en-US" dirty="0" smtClean="0"/>
              <a:t>genes.</a:t>
            </a:r>
            <a:endParaRPr lang="en-US" dirty="0"/>
          </a:p>
        </p:txBody>
      </p:sp>
      <p:sp>
        <p:nvSpPr>
          <p:cNvPr id="5" name="TextBox 4"/>
          <p:cNvSpPr txBox="1"/>
          <p:nvPr/>
        </p:nvSpPr>
        <p:spPr>
          <a:xfrm>
            <a:off x="215152" y="6356866"/>
            <a:ext cx="6338048" cy="369332"/>
          </a:xfrm>
          <a:prstGeom prst="rect">
            <a:avLst/>
          </a:prstGeom>
          <a:noFill/>
        </p:spPr>
        <p:txBody>
          <a:bodyPr wrap="square" rtlCol="0">
            <a:spAutoFit/>
          </a:bodyPr>
          <a:lstStyle/>
          <a:p>
            <a:r>
              <a:rPr lang="en-US" dirty="0" smtClean="0">
                <a:solidFill>
                  <a:schemeClr val="bg1"/>
                </a:solidFill>
              </a:rPr>
              <a:t>McCarthy et al.</a:t>
            </a:r>
            <a:endParaRPr lang="en-US" dirty="0">
              <a:solidFill>
                <a:schemeClr val="bg1"/>
              </a:solidFill>
            </a:endParaRPr>
          </a:p>
        </p:txBody>
      </p:sp>
    </p:spTree>
    <p:extLst>
      <p:ext uri="{BB962C8B-B14F-4D97-AF65-F5344CB8AC3E}">
        <p14:creationId xmlns:p14="http://schemas.microsoft.com/office/powerpoint/2010/main" val="3989059817"/>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Medication</a:t>
            </a:r>
            <a:endParaRPr lang="en-US" dirty="0"/>
          </a:p>
        </p:txBody>
      </p:sp>
      <p:sp>
        <p:nvSpPr>
          <p:cNvPr id="2" name="Slide Number Placeholder 1"/>
          <p:cNvSpPr>
            <a:spLocks noGrp="1"/>
          </p:cNvSpPr>
          <p:nvPr>
            <p:ph type="sldNum" sz="quarter" idx="12"/>
          </p:nvPr>
        </p:nvSpPr>
        <p:spPr/>
        <p:txBody>
          <a:bodyPr/>
          <a:lstStyle/>
          <a:p>
            <a:fld id="{9790F7FA-2955-4AD3-A4CB-9CAAB2672A83}" type="slidenum">
              <a:rPr lang="en-US" smtClean="0"/>
              <a:t>9</a:t>
            </a:fld>
            <a:endParaRPr lang="en-US"/>
          </a:p>
        </p:txBody>
      </p:sp>
      <p:pic>
        <p:nvPicPr>
          <p:cNvPr id="2053" name="Picture 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53753" y="2156236"/>
            <a:ext cx="2934343" cy="311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4800600" y="1905000"/>
            <a:ext cx="4038600" cy="4148328"/>
          </a:xfrm>
        </p:spPr>
        <p:txBody>
          <a:bodyPr/>
          <a:lstStyle/>
          <a:p>
            <a:r>
              <a:rPr lang="en-US" dirty="0" smtClean="0"/>
              <a:t>Methylphenidate </a:t>
            </a:r>
            <a:endParaRPr lang="en-US" dirty="0"/>
          </a:p>
          <a:p>
            <a:pPr lvl="1"/>
            <a:r>
              <a:rPr lang="en-US" dirty="0" smtClean="0"/>
              <a:t>Stimulant</a:t>
            </a:r>
          </a:p>
          <a:p>
            <a:pPr lvl="1"/>
            <a:r>
              <a:rPr lang="en-US" dirty="0" smtClean="0"/>
              <a:t>Usually effective</a:t>
            </a:r>
          </a:p>
          <a:p>
            <a:pPr lvl="1"/>
            <a:r>
              <a:rPr lang="en-US" dirty="0" smtClean="0"/>
              <a:t>Causes a lot of side effects</a:t>
            </a:r>
          </a:p>
          <a:p>
            <a:r>
              <a:rPr lang="en-US" dirty="0" err="1" smtClean="0"/>
              <a:t>Buspirone</a:t>
            </a:r>
            <a:endParaRPr lang="en-US" dirty="0" smtClean="0"/>
          </a:p>
          <a:p>
            <a:pPr lvl="1"/>
            <a:r>
              <a:rPr lang="en-US" dirty="0" smtClean="0"/>
              <a:t>Non-stimulant</a:t>
            </a:r>
          </a:p>
          <a:p>
            <a:pPr lvl="1"/>
            <a:r>
              <a:rPr lang="en-US" dirty="0" smtClean="0"/>
              <a:t>Less effective</a:t>
            </a:r>
          </a:p>
          <a:p>
            <a:pPr lvl="1"/>
            <a:r>
              <a:rPr lang="en-US" dirty="0" smtClean="0"/>
              <a:t>Less side effects</a:t>
            </a:r>
          </a:p>
        </p:txBody>
      </p:sp>
      <p:sp>
        <p:nvSpPr>
          <p:cNvPr id="14" name="TextBox 13"/>
          <p:cNvSpPr txBox="1"/>
          <p:nvPr/>
        </p:nvSpPr>
        <p:spPr>
          <a:xfrm>
            <a:off x="215152" y="6356866"/>
            <a:ext cx="6338048" cy="369332"/>
          </a:xfrm>
          <a:prstGeom prst="rect">
            <a:avLst/>
          </a:prstGeom>
          <a:noFill/>
        </p:spPr>
        <p:txBody>
          <a:bodyPr wrap="square" rtlCol="0">
            <a:spAutoFit/>
          </a:bodyPr>
          <a:lstStyle/>
          <a:p>
            <a:r>
              <a:rPr lang="en-US" dirty="0" err="1" smtClean="0">
                <a:solidFill>
                  <a:schemeClr val="bg1"/>
                </a:solidFill>
              </a:rPr>
              <a:t>Mohammadi</a:t>
            </a:r>
            <a:r>
              <a:rPr lang="en-US" dirty="0" smtClean="0">
                <a:solidFill>
                  <a:schemeClr val="bg1"/>
                </a:solidFill>
              </a:rPr>
              <a:t> et al.</a:t>
            </a:r>
            <a:endParaRPr lang="en-US" dirty="0">
              <a:solidFill>
                <a:schemeClr val="bg1"/>
              </a:solidFill>
            </a:endParaRPr>
          </a:p>
        </p:txBody>
      </p:sp>
    </p:spTree>
    <p:extLst>
      <p:ext uri="{BB962C8B-B14F-4D97-AF65-F5344CB8AC3E}">
        <p14:creationId xmlns:p14="http://schemas.microsoft.com/office/powerpoint/2010/main" val="2823613466"/>
      </p:ext>
    </p:extLst>
  </p:cSld>
  <p:clrMapOvr>
    <a:masterClrMapping/>
  </p:clrMapOvr>
  <p:transition spd="slow">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2340</TotalTime>
  <Words>1510</Words>
  <Application>Microsoft Office PowerPoint</Application>
  <PresentationFormat>On-screen Show (4:3)</PresentationFormat>
  <Paragraphs>131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ADHD</vt:lpstr>
      <vt:lpstr>The Three Types of ADHD</vt:lpstr>
      <vt:lpstr>The Three Types of ADHD</vt:lpstr>
      <vt:lpstr>The Three Types of ADHD</vt:lpstr>
      <vt:lpstr>Emotions</vt:lpstr>
      <vt:lpstr>The Brain</vt:lpstr>
      <vt:lpstr>The Brain</vt:lpstr>
      <vt:lpstr>Circadian Clock</vt:lpstr>
      <vt:lpstr>Medication</vt:lpstr>
      <vt:lpstr>EEGs</vt:lpstr>
      <vt:lpstr>Not Quite the Same</vt:lpstr>
      <vt:lpstr>Literature and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ADHD</dc:title>
  <dc:creator>Icarus</dc:creator>
  <cp:lastModifiedBy>Icarus</cp:lastModifiedBy>
  <cp:revision>44</cp:revision>
  <cp:lastPrinted>2013-04-09T14:33:07Z</cp:lastPrinted>
  <dcterms:created xsi:type="dcterms:W3CDTF">2013-04-08T01:34:31Z</dcterms:created>
  <dcterms:modified xsi:type="dcterms:W3CDTF">2013-04-09T16:53:07Z</dcterms:modified>
</cp:coreProperties>
</file>