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93" autoAdjust="0"/>
  </p:normalViewPr>
  <p:slideViewPr>
    <p:cSldViewPr>
      <p:cViewPr>
        <p:scale>
          <a:sx n="20" d="100"/>
          <a:sy n="20" d="100"/>
        </p:scale>
        <p:origin x="-828" y="-306"/>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84A14C-446D-423A-88D8-F275347907AF}" type="datetimeFigureOut">
              <a:rPr lang="en-US" smtClean="0"/>
              <a:t>11/21/2013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D29D5-57A9-47B2-BE7F-FEEA52312AF6}" type="slidenum">
              <a:rPr lang="en-US" smtClean="0"/>
              <a:t>‹#›</a:t>
            </a:fld>
            <a:endParaRPr lang="en-US"/>
          </a:p>
        </p:txBody>
      </p:sp>
    </p:spTree>
    <p:extLst>
      <p:ext uri="{BB962C8B-B14F-4D97-AF65-F5344CB8AC3E}">
        <p14:creationId xmlns:p14="http://schemas.microsoft.com/office/powerpoint/2010/main" val="2959100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84A14C-446D-423A-88D8-F275347907AF}" type="datetimeFigureOut">
              <a:rPr lang="en-US" smtClean="0"/>
              <a:t>11/21/2013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D29D5-57A9-47B2-BE7F-FEEA52312AF6}" type="slidenum">
              <a:rPr lang="en-US" smtClean="0"/>
              <a:t>‹#›</a:t>
            </a:fld>
            <a:endParaRPr lang="en-US"/>
          </a:p>
        </p:txBody>
      </p:sp>
    </p:spTree>
    <p:extLst>
      <p:ext uri="{BB962C8B-B14F-4D97-AF65-F5344CB8AC3E}">
        <p14:creationId xmlns:p14="http://schemas.microsoft.com/office/powerpoint/2010/main" val="411142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5"/>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5"/>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84A14C-446D-423A-88D8-F275347907AF}" type="datetimeFigureOut">
              <a:rPr lang="en-US" smtClean="0"/>
              <a:t>11/21/2013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D29D5-57A9-47B2-BE7F-FEEA52312AF6}" type="slidenum">
              <a:rPr lang="en-US" smtClean="0"/>
              <a:t>‹#›</a:t>
            </a:fld>
            <a:endParaRPr lang="en-US"/>
          </a:p>
        </p:txBody>
      </p:sp>
    </p:spTree>
    <p:extLst>
      <p:ext uri="{BB962C8B-B14F-4D97-AF65-F5344CB8AC3E}">
        <p14:creationId xmlns:p14="http://schemas.microsoft.com/office/powerpoint/2010/main" val="126001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84A14C-446D-423A-88D8-F275347907AF}" type="datetimeFigureOut">
              <a:rPr lang="en-US" smtClean="0"/>
              <a:t>11/21/2013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D29D5-57A9-47B2-BE7F-FEEA52312AF6}" type="slidenum">
              <a:rPr lang="en-US" smtClean="0"/>
              <a:t>‹#›</a:t>
            </a:fld>
            <a:endParaRPr lang="en-US"/>
          </a:p>
        </p:txBody>
      </p:sp>
    </p:spTree>
    <p:extLst>
      <p:ext uri="{BB962C8B-B14F-4D97-AF65-F5344CB8AC3E}">
        <p14:creationId xmlns:p14="http://schemas.microsoft.com/office/powerpoint/2010/main" val="194950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84A14C-446D-423A-88D8-F275347907AF}" type="datetimeFigureOut">
              <a:rPr lang="en-US" smtClean="0"/>
              <a:t>11/21/2013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D29D5-57A9-47B2-BE7F-FEEA52312AF6}" type="slidenum">
              <a:rPr lang="en-US" smtClean="0"/>
              <a:t>‹#›</a:t>
            </a:fld>
            <a:endParaRPr lang="en-US"/>
          </a:p>
        </p:txBody>
      </p:sp>
    </p:spTree>
    <p:extLst>
      <p:ext uri="{BB962C8B-B14F-4D97-AF65-F5344CB8AC3E}">
        <p14:creationId xmlns:p14="http://schemas.microsoft.com/office/powerpoint/2010/main" val="349884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84A14C-446D-423A-88D8-F275347907AF}" type="datetimeFigureOut">
              <a:rPr lang="en-US" smtClean="0"/>
              <a:t>11/21/2013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D29D5-57A9-47B2-BE7F-FEEA52312AF6}" type="slidenum">
              <a:rPr lang="en-US" smtClean="0"/>
              <a:t>‹#›</a:t>
            </a:fld>
            <a:endParaRPr lang="en-US"/>
          </a:p>
        </p:txBody>
      </p:sp>
    </p:spTree>
    <p:extLst>
      <p:ext uri="{BB962C8B-B14F-4D97-AF65-F5344CB8AC3E}">
        <p14:creationId xmlns:p14="http://schemas.microsoft.com/office/powerpoint/2010/main" val="310261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84A14C-446D-423A-88D8-F275347907AF}" type="datetimeFigureOut">
              <a:rPr lang="en-US" smtClean="0"/>
              <a:t>11/21/2013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D29D5-57A9-47B2-BE7F-FEEA52312AF6}" type="slidenum">
              <a:rPr lang="en-US" smtClean="0"/>
              <a:t>‹#›</a:t>
            </a:fld>
            <a:endParaRPr lang="en-US"/>
          </a:p>
        </p:txBody>
      </p:sp>
    </p:spTree>
    <p:extLst>
      <p:ext uri="{BB962C8B-B14F-4D97-AF65-F5344CB8AC3E}">
        <p14:creationId xmlns:p14="http://schemas.microsoft.com/office/powerpoint/2010/main" val="284923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84A14C-446D-423A-88D8-F275347907AF}" type="datetimeFigureOut">
              <a:rPr lang="en-US" smtClean="0"/>
              <a:t>11/21/2013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D29D5-57A9-47B2-BE7F-FEEA52312AF6}" type="slidenum">
              <a:rPr lang="en-US" smtClean="0"/>
              <a:t>‹#›</a:t>
            </a:fld>
            <a:endParaRPr lang="en-US"/>
          </a:p>
        </p:txBody>
      </p:sp>
    </p:spTree>
    <p:extLst>
      <p:ext uri="{BB962C8B-B14F-4D97-AF65-F5344CB8AC3E}">
        <p14:creationId xmlns:p14="http://schemas.microsoft.com/office/powerpoint/2010/main" val="240593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4A14C-446D-423A-88D8-F275347907AF}" type="datetimeFigureOut">
              <a:rPr lang="en-US" smtClean="0"/>
              <a:t>11/21/2013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D29D5-57A9-47B2-BE7F-FEEA52312AF6}" type="slidenum">
              <a:rPr lang="en-US" smtClean="0"/>
              <a:t>‹#›</a:t>
            </a:fld>
            <a:endParaRPr lang="en-US"/>
          </a:p>
        </p:txBody>
      </p:sp>
    </p:spTree>
    <p:extLst>
      <p:ext uri="{BB962C8B-B14F-4D97-AF65-F5344CB8AC3E}">
        <p14:creationId xmlns:p14="http://schemas.microsoft.com/office/powerpoint/2010/main" val="175973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4A14C-446D-423A-88D8-F275347907AF}" type="datetimeFigureOut">
              <a:rPr lang="en-US" smtClean="0"/>
              <a:t>11/21/2013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D29D5-57A9-47B2-BE7F-FEEA52312AF6}" type="slidenum">
              <a:rPr lang="en-US" smtClean="0"/>
              <a:t>‹#›</a:t>
            </a:fld>
            <a:endParaRPr lang="en-US"/>
          </a:p>
        </p:txBody>
      </p:sp>
    </p:spTree>
    <p:extLst>
      <p:ext uri="{BB962C8B-B14F-4D97-AF65-F5344CB8AC3E}">
        <p14:creationId xmlns:p14="http://schemas.microsoft.com/office/powerpoint/2010/main" val="187855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4A14C-446D-423A-88D8-F275347907AF}" type="datetimeFigureOut">
              <a:rPr lang="en-US" smtClean="0"/>
              <a:t>11/21/2013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D29D5-57A9-47B2-BE7F-FEEA52312AF6}" type="slidenum">
              <a:rPr lang="en-US" smtClean="0"/>
              <a:t>‹#›</a:t>
            </a:fld>
            <a:endParaRPr lang="en-US"/>
          </a:p>
        </p:txBody>
      </p:sp>
    </p:spTree>
    <p:extLst>
      <p:ext uri="{BB962C8B-B14F-4D97-AF65-F5344CB8AC3E}">
        <p14:creationId xmlns:p14="http://schemas.microsoft.com/office/powerpoint/2010/main" val="32819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7000" r="-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1684A14C-446D-423A-88D8-F275347907AF}" type="datetimeFigureOut">
              <a:rPr lang="en-US" smtClean="0"/>
              <a:t>11/21/2013</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6D5D29D5-57A9-47B2-BE7F-FEEA52312AF6}" type="slidenum">
              <a:rPr lang="en-US" smtClean="0"/>
              <a:t>‹#›</a:t>
            </a:fld>
            <a:endParaRPr lang="en-US"/>
          </a:p>
        </p:txBody>
      </p:sp>
    </p:spTree>
    <p:extLst>
      <p:ext uri="{BB962C8B-B14F-4D97-AF65-F5344CB8AC3E}">
        <p14:creationId xmlns:p14="http://schemas.microsoft.com/office/powerpoint/2010/main" val="4204869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anose="020B0604020202020204"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anose="020B0604020202020204"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http://www.bioservers.org/bioserver/"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hyperlink" Target="http://blast.ncbi.nlm.nih.gov/Blast.cgi"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2641401"/>
            <a:ext cx="38404800" cy="276999"/>
          </a:xfrm>
          <a:prstGeom prst="rect">
            <a:avLst/>
          </a:prstGeom>
          <a:noFill/>
        </p:spPr>
        <p:txBody>
          <a:bodyPr wrap="square" rtlCol="0">
            <a:spAutoFit/>
          </a:bodyPr>
          <a:lstStyle/>
          <a:p>
            <a:pPr algn="r"/>
            <a:r>
              <a:rPr lang="en-US" sz="1200" dirty="0" smtClean="0">
                <a:latin typeface="Times New Roman" panose="02020603050405020304" pitchFamily="18" charset="0"/>
                <a:cs typeface="Times New Roman" panose="02020603050405020304" pitchFamily="18" charset="0"/>
              </a:rPr>
              <a:t>Background Picture from: </a:t>
            </a:r>
            <a:r>
              <a:rPr lang="en-US" sz="1200" u="sng" dirty="0" smtClean="0">
                <a:latin typeface="Times New Roman" panose="02020603050405020304" pitchFamily="18" charset="0"/>
                <a:cs typeface="Times New Roman" panose="02020603050405020304" pitchFamily="18" charset="0"/>
              </a:rPr>
              <a:t>http://esciencecommons.blogspot.com/2011/01/undersea-cables-add-twist-to-dna-study.html</a:t>
            </a:r>
            <a:endParaRPr lang="en-US" sz="1200" u="sng" dirty="0">
              <a:latin typeface="Times New Roman" panose="02020603050405020304" pitchFamily="18" charset="0"/>
              <a:cs typeface="Times New Roman" panose="02020603050405020304" pitchFamily="18" charset="0"/>
            </a:endParaRPr>
          </a:p>
        </p:txBody>
      </p:sp>
      <p:sp>
        <p:nvSpPr>
          <p:cNvPr id="5" name="Round Diagonal Corner Rectangle 4"/>
          <p:cNvSpPr/>
          <p:nvPr/>
        </p:nvSpPr>
        <p:spPr>
          <a:xfrm>
            <a:off x="5981700" y="304800"/>
            <a:ext cx="26441400" cy="3962400"/>
          </a:xfrm>
          <a:prstGeom prst="round2DiagRect">
            <a:avLst/>
          </a:prstGeom>
          <a:gradFill>
            <a:gsLst>
              <a:gs pos="0">
                <a:schemeClr val="accent5">
                  <a:tint val="50000"/>
                  <a:satMod val="300000"/>
                  <a:alpha val="70000"/>
                </a:schemeClr>
              </a:gs>
              <a:gs pos="35000">
                <a:schemeClr val="accent5">
                  <a:tint val="37000"/>
                  <a:satMod val="300000"/>
                  <a:alpha val="70000"/>
                </a:schemeClr>
              </a:gs>
              <a:gs pos="100000">
                <a:schemeClr val="accent5">
                  <a:tint val="15000"/>
                  <a:satMod val="350000"/>
                  <a:alpha val="7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800" dirty="0" smtClean="0">
                <a:solidFill>
                  <a:schemeClr val="accent2"/>
                </a:solidFill>
                <a:latin typeface="Times New Roman" panose="02020603050405020304" pitchFamily="18" charset="0"/>
                <a:cs typeface="Times New Roman" panose="02020603050405020304" pitchFamily="18" charset="0"/>
              </a:rPr>
              <a:t>DNA, DNA, DNA, DNA</a:t>
            </a:r>
          </a:p>
          <a:p>
            <a:pPr algn="ctr"/>
            <a:r>
              <a:rPr lang="en-US" sz="6000" dirty="0" smtClean="0">
                <a:solidFill>
                  <a:schemeClr val="accent2"/>
                </a:solidFill>
                <a:latin typeface="Times New Roman" panose="02020603050405020304" pitchFamily="18" charset="0"/>
                <a:cs typeface="Times New Roman" panose="02020603050405020304" pitchFamily="18" charset="0"/>
              </a:rPr>
              <a:t>A study of PTC tasters, Lactose Intolerance, Mitochondrial DNA, and Bacteria</a:t>
            </a:r>
          </a:p>
          <a:p>
            <a:pPr algn="ctr"/>
            <a:endParaRPr lang="en-US" sz="3200" dirty="0" smtClean="0">
              <a:solidFill>
                <a:schemeClr val="accent2"/>
              </a:solidFill>
              <a:latin typeface="Times New Roman" panose="02020603050405020304" pitchFamily="18" charset="0"/>
              <a:cs typeface="Times New Roman" panose="02020603050405020304" pitchFamily="18" charset="0"/>
            </a:endParaRPr>
          </a:p>
          <a:p>
            <a:pPr algn="ctr"/>
            <a:r>
              <a:rPr lang="en-US" sz="3200" dirty="0" smtClean="0">
                <a:solidFill>
                  <a:schemeClr val="accent2"/>
                </a:solidFill>
                <a:latin typeface="Times New Roman" panose="02020603050405020304" pitchFamily="18" charset="0"/>
                <a:cs typeface="Times New Roman" panose="02020603050405020304" pitchFamily="18" charset="0"/>
              </a:rPr>
              <a:t>Melissa N. Moyer and Dr. K. J. </a:t>
            </a:r>
            <a:r>
              <a:rPr lang="en-US" sz="3200" dirty="0" err="1" smtClean="0">
                <a:solidFill>
                  <a:schemeClr val="accent2"/>
                </a:solidFill>
                <a:latin typeface="Times New Roman" panose="02020603050405020304" pitchFamily="18" charset="0"/>
                <a:cs typeface="Times New Roman" panose="02020603050405020304" pitchFamily="18" charset="0"/>
              </a:rPr>
              <a:t>Karnas</a:t>
            </a:r>
            <a:endParaRPr lang="en-US" sz="3200" dirty="0" smtClean="0">
              <a:solidFill>
                <a:schemeClr val="accent2"/>
              </a:solidFill>
              <a:latin typeface="Times New Roman" panose="02020603050405020304" pitchFamily="18" charset="0"/>
              <a:cs typeface="Times New Roman" panose="02020603050405020304" pitchFamily="18" charset="0"/>
            </a:endParaRPr>
          </a:p>
          <a:p>
            <a:pPr algn="ctr"/>
            <a:r>
              <a:rPr lang="en-US" sz="3200" dirty="0" smtClean="0">
                <a:solidFill>
                  <a:schemeClr val="accent2"/>
                </a:solidFill>
                <a:latin typeface="Times New Roman" panose="02020603050405020304" pitchFamily="18" charset="0"/>
                <a:cs typeface="Times New Roman" panose="02020603050405020304" pitchFamily="18" charset="0"/>
              </a:rPr>
              <a:t>Cedar Crest College 100 College Drive, Allentown PA 18104</a:t>
            </a:r>
            <a:endParaRPr lang="en-US" sz="6000" dirty="0">
              <a:solidFill>
                <a:schemeClr val="accent2"/>
              </a:solidFill>
              <a:latin typeface="Times New Roman" panose="02020603050405020304" pitchFamily="18" charset="0"/>
              <a:cs typeface="Times New Roman" panose="02020603050405020304" pitchFamily="18" charset="0"/>
            </a:endParaRPr>
          </a:p>
        </p:txBody>
      </p:sp>
      <p:sp>
        <p:nvSpPr>
          <p:cNvPr id="6" name="Rectangle 5"/>
          <p:cNvSpPr/>
          <p:nvPr/>
        </p:nvSpPr>
        <p:spPr>
          <a:xfrm>
            <a:off x="685800" y="4724400"/>
            <a:ext cx="7391400" cy="27584399"/>
          </a:xfrm>
          <a:prstGeom prst="rect">
            <a:avLst/>
          </a:prstGeom>
          <a:gradFill>
            <a:gsLst>
              <a:gs pos="0">
                <a:schemeClr val="accent1">
                  <a:tint val="50000"/>
                  <a:satMod val="300000"/>
                  <a:alpha val="70000"/>
                </a:schemeClr>
              </a:gs>
              <a:gs pos="35000">
                <a:schemeClr val="accent1">
                  <a:tint val="37000"/>
                  <a:satMod val="300000"/>
                  <a:alpha val="70000"/>
                </a:schemeClr>
              </a:gs>
              <a:gs pos="100000">
                <a:schemeClr val="accent1">
                  <a:tint val="15000"/>
                  <a:satMod val="350000"/>
                  <a:alpha val="7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en-US" sz="6000" b="1" u="sng" dirty="0" smtClean="0">
                <a:latin typeface="Times New Roman" panose="02020603050405020304" pitchFamily="18" charset="0"/>
                <a:cs typeface="Times New Roman" panose="02020603050405020304" pitchFamily="18" charset="0"/>
              </a:rPr>
              <a:t>Background</a:t>
            </a:r>
          </a:p>
          <a:p>
            <a:pPr algn="just"/>
            <a:endParaRPr lang="en-US" sz="4000" b="1" dirty="0" smtClean="0">
              <a:latin typeface="Times New Roman" panose="02020603050405020304" pitchFamily="18" charset="0"/>
              <a:cs typeface="Times New Roman" panose="02020603050405020304" pitchFamily="18" charset="0"/>
            </a:endParaRPr>
          </a:p>
          <a:p>
            <a:pPr algn="just"/>
            <a:r>
              <a:rPr lang="en-US" sz="4000" b="1" dirty="0" smtClean="0">
                <a:latin typeface="Times New Roman" panose="02020603050405020304" pitchFamily="18" charset="0"/>
                <a:cs typeface="Times New Roman" panose="02020603050405020304" pitchFamily="18" charset="0"/>
              </a:rPr>
              <a:t>Mitochondrial </a:t>
            </a:r>
          </a:p>
          <a:p>
            <a:pPr algn="just"/>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Mitochondrial DNA is a cell’s “second” genome. The mitochondrial DNA is so abundant in human cells that it is actually considered the easiest human DNA to amplify via PCR. It once existed as an free-living bacteria before it was taken up by an ancestor to eukaryotic cells, where the genome has been reduced to approximately 16569 nucleotides that code for 37 genes. </a:t>
            </a:r>
          </a:p>
          <a:p>
            <a:pPr algn="just"/>
            <a:r>
              <a:rPr lang="en-US" sz="3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In humans, these mitochondria are inherited from the mothers, allowing for the tracing of maternal lineage. We did this by amplifying a small section of the mitochondrial chromosome and then compared that sequence to known sequences </a:t>
            </a:r>
            <a:r>
              <a:rPr lang="en-US" sz="3000" dirty="0" smtClean="0">
                <a:latin typeface="Times New Roman" panose="02020603050405020304" pitchFamily="18" charset="0"/>
                <a:cs typeface="Times New Roman" panose="02020603050405020304" pitchFamily="18" charset="0"/>
              </a:rPr>
              <a:t>via </a:t>
            </a:r>
            <a:r>
              <a:rPr lang="en-US" sz="3000" dirty="0" err="1" smtClean="0">
                <a:latin typeface="Times New Roman" panose="02020603050405020304" pitchFamily="18" charset="0"/>
                <a:cs typeface="Times New Roman" panose="02020603050405020304" pitchFamily="18" charset="0"/>
              </a:rPr>
              <a:t>bioservers</a:t>
            </a:r>
            <a:r>
              <a:rPr lang="en-US"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algn="just"/>
            <a:endParaRPr lang="en-US" sz="3000" b="1" dirty="0">
              <a:latin typeface="Times New Roman" panose="02020603050405020304" pitchFamily="18" charset="0"/>
              <a:cs typeface="Times New Roman" panose="02020603050405020304" pitchFamily="18" charset="0"/>
            </a:endParaRPr>
          </a:p>
          <a:p>
            <a:pPr algn="just"/>
            <a:r>
              <a:rPr lang="en-US" sz="4000" b="1" dirty="0" smtClean="0">
                <a:latin typeface="Times New Roman" panose="02020603050405020304" pitchFamily="18" charset="0"/>
                <a:cs typeface="Times New Roman" panose="02020603050405020304" pitchFamily="18" charset="0"/>
              </a:rPr>
              <a:t>PTC Tasters</a:t>
            </a:r>
          </a:p>
          <a:p>
            <a:pPr algn="just"/>
            <a:r>
              <a:rPr lang="en-US" sz="3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In nature, a bitter taste usually meant that what was being eaten was poisonous. PTC,  or phenylthiocarbamide is a bitter compound used to test if someone can taste bitter or not. The gene associated with the ability (or lac there of) to taste PTC is known as TAS2R38. </a:t>
            </a:r>
          </a:p>
          <a:p>
            <a:pPr algn="just"/>
            <a:r>
              <a:rPr lang="en-US" sz="3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To test if you can taste PTC or not, they have PTC coated papers that you can place in your mouth. Then, record if it is a strong taste, a weak taste, or if you don’t taste anything at all.</a:t>
            </a:r>
          </a:p>
          <a:p>
            <a:pPr algn="just"/>
            <a:endParaRPr lang="en-US" sz="4000" dirty="0" smtClean="0">
              <a:latin typeface="Times New Roman" panose="02020603050405020304" pitchFamily="18" charset="0"/>
              <a:cs typeface="Times New Roman" panose="02020603050405020304" pitchFamily="18" charset="0"/>
            </a:endParaRPr>
          </a:p>
          <a:p>
            <a:pPr algn="just"/>
            <a:r>
              <a:rPr lang="en-US" sz="4000" b="1" dirty="0" smtClean="0">
                <a:latin typeface="Times New Roman" panose="02020603050405020304" pitchFamily="18" charset="0"/>
                <a:cs typeface="Times New Roman" panose="02020603050405020304" pitchFamily="18" charset="0"/>
              </a:rPr>
              <a:t>Lactose Tolerance</a:t>
            </a:r>
            <a:endParaRPr lang="en-US" sz="4000" b="1" dirty="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Lactase is the enzyme that allows Lactose to be broken down. The presence of Lactase is associated with Lactose tolerance, while the absence of Lactase makes someone Lactose intolerant. Lactose tolerance is thought to evolved over time, allowing people who can digest lactose to survive better. Now, the presence of milk and milk products is very prevalent because of how many people are able to continue to digest Lactose as they age. </a:t>
            </a:r>
          </a:p>
          <a:p>
            <a:pPr algn="just"/>
            <a:endParaRPr lang="en-US" sz="3000" dirty="0">
              <a:latin typeface="Times New Roman" panose="02020603050405020304" pitchFamily="18" charset="0"/>
              <a:cs typeface="Times New Roman" panose="02020603050405020304" pitchFamily="18" charset="0"/>
            </a:endParaRPr>
          </a:p>
          <a:p>
            <a:pPr algn="just"/>
            <a:r>
              <a:rPr lang="en-US" sz="4000" b="1" dirty="0" smtClean="0">
                <a:latin typeface="Times New Roman" panose="02020603050405020304" pitchFamily="18" charset="0"/>
                <a:cs typeface="Times New Roman" panose="02020603050405020304" pitchFamily="18" charset="0"/>
              </a:rPr>
              <a:t>Bacteria </a:t>
            </a:r>
          </a:p>
          <a:p>
            <a:pPr algn="just"/>
            <a:r>
              <a:rPr lang="en-US" sz="30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It is well known that there is a greater number of bacteria both in and on you than there are cells in your body. We took </a:t>
            </a:r>
            <a:r>
              <a:rPr lang="en-US" sz="3000" dirty="0" err="1" smtClean="0">
                <a:latin typeface="Times New Roman" panose="02020603050405020304" pitchFamily="18" charset="0"/>
                <a:cs typeface="Times New Roman" panose="02020603050405020304" pitchFamily="18" charset="0"/>
              </a:rPr>
              <a:t>swabbings</a:t>
            </a:r>
            <a:r>
              <a:rPr lang="en-US" sz="3000" dirty="0" smtClean="0">
                <a:latin typeface="Times New Roman" panose="02020603050405020304" pitchFamily="18" charset="0"/>
                <a:cs typeface="Times New Roman" panose="02020603050405020304" pitchFamily="18" charset="0"/>
              </a:rPr>
              <a:t> of different parts of our bodies to see what bacteria we were growing. Some of the most swabbed areas were mouths, hands and belly buttons. I chose to sequence cultures that I have been working with to make sure we have the correct bacteria. </a:t>
            </a:r>
            <a:endParaRPr lang="en-US" sz="3000"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30365700" y="4670321"/>
            <a:ext cx="7391400" cy="27638479"/>
            <a:chOff x="30708600" y="4900863"/>
            <a:chExt cx="7391400" cy="26645938"/>
          </a:xfrm>
        </p:grpSpPr>
        <p:sp>
          <p:nvSpPr>
            <p:cNvPr id="8" name="Rectangle 7"/>
            <p:cNvSpPr/>
            <p:nvPr/>
          </p:nvSpPr>
          <p:spPr>
            <a:xfrm>
              <a:off x="30708600" y="4900863"/>
              <a:ext cx="7391400" cy="19740365"/>
            </a:xfrm>
            <a:prstGeom prst="rect">
              <a:avLst/>
            </a:prstGeom>
            <a:gradFill>
              <a:gsLst>
                <a:gs pos="0">
                  <a:schemeClr val="accent1">
                    <a:tint val="50000"/>
                    <a:satMod val="300000"/>
                    <a:alpha val="70000"/>
                  </a:schemeClr>
                </a:gs>
                <a:gs pos="35000">
                  <a:schemeClr val="accent1">
                    <a:tint val="37000"/>
                    <a:satMod val="300000"/>
                    <a:alpha val="70000"/>
                  </a:schemeClr>
                </a:gs>
                <a:gs pos="100000">
                  <a:schemeClr val="accent1">
                    <a:tint val="15000"/>
                    <a:satMod val="350000"/>
                    <a:alpha val="7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en-US" sz="6000" b="1" u="sng" dirty="0" smtClean="0">
                  <a:latin typeface="Times New Roman" panose="02020603050405020304" pitchFamily="18" charset="0"/>
                  <a:cs typeface="Times New Roman" panose="02020603050405020304" pitchFamily="18" charset="0"/>
                </a:rPr>
                <a:t>Conclusions</a:t>
              </a:r>
            </a:p>
            <a:p>
              <a:endParaRPr lang="en-US" sz="4000" b="1" dirty="0" smtClean="0">
                <a:latin typeface="Times New Roman" panose="02020603050405020304" pitchFamily="18" charset="0"/>
                <a:cs typeface="Times New Roman" panose="02020603050405020304" pitchFamily="18" charset="0"/>
              </a:endParaRPr>
            </a:p>
            <a:p>
              <a:r>
                <a:rPr lang="en-US" sz="4000" b="1" dirty="0" smtClean="0">
                  <a:latin typeface="Times New Roman" panose="02020603050405020304" pitchFamily="18" charset="0"/>
                  <a:cs typeface="Times New Roman" panose="02020603050405020304" pitchFamily="18" charset="0"/>
                </a:rPr>
                <a:t>Mitochondria</a:t>
              </a:r>
            </a:p>
            <a:p>
              <a:pPr algn="just"/>
              <a:r>
                <a:rPr lang="en-US" sz="4000" b="1"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Despite my own mitochondrial DNA not producing results, Bethany’s Mitochondrial DNA revealed that she was closely related to a modern Russian and Modern Polynesian through her maternal heritage. Meaning that it had to be a female from her mother’s side that was Russian or Polynesian. This information seemed to come as a pleasant surprise for my lab partner Bethany.</a:t>
              </a:r>
            </a:p>
            <a:p>
              <a:pPr algn="just"/>
              <a:endParaRPr lang="en-US" sz="3000" b="1" dirty="0">
                <a:latin typeface="Times New Roman" panose="02020603050405020304" pitchFamily="18" charset="0"/>
                <a:cs typeface="Times New Roman" panose="02020603050405020304" pitchFamily="18" charset="0"/>
              </a:endParaRPr>
            </a:p>
            <a:p>
              <a:pPr algn="just"/>
              <a:r>
                <a:rPr lang="en-US" sz="4000" b="1" dirty="0" smtClean="0">
                  <a:latin typeface="Times New Roman" panose="02020603050405020304" pitchFamily="18" charset="0"/>
                  <a:cs typeface="Times New Roman" panose="02020603050405020304" pitchFamily="18" charset="0"/>
                </a:rPr>
                <a:t>PTC Taster</a:t>
              </a:r>
            </a:p>
            <a:p>
              <a:pPr algn="just"/>
              <a:r>
                <a:rPr lang="en-US" sz="4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Out of the seven participating subjects, only five received a PTC sequence amplification. Of these five, three were mild tasters and there was one non-taster as well as one strong taster. The </a:t>
              </a:r>
              <a:r>
                <a:rPr lang="en-US" sz="3000" dirty="0" err="1" smtClean="0">
                  <a:latin typeface="Times New Roman" panose="02020603050405020304" pitchFamily="18" charset="0"/>
                  <a:cs typeface="Times New Roman" panose="02020603050405020304" pitchFamily="18" charset="0"/>
                </a:rPr>
                <a:t>phenogram</a:t>
              </a:r>
              <a:r>
                <a:rPr lang="en-US" sz="3000" dirty="0" smtClean="0">
                  <a:latin typeface="Times New Roman" panose="02020603050405020304" pitchFamily="18" charset="0"/>
                  <a:cs typeface="Times New Roman" panose="02020603050405020304" pitchFamily="18" charset="0"/>
                </a:rPr>
                <a:t> in Figure 4 done with sequence alignments confirmed these findings. </a:t>
              </a:r>
            </a:p>
            <a:p>
              <a:pPr algn="just"/>
              <a:endParaRPr lang="en-US" sz="3000" dirty="0">
                <a:latin typeface="Times New Roman" panose="02020603050405020304" pitchFamily="18" charset="0"/>
                <a:cs typeface="Times New Roman" panose="02020603050405020304" pitchFamily="18" charset="0"/>
              </a:endParaRPr>
            </a:p>
            <a:p>
              <a:pPr algn="just"/>
              <a:r>
                <a:rPr lang="en-US" sz="4000" b="1" dirty="0" smtClean="0">
                  <a:latin typeface="Times New Roman" panose="02020603050405020304" pitchFamily="18" charset="0"/>
                  <a:cs typeface="Times New Roman" panose="02020603050405020304" pitchFamily="18" charset="0"/>
                </a:rPr>
                <a:t>Lactose Tolerance</a:t>
              </a:r>
            </a:p>
            <a:p>
              <a:pPr algn="just"/>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Bethany’s Lactase gene lined up nearly perfectly, and according to her DNA she is able to digest lactose. </a:t>
              </a:r>
              <a:r>
                <a:rPr lang="en-US" sz="3000" dirty="0" smtClean="0">
                  <a:latin typeface="Times New Roman" panose="02020603050405020304" pitchFamily="18" charset="0"/>
                  <a:cs typeface="Times New Roman" panose="02020603050405020304" pitchFamily="18" charset="0"/>
                </a:rPr>
                <a:t>When questioned, her diet seems to also confirm her ability to digest lactose.</a:t>
              </a:r>
            </a:p>
            <a:p>
              <a:pPr algn="just"/>
              <a:endParaRPr lang="en-US" sz="3000" dirty="0">
                <a:latin typeface="Times New Roman" panose="02020603050405020304" pitchFamily="18" charset="0"/>
                <a:cs typeface="Times New Roman" panose="02020603050405020304" pitchFamily="18" charset="0"/>
              </a:endParaRPr>
            </a:p>
            <a:p>
              <a:pPr algn="just"/>
              <a:r>
                <a:rPr lang="en-US" sz="4000" b="1" dirty="0" smtClean="0">
                  <a:latin typeface="Times New Roman" panose="02020603050405020304" pitchFamily="18" charset="0"/>
                  <a:cs typeface="Times New Roman" panose="02020603050405020304" pitchFamily="18" charset="0"/>
                </a:rPr>
                <a:t>Bacteria</a:t>
              </a:r>
            </a:p>
            <a:p>
              <a:pPr algn="just"/>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The three bacteria that were sequenced were from the Molecular Genetics lab, where the students were trying to insert a gene of interest from one organism into </a:t>
              </a:r>
              <a:r>
                <a:rPr lang="en-US" sz="3000" i="1" dirty="0" smtClean="0">
                  <a:latin typeface="Times New Roman" panose="02020603050405020304" pitchFamily="18" charset="0"/>
                  <a:cs typeface="Times New Roman" panose="02020603050405020304" pitchFamily="18" charset="0"/>
                </a:rPr>
                <a:t>E. coli</a:t>
              </a:r>
              <a:r>
                <a:rPr lang="en-US" sz="3000" dirty="0" smtClean="0">
                  <a:latin typeface="Times New Roman" panose="02020603050405020304" pitchFamily="18" charset="0"/>
                  <a:cs typeface="Times New Roman" panose="02020603050405020304" pitchFamily="18" charset="0"/>
                </a:rPr>
                <a:t>. I chose to sequence these organisms in order to </a:t>
              </a:r>
              <a:r>
                <a:rPr lang="en-US" sz="3000" dirty="0" err="1" smtClean="0">
                  <a:latin typeface="Times New Roman" panose="02020603050405020304" pitchFamily="18" charset="0"/>
                  <a:cs typeface="Times New Roman" panose="02020603050405020304" pitchFamily="18" charset="0"/>
                </a:rPr>
                <a:t>confrim</a:t>
              </a:r>
              <a:r>
                <a:rPr lang="en-US" sz="3000" dirty="0" smtClean="0">
                  <a:latin typeface="Times New Roman" panose="02020603050405020304" pitchFamily="18" charset="0"/>
                  <a:cs typeface="Times New Roman" panose="02020603050405020304" pitchFamily="18" charset="0"/>
                </a:rPr>
                <a:t> that these were the correct organisms that were being used. According to the sequencing data, the organisms are genetically similar to their species DNA sequence listed on the NCBI website. </a:t>
              </a:r>
              <a:endParaRPr lang="en-US" sz="4000" b="1" dirty="0">
                <a:latin typeface="Times New Roman" panose="02020603050405020304" pitchFamily="18" charset="0"/>
                <a:cs typeface="Times New Roman" panose="02020603050405020304" pitchFamily="18" charset="0"/>
              </a:endParaRPr>
            </a:p>
          </p:txBody>
        </p:sp>
        <p:sp>
          <p:nvSpPr>
            <p:cNvPr id="9" name="Rectangle 8"/>
            <p:cNvSpPr/>
            <p:nvPr/>
          </p:nvSpPr>
          <p:spPr>
            <a:xfrm>
              <a:off x="30708600" y="25302400"/>
              <a:ext cx="7391400" cy="6244401"/>
            </a:xfrm>
            <a:prstGeom prst="rect">
              <a:avLst/>
            </a:prstGeom>
            <a:gradFill>
              <a:gsLst>
                <a:gs pos="0">
                  <a:schemeClr val="accent1">
                    <a:tint val="50000"/>
                    <a:satMod val="300000"/>
                    <a:alpha val="70000"/>
                  </a:schemeClr>
                </a:gs>
                <a:gs pos="35000">
                  <a:schemeClr val="accent1">
                    <a:tint val="37000"/>
                    <a:satMod val="300000"/>
                    <a:alpha val="70000"/>
                  </a:schemeClr>
                </a:gs>
                <a:gs pos="100000">
                  <a:schemeClr val="accent1">
                    <a:tint val="15000"/>
                    <a:satMod val="350000"/>
                    <a:alpha val="7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en-US" sz="6000" b="1" u="sng" dirty="0" smtClean="0">
                  <a:latin typeface="Times New Roman" panose="02020603050405020304" pitchFamily="18" charset="0"/>
                  <a:cs typeface="Times New Roman" panose="02020603050405020304" pitchFamily="18" charset="0"/>
                </a:rPr>
                <a:t>References</a:t>
              </a:r>
            </a:p>
            <a:p>
              <a:pPr marL="514350" indent="-514350">
                <a:buFont typeface="+mj-lt"/>
                <a:buAutoNum type="arabicPeriod"/>
              </a:pPr>
              <a:endParaRPr lang="en-US" sz="3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000" dirty="0" err="1" smtClean="0">
                  <a:latin typeface="Times New Roman" panose="02020603050405020304" pitchFamily="18" charset="0"/>
                  <a:cs typeface="Times New Roman" panose="02020603050405020304" pitchFamily="18" charset="0"/>
                </a:rPr>
                <a:t>Karnas</a:t>
              </a:r>
              <a:r>
                <a:rPr lang="en-US" sz="3000" dirty="0" smtClean="0">
                  <a:latin typeface="Times New Roman" panose="02020603050405020304" pitchFamily="18" charset="0"/>
                  <a:cs typeface="Times New Roman" panose="02020603050405020304" pitchFamily="18" charset="0"/>
                </a:rPr>
                <a:t>, K., Automated Sequencing Project #1 Mitochondrial Handout</a:t>
              </a:r>
              <a:r>
                <a:rPr lang="en-US" sz="3000" dirty="0">
                  <a:latin typeface="Times New Roman" panose="02020603050405020304" pitchFamily="18" charset="0"/>
                  <a:cs typeface="Times New Roman" panose="02020603050405020304" pitchFamily="18" charset="0"/>
                </a:rPr>
                <a:t>, Fall, 2013</a:t>
              </a:r>
              <a:r>
                <a:rPr lang="en-US" sz="30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3000" dirty="0" err="1">
                  <a:latin typeface="Times New Roman" panose="02020603050405020304" pitchFamily="18" charset="0"/>
                  <a:cs typeface="Times New Roman" panose="02020603050405020304" pitchFamily="18" charset="0"/>
                </a:rPr>
                <a:t>Karnas</a:t>
              </a:r>
              <a:r>
                <a:rPr lang="en-US" sz="3000" dirty="0">
                  <a:latin typeface="Times New Roman" panose="02020603050405020304" pitchFamily="18" charset="0"/>
                  <a:cs typeface="Times New Roman" panose="02020603050405020304" pitchFamily="18" charset="0"/>
                </a:rPr>
                <a:t>, K., Automated Sequencing Project </a:t>
              </a:r>
              <a:r>
                <a:rPr lang="en-US" sz="3000" dirty="0" smtClean="0">
                  <a:latin typeface="Times New Roman" panose="02020603050405020304" pitchFamily="18" charset="0"/>
                  <a:cs typeface="Times New Roman" panose="02020603050405020304" pitchFamily="18" charset="0"/>
                </a:rPr>
                <a:t>#2 PTC Gene, </a:t>
              </a:r>
              <a:r>
                <a:rPr lang="en-US" sz="3000" dirty="0">
                  <a:latin typeface="Times New Roman" panose="02020603050405020304" pitchFamily="18" charset="0"/>
                  <a:cs typeface="Times New Roman" panose="02020603050405020304" pitchFamily="18" charset="0"/>
                </a:rPr>
                <a:t>Fall, 2013</a:t>
              </a:r>
              <a:r>
                <a:rPr lang="en-US" sz="30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3000" dirty="0" err="1">
                  <a:latin typeface="Times New Roman" panose="02020603050405020304" pitchFamily="18" charset="0"/>
                  <a:cs typeface="Times New Roman" panose="02020603050405020304" pitchFamily="18" charset="0"/>
                </a:rPr>
                <a:t>Karnas</a:t>
              </a:r>
              <a:r>
                <a:rPr lang="en-US" sz="3000" dirty="0">
                  <a:latin typeface="Times New Roman" panose="02020603050405020304" pitchFamily="18" charset="0"/>
                  <a:cs typeface="Times New Roman" panose="02020603050405020304" pitchFamily="18" charset="0"/>
                </a:rPr>
                <a:t>, K., Automated Sequencing Project </a:t>
              </a:r>
              <a:r>
                <a:rPr lang="en-US" sz="3000" dirty="0" smtClean="0">
                  <a:latin typeface="Times New Roman" panose="02020603050405020304" pitchFamily="18" charset="0"/>
                  <a:cs typeface="Times New Roman" panose="02020603050405020304" pitchFamily="18" charset="0"/>
                </a:rPr>
                <a:t>#3 </a:t>
              </a:r>
              <a:r>
                <a:rPr lang="en-US" sz="3000" dirty="0" err="1" smtClean="0">
                  <a:latin typeface="Times New Roman" panose="02020603050405020304" pitchFamily="18" charset="0"/>
                  <a:cs typeface="Times New Roman" panose="02020603050405020304" pitchFamily="18" charset="0"/>
                </a:rPr>
                <a:t>Latcatse</a:t>
              </a:r>
              <a:r>
                <a:rPr lang="en-US" sz="3000" dirty="0" smtClean="0">
                  <a:latin typeface="Times New Roman" panose="02020603050405020304" pitchFamily="18" charset="0"/>
                  <a:cs typeface="Times New Roman" panose="02020603050405020304" pitchFamily="18" charset="0"/>
                </a:rPr>
                <a:t> Persistence SNP, </a:t>
              </a:r>
              <a:r>
                <a:rPr lang="en-US" sz="3000" dirty="0">
                  <a:latin typeface="Times New Roman" panose="02020603050405020304" pitchFamily="18" charset="0"/>
                  <a:cs typeface="Times New Roman" panose="02020603050405020304" pitchFamily="18" charset="0"/>
                </a:rPr>
                <a:t>Fall, 2013.</a:t>
              </a:r>
            </a:p>
            <a:p>
              <a:pPr marL="514350" indent="-514350">
                <a:buFont typeface="+mj-lt"/>
                <a:buAutoNum type="arabicPeriod"/>
              </a:pPr>
              <a:r>
                <a:rPr lang="en-US" sz="3000" dirty="0" err="1">
                  <a:latin typeface="Times New Roman" panose="02020603050405020304" pitchFamily="18" charset="0"/>
                  <a:cs typeface="Times New Roman" panose="02020603050405020304" pitchFamily="18" charset="0"/>
                </a:rPr>
                <a:t>Karnas</a:t>
              </a:r>
              <a:r>
                <a:rPr lang="en-US" sz="3000" dirty="0">
                  <a:latin typeface="Times New Roman" panose="02020603050405020304" pitchFamily="18" charset="0"/>
                  <a:cs typeface="Times New Roman" panose="02020603050405020304" pitchFamily="18" charset="0"/>
                </a:rPr>
                <a:t>, K., Automated Sequencing Project </a:t>
              </a:r>
              <a:r>
                <a:rPr lang="en-US" sz="3000" dirty="0" smtClean="0">
                  <a:latin typeface="Times New Roman" panose="02020603050405020304" pitchFamily="18" charset="0"/>
                  <a:cs typeface="Times New Roman" panose="02020603050405020304" pitchFamily="18" charset="0"/>
                </a:rPr>
                <a:t>#4 Bacterial Identification by </a:t>
              </a:r>
              <a:r>
                <a:rPr lang="en-US" sz="3000" dirty="0" err="1" smtClean="0">
                  <a:latin typeface="Times New Roman" panose="02020603050405020304" pitchFamily="18" charset="0"/>
                  <a:cs typeface="Times New Roman" panose="02020603050405020304" pitchFamily="18" charset="0"/>
                </a:rPr>
                <a:t>rRNA</a:t>
              </a:r>
              <a:r>
                <a:rPr lang="en-US" sz="3000" dirty="0" smtClean="0">
                  <a:latin typeface="Times New Roman" panose="02020603050405020304" pitchFamily="18" charset="0"/>
                  <a:cs typeface="Times New Roman" panose="02020603050405020304" pitchFamily="18" charset="0"/>
                </a:rPr>
                <a:t> Sequence, </a:t>
              </a:r>
              <a:r>
                <a:rPr lang="en-US" sz="3000" dirty="0">
                  <a:latin typeface="Times New Roman" panose="02020603050405020304" pitchFamily="18" charset="0"/>
                  <a:cs typeface="Times New Roman" panose="02020603050405020304" pitchFamily="18" charset="0"/>
                </a:rPr>
                <a:t>Fall, 2013</a:t>
              </a:r>
              <a:r>
                <a:rPr lang="en-US" sz="30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3000" dirty="0">
                  <a:latin typeface="Times New Roman" panose="02020603050405020304" pitchFamily="18" charset="0"/>
                  <a:cs typeface="Times New Roman" panose="02020603050405020304" pitchFamily="18" charset="0"/>
                  <a:hlinkClick r:id="rId2"/>
                </a:rPr>
                <a:t>http://</a:t>
              </a:r>
              <a:r>
                <a:rPr lang="en-US" sz="3000" dirty="0" smtClean="0">
                  <a:latin typeface="Times New Roman" panose="02020603050405020304" pitchFamily="18" charset="0"/>
                  <a:cs typeface="Times New Roman" panose="02020603050405020304" pitchFamily="18" charset="0"/>
                  <a:hlinkClick r:id="rId2"/>
                </a:rPr>
                <a:t>blast.ncbi.nlm.nih.gov/Blast.cgi</a:t>
              </a:r>
              <a:endParaRPr lang="en-US" sz="3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000" dirty="0" smtClean="0">
                  <a:latin typeface="Times New Roman" panose="02020603050405020304" pitchFamily="18" charset="0"/>
                  <a:cs typeface="Times New Roman" panose="02020603050405020304" pitchFamily="18" charset="0"/>
                  <a:hlinkClick r:id="rId3"/>
                </a:rPr>
                <a:t>http://www.bioservers.org/bioserver/</a:t>
              </a:r>
              <a:endParaRPr lang="en-US" sz="3000" dirty="0" smtClean="0">
                <a:latin typeface="Times New Roman" panose="02020603050405020304" pitchFamily="18" charset="0"/>
                <a:cs typeface="Times New Roman" panose="02020603050405020304" pitchFamily="18" charset="0"/>
              </a:endParaRPr>
            </a:p>
            <a:p>
              <a:endParaRPr lang="en-US" sz="3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p:txBody>
        </p:sp>
      </p:grpSp>
      <p:grpSp>
        <p:nvGrpSpPr>
          <p:cNvPr id="28" name="Group 27"/>
          <p:cNvGrpSpPr/>
          <p:nvPr/>
        </p:nvGrpSpPr>
        <p:grpSpPr>
          <a:xfrm>
            <a:off x="8743950" y="4724400"/>
            <a:ext cx="20955000" cy="27584399"/>
            <a:chOff x="8743950" y="4724400"/>
            <a:chExt cx="20955000" cy="27584399"/>
          </a:xfrm>
        </p:grpSpPr>
        <p:sp>
          <p:nvSpPr>
            <p:cNvPr id="7" name="Rectangle 6"/>
            <p:cNvSpPr/>
            <p:nvPr/>
          </p:nvSpPr>
          <p:spPr>
            <a:xfrm>
              <a:off x="8743950" y="4724400"/>
              <a:ext cx="20955000" cy="27584399"/>
            </a:xfrm>
            <a:prstGeom prst="rect">
              <a:avLst/>
            </a:prstGeom>
            <a:gradFill>
              <a:gsLst>
                <a:gs pos="0">
                  <a:schemeClr val="accent1">
                    <a:tint val="50000"/>
                    <a:satMod val="300000"/>
                    <a:alpha val="70000"/>
                  </a:schemeClr>
                </a:gs>
                <a:gs pos="35000">
                  <a:schemeClr val="accent1">
                    <a:tint val="37000"/>
                    <a:satMod val="300000"/>
                    <a:alpha val="70000"/>
                  </a:schemeClr>
                </a:gs>
                <a:gs pos="100000">
                  <a:schemeClr val="accent1">
                    <a:tint val="15000"/>
                    <a:satMod val="350000"/>
                    <a:alpha val="7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en-US" sz="6000" b="1" u="sng" dirty="0" smtClean="0">
                  <a:latin typeface="Times New Roman" panose="02020603050405020304" pitchFamily="18" charset="0"/>
                  <a:cs typeface="Times New Roman" panose="02020603050405020304" pitchFamily="18" charset="0"/>
                </a:rPr>
                <a:t>Results</a:t>
              </a:r>
              <a:endParaRPr lang="en-US" sz="6000" b="1" u="sng" dirty="0">
                <a:latin typeface="Times New Roman" panose="02020603050405020304" pitchFamily="18" charset="0"/>
                <a:cs typeface="Times New Roman" panose="02020603050405020304" pitchFamily="18" charset="0"/>
              </a:endParaRPr>
            </a:p>
          </p:txBody>
        </p:sp>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39478" t="20896" r="36902" b="60494"/>
            <a:stretch/>
          </p:blipFill>
          <p:spPr bwMode="auto">
            <a:xfrm>
              <a:off x="24612600" y="6639793"/>
              <a:ext cx="5005912" cy="3155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8743950" y="5836217"/>
              <a:ext cx="15640050"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Mitochondrial</a:t>
              </a:r>
            </a:p>
          </p:txBody>
        </p:sp>
        <p:sp>
          <p:nvSpPr>
            <p:cNvPr id="22" name="TextBox 21"/>
            <p:cNvSpPr txBox="1"/>
            <p:nvPr/>
          </p:nvSpPr>
          <p:spPr>
            <a:xfrm>
              <a:off x="24611825" y="9825009"/>
              <a:ext cx="5005912" cy="1631216"/>
            </a:xfrm>
            <a:prstGeom prst="rect">
              <a:avLst/>
            </a:prstGeom>
            <a:noFill/>
          </p:spPr>
          <p:txBody>
            <a:bodyPr wrap="square" rtlCol="0">
              <a:spAutoFit/>
            </a:bodyPr>
            <a:lstStyle/>
            <a:p>
              <a:pPr algn="just"/>
              <a:r>
                <a:rPr lang="en-US" sz="2500" b="1" dirty="0" smtClean="0">
                  <a:latin typeface="Times New Roman" panose="02020603050405020304" pitchFamily="18" charset="0"/>
                  <a:cs typeface="Times New Roman" panose="02020603050405020304" pitchFamily="18" charset="0"/>
                </a:rPr>
                <a:t>Figure 2: </a:t>
              </a:r>
              <a:r>
                <a:rPr lang="en-US" sz="2500" dirty="0" smtClean="0">
                  <a:latin typeface="Times New Roman" panose="02020603050405020304" pitchFamily="18" charset="0"/>
                  <a:cs typeface="Times New Roman" panose="02020603050405020304" pitchFamily="18" charset="0"/>
                </a:rPr>
                <a:t>A </a:t>
              </a:r>
              <a:r>
                <a:rPr lang="en-US" sz="2500" dirty="0" err="1" smtClean="0">
                  <a:latin typeface="Times New Roman" panose="02020603050405020304" pitchFamily="18" charset="0"/>
                  <a:cs typeface="Times New Roman" panose="02020603050405020304" pitchFamily="18" charset="0"/>
                </a:rPr>
                <a:t>phenogram</a:t>
              </a:r>
              <a:r>
                <a:rPr lang="en-US" sz="2500" dirty="0" smtClean="0">
                  <a:latin typeface="Times New Roman" panose="02020603050405020304" pitchFamily="18" charset="0"/>
                  <a:cs typeface="Times New Roman" panose="02020603050405020304" pitchFamily="18" charset="0"/>
                </a:rPr>
                <a:t> including Bethany’s </a:t>
              </a:r>
              <a:r>
                <a:rPr lang="en-US" sz="2500" dirty="0" err="1" smtClean="0">
                  <a:latin typeface="Times New Roman" panose="02020603050405020304" pitchFamily="18" charset="0"/>
                  <a:cs typeface="Times New Roman" panose="02020603050405020304" pitchFamily="18" charset="0"/>
                </a:rPr>
                <a:t>mt</a:t>
              </a:r>
              <a:r>
                <a:rPr lang="en-US" sz="2500" dirty="0" smtClean="0">
                  <a:latin typeface="Times New Roman" panose="02020603050405020304" pitchFamily="18" charset="0"/>
                  <a:cs typeface="Times New Roman" panose="02020603050405020304" pitchFamily="18" charset="0"/>
                </a:rPr>
                <a:t> DNA compared to other modern human DNA added to </a:t>
              </a:r>
              <a:r>
                <a:rPr lang="en-US" sz="2500" dirty="0" err="1" smtClean="0">
                  <a:latin typeface="Times New Roman" panose="02020603050405020304" pitchFamily="18" charset="0"/>
                  <a:cs typeface="Times New Roman" panose="02020603050405020304" pitchFamily="18" charset="0"/>
                </a:rPr>
                <a:t>bioservers</a:t>
              </a:r>
              <a:r>
                <a:rPr lang="en-US" sz="2500" dirty="0" smtClean="0">
                  <a:latin typeface="Times New Roman" panose="02020603050405020304" pitchFamily="18" charset="0"/>
                  <a:cs typeface="Times New Roman" panose="02020603050405020304" pitchFamily="18" charset="0"/>
                </a:rPr>
                <a:t> in 2000.</a:t>
              </a:r>
              <a:endParaRPr lang="en-US" sz="2500" b="1" dirty="0">
                <a:latin typeface="Times New Roman" panose="02020603050405020304" pitchFamily="18" charset="0"/>
                <a:cs typeface="Times New Roman" panose="02020603050405020304" pitchFamily="18" charset="0"/>
              </a:endParaRP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7002" y="6580198"/>
              <a:ext cx="5534798" cy="3629532"/>
            </a:xfrm>
            <a:prstGeom prst="rect">
              <a:avLst/>
            </a:prstGeom>
          </p:spPr>
        </p:pic>
        <p:sp>
          <p:nvSpPr>
            <p:cNvPr id="31" name="TextBox 30"/>
            <p:cNvSpPr txBox="1"/>
            <p:nvPr/>
          </p:nvSpPr>
          <p:spPr>
            <a:xfrm>
              <a:off x="8867002" y="10209730"/>
              <a:ext cx="5534798" cy="861774"/>
            </a:xfrm>
            <a:prstGeom prst="rect">
              <a:avLst/>
            </a:prstGeom>
            <a:noFill/>
          </p:spPr>
          <p:txBody>
            <a:bodyPr wrap="square" rtlCol="0">
              <a:spAutoFit/>
            </a:bodyPr>
            <a:lstStyle/>
            <a:p>
              <a:pPr algn="just"/>
              <a:r>
                <a:rPr lang="en-US" sz="2500" b="1" dirty="0" smtClean="0">
                  <a:latin typeface="Times New Roman" panose="02020603050405020304" pitchFamily="18" charset="0"/>
                  <a:cs typeface="Times New Roman" panose="02020603050405020304" pitchFamily="18" charset="0"/>
                </a:rPr>
                <a:t>Figure 1: </a:t>
              </a:r>
              <a:r>
                <a:rPr lang="en-US" sz="2500" dirty="0" smtClean="0">
                  <a:latin typeface="Times New Roman" panose="02020603050405020304" pitchFamily="18" charset="0"/>
                  <a:cs typeface="Times New Roman" panose="02020603050405020304" pitchFamily="18" charset="0"/>
                </a:rPr>
                <a:t>Bethany’s </a:t>
              </a:r>
              <a:r>
                <a:rPr lang="en-US" sz="2500" dirty="0" err="1" smtClean="0">
                  <a:latin typeface="Times New Roman" panose="02020603050405020304" pitchFamily="18" charset="0"/>
                  <a:cs typeface="Times New Roman" panose="02020603050405020304" pitchFamily="18" charset="0"/>
                </a:rPr>
                <a:t>mt</a:t>
              </a:r>
              <a:r>
                <a:rPr lang="en-US" sz="2500" dirty="0" smtClean="0">
                  <a:latin typeface="Times New Roman" panose="02020603050405020304" pitchFamily="18" charset="0"/>
                  <a:cs typeface="Times New Roman" panose="02020603050405020304" pitchFamily="18" charset="0"/>
                </a:rPr>
                <a:t> DNA forward and reverse sequence aligned. </a:t>
              </a:r>
              <a:endParaRPr lang="en-US" sz="2500" b="1"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14554200" y="6544103"/>
              <a:ext cx="9829800" cy="4708981"/>
            </a:xfrm>
            <a:prstGeom prst="rect">
              <a:avLst/>
            </a:prstGeom>
            <a:noFill/>
          </p:spPr>
          <p:txBody>
            <a:bodyPr wrap="square" rtlCol="0">
              <a:spAutoFit/>
            </a:bodyPr>
            <a:lstStyle/>
            <a:p>
              <a:pPr algn="just"/>
              <a:r>
                <a:rPr lang="en-US" sz="3000" dirty="0" smtClean="0">
                  <a:latin typeface="Times New Roman" panose="02020603050405020304" pitchFamily="18" charset="0"/>
                  <a:cs typeface="Times New Roman" panose="02020603050405020304" pitchFamily="18" charset="0"/>
                </a:rPr>
                <a:t>       Despite trying several different mitochondrial DNA (</a:t>
              </a:r>
              <a:r>
                <a:rPr lang="en-US" sz="3000" dirty="0" err="1" smtClean="0">
                  <a:latin typeface="Times New Roman" panose="02020603050405020304" pitchFamily="18" charset="0"/>
                  <a:cs typeface="Times New Roman" panose="02020603050405020304" pitchFamily="18" charset="0"/>
                </a:rPr>
                <a:t>mt</a:t>
              </a:r>
              <a:r>
                <a:rPr lang="en-US" sz="3000" dirty="0" smtClean="0">
                  <a:latin typeface="Times New Roman" panose="02020603050405020304" pitchFamily="18" charset="0"/>
                  <a:cs typeface="Times New Roman" panose="02020603050405020304" pitchFamily="18" charset="0"/>
                </a:rPr>
                <a:t> DNA) dilutions, I was unable to isolate and amplify my own mitochondrial DNA, so I chose to analyze my classmate Bethany’s </a:t>
              </a:r>
              <a:r>
                <a:rPr lang="en-US" sz="3000" dirty="0" err="1" smtClean="0">
                  <a:latin typeface="Times New Roman" panose="02020603050405020304" pitchFamily="18" charset="0"/>
                  <a:cs typeface="Times New Roman" panose="02020603050405020304" pitchFamily="18" charset="0"/>
                </a:rPr>
                <a:t>mt</a:t>
              </a:r>
              <a:r>
                <a:rPr lang="en-US" sz="3000" dirty="0" smtClean="0">
                  <a:latin typeface="Times New Roman" panose="02020603050405020304" pitchFamily="18" charset="0"/>
                  <a:cs typeface="Times New Roman" panose="02020603050405020304" pitchFamily="18" charset="0"/>
                </a:rPr>
                <a:t> DNA. Figure 1, on the left, shows the forward and revers alignment of Bethany’s </a:t>
              </a:r>
              <a:r>
                <a:rPr lang="en-US" sz="3000" dirty="0" err="1" smtClean="0">
                  <a:latin typeface="Times New Roman" panose="02020603050405020304" pitchFamily="18" charset="0"/>
                  <a:cs typeface="Times New Roman" panose="02020603050405020304" pitchFamily="18" charset="0"/>
                </a:rPr>
                <a:t>mt</a:t>
              </a:r>
              <a:r>
                <a:rPr lang="en-US" sz="3000" dirty="0" smtClean="0">
                  <a:latin typeface="Times New Roman" panose="02020603050405020304" pitchFamily="18" charset="0"/>
                  <a:cs typeface="Times New Roman" panose="02020603050405020304" pitchFamily="18" charset="0"/>
                </a:rPr>
                <a:t> DNA. There was a 98% identity, with 2% gaps across approximately 400 nucleotides. Figure 2, to the right, shows a </a:t>
              </a:r>
              <a:r>
                <a:rPr lang="en-US" sz="3000" dirty="0" err="1" smtClean="0">
                  <a:latin typeface="Times New Roman" panose="02020603050405020304" pitchFamily="18" charset="0"/>
                  <a:cs typeface="Times New Roman" panose="02020603050405020304" pitchFamily="18" charset="0"/>
                </a:rPr>
                <a:t>phenogram</a:t>
              </a:r>
              <a:r>
                <a:rPr lang="en-US" sz="3000" dirty="0" smtClean="0">
                  <a:latin typeface="Times New Roman" panose="02020603050405020304" pitchFamily="18" charset="0"/>
                  <a:cs typeface="Times New Roman" panose="02020603050405020304" pitchFamily="18" charset="0"/>
                </a:rPr>
                <a:t> including Bethany’s </a:t>
              </a:r>
              <a:r>
                <a:rPr lang="en-US" sz="3000" dirty="0" err="1" smtClean="0">
                  <a:latin typeface="Times New Roman" panose="02020603050405020304" pitchFamily="18" charset="0"/>
                  <a:cs typeface="Times New Roman" panose="02020603050405020304" pitchFamily="18" charset="0"/>
                </a:rPr>
                <a:t>mt</a:t>
              </a:r>
              <a:r>
                <a:rPr lang="en-US" sz="3000" dirty="0" smtClean="0">
                  <a:latin typeface="Times New Roman" panose="02020603050405020304" pitchFamily="18" charset="0"/>
                  <a:cs typeface="Times New Roman" panose="02020603050405020304" pitchFamily="18" charset="0"/>
                </a:rPr>
                <a:t> DNA as well as several other Human sequences. It appears that Bethany is Most closely related to Russian number 1 and Polynesian number 1. </a:t>
              </a:r>
              <a:endParaRPr lang="en-US" sz="3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8743950" y="11131048"/>
              <a:ext cx="15640050"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PTC Taster</a:t>
              </a:r>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7002" y="11842945"/>
              <a:ext cx="5572903" cy="6344536"/>
            </a:xfrm>
            <a:prstGeom prst="rect">
              <a:avLst/>
            </a:prstGeom>
          </p:spPr>
        </p:pic>
        <p:sp>
          <p:nvSpPr>
            <p:cNvPr id="35" name="TextBox 34"/>
            <p:cNvSpPr txBox="1"/>
            <p:nvPr/>
          </p:nvSpPr>
          <p:spPr>
            <a:xfrm>
              <a:off x="8858981" y="18187481"/>
              <a:ext cx="5534798" cy="938719"/>
            </a:xfrm>
            <a:prstGeom prst="rect">
              <a:avLst/>
            </a:prstGeom>
            <a:noFill/>
          </p:spPr>
          <p:txBody>
            <a:bodyPr wrap="square" rtlCol="0">
              <a:spAutoFit/>
            </a:bodyPr>
            <a:lstStyle/>
            <a:p>
              <a:pPr algn="just"/>
              <a:r>
                <a:rPr lang="en-US" sz="2500" b="1" dirty="0" smtClean="0">
                  <a:latin typeface="Times New Roman" panose="02020603050405020304" pitchFamily="18" charset="0"/>
                  <a:cs typeface="Times New Roman" panose="02020603050405020304" pitchFamily="18" charset="0"/>
                </a:rPr>
                <a:t>Figure 3: </a:t>
              </a:r>
              <a:r>
                <a:rPr lang="en-US" sz="2500" dirty="0" smtClean="0">
                  <a:latin typeface="Times New Roman" panose="02020603050405020304" pitchFamily="18" charset="0"/>
                  <a:cs typeface="Times New Roman" panose="02020603050405020304" pitchFamily="18" charset="0"/>
                </a:rPr>
                <a:t>My </a:t>
              </a:r>
              <a:r>
                <a:rPr lang="en-US" sz="2800" dirty="0" smtClean="0">
                  <a:latin typeface="Times New Roman" panose="02020603050405020304" pitchFamily="18" charset="0"/>
                  <a:cs typeface="Times New Roman" panose="02020603050405020304" pitchFamily="18" charset="0"/>
                </a:rPr>
                <a:t>TAS2R38</a:t>
              </a:r>
              <a:r>
                <a:rPr lang="en-US" sz="2500" dirty="0" smtClean="0">
                  <a:latin typeface="Times New Roman" panose="02020603050405020304" pitchFamily="18" charset="0"/>
                  <a:cs typeface="Times New Roman" panose="02020603050405020304" pitchFamily="18" charset="0"/>
                </a:rPr>
                <a:t> gene forward and reverse sequence aligned. </a:t>
              </a:r>
              <a:endParaRPr lang="en-US" sz="25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4562221" y="11842945"/>
              <a:ext cx="6240379" cy="5170646"/>
            </a:xfrm>
            <a:prstGeom prst="rect">
              <a:avLst/>
            </a:prstGeom>
            <a:noFill/>
          </p:spPr>
          <p:txBody>
            <a:bodyPr wrap="square" rtlCol="0">
              <a:spAutoFit/>
            </a:bodyPr>
            <a:lstStyle/>
            <a:p>
              <a:pPr algn="just"/>
              <a:r>
                <a:rPr lang="en-US" sz="3000" dirty="0" smtClean="0">
                  <a:latin typeface="Times New Roman" panose="02020603050405020304" pitchFamily="18" charset="0"/>
                  <a:cs typeface="Times New Roman" panose="02020603050405020304" pitchFamily="18" charset="0"/>
                </a:rPr>
                <a:t>       In the class, there was a good distribution of tasters and non-tasters. Personally, I was a medium taster, along with several of my classmates. There was one strong taster, and one non-taster. Of the seven participating subjects, only five of the participants actually had a sequence for PTC, seen in Figure 4 to the right. To the left, Figure 3, is the forward and reverse</a:t>
              </a:r>
              <a:br>
                <a:rPr lang="en-US" sz="3000" dirty="0" smtClean="0">
                  <a:latin typeface="Times New Roman" panose="02020603050405020304" pitchFamily="18" charset="0"/>
                  <a:cs typeface="Times New Roman" panose="02020603050405020304" pitchFamily="18" charset="0"/>
                </a:rPr>
              </a:br>
              <a:endParaRPr lang="en-US" sz="3000" dirty="0" smtClean="0">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20978850" y="11912166"/>
              <a:ext cx="2933174" cy="4401879"/>
              <a:chOff x="14562221" y="15032097"/>
              <a:chExt cx="2933174" cy="4401879"/>
            </a:xfrm>
          </p:grpSpPr>
          <p:pic>
            <p:nvPicPr>
              <p:cNvPr id="1033" name="Picture 9"/>
              <p:cNvPicPr>
                <a:picLocks noChangeAspect="1" noChangeArrowheads="1"/>
              </p:cNvPicPr>
              <p:nvPr/>
            </p:nvPicPr>
            <p:blipFill rotWithShape="1">
              <a:blip r:embed="rId7">
                <a:extLst>
                  <a:ext uri="{28A0092B-C50C-407E-A947-70E740481C1C}">
                    <a14:useLocalDpi xmlns:a14="http://schemas.microsoft.com/office/drawing/2010/main" val="0"/>
                  </a:ext>
                </a:extLst>
              </a:blip>
              <a:srcRect l="20000" t="23109" r="66974" b="59375"/>
              <a:stretch/>
            </p:blipFill>
            <p:spPr bwMode="auto">
              <a:xfrm>
                <a:off x="14562221" y="15032097"/>
                <a:ext cx="2933174" cy="3155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37"/>
              <p:cNvSpPr txBox="1"/>
              <p:nvPr/>
            </p:nvSpPr>
            <p:spPr>
              <a:xfrm>
                <a:off x="14562221" y="18187481"/>
                <a:ext cx="2933174" cy="1246495"/>
              </a:xfrm>
              <a:prstGeom prst="rect">
                <a:avLst/>
              </a:prstGeom>
              <a:noFill/>
            </p:spPr>
            <p:txBody>
              <a:bodyPr wrap="square" rtlCol="0">
                <a:spAutoFit/>
              </a:bodyPr>
              <a:lstStyle/>
              <a:p>
                <a:pPr algn="just"/>
                <a:r>
                  <a:rPr lang="en-US" sz="2500" b="1" dirty="0" smtClean="0">
                    <a:latin typeface="Times New Roman" panose="02020603050405020304" pitchFamily="18" charset="0"/>
                    <a:cs typeface="Times New Roman" panose="02020603050405020304" pitchFamily="18" charset="0"/>
                  </a:rPr>
                  <a:t>Figure 4: </a:t>
                </a:r>
                <a:r>
                  <a:rPr lang="en-US" sz="2500" dirty="0" smtClean="0">
                    <a:latin typeface="Times New Roman" panose="02020603050405020304" pitchFamily="18" charset="0"/>
                    <a:cs typeface="Times New Roman" panose="02020603050405020304" pitchFamily="18" charset="0"/>
                  </a:rPr>
                  <a:t>Class relationships in the ability to taste PTC.</a:t>
                </a:r>
                <a:endParaRPr lang="en-US" sz="2500" b="1" dirty="0">
                  <a:latin typeface="Times New Roman" panose="02020603050405020304" pitchFamily="18" charset="0"/>
                  <a:cs typeface="Times New Roman" panose="02020603050405020304" pitchFamily="18" charset="0"/>
                </a:endParaRPr>
              </a:p>
            </p:txBody>
          </p:sp>
        </p:grpSp>
        <p:pic>
          <p:nvPicPr>
            <p:cNvPr id="1034" name="Picture 10"/>
            <p:cNvPicPr>
              <a:picLocks noChangeAspect="1" noChangeArrowheads="1"/>
            </p:cNvPicPr>
            <p:nvPr/>
          </p:nvPicPr>
          <p:blipFill rotWithShape="1">
            <a:blip r:embed="rId8">
              <a:extLst>
                <a:ext uri="{28A0092B-C50C-407E-A947-70E740481C1C}">
                  <a14:useLocalDpi xmlns:a14="http://schemas.microsoft.com/office/drawing/2010/main" val="0"/>
                </a:ext>
              </a:extLst>
            </a:blip>
            <a:srcRect l="6777" t="17344" r="47812" b="12253"/>
            <a:stretch/>
          </p:blipFill>
          <p:spPr bwMode="auto">
            <a:xfrm>
              <a:off x="24081205" y="11842945"/>
              <a:ext cx="5536532" cy="686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TextBox 40"/>
            <p:cNvSpPr txBox="1"/>
            <p:nvPr/>
          </p:nvSpPr>
          <p:spPr>
            <a:xfrm>
              <a:off x="24081205" y="18737520"/>
              <a:ext cx="5534798" cy="1631216"/>
            </a:xfrm>
            <a:prstGeom prst="rect">
              <a:avLst/>
            </a:prstGeom>
            <a:noFill/>
          </p:spPr>
          <p:txBody>
            <a:bodyPr wrap="square" rtlCol="0">
              <a:spAutoFit/>
            </a:bodyPr>
            <a:lstStyle/>
            <a:p>
              <a:pPr algn="just"/>
              <a:r>
                <a:rPr lang="en-US" sz="2500" b="1" dirty="0" smtClean="0">
                  <a:latin typeface="Times New Roman" panose="02020603050405020304" pitchFamily="18" charset="0"/>
                  <a:cs typeface="Times New Roman" panose="02020603050405020304" pitchFamily="18" charset="0"/>
                </a:rPr>
                <a:t>Figure 5: </a:t>
              </a:r>
              <a:r>
                <a:rPr lang="en-US" sz="2500" dirty="0" smtClean="0">
                  <a:latin typeface="Times New Roman" panose="02020603050405020304" pitchFamily="18" charset="0"/>
                  <a:cs typeface="Times New Roman" panose="02020603050405020304" pitchFamily="18" charset="0"/>
                </a:rPr>
                <a:t>My TAS2R38 gene aligned with </a:t>
              </a:r>
              <a:r>
                <a:rPr lang="en-US" sz="2500" dirty="0">
                  <a:latin typeface="Times New Roman" panose="02020603050405020304" pitchFamily="18" charset="0"/>
                  <a:cs typeface="Times New Roman" panose="02020603050405020304" pitchFamily="18" charset="0"/>
                </a:rPr>
                <a:t>Homo sapiens isolate </a:t>
              </a:r>
              <a:r>
                <a:rPr lang="en-US" sz="2500" dirty="0" err="1">
                  <a:latin typeface="Times New Roman" panose="02020603050405020304" pitchFamily="18" charset="0"/>
                  <a:cs typeface="Times New Roman" panose="02020603050405020304" pitchFamily="18" charset="0"/>
                </a:rPr>
                <a:t>SPWHosa</a:t>
              </a:r>
              <a:r>
                <a:rPr lang="en-US" sz="2500" dirty="0">
                  <a:latin typeface="Times New Roman" panose="02020603050405020304" pitchFamily="18" charset="0"/>
                  <a:cs typeface="Times New Roman" panose="02020603050405020304" pitchFamily="18" charset="0"/>
                </a:rPr>
                <a:t> bitter taste receptor TAS2R38 (TAS2R38) </a:t>
              </a:r>
              <a:r>
                <a:rPr lang="en-US" sz="2500" dirty="0" smtClean="0">
                  <a:latin typeface="Times New Roman" panose="02020603050405020304" pitchFamily="18" charset="0"/>
                  <a:cs typeface="Times New Roman" panose="02020603050405020304" pitchFamily="18" charset="0"/>
                </a:rPr>
                <a:t>gene, complete.</a:t>
              </a:r>
            </a:p>
          </p:txBody>
        </p:sp>
        <p:sp>
          <p:nvSpPr>
            <p:cNvPr id="27" name="TextBox 26"/>
            <p:cNvSpPr txBox="1"/>
            <p:nvPr/>
          </p:nvSpPr>
          <p:spPr>
            <a:xfrm>
              <a:off x="14562221" y="16420743"/>
              <a:ext cx="9518984" cy="2400657"/>
            </a:xfrm>
            <a:prstGeom prst="rect">
              <a:avLst/>
            </a:prstGeom>
            <a:noFill/>
          </p:spPr>
          <p:txBody>
            <a:bodyPr wrap="square" rtlCol="0">
              <a:spAutoFit/>
            </a:bodyPr>
            <a:lstStyle/>
            <a:p>
              <a:pPr algn="just"/>
              <a:r>
                <a:rPr lang="en-US" sz="3000" dirty="0" smtClean="0">
                  <a:latin typeface="Times New Roman" panose="02020603050405020304" pitchFamily="18" charset="0"/>
                  <a:cs typeface="Times New Roman" panose="02020603050405020304" pitchFamily="18" charset="0"/>
                </a:rPr>
                <a:t>alignment for my TAS2R38 gene. In Figure 5, to the right, my TAS2R38 sequence is aligned to an isolated bitter taste receptor for humans. I was aligned with a 98% accuracy, using my reverse sequence as my forward sequence was not readable past nucleotide 360 (not shown).</a:t>
              </a:r>
            </a:p>
          </p:txBody>
        </p:sp>
      </p:grpSp>
      <p:sp>
        <p:nvSpPr>
          <p:cNvPr id="44" name="TextBox 43"/>
          <p:cNvSpPr txBox="1"/>
          <p:nvPr/>
        </p:nvSpPr>
        <p:spPr>
          <a:xfrm>
            <a:off x="8770749" y="19108125"/>
            <a:ext cx="15640050"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Lactose Tolerance</a:t>
            </a:r>
          </a:p>
        </p:txBody>
      </p:sp>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32412" y="19745488"/>
            <a:ext cx="5515745" cy="3153215"/>
          </a:xfrm>
          <a:prstGeom prst="rect">
            <a:avLst/>
          </a:prstGeom>
        </p:spPr>
      </p:pic>
      <p:sp>
        <p:nvSpPr>
          <p:cNvPr id="46" name="TextBox 45"/>
          <p:cNvSpPr txBox="1"/>
          <p:nvPr/>
        </p:nvSpPr>
        <p:spPr>
          <a:xfrm>
            <a:off x="8801327" y="22898703"/>
            <a:ext cx="5534798" cy="861774"/>
          </a:xfrm>
          <a:prstGeom prst="rect">
            <a:avLst/>
          </a:prstGeom>
          <a:noFill/>
        </p:spPr>
        <p:txBody>
          <a:bodyPr wrap="square" rtlCol="0">
            <a:spAutoFit/>
          </a:bodyPr>
          <a:lstStyle/>
          <a:p>
            <a:pPr algn="just"/>
            <a:r>
              <a:rPr lang="en-US" sz="2500" b="1" dirty="0" smtClean="0">
                <a:latin typeface="Times New Roman" panose="02020603050405020304" pitchFamily="18" charset="0"/>
                <a:cs typeface="Times New Roman" panose="02020603050405020304" pitchFamily="18" charset="0"/>
              </a:rPr>
              <a:t>Figure 6: </a:t>
            </a:r>
            <a:r>
              <a:rPr lang="en-US" sz="2500" dirty="0" smtClean="0">
                <a:latin typeface="Times New Roman" panose="02020603050405020304" pitchFamily="18" charset="0"/>
                <a:cs typeface="Times New Roman" panose="02020603050405020304" pitchFamily="18" charset="0"/>
              </a:rPr>
              <a:t>Bethany’s forward and reverse lactase gene aligned.</a:t>
            </a:r>
            <a:endParaRPr lang="en-US" sz="2500" b="1"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19948098" y="19599277"/>
            <a:ext cx="9413881" cy="4708981"/>
          </a:xfrm>
          <a:prstGeom prst="rect">
            <a:avLst/>
          </a:prstGeom>
          <a:noFill/>
        </p:spPr>
        <p:txBody>
          <a:bodyPr wrap="square" rtlCol="0">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dilutions</a:t>
            </a:r>
            <a:r>
              <a:rPr lang="en-US" sz="3000" dirty="0">
                <a:latin typeface="Times New Roman" panose="02020603050405020304" pitchFamily="18" charset="0"/>
                <a:cs typeface="Times New Roman" panose="02020603050405020304" pitchFamily="18" charset="0"/>
              </a:rPr>
              <a:t>, I was unable to isolate and amplify my own </a:t>
            </a:r>
            <a:r>
              <a:rPr lang="en-US" sz="3000" dirty="0" smtClean="0">
                <a:latin typeface="Times New Roman" panose="02020603050405020304" pitchFamily="18" charset="0"/>
                <a:cs typeface="Times New Roman" panose="02020603050405020304" pitchFamily="18" charset="0"/>
              </a:rPr>
              <a:t>Lactase gene, </a:t>
            </a:r>
            <a:r>
              <a:rPr lang="en-US" sz="3000" dirty="0">
                <a:latin typeface="Times New Roman" panose="02020603050405020304" pitchFamily="18" charset="0"/>
                <a:cs typeface="Times New Roman" panose="02020603050405020304" pitchFamily="18" charset="0"/>
              </a:rPr>
              <a:t>so I chose to analyze my classmate Bethany’s </a:t>
            </a:r>
            <a:r>
              <a:rPr lang="en-US" sz="3000" dirty="0" smtClean="0">
                <a:latin typeface="Times New Roman" panose="02020603050405020304" pitchFamily="18" charset="0"/>
                <a:cs typeface="Times New Roman" panose="02020603050405020304" pitchFamily="18" charset="0"/>
              </a:rPr>
              <a:t>Lactase gene. Bethany’s </a:t>
            </a:r>
            <a:r>
              <a:rPr lang="en-US" sz="3000" dirty="0" smtClean="0">
                <a:latin typeface="Times New Roman" panose="02020603050405020304" pitchFamily="18" charset="0"/>
                <a:cs typeface="Times New Roman" panose="02020603050405020304" pitchFamily="18" charset="0"/>
              </a:rPr>
              <a:t>Lactase gene seems to be in perfect working order. Note the blue highlighted nucleotide in Figure 7. This is indicative of  a working lactase enzym</a:t>
            </a:r>
            <a:r>
              <a:rPr lang="en-US" sz="3000" dirty="0" smtClean="0">
                <a:latin typeface="Times New Roman" panose="02020603050405020304" pitchFamily="18" charset="0"/>
                <a:cs typeface="Times New Roman" panose="02020603050405020304" pitchFamily="18" charset="0"/>
              </a:rPr>
              <a:t>e according to </a:t>
            </a:r>
            <a:r>
              <a:rPr lang="en-US" sz="3000" dirty="0" err="1" smtClean="0">
                <a:latin typeface="Times New Roman" panose="02020603050405020304" pitchFamily="18" charset="0"/>
                <a:cs typeface="Times New Roman" panose="02020603050405020304" pitchFamily="18" charset="0"/>
              </a:rPr>
              <a:t>Schultheis</a:t>
            </a:r>
            <a:r>
              <a:rPr lang="en-US" sz="3000" dirty="0" smtClean="0">
                <a:latin typeface="Times New Roman" panose="02020603050405020304" pitchFamily="18" charset="0"/>
                <a:cs typeface="Times New Roman" panose="02020603050405020304" pitchFamily="18" charset="0"/>
              </a:rPr>
              <a:t> and Bowling 2011. Figure 6 is the alignment of Bethany’s Lactase gene with both the forward and reverse primers. </a:t>
            </a:r>
            <a:endParaRPr lang="en-US" sz="3000" dirty="0" smtClean="0">
              <a:latin typeface="Times New Roman" panose="02020603050405020304" pitchFamily="18" charset="0"/>
              <a:cs typeface="Times New Roman" panose="02020603050405020304" pitchFamily="18" charset="0"/>
            </a:endParaRPr>
          </a:p>
        </p:txBody>
      </p:sp>
      <p:sp>
        <p:nvSpPr>
          <p:cNvPr id="48" name="TextBox 47"/>
          <p:cNvSpPr txBox="1"/>
          <p:nvPr/>
        </p:nvSpPr>
        <p:spPr>
          <a:xfrm>
            <a:off x="8806844" y="23828514"/>
            <a:ext cx="15640050"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Bacteria</a:t>
            </a:r>
          </a:p>
        </p:txBody>
      </p:sp>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58981" y="24449789"/>
            <a:ext cx="5161819" cy="5198235"/>
          </a:xfrm>
          <a:prstGeom prst="rect">
            <a:avLst/>
          </a:prstGeom>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161855" y="24449789"/>
            <a:ext cx="5116745" cy="5480326"/>
          </a:xfrm>
          <a:prstGeom prst="rect">
            <a:avLst/>
          </a:prstGeom>
        </p:spPr>
      </p:pic>
      <p:pic>
        <p:nvPicPr>
          <p:cNvPr id="34" name="Picture 3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399472" y="24449789"/>
            <a:ext cx="5213128" cy="5927255"/>
          </a:xfrm>
          <a:prstGeom prst="rect">
            <a:avLst/>
          </a:prstGeom>
        </p:spPr>
      </p:pic>
      <p:sp>
        <p:nvSpPr>
          <p:cNvPr id="52" name="TextBox 51"/>
          <p:cNvSpPr txBox="1"/>
          <p:nvPr/>
        </p:nvSpPr>
        <p:spPr>
          <a:xfrm>
            <a:off x="8867002" y="29789499"/>
            <a:ext cx="5197914" cy="861774"/>
          </a:xfrm>
          <a:prstGeom prst="rect">
            <a:avLst/>
          </a:prstGeom>
          <a:noFill/>
        </p:spPr>
        <p:txBody>
          <a:bodyPr wrap="square" rtlCol="0">
            <a:spAutoFit/>
          </a:bodyPr>
          <a:lstStyle/>
          <a:p>
            <a:pPr algn="just"/>
            <a:r>
              <a:rPr lang="en-US" sz="2500" b="1" dirty="0" smtClean="0">
                <a:latin typeface="Times New Roman" panose="02020603050405020304" pitchFamily="18" charset="0"/>
                <a:cs typeface="Times New Roman" panose="02020603050405020304" pitchFamily="18" charset="0"/>
              </a:rPr>
              <a:t>Figure 8: </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F</a:t>
            </a:r>
            <a:r>
              <a:rPr lang="en-US" sz="2500" dirty="0" smtClean="0">
                <a:latin typeface="Times New Roman" panose="02020603050405020304" pitchFamily="18" charset="0"/>
                <a:cs typeface="Times New Roman" panose="02020603050405020304" pitchFamily="18" charset="0"/>
              </a:rPr>
              <a:t>orward and reverse </a:t>
            </a:r>
            <a:r>
              <a:rPr lang="en-US" sz="2500" i="1" dirty="0" smtClean="0">
                <a:latin typeface="Times New Roman" panose="02020603050405020304" pitchFamily="18" charset="0"/>
                <a:cs typeface="Times New Roman" panose="02020603050405020304" pitchFamily="18" charset="0"/>
              </a:rPr>
              <a:t>Vibrio </a:t>
            </a:r>
            <a:r>
              <a:rPr lang="en-US" sz="2500" i="1" dirty="0" err="1" smtClean="0">
                <a:latin typeface="Times New Roman" panose="02020603050405020304" pitchFamily="18" charset="0"/>
                <a:cs typeface="Times New Roman" panose="02020603050405020304" pitchFamily="18" charset="0"/>
              </a:rPr>
              <a:t>fischer</a:t>
            </a:r>
            <a:r>
              <a:rPr lang="en-US" sz="2500" dirty="0" smtClean="0">
                <a:latin typeface="Times New Roman" panose="02020603050405020304" pitchFamily="18" charset="0"/>
                <a:cs typeface="Times New Roman" panose="02020603050405020304" pitchFamily="18" charset="0"/>
              </a:rPr>
              <a:t> sequence aligned.</a:t>
            </a:r>
            <a:endParaRPr lang="en-US" sz="2500" b="1"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14140298" y="30040976"/>
            <a:ext cx="5159858" cy="861774"/>
          </a:xfrm>
          <a:prstGeom prst="rect">
            <a:avLst/>
          </a:prstGeom>
          <a:noFill/>
        </p:spPr>
        <p:txBody>
          <a:bodyPr wrap="square" rtlCol="0">
            <a:spAutoFit/>
          </a:bodyPr>
          <a:lstStyle/>
          <a:p>
            <a:pPr algn="just"/>
            <a:r>
              <a:rPr lang="en-US" sz="2500" b="1" dirty="0" smtClean="0">
                <a:latin typeface="Times New Roman" panose="02020603050405020304" pitchFamily="18" charset="0"/>
                <a:cs typeface="Times New Roman" panose="02020603050405020304" pitchFamily="18" charset="0"/>
              </a:rPr>
              <a:t>Figure 9: </a:t>
            </a:r>
            <a:r>
              <a:rPr lang="en-US" sz="2500" dirty="0" smtClean="0">
                <a:latin typeface="Times New Roman" panose="02020603050405020304" pitchFamily="18" charset="0"/>
                <a:cs typeface="Times New Roman" panose="02020603050405020304" pitchFamily="18" charset="0"/>
              </a:rPr>
              <a:t>Forward and reverse </a:t>
            </a:r>
            <a:r>
              <a:rPr lang="en-US" sz="2500" i="1" dirty="0" err="1" smtClean="0">
                <a:latin typeface="Times New Roman" panose="02020603050405020304" pitchFamily="18" charset="0"/>
                <a:cs typeface="Times New Roman" panose="02020603050405020304" pitchFamily="18" charset="0"/>
              </a:rPr>
              <a:t>Pseudu</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Argius</a:t>
            </a:r>
            <a:r>
              <a:rPr lang="en-US" sz="2500" i="1"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sequence aligned.</a:t>
            </a:r>
            <a:endParaRPr lang="en-US" sz="2500" b="1" i="1"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19353797" y="30510021"/>
            <a:ext cx="5258803" cy="1246495"/>
          </a:xfrm>
          <a:prstGeom prst="rect">
            <a:avLst/>
          </a:prstGeom>
          <a:noFill/>
        </p:spPr>
        <p:txBody>
          <a:bodyPr wrap="square" rtlCol="0">
            <a:spAutoFit/>
          </a:bodyPr>
          <a:lstStyle/>
          <a:p>
            <a:pPr algn="just"/>
            <a:r>
              <a:rPr lang="en-US" sz="2500" b="1" dirty="0" smtClean="0">
                <a:latin typeface="Times New Roman" panose="02020603050405020304" pitchFamily="18" charset="0"/>
                <a:cs typeface="Times New Roman" panose="02020603050405020304" pitchFamily="18" charset="0"/>
              </a:rPr>
              <a:t>Figure 10: </a:t>
            </a:r>
            <a:r>
              <a:rPr lang="en-US" sz="2500" dirty="0" smtClean="0">
                <a:latin typeface="Times New Roman" panose="02020603050405020304" pitchFamily="18" charset="0"/>
                <a:cs typeface="Times New Roman" panose="02020603050405020304" pitchFamily="18" charset="0"/>
              </a:rPr>
              <a:t>Aligned</a:t>
            </a:r>
            <a:r>
              <a:rPr lang="en-US" sz="2500" b="1" dirty="0" smtClean="0">
                <a:latin typeface="Times New Roman" panose="02020603050405020304" pitchFamily="18" charset="0"/>
                <a:cs typeface="Times New Roman" panose="02020603050405020304" pitchFamily="18" charset="0"/>
              </a:rPr>
              <a:t> f</a:t>
            </a:r>
            <a:r>
              <a:rPr lang="en-US" sz="2500" dirty="0" smtClean="0">
                <a:latin typeface="Times New Roman" panose="02020603050405020304" pitchFamily="18" charset="0"/>
                <a:cs typeface="Times New Roman" panose="02020603050405020304" pitchFamily="18" charset="0"/>
              </a:rPr>
              <a:t>orward and reverse </a:t>
            </a:r>
            <a:r>
              <a:rPr lang="en-US" sz="2500" i="1" dirty="0" err="1" smtClean="0">
                <a:latin typeface="Times New Roman" panose="02020603050405020304" pitchFamily="18" charset="0"/>
                <a:cs typeface="Times New Roman" panose="02020603050405020304" pitchFamily="18" charset="0"/>
              </a:rPr>
              <a:t>Chromobacterium</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violoccum</a:t>
            </a:r>
            <a:r>
              <a:rPr lang="en-US" sz="2500" dirty="0" smtClean="0">
                <a:latin typeface="Times New Roman" panose="02020603050405020304" pitchFamily="18" charset="0"/>
                <a:cs typeface="Times New Roman" panose="02020603050405020304" pitchFamily="18" charset="0"/>
              </a:rPr>
              <a:t> sequence.</a:t>
            </a:r>
            <a:endParaRPr lang="en-US" sz="250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24615109" y="24336288"/>
            <a:ext cx="5003403" cy="7940635"/>
          </a:xfrm>
          <a:prstGeom prst="rect">
            <a:avLst/>
          </a:prstGeom>
          <a:noFill/>
        </p:spPr>
        <p:txBody>
          <a:bodyPr wrap="square" rtlCol="0">
            <a:spAutoFit/>
          </a:bodyPr>
          <a:lstStyle/>
          <a:p>
            <a:pPr algn="just"/>
            <a:r>
              <a:rPr lang="en-US" sz="3000" dirty="0" smtClean="0">
                <a:latin typeface="Times New Roman" panose="02020603050405020304" pitchFamily="18" charset="0"/>
                <a:cs typeface="Times New Roman" panose="02020603050405020304" pitchFamily="18" charset="0"/>
              </a:rPr>
              <a:t>Three bacteria were sequenced for species confirmation. The </a:t>
            </a:r>
            <a:r>
              <a:rPr lang="en-US" sz="3000" i="1" dirty="0" smtClean="0">
                <a:latin typeface="Times New Roman" panose="02020603050405020304" pitchFamily="18" charset="0"/>
                <a:cs typeface="Times New Roman" panose="02020603050405020304" pitchFamily="18" charset="0"/>
              </a:rPr>
              <a:t>Vibrio </a:t>
            </a:r>
            <a:r>
              <a:rPr lang="en-US" sz="3000" i="1" dirty="0" err="1" smtClean="0">
                <a:latin typeface="Times New Roman" panose="02020603050405020304" pitchFamily="18" charset="0"/>
                <a:cs typeface="Times New Roman" panose="02020603050405020304" pitchFamily="18" charset="0"/>
              </a:rPr>
              <a:t>fischeri</a:t>
            </a:r>
            <a:r>
              <a:rPr lang="en-US" sz="3000" dirty="0" smtClean="0">
                <a:latin typeface="Times New Roman" panose="02020603050405020304" pitchFamily="18" charset="0"/>
                <a:cs typeface="Times New Roman" panose="02020603050405020304" pitchFamily="18" charset="0"/>
              </a:rPr>
              <a:t> in Figure 8 aligned with </a:t>
            </a:r>
            <a:r>
              <a:rPr lang="en-US" sz="3000" i="1" dirty="0">
                <a:latin typeface="Times New Roman" panose="02020603050405020304" pitchFamily="18" charset="0"/>
                <a:cs typeface="Times New Roman" panose="02020603050405020304" pitchFamily="18" charset="0"/>
              </a:rPr>
              <a:t>Vibrio </a:t>
            </a:r>
            <a:r>
              <a:rPr lang="en-US" sz="3000" i="1" dirty="0" err="1">
                <a:latin typeface="Times New Roman" panose="02020603050405020304" pitchFamily="18" charset="0"/>
                <a:cs typeface="Times New Roman" panose="02020603050405020304" pitchFamily="18" charset="0"/>
              </a:rPr>
              <a:t>fischeri</a:t>
            </a:r>
            <a:r>
              <a:rPr lang="en-US" sz="3000" i="1"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ES114 at a 97% identity. The </a:t>
            </a:r>
            <a:r>
              <a:rPr lang="en-US" sz="3000" i="1" dirty="0" err="1" smtClean="0">
                <a:latin typeface="Times New Roman" panose="02020603050405020304" pitchFamily="18" charset="0"/>
                <a:cs typeface="Times New Roman" panose="02020603050405020304" pitchFamily="18" charset="0"/>
              </a:rPr>
              <a:t>Pseudu</a:t>
            </a:r>
            <a:r>
              <a:rPr lang="en-US" sz="3000" i="1" dirty="0" smtClean="0">
                <a:latin typeface="Times New Roman" panose="02020603050405020304" pitchFamily="18" charset="0"/>
                <a:cs typeface="Times New Roman" panose="02020603050405020304" pitchFamily="18" charset="0"/>
              </a:rPr>
              <a:t> </a:t>
            </a:r>
            <a:r>
              <a:rPr lang="en-US" sz="3000" i="1" dirty="0" err="1" smtClean="0">
                <a:latin typeface="Times New Roman" panose="02020603050405020304" pitchFamily="18" charset="0"/>
                <a:cs typeface="Times New Roman" panose="02020603050405020304" pitchFamily="18" charset="0"/>
              </a:rPr>
              <a:t>Argius</a:t>
            </a:r>
            <a:r>
              <a:rPr lang="en-US" sz="3000" i="1"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in Figure 9 aligned at a 95% identity with </a:t>
            </a:r>
            <a:r>
              <a:rPr lang="en-US" sz="3000" i="1" dirty="0">
                <a:latin typeface="Times New Roman" panose="02020603050405020304" pitchFamily="18" charset="0"/>
                <a:cs typeface="Times New Roman" panose="02020603050405020304" pitchFamily="18" charset="0"/>
              </a:rPr>
              <a:t>Pseudomonas </a:t>
            </a:r>
            <a:r>
              <a:rPr lang="en-US" sz="3000" i="1" dirty="0" err="1">
                <a:latin typeface="Times New Roman" panose="02020603050405020304" pitchFamily="18" charset="0"/>
                <a:cs typeface="Times New Roman" panose="02020603050405020304" pitchFamily="18" charset="0"/>
              </a:rPr>
              <a:t>aeruginosa</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PA1R. The </a:t>
            </a:r>
            <a:r>
              <a:rPr lang="en-US" sz="3000" i="1" dirty="0" err="1" smtClean="0">
                <a:latin typeface="Times New Roman" panose="02020603050405020304" pitchFamily="18" charset="0"/>
                <a:cs typeface="Times New Roman" panose="02020603050405020304" pitchFamily="18" charset="0"/>
              </a:rPr>
              <a:t>Chromobacterium</a:t>
            </a:r>
            <a:r>
              <a:rPr lang="en-US" sz="3000" i="1" dirty="0" smtClean="0">
                <a:latin typeface="Times New Roman" panose="02020603050405020304" pitchFamily="18" charset="0"/>
                <a:cs typeface="Times New Roman" panose="02020603050405020304" pitchFamily="18" charset="0"/>
              </a:rPr>
              <a:t> </a:t>
            </a:r>
            <a:r>
              <a:rPr lang="en-US" sz="3000" i="1" dirty="0" err="1" smtClean="0">
                <a:latin typeface="Times New Roman" panose="02020603050405020304" pitchFamily="18" charset="0"/>
                <a:cs typeface="Times New Roman" panose="02020603050405020304" pitchFamily="18" charset="0"/>
              </a:rPr>
              <a:t>violoccum</a:t>
            </a:r>
            <a:r>
              <a:rPr lang="en-US" sz="3000" i="1"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in Figure 10 aligned with the </a:t>
            </a:r>
            <a:r>
              <a:rPr lang="en-US" sz="3000" i="1" dirty="0" err="1" smtClean="0">
                <a:latin typeface="Times New Roman" panose="02020603050405020304" pitchFamily="18" charset="0"/>
                <a:cs typeface="Times New Roman" panose="02020603050405020304" pitchFamily="18" charset="0"/>
              </a:rPr>
              <a:t>Chromobacterium</a:t>
            </a:r>
            <a:r>
              <a:rPr lang="en-US" sz="3000" i="1" dirty="0" smtClean="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violaceum</a:t>
            </a:r>
            <a:r>
              <a:rPr lang="en-US" sz="3000" i="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ATCC 12472 strain ATCC 12472 16S ribosomal </a:t>
            </a:r>
            <a:r>
              <a:rPr lang="en-US" sz="3000" dirty="0" smtClean="0">
                <a:latin typeface="Times New Roman" panose="02020603050405020304" pitchFamily="18" charset="0"/>
                <a:cs typeface="Times New Roman" panose="02020603050405020304" pitchFamily="18" charset="0"/>
              </a:rPr>
              <a:t>RNA at a 97% identity. This </a:t>
            </a:r>
            <a:r>
              <a:rPr lang="en-US" sz="3000" dirty="0" err="1" smtClean="0">
                <a:latin typeface="Times New Roman" panose="02020603050405020304" pitchFamily="18" charset="0"/>
                <a:cs typeface="Times New Roman" panose="02020603050405020304" pitchFamily="18" charset="0"/>
              </a:rPr>
              <a:t>convirmed</a:t>
            </a:r>
            <a:r>
              <a:rPr lang="en-US" sz="3000" dirty="0" smtClean="0">
                <a:latin typeface="Times New Roman" panose="02020603050405020304" pitchFamily="18" charset="0"/>
                <a:cs typeface="Times New Roman" panose="02020603050405020304" pitchFamily="18" charset="0"/>
              </a:rPr>
              <a:t> that the bacteria that we were studying are the bacteria we wanted. </a:t>
            </a:r>
            <a:endParaRPr lang="en-US" sz="30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8858981" y="31165800"/>
            <a:ext cx="10248668" cy="1015663"/>
          </a:xfrm>
          <a:prstGeom prst="rect">
            <a:avLst/>
          </a:prstGeom>
          <a:noFill/>
        </p:spPr>
        <p:txBody>
          <a:bodyPr wrap="square" rtlCol="0">
            <a:spAutoFit/>
          </a:bodyPr>
          <a:lstStyle/>
          <a:p>
            <a:r>
              <a:rPr lang="en-US" sz="3000" dirty="0" smtClean="0">
                <a:latin typeface="Times New Roman" panose="02020603050405020304" pitchFamily="18" charset="0"/>
                <a:cs typeface="Times New Roman" panose="02020603050405020304" pitchFamily="18" charset="0"/>
              </a:rPr>
              <a:t>Alignments to known sequences were done using the experimental forward </a:t>
            </a:r>
            <a:r>
              <a:rPr lang="en-US" sz="3000" dirty="0" smtClean="0">
                <a:latin typeface="Times New Roman" panose="02020603050405020304" pitchFamily="18" charset="0"/>
                <a:cs typeface="Times New Roman" panose="02020603050405020304" pitchFamily="18" charset="0"/>
              </a:rPr>
              <a:t>sequences, unless otherwise stated.</a:t>
            </a:r>
            <a:endParaRPr lang="en-US" sz="3000" dirty="0">
              <a:latin typeface="Times New Roman" panose="02020603050405020304" pitchFamily="18" charset="0"/>
              <a:cs typeface="Times New Roman" panose="02020603050405020304" pitchFamily="18" charset="0"/>
            </a:endParaRPr>
          </a:p>
        </p:txBody>
      </p:sp>
      <p:pic>
        <p:nvPicPr>
          <p:cNvPr id="1035" name="Picture 11"/>
          <p:cNvPicPr>
            <a:picLocks noChangeAspect="1" noChangeArrowheads="1"/>
          </p:cNvPicPr>
          <p:nvPr/>
        </p:nvPicPr>
        <p:blipFill rotWithShape="1">
          <a:blip r:embed="rId13">
            <a:extLst>
              <a:ext uri="{28A0092B-C50C-407E-A947-70E740481C1C}">
                <a14:useLocalDpi xmlns:a14="http://schemas.microsoft.com/office/drawing/2010/main" val="0"/>
              </a:ext>
            </a:extLst>
          </a:blip>
          <a:srcRect l="7125" t="16950" r="48393" b="50885"/>
          <a:stretch/>
        </p:blipFill>
        <p:spPr bwMode="auto">
          <a:xfrm>
            <a:off x="14464862" y="19761365"/>
            <a:ext cx="5423338" cy="313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TextBox 57"/>
          <p:cNvSpPr txBox="1"/>
          <p:nvPr/>
        </p:nvSpPr>
        <p:spPr>
          <a:xfrm>
            <a:off x="14464862" y="22966740"/>
            <a:ext cx="5534798" cy="1246495"/>
          </a:xfrm>
          <a:prstGeom prst="rect">
            <a:avLst/>
          </a:prstGeom>
          <a:noFill/>
        </p:spPr>
        <p:txBody>
          <a:bodyPr wrap="square" rtlCol="0">
            <a:spAutoFit/>
          </a:bodyPr>
          <a:lstStyle/>
          <a:p>
            <a:pPr algn="just"/>
            <a:r>
              <a:rPr lang="en-US" sz="2500" b="1" dirty="0" smtClean="0">
                <a:latin typeface="Times New Roman" panose="02020603050405020304" pitchFamily="18" charset="0"/>
                <a:cs typeface="Times New Roman" panose="02020603050405020304" pitchFamily="18" charset="0"/>
              </a:rPr>
              <a:t>Figure 7: </a:t>
            </a:r>
            <a:r>
              <a:rPr lang="en-US" sz="2500" dirty="0" smtClean="0">
                <a:latin typeface="Times New Roman" panose="02020603050405020304" pitchFamily="18" charset="0"/>
                <a:cs typeface="Times New Roman" panose="02020603050405020304" pitchFamily="18" charset="0"/>
              </a:rPr>
              <a:t>Bethany’s forward lactase gene aligned with </a:t>
            </a:r>
            <a:r>
              <a:rPr lang="en-US" sz="2500" dirty="0">
                <a:latin typeface="Times New Roman" panose="02020603050405020304" pitchFamily="18" charset="0"/>
                <a:cs typeface="Times New Roman" panose="02020603050405020304" pitchFamily="18" charset="0"/>
              </a:rPr>
              <a:t>Homo sapiens lactase (LCT), </a:t>
            </a:r>
            <a:r>
              <a:rPr lang="en-US" sz="2500" dirty="0" err="1">
                <a:latin typeface="Times New Roman" panose="02020603050405020304" pitchFamily="18" charset="0"/>
                <a:cs typeface="Times New Roman" panose="02020603050405020304" pitchFamily="18" charset="0"/>
              </a:rPr>
              <a:t>RefSeqGene</a:t>
            </a:r>
            <a:r>
              <a:rPr lang="en-US" sz="2500" dirty="0">
                <a:latin typeface="Times New Roman" panose="02020603050405020304" pitchFamily="18" charset="0"/>
                <a:cs typeface="Times New Roman" panose="02020603050405020304" pitchFamily="18" charset="0"/>
              </a:rPr>
              <a:t> on chromosome </a:t>
            </a:r>
            <a:r>
              <a:rPr lang="en-US" sz="2500" dirty="0" smtClean="0">
                <a:latin typeface="Times New Roman" panose="02020603050405020304" pitchFamily="18" charset="0"/>
                <a:cs typeface="Times New Roman" panose="02020603050405020304" pitchFamily="18" charset="0"/>
              </a:rPr>
              <a:t>2.</a:t>
            </a:r>
            <a:endParaRPr lang="en-US" sz="25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9948097" y="19583400"/>
            <a:ext cx="4133107" cy="1477328"/>
          </a:xfrm>
          <a:prstGeom prst="rect">
            <a:avLst/>
          </a:prstGeom>
          <a:noFill/>
        </p:spPr>
        <p:txBody>
          <a:bodyPr wrap="square" rtlCol="0">
            <a:spAutoFit/>
          </a:bodyPr>
          <a:lstStyle/>
          <a:p>
            <a:pPr algn="just"/>
            <a:r>
              <a:rPr lang="en-US" sz="3000" dirty="0" smtClean="0">
                <a:latin typeface="Times New Roman" panose="02020603050405020304" pitchFamily="18" charset="0"/>
                <a:cs typeface="Times New Roman" panose="02020603050405020304" pitchFamily="18" charset="0"/>
              </a:rPr>
              <a:t>      Despite </a:t>
            </a:r>
            <a:r>
              <a:rPr lang="en-US" sz="3000" dirty="0">
                <a:latin typeface="Times New Roman" panose="02020603050405020304" pitchFamily="18" charset="0"/>
                <a:cs typeface="Times New Roman" panose="02020603050405020304" pitchFamily="18" charset="0"/>
              </a:rPr>
              <a:t>trying several</a:t>
            </a:r>
          </a:p>
          <a:p>
            <a:pPr algn="just"/>
            <a:r>
              <a:rPr lang="en-US" sz="3000" dirty="0">
                <a:latin typeface="Times New Roman" panose="02020603050405020304" pitchFamily="18" charset="0"/>
                <a:cs typeface="Times New Roman" panose="02020603050405020304" pitchFamily="18" charset="0"/>
              </a:rPr>
              <a:t>different Lactase DNA </a:t>
            </a:r>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572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cean">
      <a:dk1>
        <a:sysClr val="windowText" lastClr="000000"/>
      </a:dk1>
      <a:lt1>
        <a:sysClr val="window" lastClr="FFFFFF"/>
      </a:lt1>
      <a:dk2>
        <a:srgbClr val="1F497D"/>
      </a:dk2>
      <a:lt2>
        <a:srgbClr val="EEECE1"/>
      </a:lt2>
      <a:accent1>
        <a:srgbClr val="0000FF"/>
      </a:accent1>
      <a:accent2>
        <a:srgbClr val="800080"/>
      </a:accent2>
      <a:accent3>
        <a:srgbClr val="8064A2"/>
      </a:accent3>
      <a:accent4>
        <a:srgbClr val="4F81BD"/>
      </a:accent4>
      <a:accent5>
        <a:srgbClr val="3FD3AC"/>
      </a:accent5>
      <a:accent6>
        <a:srgbClr val="F79646"/>
      </a:accent6>
      <a:hlink>
        <a:srgbClr val="00B0F0"/>
      </a:hlink>
      <a:folHlink>
        <a:srgbClr val="FE19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1666</TotalTime>
  <Words>1312</Words>
  <Application>Microsoft Office PowerPoint</Application>
  <PresentationFormat>Custom</PresentationFormat>
  <Paragraphs>67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SolarLunix</dc:creator>
  <cp:lastModifiedBy>SolarLunix</cp:lastModifiedBy>
  <cp:revision>30</cp:revision>
  <dcterms:created xsi:type="dcterms:W3CDTF">2013-11-20T12:54:57Z</dcterms:created>
  <dcterms:modified xsi:type="dcterms:W3CDTF">2013-11-21T16:53:13Z</dcterms:modified>
</cp:coreProperties>
</file>