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p:scale>
          <a:sx n="20" d="100"/>
          <a:sy n="20" d="100"/>
        </p:scale>
        <p:origin x="-1188" y="78"/>
      </p:cViewPr>
      <p:guideLst>
        <p:guide orient="horz" pos="10368"/>
        <p:guide pos="1209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229" indent="0" algn="ctr">
              <a:buNone/>
              <a:defRPr>
                <a:solidFill>
                  <a:schemeClr val="tx1">
                    <a:tint val="75000"/>
                  </a:schemeClr>
                </a:solidFill>
              </a:defRPr>
            </a:lvl2pPr>
            <a:lvl3pPr marL="4074462" indent="0" algn="ctr">
              <a:buNone/>
              <a:defRPr>
                <a:solidFill>
                  <a:schemeClr val="tx1">
                    <a:tint val="75000"/>
                  </a:schemeClr>
                </a:solidFill>
              </a:defRPr>
            </a:lvl3pPr>
            <a:lvl4pPr marL="6111691" indent="0" algn="ctr">
              <a:buNone/>
              <a:defRPr>
                <a:solidFill>
                  <a:schemeClr val="tx1">
                    <a:tint val="75000"/>
                  </a:schemeClr>
                </a:solidFill>
              </a:defRPr>
            </a:lvl4pPr>
            <a:lvl5pPr marL="8148925" indent="0" algn="ctr">
              <a:buNone/>
              <a:defRPr>
                <a:solidFill>
                  <a:schemeClr val="tx1">
                    <a:tint val="75000"/>
                  </a:schemeClr>
                </a:solidFill>
              </a:defRPr>
            </a:lvl5pPr>
            <a:lvl6pPr marL="10186154" indent="0" algn="ctr">
              <a:buNone/>
              <a:defRPr>
                <a:solidFill>
                  <a:schemeClr val="tx1">
                    <a:tint val="75000"/>
                  </a:schemeClr>
                </a:solidFill>
              </a:defRPr>
            </a:lvl6pPr>
            <a:lvl7pPr marL="12223387" indent="0" algn="ctr">
              <a:buNone/>
              <a:defRPr>
                <a:solidFill>
                  <a:schemeClr val="tx1">
                    <a:tint val="75000"/>
                  </a:schemeClr>
                </a:solidFill>
              </a:defRPr>
            </a:lvl7pPr>
            <a:lvl8pPr marL="14260616" indent="0" algn="ctr">
              <a:buNone/>
              <a:defRPr>
                <a:solidFill>
                  <a:schemeClr val="tx1">
                    <a:tint val="75000"/>
                  </a:schemeClr>
                </a:solidFill>
              </a:defRPr>
            </a:lvl8pPr>
            <a:lvl9pPr marL="1629784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13383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108016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158658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226946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9"/>
            <a:ext cx="32644080" cy="7200898"/>
          </a:xfrm>
        </p:spPr>
        <p:txBody>
          <a:bodyPr anchor="b"/>
          <a:lstStyle>
            <a:lvl1pPr marL="0" indent="0">
              <a:buNone/>
              <a:defRPr sz="8900">
                <a:solidFill>
                  <a:schemeClr val="tx1">
                    <a:tint val="75000"/>
                  </a:schemeClr>
                </a:solidFill>
              </a:defRPr>
            </a:lvl1pPr>
            <a:lvl2pPr marL="2037229" indent="0">
              <a:buNone/>
              <a:defRPr sz="8000">
                <a:solidFill>
                  <a:schemeClr val="tx1">
                    <a:tint val="75000"/>
                  </a:schemeClr>
                </a:solidFill>
              </a:defRPr>
            </a:lvl2pPr>
            <a:lvl3pPr marL="4074462" indent="0">
              <a:buNone/>
              <a:defRPr sz="7100">
                <a:solidFill>
                  <a:schemeClr val="tx1">
                    <a:tint val="75000"/>
                  </a:schemeClr>
                </a:solidFill>
              </a:defRPr>
            </a:lvl3pPr>
            <a:lvl4pPr marL="6111691" indent="0">
              <a:buNone/>
              <a:defRPr sz="6200">
                <a:solidFill>
                  <a:schemeClr val="tx1">
                    <a:tint val="75000"/>
                  </a:schemeClr>
                </a:solidFill>
              </a:defRPr>
            </a:lvl4pPr>
            <a:lvl5pPr marL="8148925" indent="0">
              <a:buNone/>
              <a:defRPr sz="6200">
                <a:solidFill>
                  <a:schemeClr val="tx1">
                    <a:tint val="75000"/>
                  </a:schemeClr>
                </a:solidFill>
              </a:defRPr>
            </a:lvl5pPr>
            <a:lvl6pPr marL="10186154" indent="0">
              <a:buNone/>
              <a:defRPr sz="6200">
                <a:solidFill>
                  <a:schemeClr val="tx1">
                    <a:tint val="75000"/>
                  </a:schemeClr>
                </a:solidFill>
              </a:defRPr>
            </a:lvl6pPr>
            <a:lvl7pPr marL="12223387" indent="0">
              <a:buNone/>
              <a:defRPr sz="6200">
                <a:solidFill>
                  <a:schemeClr val="tx1">
                    <a:tint val="75000"/>
                  </a:schemeClr>
                </a:solidFill>
              </a:defRPr>
            </a:lvl7pPr>
            <a:lvl8pPr marL="14260616" indent="0">
              <a:buNone/>
              <a:defRPr sz="6200">
                <a:solidFill>
                  <a:schemeClr val="tx1">
                    <a:tint val="75000"/>
                  </a:schemeClr>
                </a:solidFill>
              </a:defRPr>
            </a:lvl8pPr>
            <a:lvl9pPr marL="16297845"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427253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81"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6"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50980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229" indent="0">
              <a:buNone/>
              <a:defRPr sz="8900" b="1"/>
            </a:lvl2pPr>
            <a:lvl3pPr marL="4074462" indent="0">
              <a:buNone/>
              <a:defRPr sz="8000" b="1"/>
            </a:lvl3pPr>
            <a:lvl4pPr marL="6111691" indent="0">
              <a:buNone/>
              <a:defRPr sz="7100" b="1"/>
            </a:lvl4pPr>
            <a:lvl5pPr marL="8148925" indent="0">
              <a:buNone/>
              <a:defRPr sz="7100" b="1"/>
            </a:lvl5pPr>
            <a:lvl6pPr marL="10186154" indent="0">
              <a:buNone/>
              <a:defRPr sz="7100" b="1"/>
            </a:lvl6pPr>
            <a:lvl7pPr marL="12223387" indent="0">
              <a:buNone/>
              <a:defRPr sz="7100" b="1"/>
            </a:lvl7pPr>
            <a:lvl8pPr marL="14260616" indent="0">
              <a:buNone/>
              <a:defRPr sz="7100" b="1"/>
            </a:lvl8pPr>
            <a:lvl9pPr marL="16297845"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1" y="7368542"/>
            <a:ext cx="16975455" cy="3070858"/>
          </a:xfrm>
        </p:spPr>
        <p:txBody>
          <a:bodyPr anchor="b"/>
          <a:lstStyle>
            <a:lvl1pPr marL="0" indent="0">
              <a:buNone/>
              <a:defRPr sz="10700" b="1"/>
            </a:lvl1pPr>
            <a:lvl2pPr marL="2037229" indent="0">
              <a:buNone/>
              <a:defRPr sz="8900" b="1"/>
            </a:lvl2pPr>
            <a:lvl3pPr marL="4074462" indent="0">
              <a:buNone/>
              <a:defRPr sz="8000" b="1"/>
            </a:lvl3pPr>
            <a:lvl4pPr marL="6111691" indent="0">
              <a:buNone/>
              <a:defRPr sz="7100" b="1"/>
            </a:lvl4pPr>
            <a:lvl5pPr marL="8148925" indent="0">
              <a:buNone/>
              <a:defRPr sz="7100" b="1"/>
            </a:lvl5pPr>
            <a:lvl6pPr marL="10186154" indent="0">
              <a:buNone/>
              <a:defRPr sz="7100" b="1"/>
            </a:lvl6pPr>
            <a:lvl7pPr marL="12223387" indent="0">
              <a:buNone/>
              <a:defRPr sz="7100" b="1"/>
            </a:lvl7pPr>
            <a:lvl8pPr marL="14260616" indent="0">
              <a:buNone/>
              <a:defRPr sz="7100" b="1"/>
            </a:lvl8pPr>
            <a:lvl9pPr marL="16297845"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1"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208173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30129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386004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7"/>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6" y="6888487"/>
            <a:ext cx="12634915" cy="22517102"/>
          </a:xfrm>
        </p:spPr>
        <p:txBody>
          <a:bodyPr/>
          <a:lstStyle>
            <a:lvl1pPr marL="0" indent="0">
              <a:buNone/>
              <a:defRPr sz="6200"/>
            </a:lvl1pPr>
            <a:lvl2pPr marL="2037229" indent="0">
              <a:buNone/>
              <a:defRPr sz="5300"/>
            </a:lvl2pPr>
            <a:lvl3pPr marL="4074462" indent="0">
              <a:buNone/>
              <a:defRPr sz="4500"/>
            </a:lvl3pPr>
            <a:lvl4pPr marL="6111691" indent="0">
              <a:buNone/>
              <a:defRPr sz="4000"/>
            </a:lvl4pPr>
            <a:lvl5pPr marL="8148925" indent="0">
              <a:buNone/>
              <a:defRPr sz="4000"/>
            </a:lvl5pPr>
            <a:lvl6pPr marL="10186154" indent="0">
              <a:buNone/>
              <a:defRPr sz="4000"/>
            </a:lvl6pPr>
            <a:lvl7pPr marL="12223387" indent="0">
              <a:buNone/>
              <a:defRPr sz="4000"/>
            </a:lvl7pPr>
            <a:lvl8pPr marL="14260616" indent="0">
              <a:buNone/>
              <a:defRPr sz="4000"/>
            </a:lvl8pPr>
            <a:lvl9pPr marL="16297845"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228801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229" indent="0">
              <a:buNone/>
              <a:defRPr sz="12500"/>
            </a:lvl2pPr>
            <a:lvl3pPr marL="4074462" indent="0">
              <a:buNone/>
              <a:defRPr sz="10700"/>
            </a:lvl3pPr>
            <a:lvl4pPr marL="6111691" indent="0">
              <a:buNone/>
              <a:defRPr sz="8900"/>
            </a:lvl4pPr>
            <a:lvl5pPr marL="8148925" indent="0">
              <a:buNone/>
              <a:defRPr sz="8900"/>
            </a:lvl5pPr>
            <a:lvl6pPr marL="10186154" indent="0">
              <a:buNone/>
              <a:defRPr sz="8900"/>
            </a:lvl6pPr>
            <a:lvl7pPr marL="12223387" indent="0">
              <a:buNone/>
              <a:defRPr sz="8900"/>
            </a:lvl7pPr>
            <a:lvl8pPr marL="14260616" indent="0">
              <a:buNone/>
              <a:defRPr sz="8900"/>
            </a:lvl8pPr>
            <a:lvl9pPr marL="16297845" indent="0">
              <a:buNone/>
              <a:defRPr sz="8900"/>
            </a:lvl9pPr>
          </a:lstStyle>
          <a:p>
            <a:endParaRPr lang="en-US" dirty="0"/>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229" indent="0">
              <a:buNone/>
              <a:defRPr sz="5300"/>
            </a:lvl2pPr>
            <a:lvl3pPr marL="4074462" indent="0">
              <a:buNone/>
              <a:defRPr sz="4500"/>
            </a:lvl3pPr>
            <a:lvl4pPr marL="6111691" indent="0">
              <a:buNone/>
              <a:defRPr sz="4000"/>
            </a:lvl4pPr>
            <a:lvl5pPr marL="8148925" indent="0">
              <a:buNone/>
              <a:defRPr sz="4000"/>
            </a:lvl5pPr>
            <a:lvl6pPr marL="10186154" indent="0">
              <a:buNone/>
              <a:defRPr sz="4000"/>
            </a:lvl6pPr>
            <a:lvl7pPr marL="12223387" indent="0">
              <a:buNone/>
              <a:defRPr sz="4000"/>
            </a:lvl7pPr>
            <a:lvl8pPr marL="14260616" indent="0">
              <a:buNone/>
              <a:defRPr sz="4000"/>
            </a:lvl8pPr>
            <a:lvl9pPr marL="16297845"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EAA1B4-E973-4EF8-82CC-1F93E17AF43B}" type="datetimeFigureOut">
              <a:rPr lang="en-US" smtClean="0"/>
              <a:t>11/5/2013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61EF27-F490-4BB2-8A9F-CBA47FDF202E}" type="slidenum">
              <a:rPr lang="en-US" smtClean="0"/>
              <a:t>‹#›</a:t>
            </a:fld>
            <a:endParaRPr lang="en-US" dirty="0"/>
          </a:p>
        </p:txBody>
      </p:sp>
    </p:spTree>
    <p:extLst>
      <p:ext uri="{BB962C8B-B14F-4D97-AF65-F5344CB8AC3E}">
        <p14:creationId xmlns:p14="http://schemas.microsoft.com/office/powerpoint/2010/main" val="167267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gs>
            <a:gs pos="53000">
              <a:srgbClr val="D4DEFF"/>
            </a:gs>
            <a:gs pos="83000">
              <a:srgbClr val="D4DEFF"/>
            </a:gs>
            <a:gs pos="100000">
              <a:srgbClr val="96AB94"/>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446" tIns="203725" rIns="407446" bIns="20372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2"/>
          </a:xfrm>
          <a:prstGeom prst="rect">
            <a:avLst/>
          </a:prstGeom>
        </p:spPr>
        <p:txBody>
          <a:bodyPr vert="horz" lIns="407446" tIns="203725" rIns="407446" bIns="2037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446" tIns="203725" rIns="407446" bIns="203725" rtlCol="0" anchor="ctr"/>
          <a:lstStyle>
            <a:lvl1pPr algn="l">
              <a:defRPr sz="5300">
                <a:solidFill>
                  <a:schemeClr val="tx1">
                    <a:tint val="75000"/>
                  </a:schemeClr>
                </a:solidFill>
              </a:defRPr>
            </a:lvl1pPr>
          </a:lstStyle>
          <a:p>
            <a:fld id="{E3EAA1B4-E973-4EF8-82CC-1F93E17AF43B}" type="datetimeFigureOut">
              <a:rPr lang="en-US" smtClean="0"/>
              <a:t>11/5/2013</a:t>
            </a:fld>
            <a:endParaRPr lang="en-US" dirty="0"/>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446" tIns="203725" rIns="407446" bIns="203725" rtlCol="0" anchor="ctr"/>
          <a:lstStyle>
            <a:lvl1pPr algn="ctr">
              <a:defRPr sz="5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446" tIns="203725" rIns="407446" bIns="203725" rtlCol="0" anchor="ctr"/>
          <a:lstStyle>
            <a:lvl1pPr algn="r">
              <a:defRPr sz="5300">
                <a:solidFill>
                  <a:schemeClr val="tx1">
                    <a:tint val="75000"/>
                  </a:schemeClr>
                </a:solidFill>
              </a:defRPr>
            </a:lvl1pPr>
          </a:lstStyle>
          <a:p>
            <a:fld id="{DF61EF27-F490-4BB2-8A9F-CBA47FDF202E}" type="slidenum">
              <a:rPr lang="en-US" smtClean="0"/>
              <a:t>‹#›</a:t>
            </a:fld>
            <a:endParaRPr lang="en-US" dirty="0"/>
          </a:p>
        </p:txBody>
      </p:sp>
    </p:spTree>
    <p:extLst>
      <p:ext uri="{BB962C8B-B14F-4D97-AF65-F5344CB8AC3E}">
        <p14:creationId xmlns:p14="http://schemas.microsoft.com/office/powerpoint/2010/main" val="28423257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074462" rtl="0" eaLnBrk="1" latinLnBrk="0" hangingPunct="1">
        <a:spcBef>
          <a:spcPct val="0"/>
        </a:spcBef>
        <a:buNone/>
        <a:defRPr sz="19600" kern="1200">
          <a:solidFill>
            <a:schemeClr val="tx1"/>
          </a:solidFill>
          <a:latin typeface="+mj-lt"/>
          <a:ea typeface="+mj-ea"/>
          <a:cs typeface="+mj-cs"/>
        </a:defRPr>
      </a:lvl1pPr>
    </p:titleStyle>
    <p:bodyStyle>
      <a:lvl1pPr marL="1527925" indent="-1527925" algn="l" defTabSz="407446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0498" indent="-1273269" algn="l" defTabSz="407446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3075" indent="-1018617" algn="l" defTabSz="407446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0308"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67542"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4771"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2000"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79233"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16462"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4462" rtl="0" eaLnBrk="1" latinLnBrk="0" hangingPunct="1">
        <a:defRPr sz="8000" kern="1200">
          <a:solidFill>
            <a:schemeClr val="tx1"/>
          </a:solidFill>
          <a:latin typeface="+mn-lt"/>
          <a:ea typeface="+mn-ea"/>
          <a:cs typeface="+mn-cs"/>
        </a:defRPr>
      </a:lvl1pPr>
      <a:lvl2pPr marL="2037229" algn="l" defTabSz="4074462" rtl="0" eaLnBrk="1" latinLnBrk="0" hangingPunct="1">
        <a:defRPr sz="8000" kern="1200">
          <a:solidFill>
            <a:schemeClr val="tx1"/>
          </a:solidFill>
          <a:latin typeface="+mn-lt"/>
          <a:ea typeface="+mn-ea"/>
          <a:cs typeface="+mn-cs"/>
        </a:defRPr>
      </a:lvl2pPr>
      <a:lvl3pPr marL="4074462" algn="l" defTabSz="4074462" rtl="0" eaLnBrk="1" latinLnBrk="0" hangingPunct="1">
        <a:defRPr sz="8000" kern="1200">
          <a:solidFill>
            <a:schemeClr val="tx1"/>
          </a:solidFill>
          <a:latin typeface="+mn-lt"/>
          <a:ea typeface="+mn-ea"/>
          <a:cs typeface="+mn-cs"/>
        </a:defRPr>
      </a:lvl3pPr>
      <a:lvl4pPr marL="6111691" algn="l" defTabSz="4074462" rtl="0" eaLnBrk="1" latinLnBrk="0" hangingPunct="1">
        <a:defRPr sz="8000" kern="1200">
          <a:solidFill>
            <a:schemeClr val="tx1"/>
          </a:solidFill>
          <a:latin typeface="+mn-lt"/>
          <a:ea typeface="+mn-ea"/>
          <a:cs typeface="+mn-cs"/>
        </a:defRPr>
      </a:lvl4pPr>
      <a:lvl5pPr marL="8148925" algn="l" defTabSz="4074462" rtl="0" eaLnBrk="1" latinLnBrk="0" hangingPunct="1">
        <a:defRPr sz="8000" kern="1200">
          <a:solidFill>
            <a:schemeClr val="tx1"/>
          </a:solidFill>
          <a:latin typeface="+mn-lt"/>
          <a:ea typeface="+mn-ea"/>
          <a:cs typeface="+mn-cs"/>
        </a:defRPr>
      </a:lvl5pPr>
      <a:lvl6pPr marL="10186154" algn="l" defTabSz="4074462" rtl="0" eaLnBrk="1" latinLnBrk="0" hangingPunct="1">
        <a:defRPr sz="8000" kern="1200">
          <a:solidFill>
            <a:schemeClr val="tx1"/>
          </a:solidFill>
          <a:latin typeface="+mn-lt"/>
          <a:ea typeface="+mn-ea"/>
          <a:cs typeface="+mn-cs"/>
        </a:defRPr>
      </a:lvl6pPr>
      <a:lvl7pPr marL="12223387" algn="l" defTabSz="4074462" rtl="0" eaLnBrk="1" latinLnBrk="0" hangingPunct="1">
        <a:defRPr sz="8000" kern="1200">
          <a:solidFill>
            <a:schemeClr val="tx1"/>
          </a:solidFill>
          <a:latin typeface="+mn-lt"/>
          <a:ea typeface="+mn-ea"/>
          <a:cs typeface="+mn-cs"/>
        </a:defRPr>
      </a:lvl7pPr>
      <a:lvl8pPr marL="14260616" algn="l" defTabSz="4074462" rtl="0" eaLnBrk="1" latinLnBrk="0" hangingPunct="1">
        <a:defRPr sz="8000" kern="1200">
          <a:solidFill>
            <a:schemeClr val="tx1"/>
          </a:solidFill>
          <a:latin typeface="+mn-lt"/>
          <a:ea typeface="+mn-ea"/>
          <a:cs typeface="+mn-cs"/>
        </a:defRPr>
      </a:lvl8pPr>
      <a:lvl9pPr marL="16297845" algn="l" defTabSz="407446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euthanasia.procon.org/view.resource.php?resourceID=000126"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09600" y="988595"/>
            <a:ext cx="37414200" cy="4114800"/>
            <a:chOff x="609600" y="838200"/>
            <a:chExt cx="37414200" cy="4114800"/>
          </a:xfrm>
        </p:grpSpPr>
        <p:sp>
          <p:nvSpPr>
            <p:cNvPr id="4" name="Down Ribbon 3"/>
            <p:cNvSpPr/>
            <p:nvPr/>
          </p:nvSpPr>
          <p:spPr>
            <a:xfrm>
              <a:off x="609600" y="838200"/>
              <a:ext cx="37414200" cy="4114800"/>
            </a:xfrm>
            <a:prstGeom prst="ribbon">
              <a:avLst>
                <a:gd name="adj1" fmla="val 16667"/>
                <a:gd name="adj2" fmla="val 7156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accent6">
                    <a:lumMod val="50000"/>
                  </a:schemeClr>
                </a:solidFill>
                <a:latin typeface="Times New Roman" pitchFamily="18" charset="0"/>
                <a:cs typeface="Times New Roman" pitchFamily="18" charset="0"/>
              </a:endParaRPr>
            </a:p>
          </p:txBody>
        </p:sp>
        <p:sp>
          <p:nvSpPr>
            <p:cNvPr id="6" name="TextBox 5"/>
            <p:cNvSpPr txBox="1"/>
            <p:nvPr/>
          </p:nvSpPr>
          <p:spPr>
            <a:xfrm>
              <a:off x="6400800" y="1259681"/>
              <a:ext cx="25831800" cy="3693319"/>
            </a:xfrm>
            <a:prstGeom prst="rect">
              <a:avLst/>
            </a:prstGeom>
            <a:noFill/>
          </p:spPr>
          <p:txBody>
            <a:bodyPr wrap="square" rtlCol="0">
              <a:spAutoFit/>
            </a:bodyPr>
            <a:lstStyle/>
            <a:p>
              <a:pPr algn="ctr"/>
              <a:r>
                <a:rPr lang="en-US" sz="13800" dirty="0" smtClean="0">
                  <a:solidFill>
                    <a:schemeClr val="accent6">
                      <a:lumMod val="50000"/>
                    </a:schemeClr>
                  </a:solidFill>
                  <a:latin typeface="Times New Roman" pitchFamily="18" charset="0"/>
                  <a:cs typeface="Times New Roman" pitchFamily="18" charset="0"/>
                </a:rPr>
                <a:t>Euthanasia</a:t>
              </a:r>
            </a:p>
            <a:p>
              <a:pPr algn="ctr"/>
              <a:r>
                <a:rPr lang="en-US" sz="4800" dirty="0" smtClean="0">
                  <a:solidFill>
                    <a:schemeClr val="accent6">
                      <a:lumMod val="50000"/>
                    </a:schemeClr>
                  </a:solidFill>
                  <a:latin typeface="Times New Roman" pitchFamily="18" charset="0"/>
                  <a:cs typeface="Times New Roman" pitchFamily="18" charset="0"/>
                </a:rPr>
                <a:t>Melissa N. Moyer and Dr. Karnas</a:t>
              </a:r>
            </a:p>
            <a:p>
              <a:pPr algn="ctr"/>
              <a:r>
                <a:rPr lang="en-US" sz="4800" dirty="0" smtClean="0">
                  <a:solidFill>
                    <a:schemeClr val="accent6">
                      <a:lumMod val="50000"/>
                    </a:schemeClr>
                  </a:solidFill>
                  <a:latin typeface="Times New Roman" pitchFamily="18" charset="0"/>
                  <a:cs typeface="Times New Roman" pitchFamily="18" charset="0"/>
                </a:rPr>
                <a:t>Cedar Crest College</a:t>
              </a:r>
              <a:endParaRPr lang="en-US" sz="4800" dirty="0">
                <a:solidFill>
                  <a:schemeClr val="accent6">
                    <a:lumMod val="50000"/>
                  </a:schemeClr>
                </a:solidFill>
                <a:latin typeface="Times New Roman" pitchFamily="18" charset="0"/>
                <a:cs typeface="Times New Roman" pitchFamily="18" charset="0"/>
              </a:endParaRPr>
            </a:p>
          </p:txBody>
        </p:sp>
      </p:grpSp>
      <p:grpSp>
        <p:nvGrpSpPr>
          <p:cNvPr id="21" name="Group 20"/>
          <p:cNvGrpSpPr/>
          <p:nvPr/>
        </p:nvGrpSpPr>
        <p:grpSpPr>
          <a:xfrm>
            <a:off x="1200150" y="6091990"/>
            <a:ext cx="36004500" cy="12352421"/>
            <a:chOff x="1200150" y="5638800"/>
            <a:chExt cx="36004500" cy="12352421"/>
          </a:xfrm>
        </p:grpSpPr>
        <p:sp>
          <p:nvSpPr>
            <p:cNvPr id="10" name="Rounded Rectangle 9"/>
            <p:cNvSpPr/>
            <p:nvPr/>
          </p:nvSpPr>
          <p:spPr>
            <a:xfrm>
              <a:off x="1200150" y="5638800"/>
              <a:ext cx="11201400" cy="1234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sz="7500" dirty="0" smtClean="0">
                  <a:solidFill>
                    <a:schemeClr val="accent6">
                      <a:lumMod val="50000"/>
                    </a:schemeClr>
                  </a:solidFill>
                  <a:latin typeface="Times New Roman" pitchFamily="18" charset="0"/>
                  <a:cs typeface="Times New Roman" pitchFamily="18" charset="0"/>
                </a:rPr>
                <a:t>What is Euthanasia?</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Euthanasia stems from the Greek word for “good death”. </a:t>
              </a:r>
              <a:r>
                <a:rPr lang="en-US" sz="3000" dirty="0">
                  <a:solidFill>
                    <a:schemeClr val="accent6">
                      <a:lumMod val="50000"/>
                    </a:schemeClr>
                  </a:solidFill>
                  <a:latin typeface="Times New Roman" pitchFamily="18" charset="0"/>
                  <a:cs typeface="Times New Roman" pitchFamily="18" charset="0"/>
                </a:rPr>
                <a:t> </a:t>
              </a:r>
              <a:endParaRPr lang="en-US" sz="3000" dirty="0" smtClean="0">
                <a:solidFill>
                  <a:schemeClr val="accent6">
                    <a:lumMod val="50000"/>
                  </a:schemeClr>
                </a:solidFill>
                <a:latin typeface="Times New Roman" pitchFamily="18" charset="0"/>
                <a:cs typeface="Times New Roman" pitchFamily="18" charset="0"/>
              </a:endParaRPr>
            </a:p>
            <a:p>
              <a:pPr algn="ctr"/>
              <a:endParaRPr lang="en-US" sz="3000" dirty="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Voluntary euthanasia is when a mentally stable (sound-minded) person makes a voluntary request to be helped to die.</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Involuntary euthanasia is ending a life without the consent of the being.</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Active euthanasia is the process of ending person's life by use of drugs, whether by oneself or with the aid of a physician.</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Passive euthanasia is the process of ending a person life by not taking the necessary action to maintain life. This can be done by withdrawing water, food, drugs, medical or surgical procedures.</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Physician-Assisted Suicide is when suicide is completed with the help of a medical doctor intentionally providing a person with an overdose of prescription medication.</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Assisted Suicide is </a:t>
              </a:r>
              <a:r>
                <a:rPr lang="en-US" sz="3000" dirty="0">
                  <a:solidFill>
                    <a:schemeClr val="accent6">
                      <a:lumMod val="50000"/>
                    </a:schemeClr>
                  </a:solidFill>
                  <a:latin typeface="Times New Roman" pitchFamily="18" charset="0"/>
                  <a:cs typeface="Times New Roman" pitchFamily="18" charset="0"/>
                </a:rPr>
                <a:t>s</a:t>
              </a:r>
              <a:r>
                <a:rPr lang="en-US" sz="3000" dirty="0" smtClean="0">
                  <a:solidFill>
                    <a:schemeClr val="accent6">
                      <a:lumMod val="50000"/>
                    </a:schemeClr>
                  </a:solidFill>
                  <a:latin typeface="Times New Roman" pitchFamily="18" charset="0"/>
                  <a:cs typeface="Times New Roman" pitchFamily="18" charset="0"/>
                </a:rPr>
                <a:t>uicide accomplished with the aid of another person.</a:t>
              </a:r>
            </a:p>
          </p:txBody>
        </p:sp>
        <p:sp>
          <p:nvSpPr>
            <p:cNvPr id="12" name="Rounded Rectangle 11"/>
            <p:cNvSpPr/>
            <p:nvPr/>
          </p:nvSpPr>
          <p:spPr>
            <a:xfrm>
              <a:off x="13601700" y="5638800"/>
              <a:ext cx="11201400" cy="1234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7500" dirty="0" smtClean="0">
                  <a:solidFill>
                    <a:schemeClr val="accent6">
                      <a:lumMod val="50000"/>
                    </a:schemeClr>
                  </a:solidFill>
                  <a:latin typeface="Times New Roman" pitchFamily="18" charset="0"/>
                  <a:cs typeface="Times New Roman" pitchFamily="18" charset="0"/>
                </a:rPr>
                <a:t>Scenario 1</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You own a dog that you have raised since it was a puppy, and now it has reached the ripe old age of twelve. Your dog has not been acting the way it normally does and so you decide to take the dog to the vet. It turns out that your dog has terminal brain cancer, and will survive only six more months, but those six months would be absolute agony. Your dog is unable to do most functions without assistance such as eat, drink, or even go to the bathroom. The next six months will only get worse, and your dog is in absolute agony. Pain killers are an option, but they won’t take away the pain completely.</a:t>
              </a:r>
              <a:endParaRPr lang="en-US" sz="3000" dirty="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What do you do?</a:t>
              </a:r>
            </a:p>
            <a:p>
              <a:pPr algn="ctr"/>
              <a:endParaRPr lang="en-US" sz="3000" dirty="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Most people would have their furry friend euthanized despite the pain that their loss would be to the family. Their life would be nothing but pain and suffering and to extend the pain and suffering for longer than necessary would be considered inhumane. Even the veterinarians would stress that it would be better for the animal to be euthanized. Some people even consider it a waste of money to try to keep their pet alive.</a:t>
              </a:r>
              <a:endParaRPr lang="en-US" sz="3000" dirty="0">
                <a:solidFill>
                  <a:schemeClr val="accent6">
                    <a:lumMod val="50000"/>
                  </a:schemeClr>
                </a:solidFill>
                <a:latin typeface="Times New Roman" pitchFamily="18" charset="0"/>
                <a:cs typeface="Times New Roman" pitchFamily="18" charset="0"/>
              </a:endParaRPr>
            </a:p>
          </p:txBody>
        </p:sp>
        <p:sp>
          <p:nvSpPr>
            <p:cNvPr id="13" name="Rounded Rectangle 12"/>
            <p:cNvSpPr/>
            <p:nvPr/>
          </p:nvSpPr>
          <p:spPr>
            <a:xfrm>
              <a:off x="26003250" y="5646821"/>
              <a:ext cx="11201400" cy="1234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7500" dirty="0" smtClean="0">
                  <a:solidFill>
                    <a:schemeClr val="accent6">
                      <a:lumMod val="50000"/>
                    </a:schemeClr>
                  </a:solidFill>
                  <a:latin typeface="Times New Roman" pitchFamily="18" charset="0"/>
                  <a:cs typeface="Times New Roman" pitchFamily="18" charset="0"/>
                </a:rPr>
                <a:t>Scenario 2</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Your father has been complaining of frequent debilitating headaches and migraines and so you pressure him into going to the doctor to get things checked out. It turns out that your father has terminal brain cancer, and it has been predicted that he only six more months to live. Unfortunately, no medication even begins to touch the pain that he is experiencing and within the month he has to be hospitalized. Your father can’t do anything on his own due to the pain as well as his body shutting down. Daily, he </a:t>
              </a:r>
              <a:r>
                <a:rPr lang="en-US" sz="3000" b="1" i="1" u="sng" dirty="0" smtClean="0">
                  <a:solidFill>
                    <a:schemeClr val="accent6">
                      <a:lumMod val="50000"/>
                    </a:schemeClr>
                  </a:solidFill>
                  <a:latin typeface="Times New Roman" pitchFamily="18" charset="0"/>
                  <a:cs typeface="Times New Roman" pitchFamily="18" charset="0"/>
                </a:rPr>
                <a:t>begs</a:t>
              </a:r>
              <a:r>
                <a:rPr lang="en-US" sz="3000" dirty="0" smtClean="0">
                  <a:solidFill>
                    <a:schemeClr val="accent6">
                      <a:lumMod val="50000"/>
                    </a:schemeClr>
                  </a:solidFill>
                  <a:latin typeface="Times New Roman" pitchFamily="18" charset="0"/>
                  <a:cs typeface="Times New Roman" pitchFamily="18" charset="0"/>
                </a:rPr>
                <a:t> for death, and constantly asks someone to help him meet its sweet release. </a:t>
              </a:r>
            </a:p>
            <a:p>
              <a:pPr algn="ctr"/>
              <a:r>
                <a:rPr lang="en-US" sz="3000" dirty="0" smtClean="0">
                  <a:solidFill>
                    <a:schemeClr val="accent6">
                      <a:lumMod val="50000"/>
                    </a:schemeClr>
                  </a:solidFill>
                  <a:latin typeface="Times New Roman" pitchFamily="18" charset="0"/>
                  <a:cs typeface="Times New Roman" pitchFamily="18" charset="0"/>
                </a:rPr>
                <a:t>What do you do?</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If you live in Montana, Oregon, Vermont, or Washington, (as a legal resident of that state), your father’s request to die could be granted by a doctor, allowing him to be euthanized, taking the burden off of the family and putting a stop to the drawn out agony. If you live in any other state, the results can be anything from a </a:t>
              </a:r>
              <a:r>
                <a:rPr lang="en-US" sz="3000" b="1" dirty="0" smtClean="0">
                  <a:solidFill>
                    <a:schemeClr val="accent6">
                      <a:lumMod val="50000"/>
                    </a:schemeClr>
                  </a:solidFill>
                  <a:latin typeface="Times New Roman" pitchFamily="18" charset="0"/>
                  <a:cs typeface="Times New Roman" pitchFamily="18" charset="0"/>
                </a:rPr>
                <a:t>Class </a:t>
              </a:r>
              <a:r>
                <a:rPr lang="en-US" sz="3000" b="1" dirty="0">
                  <a:solidFill>
                    <a:schemeClr val="accent6">
                      <a:lumMod val="50000"/>
                    </a:schemeClr>
                  </a:solidFill>
                  <a:latin typeface="Times New Roman" pitchFamily="18" charset="0"/>
                  <a:cs typeface="Times New Roman" pitchFamily="18" charset="0"/>
                </a:rPr>
                <a:t>H</a:t>
              </a:r>
              <a:r>
                <a:rPr lang="en-US" sz="3000" b="1" dirty="0" smtClean="0">
                  <a:solidFill>
                    <a:schemeClr val="accent6">
                      <a:lumMod val="50000"/>
                    </a:schemeClr>
                  </a:solidFill>
                  <a:latin typeface="Times New Roman" pitchFamily="18" charset="0"/>
                  <a:cs typeface="Times New Roman" pitchFamily="18" charset="0"/>
                </a:rPr>
                <a:t> Felony </a:t>
              </a:r>
              <a:r>
                <a:rPr lang="en-US" sz="3000" dirty="0" smtClean="0">
                  <a:solidFill>
                    <a:schemeClr val="accent6">
                      <a:lumMod val="50000"/>
                    </a:schemeClr>
                  </a:solidFill>
                  <a:latin typeface="Times New Roman" pitchFamily="18" charset="0"/>
                  <a:cs typeface="Times New Roman" pitchFamily="18" charset="0"/>
                </a:rPr>
                <a:t>to </a:t>
              </a:r>
              <a:r>
                <a:rPr lang="en-US" sz="3000" b="1" dirty="0" smtClean="0">
                  <a:solidFill>
                    <a:schemeClr val="accent6">
                      <a:lumMod val="50000"/>
                    </a:schemeClr>
                  </a:solidFill>
                  <a:latin typeface="Times New Roman" pitchFamily="18" charset="0"/>
                  <a:cs typeface="Times New Roman" pitchFamily="18" charset="0"/>
                </a:rPr>
                <a:t>First Degree Murder</a:t>
              </a:r>
              <a:r>
                <a:rPr lang="en-US" sz="3000" dirty="0" smtClean="0">
                  <a:solidFill>
                    <a:schemeClr val="accent6">
                      <a:lumMod val="50000"/>
                    </a:schemeClr>
                  </a:solidFill>
                  <a:latin typeface="Times New Roman" pitchFamily="18" charset="0"/>
                  <a:cs typeface="Times New Roman" pitchFamily="18" charset="0"/>
                </a:rPr>
                <a:t>. This can even include </a:t>
              </a:r>
              <a:r>
                <a:rPr lang="en-US" sz="3000" b="1" dirty="0" smtClean="0">
                  <a:solidFill>
                    <a:schemeClr val="accent6">
                      <a:lumMod val="50000"/>
                    </a:schemeClr>
                  </a:solidFill>
                  <a:latin typeface="Times New Roman" pitchFamily="18" charset="0"/>
                  <a:cs typeface="Times New Roman" pitchFamily="18" charset="0"/>
                </a:rPr>
                <a:t>a fine</a:t>
              </a:r>
              <a:r>
                <a:rPr lang="en-US" sz="3000" dirty="0" smtClean="0">
                  <a:solidFill>
                    <a:schemeClr val="accent6">
                      <a:lumMod val="50000"/>
                    </a:schemeClr>
                  </a:solidFill>
                  <a:latin typeface="Times New Roman" pitchFamily="18" charset="0"/>
                  <a:cs typeface="Times New Roman" pitchFamily="18" charset="0"/>
                </a:rPr>
                <a:t>, just for someone helping your father carry out his final request, and allowing him to die with his dignity.</a:t>
              </a:r>
            </a:p>
          </p:txBody>
        </p:sp>
      </p:grpSp>
      <p:sp>
        <p:nvSpPr>
          <p:cNvPr id="15" name="Rounded Rectangle 14"/>
          <p:cNvSpPr/>
          <p:nvPr/>
        </p:nvSpPr>
        <p:spPr>
          <a:xfrm>
            <a:off x="26041350" y="19433006"/>
            <a:ext cx="11201400" cy="1234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7500" dirty="0" smtClean="0">
                <a:solidFill>
                  <a:schemeClr val="accent6">
                    <a:lumMod val="50000"/>
                  </a:schemeClr>
                </a:solidFill>
                <a:latin typeface="Times New Roman" pitchFamily="18" charset="0"/>
                <a:cs typeface="Times New Roman" pitchFamily="18" charset="0"/>
              </a:rPr>
              <a:t>Resources Used:</a:t>
            </a:r>
          </a:p>
          <a:p>
            <a:pPr algn="ctr"/>
            <a:endParaRPr lang="en-US" sz="3000" dirty="0">
              <a:solidFill>
                <a:schemeClr val="accent5">
                  <a:lumMod val="75000"/>
                </a:schemeClr>
              </a:solidFill>
              <a:latin typeface="Times New Roman" pitchFamily="18" charset="0"/>
              <a:cs typeface="Times New Roman" pitchFamily="18" charset="0"/>
              <a:hlinkClick r:id="rId2"/>
            </a:endParaRPr>
          </a:p>
          <a:p>
            <a:pPr algn="ctr"/>
            <a:r>
              <a:rPr lang="en-US" sz="3200" dirty="0" smtClean="0">
                <a:solidFill>
                  <a:schemeClr val="accent5">
                    <a:lumMod val="75000"/>
                  </a:schemeClr>
                </a:solidFill>
                <a:latin typeface="Times New Roman" pitchFamily="18" charset="0"/>
                <a:cs typeface="Times New Roman" pitchFamily="18" charset="0"/>
              </a:rPr>
              <a:t>http://euthanasia.procon.org/view.resource.php?resourceID=000126</a:t>
            </a:r>
          </a:p>
          <a:p>
            <a:pPr algn="ctr"/>
            <a:endParaRPr lang="en-US" sz="3200" dirty="0" smtClean="0">
              <a:solidFill>
                <a:schemeClr val="accent5">
                  <a:lumMod val="75000"/>
                </a:schemeClr>
              </a:solidFill>
              <a:latin typeface="Times New Roman" pitchFamily="18" charset="0"/>
              <a:cs typeface="Times New Roman" pitchFamily="18" charset="0"/>
            </a:endParaRPr>
          </a:p>
          <a:p>
            <a:pPr algn="ctr"/>
            <a:r>
              <a:rPr lang="en-US" sz="3200" dirty="0" smtClean="0">
                <a:solidFill>
                  <a:schemeClr val="accent5">
                    <a:lumMod val="75000"/>
                  </a:schemeClr>
                </a:solidFill>
                <a:latin typeface="Times New Roman" pitchFamily="18" charset="0"/>
                <a:cs typeface="Times New Roman" pitchFamily="18" charset="0"/>
              </a:rPr>
              <a:t>http://euthanasia.procon.org/view.resource.php?resourceID=000132</a:t>
            </a:r>
          </a:p>
          <a:p>
            <a:pPr algn="ctr"/>
            <a:endParaRPr lang="en-US" sz="3200" dirty="0" smtClean="0">
              <a:solidFill>
                <a:schemeClr val="accent5">
                  <a:lumMod val="75000"/>
                </a:schemeClr>
              </a:solidFill>
              <a:latin typeface="Times New Roman" pitchFamily="18" charset="0"/>
              <a:cs typeface="Times New Roman" pitchFamily="18" charset="0"/>
            </a:endParaRPr>
          </a:p>
          <a:p>
            <a:pPr algn="ctr"/>
            <a:r>
              <a:rPr lang="en-US" sz="3200" dirty="0" smtClean="0">
                <a:solidFill>
                  <a:schemeClr val="accent5">
                    <a:lumMod val="75000"/>
                  </a:schemeClr>
                </a:solidFill>
                <a:latin typeface="Times New Roman" pitchFamily="18" charset="0"/>
                <a:cs typeface="Times New Roman" pitchFamily="18" charset="0"/>
              </a:rPr>
              <a:t>http://euthanasia.procon.org/view.resource.php?resourceID=000136</a:t>
            </a:r>
          </a:p>
          <a:p>
            <a:pPr algn="ctr"/>
            <a:endParaRPr lang="en-US" sz="3200" dirty="0" smtClean="0">
              <a:solidFill>
                <a:schemeClr val="accent5">
                  <a:lumMod val="75000"/>
                </a:schemeClr>
              </a:solidFill>
              <a:latin typeface="Times New Roman" pitchFamily="18" charset="0"/>
              <a:cs typeface="Times New Roman" pitchFamily="18" charset="0"/>
            </a:endParaRPr>
          </a:p>
          <a:p>
            <a:pPr algn="ctr"/>
            <a:r>
              <a:rPr lang="en-US" sz="3200" dirty="0" smtClean="0">
                <a:solidFill>
                  <a:schemeClr val="accent5">
                    <a:lumMod val="75000"/>
                  </a:schemeClr>
                </a:solidFill>
                <a:latin typeface="Times New Roman" pitchFamily="18" charset="0"/>
                <a:cs typeface="Times New Roman" pitchFamily="18" charset="0"/>
              </a:rPr>
              <a:t>http://www.nbcnews.com/health/belgium-considering-new-euthanasia-law-kids-8C11512194</a:t>
            </a:r>
          </a:p>
          <a:p>
            <a:pPr algn="ctr"/>
            <a:endParaRPr lang="en-US" sz="3200" dirty="0" smtClean="0">
              <a:solidFill>
                <a:schemeClr val="accent5">
                  <a:lumMod val="75000"/>
                </a:schemeClr>
              </a:solidFill>
              <a:latin typeface="Times New Roman" pitchFamily="18" charset="0"/>
              <a:cs typeface="Times New Roman" pitchFamily="18" charset="0"/>
            </a:endParaRPr>
          </a:p>
          <a:p>
            <a:pPr algn="ctr"/>
            <a:r>
              <a:rPr lang="en-US" sz="3200" dirty="0" smtClean="0">
                <a:solidFill>
                  <a:schemeClr val="accent5">
                    <a:lumMod val="75000"/>
                  </a:schemeClr>
                </a:solidFill>
                <a:latin typeface="Times New Roman" pitchFamily="18" charset="0"/>
                <a:cs typeface="Times New Roman" pitchFamily="18" charset="0"/>
              </a:rPr>
              <a:t>http://www.peta.org/issues/companion-animals/euthanasia.aspx</a:t>
            </a:r>
          </a:p>
          <a:p>
            <a:pPr algn="ctr"/>
            <a:endParaRPr lang="en-US" sz="3200" dirty="0" smtClean="0">
              <a:solidFill>
                <a:schemeClr val="accent5">
                  <a:lumMod val="75000"/>
                </a:schemeClr>
              </a:solidFill>
              <a:latin typeface="Times New Roman" pitchFamily="18" charset="0"/>
              <a:cs typeface="Times New Roman" pitchFamily="18" charset="0"/>
            </a:endParaRPr>
          </a:p>
          <a:p>
            <a:pPr algn="ctr"/>
            <a:r>
              <a:rPr lang="en-US" sz="3200" dirty="0" smtClean="0">
                <a:solidFill>
                  <a:schemeClr val="accent5">
                    <a:lumMod val="75000"/>
                  </a:schemeClr>
                </a:solidFill>
                <a:latin typeface="Times New Roman" pitchFamily="18" charset="0"/>
                <a:cs typeface="Times New Roman" pitchFamily="18" charset="0"/>
              </a:rPr>
              <a:t>http://www.terrisfight.org/facts-about-euthanasia/</a:t>
            </a:r>
          </a:p>
        </p:txBody>
      </p:sp>
      <p:sp>
        <p:nvSpPr>
          <p:cNvPr id="16" name="Rounded Rectangle 15"/>
          <p:cNvSpPr/>
          <p:nvPr/>
        </p:nvSpPr>
        <p:spPr>
          <a:xfrm>
            <a:off x="1162050" y="19585406"/>
            <a:ext cx="23717250" cy="12344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7500" dirty="0" smtClean="0">
                <a:solidFill>
                  <a:schemeClr val="accent6">
                    <a:lumMod val="50000"/>
                  </a:schemeClr>
                </a:solidFill>
                <a:latin typeface="Times New Roman" pitchFamily="18" charset="0"/>
                <a:cs typeface="Times New Roman" pitchFamily="18" charset="0"/>
              </a:rPr>
              <a:t>Additional Information and Conclusions</a:t>
            </a: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Euthanasia via Physician-Assisted Suicide is legal in Belgium (2002), Germany (1751), Luxembourg (2008), The Netherlands (2001), and Switzerland (1942).  It is interesting to note that euthanasia in general is actually illegal in some of these countries, and unclear in several others not listed. Belgium currently is leading in the euthanasia debate as the country is currently trying to work out if it should be legal to euthanize terminally ill children to end their suffering, which raises many concerns about the child’s ability to decide to die. The current practice of euthanasia involves a powerful sedative to be given before medication that will stop the heart. </a:t>
            </a:r>
            <a:endParaRPr lang="en-US" sz="3000" dirty="0">
              <a:solidFill>
                <a:schemeClr val="accent6">
                  <a:lumMod val="50000"/>
                </a:schemeClr>
              </a:solidFill>
              <a:latin typeface="Times New Roman" pitchFamily="18" charset="0"/>
              <a:cs typeface="Times New Roman" pitchFamily="18" charset="0"/>
            </a:endParaRPr>
          </a:p>
          <a:p>
            <a:pPr algn="ctr"/>
            <a:endParaRPr lang="en-US" sz="3000" dirty="0" smtClean="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A normal suicide can be slow and painful for the victim depending on the method chosen and the ability of the person to carry it out. Many times law enforcement must get involved and can cause unnecessary distress for the living family members. The ability for someone to request Euthanasia would not only allow a family to try to prepare themselves, but it would also cut out the unneeded pain and drama of a police investigation. It would allow the terminally ill to pass on without the family being forced to watch their loved one suffer through their last days. </a:t>
            </a:r>
          </a:p>
          <a:p>
            <a:pPr algn="ctr"/>
            <a:endParaRPr lang="en-US" sz="3000" dirty="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Another advantage of euthanasia’s legalization is the felonies and murders that result from a family member or physician assisting in the suicide would no longer burden our jail systems. There is no reason for good people with good intentions to go to jail because a family member begged for death and that person granted it. There would be no consequences if that loved one was an animal. Every year even able bodied animals are euthanized, and yet we are denying it to humans who are suffering and begging for death.</a:t>
            </a:r>
            <a:endParaRPr lang="en-US" sz="3000" dirty="0">
              <a:solidFill>
                <a:schemeClr val="accent6">
                  <a:lumMod val="50000"/>
                </a:schemeClr>
              </a:solidFill>
              <a:latin typeface="Times New Roman" pitchFamily="18" charset="0"/>
              <a:cs typeface="Times New Roman" pitchFamily="18" charset="0"/>
            </a:endParaRPr>
          </a:p>
          <a:p>
            <a:pPr algn="ctr"/>
            <a:endParaRPr lang="en-US" sz="3000" dirty="0">
              <a:solidFill>
                <a:schemeClr val="accent6">
                  <a:lumMod val="50000"/>
                </a:schemeClr>
              </a:solidFill>
              <a:latin typeface="Times New Roman" pitchFamily="18" charset="0"/>
              <a:cs typeface="Times New Roman" pitchFamily="18" charset="0"/>
            </a:endParaRPr>
          </a:p>
          <a:p>
            <a:pPr algn="ctr"/>
            <a:r>
              <a:rPr lang="en-US" sz="3000" dirty="0" smtClean="0">
                <a:solidFill>
                  <a:schemeClr val="accent6">
                    <a:lumMod val="50000"/>
                  </a:schemeClr>
                </a:solidFill>
                <a:latin typeface="Times New Roman" pitchFamily="18" charset="0"/>
                <a:cs typeface="Times New Roman" pitchFamily="18" charset="0"/>
              </a:rPr>
              <a:t>Denying a sound-minded adult a good death (euthanasia) should be illegal. Euthanasia is a way out for the terminally ill in unbelievable pain. Selfishly denying them a good death to a sound-minded person, no matter the reason, is inhumane. Someone should not have to suffer through the end of their life if there is a near painless way out. No family member should have to watch their loved one suffer for their last days on Earth, or have to constantly deny their loved one death as they are pleading for the end.</a:t>
            </a:r>
          </a:p>
        </p:txBody>
      </p:sp>
    </p:spTree>
    <p:extLst>
      <p:ext uri="{BB962C8B-B14F-4D97-AF65-F5344CB8AC3E}">
        <p14:creationId xmlns:p14="http://schemas.microsoft.com/office/powerpoint/2010/main" val="4081030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1056</Words>
  <Application>Microsoft Office PowerPoint</Application>
  <PresentationFormat>Custom</PresentationFormat>
  <Paragraphs>52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mnmoyer</dc:creator>
  <cp:lastModifiedBy>mnmoyer</cp:lastModifiedBy>
  <cp:revision>15</cp:revision>
  <dcterms:created xsi:type="dcterms:W3CDTF">2013-11-05T14:31:26Z</dcterms:created>
  <dcterms:modified xsi:type="dcterms:W3CDTF">2013-11-05T17:07:20Z</dcterms:modified>
</cp:coreProperties>
</file>