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82" r:id="rId21"/>
    <p:sldId id="276" r:id="rId22"/>
    <p:sldId id="277" r:id="rId23"/>
    <p:sldId id="278" r:id="rId24"/>
    <p:sldId id="279" r:id="rId25"/>
    <p:sldId id="281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45" autoAdjust="0"/>
  </p:normalViewPr>
  <p:slideViewPr>
    <p:cSldViewPr>
      <p:cViewPr varScale="1">
        <p:scale>
          <a:sx n="67" d="100"/>
          <a:sy n="67" d="100"/>
        </p:scale>
        <p:origin x="-16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6C843-8586-4A4F-98B2-2EE3EB1E2B55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BBC13-14B4-43D0-A20B-0C810531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Among animals, however, hybridization has</a:t>
            </a:r>
            <a:r>
              <a:rPr lang="en-US" baseline="0" dirty="0" smtClean="0"/>
              <a:t> </a:t>
            </a:r>
            <a:r>
              <a:rPr lang="en-US" dirty="0" smtClean="0"/>
              <a:t>classically been considered to be rare and to act in</a:t>
            </a:r>
          </a:p>
          <a:p>
            <a:r>
              <a:rPr lang="en-US" dirty="0" smtClean="0"/>
              <a:t>opposition to divergence (e.g. </a:t>
            </a:r>
            <a:r>
              <a:rPr lang="en-US" dirty="0" err="1" smtClean="0"/>
              <a:t>Dobzhansky</a:t>
            </a:r>
            <a:r>
              <a:rPr lang="en-US" dirty="0" smtClean="0"/>
              <a:t> 1951; </a:t>
            </a:r>
            <a:r>
              <a:rPr lang="en-US" dirty="0" err="1" smtClean="0"/>
              <a:t>Mayr</a:t>
            </a:r>
            <a:r>
              <a:rPr lang="en-US" baseline="0" dirty="0" smtClean="0"/>
              <a:t> </a:t>
            </a:r>
            <a:r>
              <a:rPr lang="en-US" dirty="0" smtClean="0"/>
              <a:t>1963). However, recent studies challenge this position</a:t>
            </a:r>
          </a:p>
          <a:p>
            <a:r>
              <a:rPr lang="en-US" dirty="0" smtClean="0"/>
              <a:t>and demonstrate that hybridization can have varied</a:t>
            </a:r>
            <a:r>
              <a:rPr lang="en-US" baseline="0" dirty="0" smtClean="0"/>
              <a:t> </a:t>
            </a:r>
            <a:r>
              <a:rPr lang="en-US" dirty="0" smtClean="0"/>
              <a:t>consequences</a:t>
            </a:r>
          </a:p>
          <a:p>
            <a:endParaRPr lang="en-US" dirty="0" smtClean="0"/>
          </a:p>
          <a:p>
            <a:r>
              <a:rPr lang="en-US" dirty="0" smtClean="0"/>
              <a:t>A well-documented consequence of hybridization is</a:t>
            </a:r>
            <a:r>
              <a:rPr lang="en-US" baseline="0" dirty="0" smtClean="0"/>
              <a:t> </a:t>
            </a:r>
            <a:r>
              <a:rPr lang="en-US" dirty="0" smtClean="0"/>
              <a:t>introgression of mitochondrial DNA (</a:t>
            </a:r>
            <a:r>
              <a:rPr lang="en-US" dirty="0" err="1" smtClean="0"/>
              <a:t>mtDNA</a:t>
            </a:r>
            <a:r>
              <a:rPr lang="en-US" dirty="0" smtClean="0"/>
              <a:t>), where</a:t>
            </a:r>
          </a:p>
          <a:p>
            <a:r>
              <a:rPr lang="en-US" dirty="0" smtClean="0"/>
              <a:t>the entire </a:t>
            </a:r>
            <a:r>
              <a:rPr lang="en-US" dirty="0" err="1" smtClean="0"/>
              <a:t>organellar</a:t>
            </a:r>
            <a:r>
              <a:rPr lang="en-US" dirty="0" smtClean="0"/>
              <a:t> genome crosses a morphological/taxonomic boundary and spreads over signiﬁcant</a:t>
            </a:r>
          </a:p>
          <a:p>
            <a:r>
              <a:rPr lang="en-US" dirty="0" smtClean="0"/>
              <a:t>geographical distance without apparent disruption of the</a:t>
            </a:r>
            <a:r>
              <a:rPr lang="en-US" baseline="0" dirty="0" smtClean="0"/>
              <a:t> </a:t>
            </a:r>
            <a:r>
              <a:rPr lang="en-US" dirty="0" smtClean="0"/>
              <a:t>nuclear genome</a:t>
            </a:r>
          </a:p>
          <a:p>
            <a:endParaRPr lang="en-US" dirty="0" smtClean="0"/>
          </a:p>
          <a:p>
            <a:r>
              <a:rPr lang="en-US" dirty="0" smtClean="0"/>
              <a:t>Thus, Wu (2001) postulated that speciation may proceed</a:t>
            </a:r>
            <a:r>
              <a:rPr lang="en-US" baseline="0" dirty="0" smtClean="0"/>
              <a:t> </a:t>
            </a:r>
            <a:r>
              <a:rPr lang="en-US" dirty="0" smtClean="0"/>
              <a:t>through a phase in which a semi-permeable barrier separates</a:t>
            </a:r>
          </a:p>
          <a:p>
            <a:r>
              <a:rPr lang="en-US" dirty="0" smtClean="0"/>
              <a:t>Genomes. During this transient phase, introgression at</a:t>
            </a:r>
            <a:r>
              <a:rPr lang="en-US" baseline="0" dirty="0" smtClean="0"/>
              <a:t> </a:t>
            </a:r>
            <a:r>
              <a:rPr lang="en-US" dirty="0" smtClean="0"/>
              <a:t>some loci can be tolerated whereas other loci are resistant</a:t>
            </a:r>
          </a:p>
          <a:p>
            <a:r>
              <a:rPr lang="en-US" dirty="0" smtClean="0"/>
              <a:t>to introgression. This permits divergence between nascent</a:t>
            </a:r>
            <a:r>
              <a:rPr lang="en-US" baseline="0" dirty="0" smtClean="0"/>
              <a:t> </a:t>
            </a:r>
            <a:r>
              <a:rPr lang="en-US" dirty="0" smtClean="0"/>
              <a:t>species to continue despite incomplete reproductive isolation,</a:t>
            </a:r>
          </a:p>
          <a:p>
            <a:endParaRPr lang="en-US" dirty="0" smtClean="0"/>
          </a:p>
          <a:p>
            <a:r>
              <a:rPr lang="en-US" dirty="0" smtClean="0"/>
              <a:t> In instances of</a:t>
            </a:r>
            <a:r>
              <a:rPr lang="en-US" baseline="0" dirty="0" smtClean="0"/>
              <a:t> </a:t>
            </a:r>
            <a:r>
              <a:rPr lang="en-US" dirty="0" smtClean="0"/>
              <a:t>hybridization, a single gene tree may therefore be incongruent with the species phylogeny, but, when interpreted</a:t>
            </a:r>
          </a:p>
          <a:p>
            <a:r>
              <a:rPr lang="en-US" dirty="0" smtClean="0"/>
              <a:t>with gene trees from other loci, may elucidate historical</a:t>
            </a:r>
            <a:r>
              <a:rPr lang="en-US" baseline="0" dirty="0" smtClean="0"/>
              <a:t> </a:t>
            </a:r>
            <a:r>
              <a:rPr lang="en-US" dirty="0" smtClean="0"/>
              <a:t>or current </a:t>
            </a:r>
            <a:r>
              <a:rPr lang="en-US" dirty="0" err="1" smtClean="0"/>
              <a:t>introgressive</a:t>
            </a:r>
            <a:r>
              <a:rPr lang="en-US" dirty="0" smtClean="0"/>
              <a:t>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19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the coalescent-based program IM (Hey &amp; Nielsen</a:t>
            </a:r>
          </a:p>
          <a:p>
            <a:r>
              <a:rPr lang="en-US" dirty="0" smtClean="0"/>
              <a:t>2004) to estimate the following parameters: effective</a:t>
            </a:r>
          </a:p>
          <a:p>
            <a:r>
              <a:rPr lang="en-US" dirty="0" smtClean="0"/>
              <a:t>population size of T. r. </a:t>
            </a:r>
            <a:r>
              <a:rPr lang="en-US" dirty="0" err="1" smtClean="0"/>
              <a:t>simulans</a:t>
            </a:r>
            <a:r>
              <a:rPr lang="en-US" dirty="0" smtClean="0"/>
              <a:t> (</a:t>
            </a:r>
            <a:r>
              <a:rPr lang="en-US" dirty="0" err="1" smtClean="0"/>
              <a:t>hTRS</a:t>
            </a:r>
            <a:r>
              <a:rPr lang="en-US" dirty="0" smtClean="0"/>
              <a:t>), T. r. </a:t>
            </a:r>
            <a:r>
              <a:rPr lang="en-US" dirty="0" err="1" smtClean="0"/>
              <a:t>ruﬁcaudus</a:t>
            </a:r>
            <a:r>
              <a:rPr lang="en-US" dirty="0" smtClean="0"/>
              <a:t> (</a:t>
            </a:r>
            <a:r>
              <a:rPr lang="en-US" dirty="0" err="1" smtClean="0"/>
              <a:t>hTRR</a:t>
            </a:r>
            <a:r>
              <a:rPr lang="en-US" dirty="0" smtClean="0"/>
              <a:t>) and the ancestral T. </a:t>
            </a:r>
            <a:r>
              <a:rPr lang="en-US" dirty="0" err="1" smtClean="0"/>
              <a:t>ruﬁcaudus</a:t>
            </a:r>
            <a:r>
              <a:rPr lang="en-US" dirty="0" smtClean="0"/>
              <a:t> population (</a:t>
            </a:r>
            <a:r>
              <a:rPr lang="en-US" dirty="0" err="1" smtClean="0"/>
              <a:t>hTR</a:t>
            </a:r>
            <a:r>
              <a:rPr lang="en-US" dirty="0" smtClean="0"/>
              <a:t>), migration</a:t>
            </a:r>
          </a:p>
          <a:p>
            <a:r>
              <a:rPr lang="en-US" dirty="0" smtClean="0"/>
              <a:t>rate from T. r. </a:t>
            </a:r>
            <a:r>
              <a:rPr lang="en-US" dirty="0" err="1" smtClean="0"/>
              <a:t>simulans</a:t>
            </a:r>
            <a:r>
              <a:rPr lang="en-US" dirty="0" smtClean="0"/>
              <a:t> into T. r. </a:t>
            </a:r>
            <a:r>
              <a:rPr lang="en-US" dirty="0" err="1" smtClean="0"/>
              <a:t>ruﬁcaudus</a:t>
            </a:r>
            <a:r>
              <a:rPr lang="en-US" dirty="0" smtClean="0"/>
              <a:t> (</a:t>
            </a:r>
            <a:r>
              <a:rPr lang="en-US" dirty="0" err="1" smtClean="0"/>
              <a:t>mTRR</a:t>
            </a:r>
            <a:r>
              <a:rPr lang="en-US" dirty="0" smtClean="0"/>
              <a:t>), and from</a:t>
            </a:r>
          </a:p>
          <a:p>
            <a:r>
              <a:rPr lang="en-US" dirty="0" smtClean="0"/>
              <a:t>T. r. </a:t>
            </a:r>
            <a:r>
              <a:rPr lang="en-US" dirty="0" err="1" smtClean="0"/>
              <a:t>ruﬁcaudus</a:t>
            </a:r>
            <a:r>
              <a:rPr lang="en-US" dirty="0" smtClean="0"/>
              <a:t> into T. r. </a:t>
            </a:r>
            <a:r>
              <a:rPr lang="en-US" dirty="0" err="1" smtClean="0"/>
              <a:t>simulans</a:t>
            </a:r>
            <a:r>
              <a:rPr lang="en-US" dirty="0" smtClean="0"/>
              <a:t> (</a:t>
            </a:r>
            <a:r>
              <a:rPr lang="en-US" dirty="0" err="1" smtClean="0"/>
              <a:t>mTRS</a:t>
            </a:r>
            <a:r>
              <a:rPr lang="en-US" dirty="0" smtClean="0"/>
              <a:t>) and time since divergence (</a:t>
            </a:r>
            <a:r>
              <a:rPr lang="en-US" dirty="0" err="1" smtClean="0"/>
              <a:t>tdiv</a:t>
            </a:r>
            <a:r>
              <a:rPr lang="en-US" dirty="0" smtClean="0"/>
              <a:t>). These analyses were applied to the </a:t>
            </a:r>
            <a:r>
              <a:rPr lang="en-US" dirty="0" err="1" smtClean="0"/>
              <a:t>mtDNA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set (n ¼ 153) partitioned by subspecies (i.e. following </a:t>
            </a:r>
            <a:r>
              <a:rPr lang="en-US" dirty="0" err="1" smtClean="0"/>
              <a:t>bacular</a:t>
            </a:r>
            <a:endParaRPr lang="en-US" dirty="0" smtClean="0"/>
          </a:p>
          <a:p>
            <a:r>
              <a:rPr lang="en-US" dirty="0" smtClean="0"/>
              <a:t>morphology). Upper bounds for priors were estimated</a:t>
            </a:r>
          </a:p>
          <a:p>
            <a:r>
              <a:rPr lang="en-US" dirty="0" smtClean="0"/>
              <a:t>through a series of preliminary runs. A burn-in of 2 · 10^5</a:t>
            </a:r>
          </a:p>
          <a:p>
            <a:r>
              <a:rPr lang="en-US" dirty="0" smtClean="0"/>
              <a:t>was followed by at least 5.0 · 10^6</a:t>
            </a:r>
            <a:r>
              <a:rPr lang="en-US" baseline="0" dirty="0" smtClean="0"/>
              <a:t> </a:t>
            </a:r>
            <a:r>
              <a:rPr lang="en-US" dirty="0" smtClean="0"/>
              <a:t>additional generations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on seven variables were used to construct a discriminant</a:t>
            </a:r>
          </a:p>
          <a:p>
            <a:r>
              <a:rPr lang="en-US" dirty="0" smtClean="0"/>
              <a:t>function equation; these variables were shaft length (SL),</a:t>
            </a:r>
          </a:p>
          <a:p>
            <a:r>
              <a:rPr lang="en-US" dirty="0" smtClean="0"/>
              <a:t>tip length (TL), tip angle (TA), keel height (KH), neck</a:t>
            </a:r>
          </a:p>
          <a:p>
            <a:r>
              <a:rPr lang="en-US" dirty="0" smtClean="0"/>
              <a:t>height (NH), shaft height (SH) and basal width (BW)</a:t>
            </a:r>
          </a:p>
          <a:p>
            <a:r>
              <a:rPr lang="en-US" dirty="0" smtClean="0"/>
              <a:t>(Good et al. 2003)</a:t>
            </a:r>
          </a:p>
          <a:p>
            <a:endParaRPr lang="en-US" dirty="0" smtClean="0"/>
          </a:p>
          <a:p>
            <a:r>
              <a:rPr lang="en-US" dirty="0" smtClean="0"/>
              <a:t>Our sampling was restricted</a:t>
            </a:r>
          </a:p>
          <a:p>
            <a:r>
              <a:rPr lang="en-US" dirty="0" smtClean="0"/>
              <a:t>to individuals collected before 2003 but the results were</a:t>
            </a:r>
          </a:p>
          <a:p>
            <a:r>
              <a:rPr lang="en-US" dirty="0" smtClean="0"/>
              <a:t>extrapolated to all individuals within traditional subspecies</a:t>
            </a:r>
          </a:p>
          <a:p>
            <a:r>
              <a:rPr lang="en-US" dirty="0" smtClean="0"/>
              <a:t>ranges since no intermediates have been recorded and we</a:t>
            </a:r>
          </a:p>
          <a:p>
            <a:r>
              <a:rPr lang="en-US" dirty="0" smtClean="0"/>
              <a:t>have never seen population level polymorphism in </a:t>
            </a:r>
            <a:r>
              <a:rPr lang="en-US" dirty="0" err="1" smtClean="0"/>
              <a:t>bacular</a:t>
            </a:r>
            <a:endParaRPr lang="en-US" dirty="0" smtClean="0"/>
          </a:p>
          <a:p>
            <a:r>
              <a:rPr lang="en-US" dirty="0" smtClean="0"/>
              <a:t>types;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51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loci were polymorphic within subspecies, with an average</a:t>
            </a:r>
          </a:p>
          <a:p>
            <a:r>
              <a:rPr lang="en-US" dirty="0" smtClean="0"/>
              <a:t>of 15.2 alleles per locus and a range of 6–27 (</a:t>
            </a:r>
            <a:r>
              <a:rPr lang="en-US" dirty="0" err="1" smtClean="0"/>
              <a:t>samplesize</a:t>
            </a:r>
            <a:r>
              <a:rPr lang="en-US" dirty="0" smtClean="0"/>
              <a:t> adjusted values were mean ¼ 13.1; range ¼ 5.8–25.4).</a:t>
            </a:r>
          </a:p>
          <a:p>
            <a:r>
              <a:rPr lang="en-US" dirty="0" smtClean="0"/>
              <a:t>Observed </a:t>
            </a:r>
            <a:r>
              <a:rPr lang="en-US" dirty="0" err="1" smtClean="0"/>
              <a:t>heterozygosity</a:t>
            </a:r>
            <a:r>
              <a:rPr lang="en-US" dirty="0" smtClean="0"/>
              <a:t> (HO) ranged from 0.405 to 0.895;</a:t>
            </a:r>
          </a:p>
          <a:p>
            <a:r>
              <a:rPr lang="en-US" dirty="0" smtClean="0"/>
              <a:t>across all samples, HO was greater than 0.6 for all loci.</a:t>
            </a:r>
          </a:p>
          <a:p>
            <a:r>
              <a:rPr lang="en-US" dirty="0" smtClean="0"/>
              <a:t>Expected </a:t>
            </a:r>
            <a:r>
              <a:rPr lang="en-US" dirty="0" err="1" smtClean="0"/>
              <a:t>heterozygosity</a:t>
            </a:r>
            <a:r>
              <a:rPr lang="en-US" dirty="0" smtClean="0"/>
              <a:t> (HE) ranged from 0.457 to 0.937</a:t>
            </a:r>
          </a:p>
          <a:p>
            <a:endParaRPr lang="en-US" dirty="0" smtClean="0"/>
          </a:p>
          <a:p>
            <a:r>
              <a:rPr lang="en-US" dirty="0" smtClean="0"/>
              <a:t>The null hypotheses of identical allelic and genotypic</a:t>
            </a:r>
          </a:p>
          <a:p>
            <a:r>
              <a:rPr lang="en-US" dirty="0" smtClean="0"/>
              <a:t>frequency distributions were both rejected (P &lt; 0.001) at all</a:t>
            </a:r>
          </a:p>
          <a:p>
            <a:r>
              <a:rPr lang="en-US" dirty="0" smtClean="0"/>
              <a:t>10 loci between subspecies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2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Averaged across six replicates, the log-likelihood values</a:t>
            </a:r>
          </a:p>
          <a:p>
            <a:r>
              <a:rPr lang="en-US" dirty="0" smtClean="0"/>
              <a:t>from Structure increased from k ¼ 1 to k ¼ 3 and sharply</a:t>
            </a:r>
          </a:p>
          <a:p>
            <a:r>
              <a:rPr lang="en-US" dirty="0" smtClean="0"/>
              <a:t>decreased after k ¼ 4 (Fig. 2). At k ¼ 4, individuals clustered</a:t>
            </a:r>
          </a:p>
          <a:p>
            <a:r>
              <a:rPr lang="en-US" dirty="0" smtClean="0"/>
              <a:t>into an additional </a:t>
            </a:r>
            <a:r>
              <a:rPr lang="en-US" dirty="0" err="1" smtClean="0"/>
              <a:t>Tamias</a:t>
            </a:r>
            <a:r>
              <a:rPr lang="en-US" dirty="0" smtClean="0"/>
              <a:t> </a:t>
            </a:r>
            <a:r>
              <a:rPr lang="en-US" dirty="0" err="1" smtClean="0"/>
              <a:t>ruﬁcaudus</a:t>
            </a:r>
            <a:r>
              <a:rPr lang="en-US" dirty="0" smtClean="0"/>
              <a:t> </a:t>
            </a:r>
            <a:r>
              <a:rPr lang="en-US" dirty="0" err="1" smtClean="0"/>
              <a:t>ruﬁcaudus</a:t>
            </a:r>
            <a:r>
              <a:rPr lang="en-US" dirty="0" smtClean="0"/>
              <a:t> group and at</a:t>
            </a:r>
          </a:p>
          <a:p>
            <a:r>
              <a:rPr lang="en-US" dirty="0" smtClean="0"/>
              <a:t>k ¼ 5 and higher, the co-ancestry of existing groups further</a:t>
            </a:r>
          </a:p>
          <a:p>
            <a:r>
              <a:rPr lang="en-US" dirty="0" smtClean="0"/>
              <a:t>subdivide with every addition of a partition. However, at k ¼</a:t>
            </a:r>
          </a:p>
          <a:p>
            <a:r>
              <a:rPr lang="en-US" dirty="0" smtClean="0"/>
              <a:t>6 and greater, some groups have no individuals with</a:t>
            </a:r>
          </a:p>
          <a:p>
            <a:r>
              <a:rPr lang="en-US" dirty="0" smtClean="0"/>
              <a:t>80% co-ancestry or greater. With k ¼ 2, individuals clustered in a manner largely consistent with </a:t>
            </a:r>
            <a:r>
              <a:rPr lang="en-US" dirty="0" err="1" smtClean="0"/>
              <a:t>bacular</a:t>
            </a:r>
            <a:endParaRPr lang="en-US" dirty="0" smtClean="0"/>
          </a:p>
          <a:p>
            <a:r>
              <a:rPr lang="en-US" dirty="0" smtClean="0"/>
              <a:t>morphology (i.e. according to subspecies); there were 181</a:t>
            </a:r>
          </a:p>
          <a:p>
            <a:r>
              <a:rPr lang="en-US" dirty="0" smtClean="0"/>
              <a:t>individuals assigned to their correct subspecies with &gt; 80%</a:t>
            </a:r>
          </a:p>
          <a:p>
            <a:r>
              <a:rPr lang="en-US" dirty="0" smtClean="0"/>
              <a:t>co-ancestry. The remaining 10 individuals were effectively</a:t>
            </a:r>
          </a:p>
          <a:p>
            <a:r>
              <a:rPr lang="en-US" dirty="0" smtClean="0"/>
              <a:t>admixed, with co-ancestry to either subspecies between</a:t>
            </a:r>
          </a:p>
          <a:p>
            <a:r>
              <a:rPr lang="en-US" dirty="0" smtClean="0"/>
              <a:t>20% and 80%.</a:t>
            </a:r>
          </a:p>
          <a:p>
            <a:endParaRPr lang="en-US" dirty="0" smtClean="0"/>
          </a:p>
          <a:p>
            <a:r>
              <a:rPr lang="en-US" dirty="0" smtClean="0"/>
              <a:t>Of the 84 T. r. </a:t>
            </a:r>
            <a:r>
              <a:rPr lang="en-US" dirty="0" err="1" smtClean="0"/>
              <a:t>ruﬁcaudus</a:t>
            </a:r>
            <a:r>
              <a:rPr lang="en-US" dirty="0" smtClean="0"/>
              <a:t> individuals, 74 were assigned by</a:t>
            </a:r>
          </a:p>
          <a:p>
            <a:r>
              <a:rPr lang="en-US" dirty="0" err="1" smtClean="0"/>
              <a:t>NewHybrids</a:t>
            </a:r>
            <a:r>
              <a:rPr lang="en-US" dirty="0" smtClean="0"/>
              <a:t> to a pure parental class, four of the remaining</a:t>
            </a:r>
          </a:p>
          <a:p>
            <a:r>
              <a:rPr lang="en-US" dirty="0" smtClean="0"/>
              <a:t>10 were assigned with &gt; 80% probability to the F2 class and</a:t>
            </a:r>
          </a:p>
          <a:p>
            <a:r>
              <a:rPr lang="en-US" dirty="0" smtClean="0"/>
              <a:t>six individuals were not assigned to any class with probability &gt; 80%. A second pure parental class was not identiﬁed;</a:t>
            </a:r>
          </a:p>
          <a:p>
            <a:r>
              <a:rPr lang="en-US" dirty="0" smtClean="0"/>
              <a:t>of the 107 T. r. </a:t>
            </a:r>
            <a:r>
              <a:rPr lang="en-US" dirty="0" err="1" smtClean="0"/>
              <a:t>simulans</a:t>
            </a:r>
            <a:r>
              <a:rPr lang="en-US" dirty="0" smtClean="0"/>
              <a:t> individuals, 42 were assigned to the</a:t>
            </a:r>
          </a:p>
          <a:p>
            <a:r>
              <a:rPr lang="en-US" dirty="0" smtClean="0"/>
              <a:t>F2 class, ﬁve to the backcrossed (with T. r. </a:t>
            </a:r>
            <a:r>
              <a:rPr lang="en-US" dirty="0" err="1" smtClean="0"/>
              <a:t>simulans</a:t>
            </a:r>
            <a:r>
              <a:rPr lang="en-US" dirty="0" smtClean="0"/>
              <a:t>) class</a:t>
            </a:r>
          </a:p>
          <a:p>
            <a:r>
              <a:rPr lang="en-US" dirty="0" smtClean="0"/>
              <a:t>and 60 individuals were not assigned to any class</a:t>
            </a:r>
          </a:p>
          <a:p>
            <a:endParaRPr lang="en-US" dirty="0" smtClean="0"/>
          </a:p>
          <a:p>
            <a:r>
              <a:rPr lang="en-US" dirty="0" smtClean="0"/>
              <a:t>The assignment test </a:t>
            </a:r>
            <a:r>
              <a:rPr lang="en-US" dirty="0" err="1" smtClean="0"/>
              <a:t>BayesAss</a:t>
            </a:r>
            <a:r>
              <a:rPr lang="en-US" dirty="0" smtClean="0"/>
              <a:t> determined that 188 of the</a:t>
            </a:r>
          </a:p>
          <a:p>
            <a:r>
              <a:rPr lang="en-US" dirty="0" smtClean="0"/>
              <a:t>191 individuals had &gt; 90% probability of assignment to the</a:t>
            </a:r>
          </a:p>
          <a:p>
            <a:r>
              <a:rPr lang="en-US" dirty="0" smtClean="0"/>
              <a:t>appropriate subspecies as deﬁned by </a:t>
            </a:r>
            <a:r>
              <a:rPr lang="en-US" dirty="0" err="1" smtClean="0"/>
              <a:t>bacular</a:t>
            </a:r>
            <a:r>
              <a:rPr lang="en-US" dirty="0" smtClean="0"/>
              <a:t> morphology.</a:t>
            </a:r>
          </a:p>
          <a:p>
            <a:r>
              <a:rPr lang="en-US" dirty="0" smtClean="0"/>
              <a:t>The remaining three individuals (one T. r. </a:t>
            </a:r>
            <a:r>
              <a:rPr lang="en-US" dirty="0" err="1" smtClean="0"/>
              <a:t>simulans</a:t>
            </a:r>
            <a:r>
              <a:rPr lang="en-US" dirty="0" smtClean="0"/>
              <a:t> and two</a:t>
            </a:r>
          </a:p>
          <a:p>
            <a:r>
              <a:rPr lang="en-US" dirty="0" smtClean="0"/>
              <a:t>T. r. </a:t>
            </a:r>
            <a:r>
              <a:rPr lang="en-US" dirty="0" err="1" smtClean="0"/>
              <a:t>ruﬁcaudus</a:t>
            </a:r>
            <a:r>
              <a:rPr lang="en-US" dirty="0" smtClean="0"/>
              <a:t>) were assigned as hybrids with 47.3%, 89.7%</a:t>
            </a:r>
          </a:p>
          <a:p>
            <a:r>
              <a:rPr lang="en-US" dirty="0" smtClean="0"/>
              <a:t>and 35.4% conﬁdence (respectively). No individuals were</a:t>
            </a:r>
          </a:p>
          <a:p>
            <a:r>
              <a:rPr lang="en-US" dirty="0" smtClean="0"/>
              <a:t>assigned to the incorrect subspecies (i.e. no migrant individuals were inferred). The results from GeneClass2 were</a:t>
            </a:r>
          </a:p>
          <a:p>
            <a:r>
              <a:rPr lang="en-US" dirty="0" smtClean="0"/>
              <a:t>similar; 98% of our individuals were correctly assigned.</a:t>
            </a:r>
          </a:p>
          <a:p>
            <a:r>
              <a:rPr lang="en-US" dirty="0" smtClean="0"/>
              <a:t>Three T. r. </a:t>
            </a:r>
            <a:r>
              <a:rPr lang="en-US" dirty="0" err="1" smtClean="0"/>
              <a:t>simulans</a:t>
            </a:r>
            <a:r>
              <a:rPr lang="en-US" dirty="0" smtClean="0"/>
              <a:t> and four T. r. </a:t>
            </a:r>
            <a:r>
              <a:rPr lang="en-US" dirty="0" err="1" smtClean="0"/>
              <a:t>ruﬁcaudus</a:t>
            </a:r>
            <a:r>
              <a:rPr lang="en-US" dirty="0" smtClean="0"/>
              <a:t> individuals had</a:t>
            </a:r>
          </a:p>
          <a:p>
            <a:r>
              <a:rPr lang="en-US" dirty="0" smtClean="0"/>
              <a:t>higher probability of belonging to the opposite subspecies</a:t>
            </a:r>
          </a:p>
          <a:p>
            <a:r>
              <a:rPr lang="en-US" dirty="0" smtClean="0"/>
              <a:t>(thus, were migrants). All three T. r. </a:t>
            </a:r>
            <a:r>
              <a:rPr lang="en-US" dirty="0" err="1" smtClean="0"/>
              <a:t>simulans</a:t>
            </a:r>
            <a:r>
              <a:rPr lang="en-US" dirty="0" smtClean="0"/>
              <a:t> and one T. r.</a:t>
            </a:r>
          </a:p>
          <a:p>
            <a:r>
              <a:rPr lang="en-US" dirty="0" err="1" smtClean="0"/>
              <a:t>ruﬁcaudusindividuals</a:t>
            </a:r>
            <a:r>
              <a:rPr lang="en-US" dirty="0" smtClean="0"/>
              <a:t> were signiﬁcant (P &lt; 0.01).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three independent IM runs converged on similar</a:t>
            </a:r>
          </a:p>
          <a:p>
            <a:r>
              <a:rPr lang="en-US" dirty="0" smtClean="0"/>
              <a:t>results, which were averaged (Table 3). Across the runs, the</a:t>
            </a:r>
          </a:p>
          <a:p>
            <a:r>
              <a:rPr lang="en-US" dirty="0" smtClean="0"/>
              <a:t>effective female population size (</a:t>
            </a:r>
            <a:r>
              <a:rPr lang="en-US" dirty="0" err="1" smtClean="0"/>
              <a:t>Nef</a:t>
            </a:r>
            <a:r>
              <a:rPr lang="en-US" dirty="0" smtClean="0"/>
              <a:t>) of T. r. </a:t>
            </a:r>
            <a:r>
              <a:rPr lang="en-US" dirty="0" err="1" smtClean="0"/>
              <a:t>simulans</a:t>
            </a:r>
            <a:r>
              <a:rPr lang="en-US" dirty="0" smtClean="0"/>
              <a:t> averaged slightly over 6.1 · 10^6</a:t>
            </a:r>
          </a:p>
          <a:p>
            <a:r>
              <a:rPr lang="en-US" dirty="0" smtClean="0"/>
              <a:t>; </a:t>
            </a:r>
            <a:r>
              <a:rPr lang="en-US" dirty="0" err="1" smtClean="0"/>
              <a:t>Nef</a:t>
            </a:r>
            <a:r>
              <a:rPr lang="en-US" dirty="0" smtClean="0"/>
              <a:t> of T. r. </a:t>
            </a:r>
            <a:r>
              <a:rPr lang="en-US" dirty="0" err="1" smtClean="0"/>
              <a:t>ruﬁcaudus</a:t>
            </a:r>
            <a:r>
              <a:rPr lang="en-US" dirty="0" smtClean="0"/>
              <a:t> was 2.4 · 10^6</a:t>
            </a:r>
            <a:r>
              <a:rPr lang="en-US" baseline="0" dirty="0" smtClean="0"/>
              <a:t> </a:t>
            </a:r>
            <a:r>
              <a:rPr lang="en-US" dirty="0" smtClean="0"/>
              <a:t>and the </a:t>
            </a:r>
            <a:r>
              <a:rPr lang="en-US" dirty="0" err="1" smtClean="0"/>
              <a:t>Nef</a:t>
            </a:r>
            <a:r>
              <a:rPr lang="en-US" dirty="0" smtClean="0"/>
              <a:t> of the ancestral T. </a:t>
            </a:r>
            <a:r>
              <a:rPr lang="en-US" dirty="0" err="1" smtClean="0"/>
              <a:t>ruﬁcaudus</a:t>
            </a:r>
            <a:r>
              <a:rPr lang="en-US" dirty="0" smtClean="0"/>
              <a:t> population</a:t>
            </a:r>
          </a:p>
          <a:p>
            <a:r>
              <a:rPr lang="en-US" dirty="0" smtClean="0"/>
              <a:t>was 5.6 · 10^6. The value for migrants into T. r. </a:t>
            </a:r>
            <a:r>
              <a:rPr lang="en-US" dirty="0" err="1" smtClean="0"/>
              <a:t>simulans</a:t>
            </a:r>
            <a:endParaRPr lang="en-US" dirty="0" smtClean="0"/>
          </a:p>
          <a:p>
            <a:r>
              <a:rPr lang="en-US" dirty="0" smtClean="0"/>
              <a:t>(MTRS) was 0.3 migrants/year and MTRR was 10 migrants/</a:t>
            </a:r>
          </a:p>
          <a:p>
            <a:r>
              <a:rPr lang="en-US" dirty="0" smtClean="0"/>
              <a:t>year; </a:t>
            </a:r>
            <a:r>
              <a:rPr lang="en-US" dirty="0" err="1" smtClean="0"/>
              <a:t>Tdiv</a:t>
            </a:r>
            <a:r>
              <a:rPr lang="en-US" dirty="0" smtClean="0"/>
              <a:t> was approximately 325 000 years ago. In addition,</a:t>
            </a:r>
          </a:p>
          <a:p>
            <a:r>
              <a:rPr lang="en-US" dirty="0" smtClean="0"/>
              <a:t>we assessed the number of migration events and </a:t>
            </a:r>
            <a:r>
              <a:rPr lang="en-US" dirty="0" err="1" smtClean="0"/>
              <a:t>Tmig</a:t>
            </a:r>
            <a:r>
              <a:rPr lang="en-US" dirty="0" smtClean="0"/>
              <a:t>; the</a:t>
            </a:r>
          </a:p>
          <a:p>
            <a:r>
              <a:rPr lang="en-US" dirty="0" smtClean="0"/>
              <a:t>highest posterior probability for number of migration</a:t>
            </a:r>
          </a:p>
          <a:p>
            <a:r>
              <a:rPr lang="en-US" dirty="0" smtClean="0"/>
              <a:t>events into T. r. </a:t>
            </a:r>
            <a:r>
              <a:rPr lang="en-US" dirty="0" err="1" smtClean="0"/>
              <a:t>simulans</a:t>
            </a:r>
            <a:r>
              <a:rPr lang="en-US" dirty="0" smtClean="0"/>
              <a:t> was similar for both zero and one</a:t>
            </a:r>
          </a:p>
          <a:p>
            <a:r>
              <a:rPr lang="en-US" dirty="0" smtClean="0"/>
              <a:t>[p(0) ¼ 0.21911; p(1) ¼ 0.20675] and into T. r. </a:t>
            </a:r>
            <a:r>
              <a:rPr lang="en-US" dirty="0" err="1" smtClean="0"/>
              <a:t>ruﬁcaudus</a:t>
            </a:r>
            <a:r>
              <a:rPr lang="en-US" dirty="0" smtClean="0"/>
              <a:t> was</a:t>
            </a:r>
          </a:p>
          <a:p>
            <a:r>
              <a:rPr lang="en-US" dirty="0" smtClean="0"/>
              <a:t>ﬁve [p(5) ¼ 0.17779]. The mean timings of these events</a:t>
            </a:r>
          </a:p>
          <a:p>
            <a:r>
              <a:rPr lang="en-US" dirty="0" smtClean="0"/>
              <a:t>were 39 589 years ago (into T. r. </a:t>
            </a:r>
            <a:r>
              <a:rPr lang="en-US" dirty="0" err="1" smtClean="0"/>
              <a:t>simulans</a:t>
            </a:r>
            <a:r>
              <a:rPr lang="en-US" dirty="0" smtClean="0"/>
              <a:t>) and 48 387 years</a:t>
            </a:r>
          </a:p>
          <a:p>
            <a:r>
              <a:rPr lang="en-US" dirty="0" smtClean="0"/>
              <a:t>ago (into T. r. </a:t>
            </a:r>
            <a:r>
              <a:rPr lang="en-US" dirty="0" err="1" smtClean="0"/>
              <a:t>ruﬁcaudus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52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morphological differentiation between the </a:t>
            </a:r>
            <a:r>
              <a:rPr lang="en-US" dirty="0" err="1" smtClean="0"/>
              <a:t>bacula</a:t>
            </a:r>
            <a:endParaRPr lang="en-US" dirty="0" smtClean="0"/>
          </a:p>
          <a:p>
            <a:r>
              <a:rPr lang="en-US" dirty="0" smtClean="0"/>
              <a:t>of the two subspecies, T. r. </a:t>
            </a:r>
            <a:r>
              <a:rPr lang="en-US" dirty="0" err="1" smtClean="0"/>
              <a:t>ruﬁcaudus</a:t>
            </a:r>
            <a:r>
              <a:rPr lang="en-US" dirty="0" smtClean="0"/>
              <a:t> and T. r. </a:t>
            </a:r>
            <a:r>
              <a:rPr lang="en-US" dirty="0" err="1" smtClean="0"/>
              <a:t>simulans</a:t>
            </a:r>
            <a:r>
              <a:rPr lang="en-US" dirty="0" smtClean="0"/>
              <a:t>, is</a:t>
            </a:r>
          </a:p>
          <a:p>
            <a:r>
              <a:rPr lang="en-US" dirty="0" smtClean="0"/>
              <a:t>statistically signiﬁcant; this is a key taxonomic character in</a:t>
            </a:r>
          </a:p>
          <a:p>
            <a:r>
              <a:rPr lang="en-US" dirty="0" smtClean="0"/>
              <a:t>rodents, especially in </a:t>
            </a:r>
            <a:r>
              <a:rPr lang="en-US" dirty="0" err="1" smtClean="0"/>
              <a:t>sciurids</a:t>
            </a:r>
            <a:r>
              <a:rPr lang="en-US" dirty="0" smtClean="0"/>
              <a:t> (including chipmunks).</a:t>
            </a:r>
          </a:p>
          <a:p>
            <a:r>
              <a:rPr lang="en-US" dirty="0" smtClean="0"/>
              <a:t>Despite the </a:t>
            </a:r>
            <a:r>
              <a:rPr lang="en-US" dirty="0" err="1" smtClean="0"/>
              <a:t>bacular</a:t>
            </a:r>
            <a:r>
              <a:rPr lang="en-US" dirty="0" smtClean="0"/>
              <a:t> types being sufﬁciently differentiated</a:t>
            </a:r>
          </a:p>
          <a:p>
            <a:r>
              <a:rPr lang="en-US" dirty="0" smtClean="0"/>
              <a:t>to have led Patterson &amp; Heaney (1987) to suggest the</a:t>
            </a:r>
          </a:p>
          <a:p>
            <a:r>
              <a:rPr lang="en-US" dirty="0" smtClean="0"/>
              <a:t>possibility of distinct species status for each subspecies, there is </a:t>
            </a:r>
            <a:r>
              <a:rPr lang="en-US" dirty="0" err="1" smtClean="0"/>
              <a:t>mtDNA</a:t>
            </a:r>
            <a:r>
              <a:rPr lang="en-US" dirty="0" smtClean="0"/>
              <a:t> introgression at both </a:t>
            </a:r>
            <a:r>
              <a:rPr lang="en-US" dirty="0" err="1" smtClean="0"/>
              <a:t>subspeciﬁc</a:t>
            </a:r>
            <a:r>
              <a:rPr lang="en-US" dirty="0" smtClean="0"/>
              <a:t> contact</a:t>
            </a:r>
          </a:p>
          <a:p>
            <a:r>
              <a:rPr lang="en-US" dirty="0" smtClean="0"/>
              <a:t>zones (Fig. 4), as ﬁrst shown by Good &amp; Sullivan (2001).</a:t>
            </a:r>
          </a:p>
          <a:p>
            <a:endParaRPr lang="en-US" dirty="0" smtClean="0"/>
          </a:p>
          <a:p>
            <a:r>
              <a:rPr lang="en-US" dirty="0" smtClean="0"/>
              <a:t>Nevertheless, population genetic statistics for the two</a:t>
            </a:r>
          </a:p>
          <a:p>
            <a:r>
              <a:rPr lang="en-US" dirty="0" smtClean="0"/>
              <a:t>subspecies indicate that the nuclear genomes are differentiated</a:t>
            </a:r>
          </a:p>
          <a:p>
            <a:endParaRPr lang="en-US" dirty="0" smtClean="0"/>
          </a:p>
          <a:p>
            <a:r>
              <a:rPr lang="en-US" dirty="0" smtClean="0"/>
              <a:t>Furthermore, the microsatellites conﬁrmed that the</a:t>
            </a:r>
          </a:p>
          <a:p>
            <a:r>
              <a:rPr lang="en-US" dirty="0" smtClean="0"/>
              <a:t>subspecies’ nuclear genomes are coincident with the </a:t>
            </a:r>
            <a:r>
              <a:rPr lang="en-US" dirty="0" err="1" smtClean="0"/>
              <a:t>bacular</a:t>
            </a:r>
            <a:endParaRPr lang="en-US" dirty="0" smtClean="0"/>
          </a:p>
          <a:p>
            <a:r>
              <a:rPr lang="en-US" dirty="0" err="1" smtClean="0"/>
              <a:t>morphotypes</a:t>
            </a:r>
            <a:r>
              <a:rPr lang="en-US" dirty="0" smtClean="0"/>
              <a:t>; the </a:t>
            </a:r>
            <a:r>
              <a:rPr lang="en-US" dirty="0" err="1" smtClean="0"/>
              <a:t>Lochsa</a:t>
            </a:r>
            <a:r>
              <a:rPr lang="en-US" dirty="0" smtClean="0"/>
              <a:t> River forms a sharp boundary</a:t>
            </a:r>
          </a:p>
          <a:p>
            <a:r>
              <a:rPr lang="en-US" dirty="0" smtClean="0"/>
              <a:t>at microsatellite loci as well as in </a:t>
            </a:r>
            <a:r>
              <a:rPr lang="en-US" dirty="0" err="1" smtClean="0"/>
              <a:t>bacular</a:t>
            </a:r>
            <a:r>
              <a:rPr lang="en-US" dirty="0" smtClean="0"/>
              <a:t> morphology. </a:t>
            </a:r>
          </a:p>
          <a:p>
            <a:endParaRPr lang="en-US" dirty="0" smtClean="0"/>
          </a:p>
          <a:p>
            <a:r>
              <a:rPr lang="en-US" dirty="0" smtClean="0"/>
              <a:t>Furthermore, every assignment test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BayesAss</a:t>
            </a:r>
            <a:r>
              <a:rPr lang="en-US" dirty="0" smtClean="0"/>
              <a:t>, </a:t>
            </a:r>
            <a:r>
              <a:rPr lang="en-US" dirty="0" err="1" smtClean="0"/>
              <a:t>NewHybrids</a:t>
            </a:r>
            <a:r>
              <a:rPr lang="en-US" dirty="0" smtClean="0"/>
              <a:t>, GeneClass2) unambiguously</a:t>
            </a:r>
          </a:p>
          <a:p>
            <a:r>
              <a:rPr lang="en-US" dirty="0" smtClean="0"/>
              <a:t>detected strong differentiation between individuals north</a:t>
            </a:r>
          </a:p>
          <a:p>
            <a:r>
              <a:rPr lang="en-US" dirty="0" smtClean="0"/>
              <a:t>of the </a:t>
            </a:r>
            <a:r>
              <a:rPr lang="en-US" dirty="0" err="1" smtClean="0"/>
              <a:t>Lochsa</a:t>
            </a:r>
            <a:r>
              <a:rPr lang="en-US" dirty="0" smtClean="0"/>
              <a:t> River and those south of it. Across our</a:t>
            </a:r>
          </a:p>
          <a:p>
            <a:r>
              <a:rPr lang="en-US" dirty="0" smtClean="0"/>
              <a:t>transect (Fig. 3b), the morphological data and nuclear data</a:t>
            </a:r>
          </a:p>
          <a:p>
            <a:r>
              <a:rPr lang="en-US" dirty="0" smtClean="0"/>
              <a:t>are congruent with each other but conﬂict with the </a:t>
            </a:r>
            <a:r>
              <a:rPr lang="en-US" dirty="0" err="1" smtClean="0"/>
              <a:t>mtDNA</a:t>
            </a:r>
            <a:endParaRPr lang="en-US" dirty="0" smtClean="0"/>
          </a:p>
          <a:p>
            <a:r>
              <a:rPr lang="en-US" dirty="0" smtClean="0"/>
              <a:t>data, in which the cline is shifted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7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evidence to reject incomplete lineage sorting in</a:t>
            </a:r>
          </a:p>
          <a:p>
            <a:r>
              <a:rPr lang="en-US" dirty="0" err="1" smtClean="0"/>
              <a:t>favour</a:t>
            </a:r>
            <a:r>
              <a:rPr lang="en-US" dirty="0" smtClean="0"/>
              <a:t> of hybridization as the source of incongruence</a:t>
            </a:r>
          </a:p>
          <a:p>
            <a:r>
              <a:rPr lang="en-US" dirty="0" smtClean="0"/>
              <a:t>between </a:t>
            </a:r>
            <a:r>
              <a:rPr lang="en-US" dirty="0" err="1" smtClean="0"/>
              <a:t>mtDNA</a:t>
            </a:r>
            <a:r>
              <a:rPr lang="en-US" dirty="0" smtClean="0"/>
              <a:t> and morphology/microsatellite data.</a:t>
            </a:r>
          </a:p>
          <a:p>
            <a:endParaRPr lang="en-US" dirty="0" smtClean="0"/>
          </a:p>
          <a:p>
            <a:r>
              <a:rPr lang="en-US" dirty="0" smtClean="0"/>
              <a:t>First, the </a:t>
            </a:r>
            <a:r>
              <a:rPr lang="en-US" dirty="0" err="1" smtClean="0"/>
              <a:t>mtDNA</a:t>
            </a:r>
            <a:r>
              <a:rPr lang="en-US" dirty="0" smtClean="0"/>
              <a:t> clades are geographically correlated;</a:t>
            </a:r>
          </a:p>
          <a:p>
            <a:r>
              <a:rPr lang="en-US" dirty="0" smtClean="0"/>
              <a:t>incomplete lineage sorting predicts random geographical</a:t>
            </a:r>
          </a:p>
          <a:p>
            <a:r>
              <a:rPr lang="en-US" dirty="0" smtClean="0"/>
              <a:t>distribution of ancestral alleles whereas hybridization and</a:t>
            </a:r>
          </a:p>
          <a:p>
            <a:r>
              <a:rPr lang="en-US" dirty="0" smtClean="0"/>
              <a:t>backcrossing predicts a radiation outward from the point</a:t>
            </a:r>
          </a:p>
          <a:p>
            <a:r>
              <a:rPr lang="en-US" dirty="0" smtClean="0"/>
              <a:t>of hybridization.</a:t>
            </a:r>
          </a:p>
          <a:p>
            <a:endParaRPr lang="en-US" dirty="0" smtClean="0"/>
          </a:p>
          <a:p>
            <a:r>
              <a:rPr lang="en-US" dirty="0" smtClean="0"/>
              <a:t>Second, we have shown that the </a:t>
            </a:r>
            <a:r>
              <a:rPr lang="en-US" dirty="0" err="1" smtClean="0"/>
              <a:t>mtDNA</a:t>
            </a:r>
            <a:endParaRPr lang="en-US" dirty="0" smtClean="0"/>
          </a:p>
          <a:p>
            <a:r>
              <a:rPr lang="en-US" dirty="0" smtClean="0"/>
              <a:t>is displaced from the </a:t>
            </a:r>
            <a:r>
              <a:rPr lang="en-US" dirty="0" err="1" smtClean="0"/>
              <a:t>subspeciﬁc</a:t>
            </a:r>
            <a:r>
              <a:rPr lang="en-US" dirty="0" smtClean="0"/>
              <a:t> contact zone. The</a:t>
            </a:r>
          </a:p>
          <a:p>
            <a:r>
              <a:rPr lang="en-US" dirty="0" smtClean="0"/>
              <a:t>geographical coincidence of morphological and</a:t>
            </a:r>
          </a:p>
          <a:p>
            <a:r>
              <a:rPr lang="en-US" dirty="0" smtClean="0"/>
              <a:t>microsatellite differentiation across the </a:t>
            </a:r>
            <a:r>
              <a:rPr lang="en-US" dirty="0" err="1" smtClean="0"/>
              <a:t>Lochsa</a:t>
            </a:r>
            <a:r>
              <a:rPr lang="en-US" dirty="0" smtClean="0"/>
              <a:t> River clearly</a:t>
            </a:r>
          </a:p>
          <a:p>
            <a:r>
              <a:rPr lang="en-US" dirty="0" smtClean="0"/>
              <a:t>delimits the subspecies and indicates </a:t>
            </a:r>
            <a:r>
              <a:rPr lang="en-US" dirty="0" err="1" smtClean="0"/>
              <a:t>mtDNA</a:t>
            </a:r>
            <a:r>
              <a:rPr lang="en-US" dirty="0" smtClean="0"/>
              <a:t> introgression</a:t>
            </a:r>
          </a:p>
          <a:p>
            <a:endParaRPr lang="en-US" dirty="0" smtClean="0"/>
          </a:p>
          <a:p>
            <a:r>
              <a:rPr lang="en-US" dirty="0" smtClean="0"/>
              <a:t>Third, although migration between the two subspecies</a:t>
            </a:r>
          </a:p>
          <a:p>
            <a:r>
              <a:rPr lang="en-US" dirty="0" smtClean="0"/>
              <a:t>appears very low, IM estimates migration rates greater</a:t>
            </a:r>
          </a:p>
          <a:p>
            <a:r>
              <a:rPr lang="en-US" dirty="0" smtClean="0"/>
              <a:t>than zero (Table 3) and analyses using GeneClass2 and</a:t>
            </a:r>
          </a:p>
          <a:p>
            <a:r>
              <a:rPr lang="en-US" dirty="0" err="1" smtClean="0"/>
              <a:t>BayesAss</a:t>
            </a:r>
            <a:r>
              <a:rPr lang="en-US" dirty="0" smtClean="0"/>
              <a:t> detected one or more migrants per subspecies.</a:t>
            </a:r>
          </a:p>
          <a:p>
            <a:r>
              <a:rPr lang="en-US" dirty="0" smtClean="0"/>
              <a:t>evidence of recent gene ﬂow, albeit at very low rates,</a:t>
            </a:r>
          </a:p>
          <a:p>
            <a:r>
              <a:rPr lang="en-US" dirty="0" smtClean="0"/>
              <a:t>suggests the plausibility of ancestral hybridization and</a:t>
            </a:r>
          </a:p>
          <a:p>
            <a:r>
              <a:rPr lang="en-US" dirty="0" smtClean="0"/>
              <a:t>this further corroborates that hybridization has led to the</a:t>
            </a:r>
          </a:p>
          <a:p>
            <a:r>
              <a:rPr lang="en-US" dirty="0" smtClean="0"/>
              <a:t>displaced </a:t>
            </a:r>
            <a:r>
              <a:rPr lang="en-US" dirty="0" err="1" smtClean="0"/>
              <a:t>mtDNA</a:t>
            </a:r>
            <a:r>
              <a:rPr lang="en-US" dirty="0" smtClean="0"/>
              <a:t> haplotypes.</a:t>
            </a:r>
          </a:p>
          <a:p>
            <a:endParaRPr lang="en-US" dirty="0" smtClean="0"/>
          </a:p>
          <a:p>
            <a:r>
              <a:rPr lang="en-US" dirty="0" smtClean="0"/>
              <a:t>the hybrid zone is not likely an evolutionary</a:t>
            </a:r>
          </a:p>
          <a:p>
            <a:r>
              <a:rPr lang="en-US" dirty="0" smtClean="0"/>
              <a:t>sink, but seems to contain a novel, genetically differentiated</a:t>
            </a:r>
          </a:p>
          <a:p>
            <a:r>
              <a:rPr lang="en-US" dirty="0" smtClean="0"/>
              <a:t>set of populations.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2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estimates place the subspecies divergence around</a:t>
            </a:r>
          </a:p>
          <a:p>
            <a:r>
              <a:rPr lang="en-US" dirty="0" smtClean="0"/>
              <a:t>325 000 years ago, although the 90% credibility interval on</a:t>
            </a:r>
          </a:p>
          <a:p>
            <a:r>
              <a:rPr lang="en-US" dirty="0" smtClean="0"/>
              <a:t>the posterior density ranges from 186 000 to over 2 million</a:t>
            </a:r>
          </a:p>
          <a:p>
            <a:r>
              <a:rPr lang="en-US" dirty="0" smtClean="0"/>
              <a:t>years ago</a:t>
            </a:r>
          </a:p>
          <a:p>
            <a:endParaRPr lang="en-US" dirty="0" smtClean="0"/>
          </a:p>
          <a:p>
            <a:r>
              <a:rPr lang="en-US" dirty="0" smtClean="0"/>
              <a:t>Two of our results, therefore, support hybridization. First,</a:t>
            </a:r>
          </a:p>
          <a:p>
            <a:r>
              <a:rPr lang="en-US" dirty="0" smtClean="0"/>
              <a:t>although zero migration events into T. r. </a:t>
            </a:r>
            <a:r>
              <a:rPr lang="en-US" dirty="0" err="1" smtClean="0"/>
              <a:t>simulans</a:t>
            </a:r>
            <a:r>
              <a:rPr lang="en-US" dirty="0" smtClean="0"/>
              <a:t> was</a:t>
            </a:r>
          </a:p>
          <a:p>
            <a:r>
              <a:rPr lang="en-US" dirty="0" smtClean="0"/>
              <a:t>slightly better supported than one migration event, the</a:t>
            </a:r>
          </a:p>
          <a:p>
            <a:r>
              <a:rPr lang="en-US" dirty="0" err="1" smtClean="0"/>
              <a:t>mtDNA</a:t>
            </a:r>
            <a:r>
              <a:rPr lang="en-US" dirty="0" smtClean="0"/>
              <a:t> phylogeny suggests there must have been at least</a:t>
            </a:r>
          </a:p>
          <a:p>
            <a:r>
              <a:rPr lang="en-US" dirty="0" smtClean="0"/>
              <a:t>one migration event into T. r. </a:t>
            </a:r>
            <a:r>
              <a:rPr lang="en-US" dirty="0" err="1" smtClean="0"/>
              <a:t>simulans</a:t>
            </a:r>
            <a:r>
              <a:rPr lang="en-US" dirty="0" smtClean="0"/>
              <a:t>; therefore, there was</a:t>
            </a:r>
          </a:p>
          <a:p>
            <a:r>
              <a:rPr lang="en-US" dirty="0" smtClean="0"/>
              <a:t>at least one migration event per locus per subspecies. Second,</a:t>
            </a:r>
          </a:p>
          <a:p>
            <a:r>
              <a:rPr lang="en-US" dirty="0" err="1" smtClean="0"/>
              <a:t>tmig</a:t>
            </a:r>
            <a:r>
              <a:rPr lang="en-US" dirty="0" smtClean="0"/>
              <a:t> is approximately an order of magnitude less than</a:t>
            </a:r>
          </a:p>
          <a:p>
            <a:r>
              <a:rPr lang="en-US" dirty="0" err="1" smtClean="0"/>
              <a:t>tdiv</a:t>
            </a:r>
            <a:r>
              <a:rPr lang="en-US" dirty="0" smtClean="0"/>
              <a:t>. These values indicate that hybridization events may</a:t>
            </a:r>
          </a:p>
          <a:p>
            <a:r>
              <a:rPr lang="en-US" dirty="0" smtClean="0"/>
              <a:t>have been relatively frequent throughout time and have</a:t>
            </a:r>
          </a:p>
          <a:p>
            <a:r>
              <a:rPr lang="en-US" dirty="0" smtClean="0"/>
              <a:t>occurred since their divergence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7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geologic history of the Inland Northwest supports</a:t>
            </a:r>
          </a:p>
          <a:p>
            <a:r>
              <a:rPr lang="en-US" dirty="0" smtClean="0"/>
              <a:t>a complex history of variance and secondary contact</a:t>
            </a:r>
          </a:p>
          <a:p>
            <a:r>
              <a:rPr lang="en-US" dirty="0" smtClean="0"/>
              <a:t>between these two subspecies</a:t>
            </a:r>
          </a:p>
          <a:p>
            <a:r>
              <a:rPr lang="en-US" dirty="0" smtClean="0"/>
              <a:t>With glacial cycles occurring</a:t>
            </a:r>
            <a:r>
              <a:rPr lang="en-US" baseline="0" dirty="0" smtClean="0"/>
              <a:t> </a:t>
            </a:r>
            <a:r>
              <a:rPr lang="en-US" dirty="0" smtClean="0"/>
              <a:t>until around 10 000 years ago, there was ample opportunity</a:t>
            </a:r>
          </a:p>
          <a:p>
            <a:r>
              <a:rPr lang="en-US" dirty="0" smtClean="0"/>
              <a:t>for the range of these two subspecies to be fragmented.</a:t>
            </a:r>
          </a:p>
          <a:p>
            <a:r>
              <a:rPr lang="en-US" dirty="0" smtClean="0"/>
              <a:t>Through the Pleistocene, the northern Rocky Mountains</a:t>
            </a:r>
          </a:p>
          <a:p>
            <a:r>
              <a:rPr lang="en-US" dirty="0" smtClean="0"/>
              <a:t>experienced glaciation, with the Cordilleran ice sheet</a:t>
            </a:r>
          </a:p>
          <a:p>
            <a:r>
              <a:rPr lang="en-US" dirty="0" smtClean="0"/>
              <a:t>extending south through much of the northern half of the</a:t>
            </a:r>
          </a:p>
          <a:p>
            <a:r>
              <a:rPr lang="en-US" dirty="0" smtClean="0"/>
              <a:t>current range of T. </a:t>
            </a:r>
            <a:r>
              <a:rPr lang="en-US" dirty="0" err="1" smtClean="0"/>
              <a:t>ruﬁcaudus</a:t>
            </a:r>
            <a:r>
              <a:rPr lang="en-US" dirty="0" smtClean="0"/>
              <a:t> (e.g. </a:t>
            </a:r>
            <a:r>
              <a:rPr lang="en-US" dirty="0" err="1" smtClean="0"/>
              <a:t>Delcourt</a:t>
            </a:r>
            <a:r>
              <a:rPr lang="en-US" dirty="0" smtClean="0"/>
              <a:t> &amp; </a:t>
            </a:r>
            <a:r>
              <a:rPr lang="en-US" dirty="0" err="1" smtClean="0"/>
              <a:t>Delcourt</a:t>
            </a:r>
            <a:endParaRPr lang="en-US" dirty="0" smtClean="0"/>
          </a:p>
          <a:p>
            <a:r>
              <a:rPr lang="en-US" dirty="0" smtClean="0"/>
              <a:t>1993)</a:t>
            </a:r>
          </a:p>
          <a:p>
            <a:r>
              <a:rPr lang="en-US" dirty="0" smtClean="0"/>
              <a:t>The Clearwater Drainage has been hypothesized as a</a:t>
            </a:r>
          </a:p>
          <a:p>
            <a:r>
              <a:rPr lang="en-US" dirty="0" err="1" smtClean="0"/>
              <a:t>refugium</a:t>
            </a:r>
            <a:r>
              <a:rPr lang="en-US" dirty="0" smtClean="0"/>
              <a:t> for multiple plant and animal groups throughout</a:t>
            </a:r>
          </a:p>
          <a:p>
            <a:r>
              <a:rPr lang="en-US" dirty="0" smtClean="0"/>
              <a:t>the Pleistocene (</a:t>
            </a:r>
            <a:r>
              <a:rPr lang="en-US" dirty="0" err="1" smtClean="0"/>
              <a:t>Daubenmire</a:t>
            </a:r>
            <a:r>
              <a:rPr lang="en-US" dirty="0" smtClean="0"/>
              <a:t> 1952; </a:t>
            </a:r>
            <a:r>
              <a:rPr lang="en-US" dirty="0" err="1" smtClean="0"/>
              <a:t>Detling</a:t>
            </a:r>
            <a:r>
              <a:rPr lang="en-US" dirty="0" smtClean="0"/>
              <a:t> 1968; </a:t>
            </a:r>
            <a:r>
              <a:rPr lang="en-US" dirty="0" err="1" smtClean="0"/>
              <a:t>Brunsfeld</a:t>
            </a:r>
            <a:endParaRPr lang="en-US" dirty="0" smtClean="0"/>
          </a:p>
          <a:p>
            <a:r>
              <a:rPr lang="en-US" dirty="0" smtClean="0"/>
              <a:t>et al. 2001; </a:t>
            </a:r>
            <a:r>
              <a:rPr lang="en-US" dirty="0" err="1" smtClean="0"/>
              <a:t>Carstens</a:t>
            </a:r>
            <a:r>
              <a:rPr lang="en-US" dirty="0" smtClean="0"/>
              <a:t> et al. 2005). Therefore, the two subspecies</a:t>
            </a:r>
          </a:p>
          <a:p>
            <a:r>
              <a:rPr lang="en-US" dirty="0" smtClean="0"/>
              <a:t>of T. </a:t>
            </a:r>
            <a:r>
              <a:rPr lang="en-US" dirty="0" err="1" smtClean="0"/>
              <a:t>ruﬁcaudus</a:t>
            </a:r>
            <a:r>
              <a:rPr lang="en-US" dirty="0" smtClean="0"/>
              <a:t> may have had multiple instances of contact</a:t>
            </a:r>
          </a:p>
          <a:p>
            <a:r>
              <a:rPr lang="en-US" dirty="0" smtClean="0"/>
              <a:t>throughout the Pleistocene, with sufﬁcient isolation to</a:t>
            </a:r>
          </a:p>
          <a:p>
            <a:r>
              <a:rPr lang="en-US" dirty="0" smtClean="0"/>
              <a:t>diverge yet enough intermittent contact to permit hybridization on rare occasions.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2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&amp; Sullivan (2001) identiﬁed a third </a:t>
            </a:r>
            <a:r>
              <a:rPr lang="en-US" dirty="0" err="1" smtClean="0"/>
              <a:t>mtDNA</a:t>
            </a:r>
            <a:r>
              <a:rPr lang="en-US" dirty="0" smtClean="0"/>
              <a:t> </a:t>
            </a:r>
            <a:r>
              <a:rPr lang="en-US" dirty="0" err="1" smtClean="0"/>
              <a:t>haplogroup</a:t>
            </a:r>
            <a:endParaRPr lang="en-US" dirty="0" smtClean="0"/>
          </a:p>
          <a:p>
            <a:r>
              <a:rPr lang="en-US" dirty="0" smtClean="0"/>
              <a:t>that is sister to the eastern (primarily T. r. </a:t>
            </a:r>
            <a:r>
              <a:rPr lang="en-US" dirty="0" err="1" smtClean="0"/>
              <a:t>ruﬁcaudus</a:t>
            </a:r>
            <a:r>
              <a:rPr lang="en-US" dirty="0" smtClean="0"/>
              <a:t>) clade.</a:t>
            </a:r>
          </a:p>
          <a:p>
            <a:r>
              <a:rPr lang="en-US" dirty="0" smtClean="0"/>
              <a:t>In our sample, we had seven T. r. </a:t>
            </a:r>
            <a:r>
              <a:rPr lang="en-US" dirty="0" err="1" smtClean="0"/>
              <a:t>simulans</a:t>
            </a:r>
            <a:r>
              <a:rPr lang="en-US" dirty="0" smtClean="0"/>
              <a:t> and three T. r.</a:t>
            </a:r>
          </a:p>
          <a:p>
            <a:r>
              <a:rPr lang="en-US" dirty="0" err="1" smtClean="0"/>
              <a:t>ruﬁcaudus</a:t>
            </a:r>
            <a:r>
              <a:rPr lang="en-US" dirty="0" smtClean="0"/>
              <a:t> individuals belonging to this </a:t>
            </a:r>
            <a:r>
              <a:rPr lang="en-US" dirty="0" err="1" smtClean="0"/>
              <a:t>mtDNA</a:t>
            </a:r>
            <a:r>
              <a:rPr lang="en-US" dirty="0" smtClean="0"/>
              <a:t> group and</a:t>
            </a:r>
          </a:p>
          <a:p>
            <a:r>
              <a:rPr lang="en-US" dirty="0" smtClean="0"/>
              <a:t>all were localized to within 60 km of the </a:t>
            </a:r>
            <a:r>
              <a:rPr lang="en-US" dirty="0" err="1" smtClean="0"/>
              <a:t>Lochsa</a:t>
            </a:r>
            <a:r>
              <a:rPr lang="en-US" dirty="0" smtClean="0"/>
              <a:t> River.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Clearwater clade is sister to the eastern clade, which means</a:t>
            </a:r>
          </a:p>
          <a:p>
            <a:r>
              <a:rPr lang="en-US" dirty="0" smtClean="0"/>
              <a:t>it was isolated long enough to accumulate mutations</a:t>
            </a:r>
          </a:p>
          <a:p>
            <a:r>
              <a:rPr lang="en-US" dirty="0" smtClean="0"/>
              <a:t>that render it </a:t>
            </a:r>
            <a:r>
              <a:rPr lang="en-US" dirty="0" err="1" smtClean="0"/>
              <a:t>phylogenetically</a:t>
            </a:r>
            <a:r>
              <a:rPr lang="en-US" dirty="0" smtClean="0"/>
              <a:t> distinct. It would have then</a:t>
            </a:r>
          </a:p>
          <a:p>
            <a:r>
              <a:rPr lang="en-US" dirty="0" err="1" smtClean="0"/>
              <a:t>introgressed</a:t>
            </a:r>
            <a:r>
              <a:rPr lang="en-US" dirty="0" smtClean="0"/>
              <a:t> back into either T. r. </a:t>
            </a:r>
            <a:r>
              <a:rPr lang="en-US" dirty="0" err="1" smtClean="0"/>
              <a:t>ruﬁcaudus</a:t>
            </a:r>
            <a:r>
              <a:rPr lang="en-US" dirty="0" smtClean="0"/>
              <a:t> or T. r. </a:t>
            </a:r>
            <a:r>
              <a:rPr lang="en-US" dirty="0" err="1" smtClean="0"/>
              <a:t>simulans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although we cannot assess whether the Clearwater group</a:t>
            </a:r>
          </a:p>
          <a:p>
            <a:r>
              <a:rPr lang="en-US" dirty="0" smtClean="0"/>
              <a:t>ﬁrst </a:t>
            </a:r>
            <a:r>
              <a:rPr lang="en-US" dirty="0" err="1" smtClean="0"/>
              <a:t>introgressed</a:t>
            </a:r>
            <a:r>
              <a:rPr lang="en-US" dirty="0" smtClean="0"/>
              <a:t> into T. r. </a:t>
            </a:r>
            <a:r>
              <a:rPr lang="en-US" dirty="0" err="1" smtClean="0"/>
              <a:t>simulans</a:t>
            </a:r>
            <a:r>
              <a:rPr lang="en-US" dirty="0" smtClean="0"/>
              <a:t> or T. r. </a:t>
            </a:r>
            <a:r>
              <a:rPr lang="en-US" dirty="0" err="1" smtClean="0"/>
              <a:t>ruﬁcaudus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Increasing the sample sizes around the </a:t>
            </a:r>
            <a:r>
              <a:rPr lang="en-US" dirty="0" err="1" smtClean="0"/>
              <a:t>Lochsa</a:t>
            </a:r>
            <a:r>
              <a:rPr lang="en-US" dirty="0" smtClean="0"/>
              <a:t> River,</a:t>
            </a:r>
          </a:p>
          <a:p>
            <a:r>
              <a:rPr lang="en-US" dirty="0" smtClean="0"/>
              <a:t>speciﬁcally focusing on the localities that have the Clearwater</a:t>
            </a:r>
          </a:p>
          <a:p>
            <a:r>
              <a:rPr lang="en-US" dirty="0" err="1" smtClean="0"/>
              <a:t>mtDNA</a:t>
            </a:r>
            <a:r>
              <a:rPr lang="en-US" dirty="0" smtClean="0"/>
              <a:t> clade would allow appropriate tests.</a:t>
            </a:r>
          </a:p>
          <a:p>
            <a:endParaRPr lang="en-US" dirty="0" smtClean="0"/>
          </a:p>
          <a:p>
            <a:r>
              <a:rPr lang="en-US" dirty="0" smtClean="0"/>
              <a:t>…hypothesis that a Clearwater </a:t>
            </a:r>
            <a:r>
              <a:rPr lang="en-US" dirty="0" err="1" smtClean="0"/>
              <a:t>Refugium</a:t>
            </a:r>
            <a:endParaRPr lang="en-US" dirty="0" smtClean="0"/>
          </a:p>
          <a:p>
            <a:r>
              <a:rPr lang="en-US" dirty="0" smtClean="0"/>
              <a:t>existed during the last glacial maxima. Those residents</a:t>
            </a:r>
          </a:p>
          <a:p>
            <a:r>
              <a:rPr lang="en-US" dirty="0" smtClean="0"/>
              <a:t>were isolated from other populations that they merged</a:t>
            </a:r>
          </a:p>
          <a:p>
            <a:r>
              <a:rPr lang="en-US" dirty="0" smtClean="0"/>
              <a:t>with upon secondary contact.</a:t>
            </a:r>
          </a:p>
          <a:p>
            <a:endParaRPr lang="en-US" dirty="0" smtClean="0"/>
          </a:p>
          <a:p>
            <a:r>
              <a:rPr lang="en-US" dirty="0" smtClean="0"/>
              <a:t>However, the complex geological history (Good &amp; Sullivan 2001) and broader phylogenetic analysis (N. Reid, unpublished data) support that</a:t>
            </a:r>
          </a:p>
          <a:p>
            <a:r>
              <a:rPr lang="en-US" dirty="0" smtClean="0"/>
              <a:t>the IM-based conclusion is a spurious effect of model violation. This suggests that the robustness of </a:t>
            </a:r>
            <a:r>
              <a:rPr lang="en-US" dirty="0" err="1" smtClean="0"/>
              <a:t>phylogeographical</a:t>
            </a:r>
            <a:r>
              <a:rPr lang="en-US" dirty="0" smtClean="0"/>
              <a:t> conclusions using the isolation with migration</a:t>
            </a:r>
          </a:p>
          <a:p>
            <a:r>
              <a:rPr lang="en-US" dirty="0" smtClean="0"/>
              <a:t>model needs to be examined systematically. For example,</a:t>
            </a:r>
          </a:p>
          <a:p>
            <a:r>
              <a:rPr lang="en-US" dirty="0" smtClean="0"/>
              <a:t>estimates of migration rates may be less robust to model</a:t>
            </a:r>
          </a:p>
          <a:p>
            <a:r>
              <a:rPr lang="en-US" dirty="0" smtClean="0"/>
              <a:t>violation than coalescent estimates of divergence times</a:t>
            </a:r>
          </a:p>
          <a:p>
            <a:r>
              <a:rPr lang="en-US" dirty="0" smtClean="0"/>
              <a:t>(B. </a:t>
            </a:r>
            <a:r>
              <a:rPr lang="en-US" dirty="0" err="1" smtClean="0"/>
              <a:t>Carstens</a:t>
            </a:r>
            <a:r>
              <a:rPr lang="en-US" dirty="0" smtClean="0"/>
              <a:t>, unpublished data).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Chipmunks (</a:t>
            </a:r>
            <a:r>
              <a:rPr lang="en-US" dirty="0" err="1" smtClean="0"/>
              <a:t>Tamias</a:t>
            </a:r>
            <a:r>
              <a:rPr lang="en-US" dirty="0" smtClean="0"/>
              <a:t>) provide an excellent model to study</a:t>
            </a:r>
            <a:r>
              <a:rPr lang="en-US" baseline="0" dirty="0" smtClean="0"/>
              <a:t> </a:t>
            </a:r>
            <a:r>
              <a:rPr lang="en-US" dirty="0" smtClean="0"/>
              <a:t>the effect of hybridization on speciation</a:t>
            </a:r>
          </a:p>
          <a:p>
            <a:endParaRPr lang="en-US" dirty="0" smtClean="0"/>
          </a:p>
          <a:p>
            <a:r>
              <a:rPr lang="en-US" dirty="0" smtClean="0"/>
              <a:t>However, interspeciﬁc mitochondrial introgression has been documented between non-sister species</a:t>
            </a:r>
          </a:p>
          <a:p>
            <a:r>
              <a:rPr lang="en-US" dirty="0" err="1" smtClean="0"/>
              <a:t>Tamias</a:t>
            </a:r>
            <a:r>
              <a:rPr lang="en-US" dirty="0" smtClean="0"/>
              <a:t> </a:t>
            </a:r>
            <a:r>
              <a:rPr lang="en-US" dirty="0" err="1" smtClean="0"/>
              <a:t>ruﬁcaudus</a:t>
            </a:r>
            <a:r>
              <a:rPr lang="en-US" dirty="0" smtClean="0"/>
              <a:t> and </a:t>
            </a:r>
            <a:r>
              <a:rPr lang="en-US" dirty="0" err="1" smtClean="0"/>
              <a:t>Tamias</a:t>
            </a:r>
            <a:r>
              <a:rPr lang="en-US" dirty="0" smtClean="0"/>
              <a:t> </a:t>
            </a:r>
            <a:r>
              <a:rPr lang="en-US" dirty="0" err="1" smtClean="0"/>
              <a:t>amoenus</a:t>
            </a:r>
            <a:r>
              <a:rPr lang="en-US" dirty="0" smtClean="0"/>
              <a:t> (Good et al. 2003,</a:t>
            </a:r>
            <a:r>
              <a:rPr lang="en-US" baseline="0" dirty="0" smtClean="0"/>
              <a:t> </a:t>
            </a:r>
            <a:r>
              <a:rPr lang="en-US" dirty="0" smtClean="0"/>
              <a:t>2008), indicating </a:t>
            </a:r>
            <a:r>
              <a:rPr lang="en-US" dirty="0" err="1" smtClean="0"/>
              <a:t>bacular</a:t>
            </a:r>
            <a:r>
              <a:rPr lang="en-US" dirty="0" smtClean="0"/>
              <a:t> morphology may not impose any</a:t>
            </a:r>
          </a:p>
          <a:p>
            <a:r>
              <a:rPr lang="en-US" dirty="0" smtClean="0"/>
              <a:t>such barrier.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8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studies have documented that the differentiation</a:t>
            </a:r>
          </a:p>
          <a:p>
            <a:r>
              <a:rPr lang="en-US" dirty="0" smtClean="0"/>
              <a:t>of the </a:t>
            </a:r>
            <a:r>
              <a:rPr lang="en-US" dirty="0" err="1" smtClean="0"/>
              <a:t>bacula</a:t>
            </a:r>
            <a:r>
              <a:rPr lang="en-US" dirty="0" smtClean="0"/>
              <a:t> of the two red-tailed chipmunks subspecies is</a:t>
            </a:r>
          </a:p>
          <a:p>
            <a:r>
              <a:rPr lang="en-US" dirty="0" smtClean="0"/>
              <a:t>signiﬁcant; differentiation in </a:t>
            </a:r>
            <a:r>
              <a:rPr lang="en-US" dirty="0" err="1" smtClean="0"/>
              <a:t>mtDNA</a:t>
            </a:r>
            <a:r>
              <a:rPr lang="en-US" dirty="0" smtClean="0"/>
              <a:t> clades is strong but</a:t>
            </a:r>
          </a:p>
          <a:p>
            <a:r>
              <a:rPr lang="en-US" dirty="0" smtClean="0"/>
              <a:t>not concordant with the </a:t>
            </a:r>
            <a:r>
              <a:rPr lang="en-US" dirty="0" err="1" smtClean="0"/>
              <a:t>bacular</a:t>
            </a:r>
            <a:r>
              <a:rPr lang="en-US" dirty="0" smtClean="0"/>
              <a:t> boundary. </a:t>
            </a:r>
          </a:p>
          <a:p>
            <a:endParaRPr lang="en-US" dirty="0" smtClean="0"/>
          </a:p>
          <a:p>
            <a:r>
              <a:rPr lang="en-US" dirty="0" smtClean="0"/>
              <a:t>This study</a:t>
            </a:r>
            <a:r>
              <a:rPr lang="en-US" baseline="0" dirty="0" smtClean="0"/>
              <a:t> </a:t>
            </a:r>
            <a:r>
              <a:rPr lang="en-US" dirty="0" smtClean="0"/>
              <a:t>has conﬁrmed that the </a:t>
            </a:r>
            <a:r>
              <a:rPr lang="en-US" dirty="0" err="1" smtClean="0"/>
              <a:t>bacular</a:t>
            </a:r>
            <a:r>
              <a:rPr lang="en-US" dirty="0" smtClean="0"/>
              <a:t> </a:t>
            </a:r>
            <a:r>
              <a:rPr lang="en-US" dirty="0" err="1" smtClean="0"/>
              <a:t>morphotypes</a:t>
            </a:r>
            <a:r>
              <a:rPr lang="en-US" dirty="0" smtClean="0"/>
              <a:t> delimit the</a:t>
            </a:r>
          </a:p>
          <a:p>
            <a:r>
              <a:rPr lang="en-US" dirty="0" smtClean="0"/>
              <a:t>subspecies boundary, based on neutral microsatellite data</a:t>
            </a:r>
          </a:p>
          <a:p>
            <a:r>
              <a:rPr lang="en-US" dirty="0" smtClean="0"/>
              <a:t>that partition the samples in a manner precisely congruent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bacular</a:t>
            </a:r>
            <a:r>
              <a:rPr lang="en-US" dirty="0" smtClean="0"/>
              <a:t> variation; the eastern </a:t>
            </a:r>
            <a:r>
              <a:rPr lang="en-US" dirty="0" err="1" smtClean="0"/>
              <a:t>mtDNA</a:t>
            </a:r>
            <a:r>
              <a:rPr lang="en-US" dirty="0" smtClean="0"/>
              <a:t> clade has</a:t>
            </a:r>
          </a:p>
          <a:p>
            <a:r>
              <a:rPr lang="en-US" dirty="0" smtClean="0"/>
              <a:t>therefore </a:t>
            </a:r>
            <a:r>
              <a:rPr lang="en-US" dirty="0" err="1" smtClean="0"/>
              <a:t>introgressed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have also attempted to elucidate</a:t>
            </a:r>
          </a:p>
          <a:p>
            <a:r>
              <a:rPr lang="en-US" dirty="0" smtClean="0"/>
              <a:t>the reasons for the location and prominence of the three</a:t>
            </a:r>
          </a:p>
          <a:p>
            <a:r>
              <a:rPr lang="en-US" dirty="0" err="1" smtClean="0"/>
              <a:t>mtDNA</a:t>
            </a:r>
            <a:r>
              <a:rPr lang="en-US" dirty="0" smtClean="0"/>
              <a:t> clades, framing our hypotheses in the context of</a:t>
            </a:r>
          </a:p>
          <a:p>
            <a:r>
              <a:rPr lang="en-US" dirty="0" smtClean="0"/>
              <a:t>lineage sorting and hybridization</a:t>
            </a:r>
          </a:p>
          <a:p>
            <a:endParaRPr lang="en-US" dirty="0" smtClean="0"/>
          </a:p>
          <a:p>
            <a:r>
              <a:rPr lang="en-US" dirty="0" smtClean="0"/>
              <a:t>The timing of the</a:t>
            </a:r>
            <a:r>
              <a:rPr lang="en-US" baseline="0" dirty="0" smtClean="0"/>
              <a:t> </a:t>
            </a:r>
            <a:r>
              <a:rPr lang="en-US" dirty="0" smtClean="0"/>
              <a:t>hybridization events occurred after the divergence of the</a:t>
            </a:r>
          </a:p>
          <a:p>
            <a:r>
              <a:rPr lang="en-US" dirty="0" smtClean="0"/>
              <a:t>subspecies. Most notably, however, hybridization across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Lochsa</a:t>
            </a:r>
            <a:r>
              <a:rPr lang="en-US" dirty="0" smtClean="0"/>
              <a:t> River appears to have resulted in the </a:t>
            </a:r>
            <a:r>
              <a:rPr lang="en-US" dirty="0" err="1" smtClean="0"/>
              <a:t>introgressed</a:t>
            </a:r>
            <a:r>
              <a:rPr lang="en-US" dirty="0" smtClean="0"/>
              <a:t> populations being differentiated from both putative</a:t>
            </a:r>
          </a:p>
          <a:p>
            <a:r>
              <a:rPr lang="en-US" dirty="0" smtClean="0"/>
              <a:t>parental populations.</a:t>
            </a:r>
          </a:p>
          <a:p>
            <a:endParaRPr lang="en-US" dirty="0" smtClean="0"/>
          </a:p>
          <a:p>
            <a:r>
              <a:rPr lang="en-US" dirty="0" smtClean="0"/>
              <a:t>Thus, hybridization in this system</a:t>
            </a:r>
          </a:p>
          <a:p>
            <a:r>
              <a:rPr lang="en-US" dirty="0" smtClean="0"/>
              <a:t>can be viewed as a diversity-generating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6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 studies of hybridization and hybrid zones can</a:t>
            </a:r>
          </a:p>
          <a:p>
            <a:r>
              <a:rPr lang="en-US" dirty="0" smtClean="0"/>
              <a:t>be seen as falling broadly into two categories, those that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clinal</a:t>
            </a:r>
            <a:r>
              <a:rPr lang="en-US" dirty="0" smtClean="0"/>
              <a:t> analysis to infer patterns of divergent selection and gene ﬂow between populations by comparing</a:t>
            </a:r>
          </a:p>
          <a:p>
            <a:r>
              <a:rPr lang="en-US" dirty="0" smtClean="0"/>
              <a:t>different markers, and those that are primarily interested in</a:t>
            </a:r>
          </a:p>
          <a:p>
            <a:r>
              <a:rPr lang="en-US" dirty="0" smtClean="0"/>
              <a:t>the importance and frequency of hybrid speciation. We suggest that our study falls</a:t>
            </a:r>
          </a:p>
          <a:p>
            <a:r>
              <a:rPr lang="en-US" dirty="0" smtClean="0"/>
              <a:t>somewhere in between.</a:t>
            </a:r>
          </a:p>
          <a:p>
            <a:endParaRPr lang="en-US" dirty="0" smtClean="0"/>
          </a:p>
          <a:p>
            <a:r>
              <a:rPr lang="en-US" dirty="0" smtClean="0"/>
              <a:t>A second implication of our research involves the use of</a:t>
            </a:r>
          </a:p>
          <a:p>
            <a:r>
              <a:rPr lang="en-US" dirty="0" err="1" smtClean="0"/>
              <a:t>mtDNA</a:t>
            </a:r>
            <a:r>
              <a:rPr lang="en-US" dirty="0" smtClean="0"/>
              <a:t> as a hybrid zone marker.</a:t>
            </a:r>
          </a:p>
          <a:p>
            <a:endParaRPr lang="en-US" dirty="0" smtClean="0"/>
          </a:p>
          <a:p>
            <a:r>
              <a:rPr lang="en-US" dirty="0" smtClean="0"/>
              <a:t>However, we have demonstrated that, at least in this case,</a:t>
            </a:r>
          </a:p>
          <a:p>
            <a:r>
              <a:rPr lang="en-US" dirty="0" smtClean="0"/>
              <a:t>introgression of </a:t>
            </a:r>
            <a:r>
              <a:rPr lang="en-US" dirty="0" err="1" smtClean="0"/>
              <a:t>mtDNA</a:t>
            </a:r>
            <a:r>
              <a:rPr lang="en-US" dirty="0" smtClean="0"/>
              <a:t> has been accompanied by enough</a:t>
            </a:r>
          </a:p>
          <a:p>
            <a:r>
              <a:rPr lang="en-US" dirty="0" smtClean="0"/>
              <a:t>nuclear introgression (as inferred from microsatellite data)</a:t>
            </a:r>
          </a:p>
          <a:p>
            <a:r>
              <a:rPr lang="en-US" dirty="0" smtClean="0"/>
              <a:t>that populations from the hybrid zone (between the North</a:t>
            </a:r>
          </a:p>
          <a:p>
            <a:r>
              <a:rPr lang="en-US" dirty="0" smtClean="0"/>
              <a:t>Fork of the Clearwater and the </a:t>
            </a:r>
            <a:r>
              <a:rPr lang="en-US" dirty="0" err="1" smtClean="0"/>
              <a:t>Lochsa</a:t>
            </a:r>
            <a:r>
              <a:rPr lang="en-US" dirty="0" smtClean="0"/>
              <a:t> Rivers) are genetically</a:t>
            </a:r>
          </a:p>
          <a:p>
            <a:r>
              <a:rPr lang="en-US" dirty="0" smtClean="0"/>
              <a:t>differentiated from both </a:t>
            </a:r>
            <a:r>
              <a:rPr lang="en-US" dirty="0" err="1" smtClean="0"/>
              <a:t>parentals</a:t>
            </a:r>
            <a:r>
              <a:rPr lang="en-US" dirty="0" smtClean="0"/>
              <a:t>. Hybrid zone research</a:t>
            </a:r>
          </a:p>
          <a:p>
            <a:r>
              <a:rPr lang="en-US" dirty="0" smtClean="0"/>
              <a:t>that relies heavily or solely on comparisons of </a:t>
            </a:r>
            <a:r>
              <a:rPr lang="en-US" dirty="0" err="1" smtClean="0"/>
              <a:t>mtDNA</a:t>
            </a:r>
            <a:endParaRPr lang="en-US" dirty="0" smtClean="0"/>
          </a:p>
          <a:p>
            <a:r>
              <a:rPr lang="en-US" dirty="0" smtClean="0"/>
              <a:t>with morphology may uncover surprising results with the</a:t>
            </a:r>
          </a:p>
          <a:p>
            <a:r>
              <a:rPr lang="en-US" dirty="0" smtClean="0"/>
              <a:t>incorporation of nuclear loci.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&amp; Sullivan (2001) precisely</a:t>
            </a:r>
            <a:r>
              <a:rPr lang="en-US" baseline="0" dirty="0" smtClean="0"/>
              <a:t> </a:t>
            </a:r>
            <a:r>
              <a:rPr lang="en-US" dirty="0" smtClean="0"/>
              <a:t>located and sampled two contact zones between the</a:t>
            </a:r>
          </a:p>
          <a:p>
            <a:r>
              <a:rPr lang="en-US" dirty="0" smtClean="0"/>
              <a:t>subspecies and conﬁrmed the discontinuity in </a:t>
            </a:r>
            <a:r>
              <a:rPr lang="en-US" dirty="0" err="1" smtClean="0"/>
              <a:t>bacular</a:t>
            </a:r>
            <a:r>
              <a:rPr lang="en-US" baseline="0" dirty="0" smtClean="0"/>
              <a:t> </a:t>
            </a:r>
            <a:r>
              <a:rPr lang="en-US" dirty="0" smtClean="0"/>
              <a:t>morphology at each. The </a:t>
            </a:r>
            <a:r>
              <a:rPr lang="en-US" dirty="0" err="1" smtClean="0"/>
              <a:t>subspeciﬁc</a:t>
            </a:r>
            <a:r>
              <a:rPr lang="en-US" dirty="0" smtClean="0"/>
              <a:t> </a:t>
            </a:r>
            <a:r>
              <a:rPr lang="en-US" dirty="0" err="1" smtClean="0"/>
              <a:t>bacular</a:t>
            </a:r>
            <a:r>
              <a:rPr lang="en-US" dirty="0" smtClean="0"/>
              <a:t> morphs are</a:t>
            </a:r>
          </a:p>
          <a:p>
            <a:r>
              <a:rPr lang="en-US" dirty="0" smtClean="0"/>
              <a:t>signiﬁcantly different… and no intermediate</a:t>
            </a:r>
          </a:p>
          <a:p>
            <a:r>
              <a:rPr lang="en-US" dirty="0" smtClean="0"/>
              <a:t>morphologies were recorded</a:t>
            </a:r>
          </a:p>
          <a:p>
            <a:endParaRPr lang="en-US" dirty="0" smtClean="0"/>
          </a:p>
          <a:p>
            <a:r>
              <a:rPr lang="en-US" dirty="0" smtClean="0"/>
              <a:t>Additionally, Good &amp; Sullivan (2001) found two major</a:t>
            </a:r>
            <a:r>
              <a:rPr lang="en-US" baseline="0" dirty="0" smtClean="0"/>
              <a:t> </a:t>
            </a:r>
            <a:r>
              <a:rPr lang="en-US" dirty="0" err="1" smtClean="0"/>
              <a:t>mtDNA</a:t>
            </a:r>
            <a:r>
              <a:rPr lang="en-US" dirty="0" smtClean="0"/>
              <a:t> clades (4.7% uncorrected sequence divergence),</a:t>
            </a:r>
          </a:p>
          <a:p>
            <a:r>
              <a:rPr lang="en-US" dirty="0" smtClean="0"/>
              <a:t>largely corresponding to the two subspecies: an eastern</a:t>
            </a:r>
            <a:r>
              <a:rPr lang="en-US" baseline="0" dirty="0" smtClean="0"/>
              <a:t> </a:t>
            </a:r>
            <a:r>
              <a:rPr lang="en-US" dirty="0" smtClean="0"/>
              <a:t>clade, present in almost all T. r. </a:t>
            </a:r>
            <a:r>
              <a:rPr lang="en-US" dirty="0" err="1" smtClean="0"/>
              <a:t>ruﬁcaudus</a:t>
            </a:r>
            <a:r>
              <a:rPr lang="en-US" dirty="0" smtClean="0"/>
              <a:t> individuals and</a:t>
            </a:r>
          </a:p>
          <a:p>
            <a:r>
              <a:rPr lang="en-US" dirty="0" smtClean="0"/>
              <a:t>a western clade, found only in T. r. </a:t>
            </a:r>
            <a:r>
              <a:rPr lang="en-US" dirty="0" err="1" smtClean="0"/>
              <a:t>simulans</a:t>
            </a:r>
            <a:r>
              <a:rPr lang="en-US" dirty="0" smtClean="0"/>
              <a:t>. Contrasting</a:t>
            </a:r>
            <a:r>
              <a:rPr lang="en-US" baseline="0" dirty="0" smtClean="0"/>
              <a:t> </a:t>
            </a:r>
            <a:r>
              <a:rPr lang="en-US" dirty="0" smtClean="0"/>
              <a:t>with the pattern of </a:t>
            </a:r>
            <a:r>
              <a:rPr lang="en-US" dirty="0" err="1" smtClean="0"/>
              <a:t>bacular</a:t>
            </a:r>
            <a:r>
              <a:rPr lang="en-US" dirty="0" smtClean="0"/>
              <a:t> variation, and suggestive of</a:t>
            </a:r>
          </a:p>
          <a:p>
            <a:r>
              <a:rPr lang="en-US" dirty="0" smtClean="0"/>
              <a:t>incomplete reproductive isolation, there is</a:t>
            </a:r>
            <a:r>
              <a:rPr lang="en-US" baseline="0" dirty="0" smtClean="0"/>
              <a:t> </a:t>
            </a:r>
            <a:r>
              <a:rPr lang="en-US" dirty="0" smtClean="0"/>
              <a:t>introgression at both contact zones (Good &amp;</a:t>
            </a:r>
          </a:p>
          <a:p>
            <a:r>
              <a:rPr lang="en-US" dirty="0" smtClean="0"/>
              <a:t>Sullivan 2001). At the southern contact zone, the eastern</a:t>
            </a:r>
          </a:p>
          <a:p>
            <a:r>
              <a:rPr lang="en-US" dirty="0" err="1" smtClean="0"/>
              <a:t>mtDNA</a:t>
            </a:r>
            <a:r>
              <a:rPr lang="en-US" dirty="0" smtClean="0"/>
              <a:t> clade has </a:t>
            </a:r>
            <a:r>
              <a:rPr lang="en-US" dirty="0" err="1" smtClean="0"/>
              <a:t>introgressed</a:t>
            </a:r>
            <a:r>
              <a:rPr lang="en-US" dirty="0" smtClean="0"/>
              <a:t> approximately 150 km</a:t>
            </a:r>
          </a:p>
          <a:p>
            <a:r>
              <a:rPr lang="en-US" dirty="0" smtClean="0"/>
              <a:t>north and west of the </a:t>
            </a:r>
            <a:r>
              <a:rPr lang="en-US" dirty="0" err="1" smtClean="0"/>
              <a:t>Lochsa</a:t>
            </a:r>
            <a:r>
              <a:rPr lang="en-US" dirty="0" smtClean="0"/>
              <a:t> River into T. r. </a:t>
            </a:r>
            <a:r>
              <a:rPr lang="en-US" dirty="0" err="1" smtClean="0"/>
              <a:t>simulans</a:t>
            </a:r>
            <a:r>
              <a:rPr lang="en-US" dirty="0" smtClean="0"/>
              <a:t>; at the</a:t>
            </a:r>
          </a:p>
          <a:p>
            <a:r>
              <a:rPr lang="en-US" dirty="0" smtClean="0"/>
              <a:t>northern contact zone, the eastern </a:t>
            </a:r>
            <a:r>
              <a:rPr lang="en-US" dirty="0" err="1" smtClean="0"/>
              <a:t>mtDNA</a:t>
            </a:r>
            <a:r>
              <a:rPr lang="en-US" dirty="0" smtClean="0"/>
              <a:t> haplotypes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introgressed</a:t>
            </a:r>
            <a:r>
              <a:rPr lang="en-US" dirty="0" smtClean="0"/>
              <a:t> west less than 25 km (into T. r. </a:t>
            </a:r>
            <a:r>
              <a:rPr lang="en-US" dirty="0" err="1" smtClean="0"/>
              <a:t>simulans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Good &amp; Sullivan (2001) also identiﬁed a third, small</a:t>
            </a:r>
          </a:p>
          <a:p>
            <a:r>
              <a:rPr lang="en-US" dirty="0" smtClean="0"/>
              <a:t>mitochondrial </a:t>
            </a:r>
            <a:r>
              <a:rPr lang="en-US" dirty="0" err="1" smtClean="0"/>
              <a:t>haplogroup</a:t>
            </a:r>
            <a:r>
              <a:rPr lang="en-US" dirty="0" smtClean="0"/>
              <a:t> (the Clearwater clade) that is</a:t>
            </a:r>
          </a:p>
          <a:p>
            <a:r>
              <a:rPr lang="en-US" dirty="0" smtClean="0"/>
              <a:t>sister to the widespread eastern clade that complicates the</a:t>
            </a:r>
          </a:p>
          <a:p>
            <a:r>
              <a:rPr lang="en-US" dirty="0" smtClean="0"/>
              <a:t>simple </a:t>
            </a:r>
            <a:r>
              <a:rPr lang="en-US" dirty="0" err="1" smtClean="0"/>
              <a:t>mtDNA</a:t>
            </a:r>
            <a:r>
              <a:rPr lang="en-US" dirty="0" smtClean="0"/>
              <a:t> introgression hypothesis (Fig. 1). It occurs</a:t>
            </a:r>
          </a:p>
          <a:p>
            <a:r>
              <a:rPr lang="en-US" dirty="0" smtClean="0"/>
              <a:t>only in populations within 60 km of the contact zone, is not</a:t>
            </a:r>
          </a:p>
          <a:p>
            <a:r>
              <a:rPr lang="en-US" dirty="0" smtClean="0"/>
              <a:t>ﬁxed in any population and occurs on both sides of the</a:t>
            </a:r>
          </a:p>
          <a:p>
            <a:r>
              <a:rPr lang="en-US" dirty="0" err="1" smtClean="0"/>
              <a:t>Lochsa</a:t>
            </a:r>
            <a:r>
              <a:rPr lang="en-US" dirty="0" smtClean="0"/>
              <a:t> River (thus, in both morphologically deﬁned</a:t>
            </a:r>
          </a:p>
          <a:p>
            <a:r>
              <a:rPr lang="en-US" dirty="0" smtClean="0"/>
              <a:t>subspecies).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that the </a:t>
            </a:r>
            <a:r>
              <a:rPr lang="en-US" dirty="0" err="1" smtClean="0"/>
              <a:t>mtDNA</a:t>
            </a:r>
            <a:r>
              <a:rPr lang="en-US" dirty="0" smtClean="0"/>
              <a:t> and morphological markers do</a:t>
            </a:r>
          </a:p>
          <a:p>
            <a:r>
              <a:rPr lang="en-US" dirty="0" smtClean="0"/>
              <a:t>not coincide geographically, our ﬁrst aim here was to assess</a:t>
            </a:r>
          </a:p>
          <a:p>
            <a:r>
              <a:rPr lang="en-US" dirty="0" smtClean="0"/>
              <a:t>patterns of genetic variation across the </a:t>
            </a:r>
            <a:r>
              <a:rPr lang="en-US" dirty="0" err="1" smtClean="0"/>
              <a:t>Lochsa</a:t>
            </a:r>
            <a:r>
              <a:rPr lang="en-US" dirty="0" smtClean="0"/>
              <a:t> River (the</a:t>
            </a:r>
          </a:p>
          <a:p>
            <a:r>
              <a:rPr lang="en-US" dirty="0" smtClean="0"/>
              <a:t>southern subspecies boundary) at neutral, nuclear loci (i.e.</a:t>
            </a:r>
          </a:p>
          <a:p>
            <a:r>
              <a:rPr lang="en-US" dirty="0" smtClean="0"/>
              <a:t>microsatellites)</a:t>
            </a:r>
          </a:p>
          <a:p>
            <a:endParaRPr lang="en-US" dirty="0" smtClean="0"/>
          </a:p>
          <a:p>
            <a:r>
              <a:rPr lang="en-US" dirty="0" smtClean="0"/>
              <a:t>We hypothesized that the </a:t>
            </a:r>
            <a:r>
              <a:rPr lang="en-US" dirty="0" err="1" smtClean="0"/>
              <a:t>mtDNA</a:t>
            </a:r>
            <a:r>
              <a:rPr lang="en-US" dirty="0" smtClean="0"/>
              <a:t> is </a:t>
            </a:r>
            <a:r>
              <a:rPr lang="en-US" dirty="0" err="1" smtClean="0"/>
              <a:t>introgressing</a:t>
            </a:r>
            <a:r>
              <a:rPr lang="en-US" dirty="0" smtClean="0"/>
              <a:t> across the </a:t>
            </a:r>
            <a:r>
              <a:rPr lang="en-US" dirty="0" err="1" smtClean="0"/>
              <a:t>Lochsa</a:t>
            </a:r>
            <a:r>
              <a:rPr lang="en-US" dirty="0" smtClean="0"/>
              <a:t> River, and that variation at</a:t>
            </a:r>
          </a:p>
          <a:p>
            <a:r>
              <a:rPr lang="en-US" dirty="0" smtClean="0"/>
              <a:t>microsatellite loci will demonstrate strong differentiation</a:t>
            </a:r>
          </a:p>
          <a:p>
            <a:r>
              <a:rPr lang="en-US" dirty="0" smtClean="0"/>
              <a:t>across the river (the morphological boundary). Alternatively,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mtDNA</a:t>
            </a:r>
            <a:r>
              <a:rPr lang="en-US" dirty="0" smtClean="0"/>
              <a:t> clades delimit the subspecies boundary, the</a:t>
            </a:r>
          </a:p>
          <a:p>
            <a:r>
              <a:rPr lang="en-US" dirty="0" err="1" smtClean="0"/>
              <a:t>bacular</a:t>
            </a:r>
            <a:r>
              <a:rPr lang="en-US" dirty="0" smtClean="0"/>
              <a:t> contact zone is displaced; in this case, microsatellite</a:t>
            </a:r>
          </a:p>
          <a:p>
            <a:r>
              <a:rPr lang="en-US" dirty="0" smtClean="0"/>
              <a:t>loci will be coincident with </a:t>
            </a:r>
            <a:r>
              <a:rPr lang="en-US" dirty="0" err="1" smtClean="0"/>
              <a:t>mtDNA</a:t>
            </a:r>
            <a:r>
              <a:rPr lang="en-US" dirty="0" smtClean="0"/>
              <a:t> clades. Thus, we used</a:t>
            </a:r>
          </a:p>
          <a:p>
            <a:r>
              <a:rPr lang="en-US" dirty="0" smtClean="0"/>
              <a:t>10 microsatellite loci to evaluate these hypotheses.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8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second aim was to elucidate the roles of hybridization</a:t>
            </a:r>
          </a:p>
          <a:p>
            <a:r>
              <a:rPr lang="en-US" dirty="0" smtClean="0"/>
              <a:t>and incomplete lineage sorting in the system, two processes</a:t>
            </a:r>
          </a:p>
          <a:p>
            <a:r>
              <a:rPr lang="en-US" dirty="0" smtClean="0"/>
              <a:t>which can leave similar phylogenetic signal. We hypothesized that hybridization is responsible for the introgression</a:t>
            </a:r>
          </a:p>
          <a:p>
            <a:r>
              <a:rPr lang="en-US" dirty="0" smtClean="0"/>
              <a:t>since the purported hybrids are geographically restricted.</a:t>
            </a:r>
          </a:p>
          <a:p>
            <a:r>
              <a:rPr lang="en-US" dirty="0" smtClean="0"/>
              <a:t>Alternatively, incomplete lineage sorting may have allowed</a:t>
            </a:r>
          </a:p>
          <a:p>
            <a:r>
              <a:rPr lang="en-US" dirty="0" smtClean="0"/>
              <a:t>ancestral haplotypes to persist, despite total lack of gene ﬂow</a:t>
            </a:r>
          </a:p>
          <a:p>
            <a:endParaRPr lang="en-US" dirty="0" smtClean="0"/>
          </a:p>
          <a:p>
            <a:r>
              <a:rPr lang="en-US" dirty="0" smtClean="0"/>
              <a:t>To distinguish between these, we use our </a:t>
            </a:r>
            <a:r>
              <a:rPr lang="en-US" dirty="0" err="1" smtClean="0"/>
              <a:t>multilocus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and coalescent analysis to estimate relevant parameters;</a:t>
            </a:r>
          </a:p>
          <a:p>
            <a:r>
              <a:rPr lang="en-US" dirty="0" smtClean="0"/>
              <a:t>this, in turn, permits us to assess the role of hybridization</a:t>
            </a:r>
          </a:p>
          <a:p>
            <a:r>
              <a:rPr lang="en-US" dirty="0" smtClean="0"/>
              <a:t>as a diversity-generating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0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ﬁnal aim was to assess the relative timing and amount</a:t>
            </a:r>
          </a:p>
          <a:p>
            <a:r>
              <a:rPr lang="en-US" dirty="0" smtClean="0"/>
              <a:t>of gene ﬂow between the subspecies in order to place</a:t>
            </a:r>
          </a:p>
          <a:p>
            <a:r>
              <a:rPr lang="en-US" dirty="0" smtClean="0"/>
              <a:t>hybridization events in temporal context and to establish</a:t>
            </a:r>
          </a:p>
          <a:p>
            <a:r>
              <a:rPr lang="en-US" dirty="0" smtClean="0"/>
              <a:t>an ecological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total, 191 chipmunks were sampled between 1999 and</a:t>
            </a:r>
            <a:r>
              <a:rPr lang="en-US" baseline="0" dirty="0" smtClean="0"/>
              <a:t> </a:t>
            </a:r>
            <a:r>
              <a:rPr lang="en-US" dirty="0" smtClean="0"/>
              <a:t>2007. Along the </a:t>
            </a:r>
            <a:r>
              <a:rPr lang="en-US" dirty="0" err="1" smtClean="0"/>
              <a:t>Lochsa</a:t>
            </a:r>
            <a:r>
              <a:rPr lang="en-US" dirty="0" smtClean="0"/>
              <a:t> transect, we collected 64 </a:t>
            </a:r>
            <a:r>
              <a:rPr lang="en-US" dirty="0" err="1" smtClean="0"/>
              <a:t>Tamias</a:t>
            </a:r>
            <a:endParaRPr lang="en-US" dirty="0" smtClean="0"/>
          </a:p>
          <a:p>
            <a:r>
              <a:rPr lang="en-US" dirty="0" err="1" smtClean="0"/>
              <a:t>ruﬁcaudus</a:t>
            </a:r>
            <a:r>
              <a:rPr lang="en-US" dirty="0" smtClean="0"/>
              <a:t> </a:t>
            </a:r>
            <a:r>
              <a:rPr lang="en-US" dirty="0" err="1" smtClean="0"/>
              <a:t>simulans</a:t>
            </a:r>
            <a:r>
              <a:rPr lang="en-US" dirty="0" smtClean="0"/>
              <a:t> from ﬁve localities and 46 </a:t>
            </a:r>
            <a:r>
              <a:rPr lang="en-US" dirty="0" err="1" smtClean="0"/>
              <a:t>Tamias</a:t>
            </a:r>
            <a:r>
              <a:rPr lang="en-US" dirty="0" smtClean="0"/>
              <a:t> </a:t>
            </a:r>
            <a:r>
              <a:rPr lang="en-US" dirty="0" err="1" smtClean="0"/>
              <a:t>ruﬁcaudus</a:t>
            </a:r>
            <a:r>
              <a:rPr lang="en-US" dirty="0" smtClean="0"/>
              <a:t> </a:t>
            </a:r>
            <a:r>
              <a:rPr lang="en-US" dirty="0" err="1" smtClean="0"/>
              <a:t>ruﬁcaudus</a:t>
            </a:r>
            <a:r>
              <a:rPr lang="en-US" dirty="0" smtClean="0"/>
              <a:t> from four localities</a:t>
            </a:r>
          </a:p>
          <a:p>
            <a:r>
              <a:rPr lang="en-US" dirty="0" smtClean="0"/>
              <a:t>Genomic DNA was extracted from ear clips (stored in 90%</a:t>
            </a:r>
            <a:r>
              <a:rPr lang="en-US" baseline="0" dirty="0" smtClean="0"/>
              <a:t> </a:t>
            </a:r>
            <a:r>
              <a:rPr lang="en-US" dirty="0" smtClean="0"/>
              <a:t>ethanol), livers or kidneys</a:t>
            </a:r>
          </a:p>
          <a:p>
            <a:endParaRPr lang="en-US" dirty="0" smtClean="0"/>
          </a:p>
          <a:p>
            <a:r>
              <a:rPr lang="en-US" dirty="0" smtClean="0"/>
              <a:t>Genotyping microsatellites</a:t>
            </a:r>
          </a:p>
          <a:p>
            <a:r>
              <a:rPr lang="en-US" dirty="0" smtClean="0"/>
              <a:t>Ten microsatellite loci were ampliﬁed using primer pairs</a:t>
            </a:r>
          </a:p>
          <a:p>
            <a:r>
              <a:rPr lang="en-US" dirty="0" smtClean="0"/>
              <a:t>(forward and reverse) and polymerase chain reaction (PCR)</a:t>
            </a:r>
          </a:p>
          <a:p>
            <a:r>
              <a:rPr lang="en-US" dirty="0" smtClean="0"/>
              <a:t>protocols from Schulte-</a:t>
            </a:r>
            <a:r>
              <a:rPr lang="en-US" dirty="0" err="1" smtClean="0"/>
              <a:t>Hostedde</a:t>
            </a:r>
            <a:r>
              <a:rPr lang="en-US" dirty="0" smtClean="0"/>
              <a:t> et al ( EuAmMS26,</a:t>
            </a:r>
          </a:p>
          <a:p>
            <a:r>
              <a:rPr lang="en-US" dirty="0" smtClean="0"/>
              <a:t>EuAmMS35, EuAmMS37, EuAmMS41, EuAmMS86,</a:t>
            </a:r>
          </a:p>
          <a:p>
            <a:r>
              <a:rPr lang="en-US" dirty="0" smtClean="0"/>
              <a:t>EuAmMS94, EuAmMS108, EuAmMS114, EuAmMS138</a:t>
            </a:r>
          </a:p>
          <a:p>
            <a:r>
              <a:rPr lang="en-US" dirty="0" smtClean="0"/>
              <a:t>and EuAmMS142)</a:t>
            </a:r>
          </a:p>
          <a:p>
            <a:endParaRPr lang="en-US" dirty="0" smtClean="0"/>
          </a:p>
          <a:p>
            <a:r>
              <a:rPr lang="en-US" dirty="0" smtClean="0"/>
              <a:t>PCR ampliﬁcations of 20 </a:t>
            </a:r>
            <a:r>
              <a:rPr lang="en-US" dirty="0" err="1" smtClean="0"/>
              <a:t>lL</a:t>
            </a:r>
            <a:r>
              <a:rPr lang="en-US" dirty="0" smtClean="0"/>
              <a:t> were performed using</a:t>
            </a:r>
          </a:p>
          <a:p>
            <a:r>
              <a:rPr lang="en-US" dirty="0" smtClean="0"/>
              <a:t>100 </a:t>
            </a:r>
            <a:r>
              <a:rPr lang="en-US" dirty="0" err="1" smtClean="0"/>
              <a:t>lg</a:t>
            </a:r>
            <a:r>
              <a:rPr lang="en-US" dirty="0" smtClean="0"/>
              <a:t> of genomic DNA, 0.75 </a:t>
            </a:r>
            <a:r>
              <a:rPr lang="en-US" dirty="0" err="1" smtClean="0"/>
              <a:t>lM</a:t>
            </a:r>
            <a:r>
              <a:rPr lang="en-US" dirty="0" smtClean="0"/>
              <a:t> of </a:t>
            </a:r>
            <a:r>
              <a:rPr lang="en-US" dirty="0" err="1" smtClean="0"/>
              <a:t>labelled</a:t>
            </a:r>
            <a:r>
              <a:rPr lang="en-US" dirty="0" smtClean="0"/>
              <a:t> primer, 1.5 </a:t>
            </a:r>
            <a:r>
              <a:rPr lang="en-US" dirty="0" err="1" smtClean="0"/>
              <a:t>lM</a:t>
            </a:r>
            <a:endParaRPr lang="en-US" dirty="0" smtClean="0"/>
          </a:p>
          <a:p>
            <a:r>
              <a:rPr lang="en-US" dirty="0" err="1" smtClean="0"/>
              <a:t>unlabelled</a:t>
            </a:r>
            <a:r>
              <a:rPr lang="en-US" dirty="0" smtClean="0"/>
              <a:t> primer, 2.5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dNTP</a:t>
            </a:r>
            <a:r>
              <a:rPr lang="en-US" dirty="0" smtClean="0"/>
              <a:t>, 1· PCR buffer (Invitrogen</a:t>
            </a:r>
          </a:p>
          <a:p>
            <a:r>
              <a:rPr lang="en-US" dirty="0" smtClean="0"/>
              <a:t>Corp.), 1.5 </a:t>
            </a:r>
            <a:r>
              <a:rPr lang="en-US" dirty="0" err="1" smtClean="0"/>
              <a:t>mM</a:t>
            </a:r>
            <a:r>
              <a:rPr lang="en-US" dirty="0" smtClean="0"/>
              <a:t> MgCl2</a:t>
            </a:r>
          </a:p>
          <a:p>
            <a:r>
              <a:rPr lang="en-US" dirty="0" smtClean="0"/>
              <a:t>(Invitrogen), 0.2 U </a:t>
            </a:r>
            <a:r>
              <a:rPr lang="en-US" dirty="0" err="1" smtClean="0"/>
              <a:t>Taq</a:t>
            </a:r>
            <a:r>
              <a:rPr lang="en-US" dirty="0" smtClean="0"/>
              <a:t> polymerase</a:t>
            </a:r>
          </a:p>
          <a:p>
            <a:r>
              <a:rPr lang="en-US" dirty="0" smtClean="0"/>
              <a:t>(Invitrogen)</a:t>
            </a:r>
          </a:p>
          <a:p>
            <a:r>
              <a:rPr lang="en-US" dirty="0" smtClean="0"/>
              <a:t>. PCR </a:t>
            </a:r>
            <a:r>
              <a:rPr lang="en-US" dirty="0" err="1" smtClean="0"/>
              <a:t>programmes</a:t>
            </a:r>
            <a:r>
              <a:rPr lang="en-US" dirty="0" smtClean="0"/>
              <a:t> consisted of an initial</a:t>
            </a:r>
          </a:p>
          <a:p>
            <a:r>
              <a:rPr lang="en-US" dirty="0" smtClean="0"/>
              <a:t>denaturing step of 94 C for 3 min, followed by 32 cycles of</a:t>
            </a:r>
          </a:p>
          <a:p>
            <a:r>
              <a:rPr lang="en-US" dirty="0" smtClean="0"/>
              <a:t>45 s at 94 C, 45 s at appropriate annealing temperature</a:t>
            </a:r>
          </a:p>
          <a:p>
            <a:r>
              <a:rPr lang="en-US" dirty="0" smtClean="0"/>
              <a:t>(Schulte-</a:t>
            </a:r>
            <a:r>
              <a:rPr lang="en-US" dirty="0" err="1" smtClean="0"/>
              <a:t>Hostedde</a:t>
            </a:r>
            <a:r>
              <a:rPr lang="en-US" dirty="0" smtClean="0"/>
              <a:t> et al. 2000), 45 s at 72 C. One and a half</a:t>
            </a:r>
          </a:p>
          <a:p>
            <a:r>
              <a:rPr lang="en-US" dirty="0" err="1" smtClean="0"/>
              <a:t>microlitres</a:t>
            </a:r>
            <a:r>
              <a:rPr lang="en-US" dirty="0" smtClean="0"/>
              <a:t> of PCR product were added to 10 </a:t>
            </a:r>
            <a:r>
              <a:rPr lang="en-US" dirty="0" err="1" smtClean="0"/>
              <a:t>lL</a:t>
            </a:r>
            <a:r>
              <a:rPr lang="en-US" dirty="0" smtClean="0"/>
              <a:t> Hi-Di (ABI)</a:t>
            </a:r>
          </a:p>
          <a:p>
            <a:r>
              <a:rPr lang="en-US" dirty="0" smtClean="0"/>
              <a:t>and 0.3 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 err="1" smtClean="0"/>
              <a:t>GeneScan</a:t>
            </a:r>
            <a:r>
              <a:rPr lang="en-US" dirty="0" smtClean="0"/>
              <a:t> LIZ-500 size standard and run on an</a:t>
            </a:r>
          </a:p>
          <a:p>
            <a:r>
              <a:rPr lang="en-US" dirty="0" smtClean="0"/>
              <a:t>ABI 3130. Alleles were visualized and called using </a:t>
            </a:r>
            <a:r>
              <a:rPr lang="en-US" dirty="0" err="1" smtClean="0"/>
              <a:t>GeneMapper</a:t>
            </a:r>
            <a:r>
              <a:rPr lang="en-US" dirty="0" smtClean="0"/>
              <a:t> (ABI).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approximately 800-bp segment of cytochrome b was</a:t>
            </a:r>
          </a:p>
          <a:p>
            <a:r>
              <a:rPr lang="en-US" dirty="0" smtClean="0"/>
              <a:t>ampliﬁed following the protocols in Good et al. (2003). The</a:t>
            </a:r>
          </a:p>
          <a:p>
            <a:r>
              <a:rPr lang="en-US" dirty="0" smtClean="0"/>
              <a:t>primers were designed speciﬁcally for chipmunks (Good</a:t>
            </a:r>
          </a:p>
          <a:p>
            <a:r>
              <a:rPr lang="en-US" dirty="0" smtClean="0"/>
              <a:t>&amp; Sullivan 2001) and amplify a fragment that exhibits</a:t>
            </a:r>
          </a:p>
          <a:p>
            <a:r>
              <a:rPr lang="en-US" dirty="0" smtClean="0"/>
              <a:t>appropriate variation for this intraspeciﬁc study (4.7%</a:t>
            </a:r>
          </a:p>
          <a:p>
            <a:r>
              <a:rPr lang="en-US" dirty="0" smtClean="0"/>
              <a:t>uncorrected divergence between subspecies, Good &amp;</a:t>
            </a:r>
          </a:p>
          <a:p>
            <a:r>
              <a:rPr lang="en-US" dirty="0" smtClean="0"/>
              <a:t>Sullivan 2001).</a:t>
            </a:r>
          </a:p>
          <a:p>
            <a:endParaRPr lang="en-US" dirty="0" smtClean="0"/>
          </a:p>
          <a:p>
            <a:r>
              <a:rPr lang="en-US" dirty="0" smtClean="0"/>
              <a:t>. PCR products were sequenced on an ABI</a:t>
            </a:r>
          </a:p>
          <a:p>
            <a:r>
              <a:rPr lang="en-US" dirty="0" smtClean="0"/>
              <a:t>3130, and sequence editing and alignment were conducted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Sequencher</a:t>
            </a:r>
            <a:r>
              <a:rPr lang="en-US" dirty="0" smtClean="0"/>
              <a:t>. The complete </a:t>
            </a:r>
            <a:r>
              <a:rPr lang="en-US" dirty="0" err="1" smtClean="0"/>
              <a:t>mtDNA</a:t>
            </a:r>
            <a:r>
              <a:rPr lang="en-US" dirty="0" smtClean="0"/>
              <a:t> data set contained 154 of the 191 T. </a:t>
            </a:r>
            <a:r>
              <a:rPr lang="en-US" dirty="0" err="1" smtClean="0"/>
              <a:t>ruﬁcaudus</a:t>
            </a:r>
            <a:endParaRPr lang="en-US" dirty="0" smtClean="0"/>
          </a:p>
          <a:p>
            <a:r>
              <a:rPr lang="en-US" dirty="0" smtClean="0"/>
              <a:t>individuals and ﬁve </a:t>
            </a:r>
            <a:r>
              <a:rPr lang="en-US" dirty="0" err="1" smtClean="0"/>
              <a:t>outgroup</a:t>
            </a:r>
            <a:r>
              <a:rPr lang="en-US" dirty="0" smtClean="0"/>
              <a:t> individuals (three </a:t>
            </a:r>
            <a:r>
              <a:rPr lang="en-US" dirty="0" err="1" smtClean="0"/>
              <a:t>Tamias</a:t>
            </a:r>
            <a:endParaRPr lang="en-US" dirty="0" smtClean="0"/>
          </a:p>
          <a:p>
            <a:r>
              <a:rPr lang="en-US" dirty="0" err="1" smtClean="0"/>
              <a:t>amoenus</a:t>
            </a:r>
            <a:r>
              <a:rPr lang="en-US" dirty="0" smtClean="0"/>
              <a:t> and two </a:t>
            </a:r>
            <a:r>
              <a:rPr lang="en-US" dirty="0" err="1" smtClean="0"/>
              <a:t>Tamias</a:t>
            </a:r>
            <a:r>
              <a:rPr lang="en-US" dirty="0" smtClean="0"/>
              <a:t> </a:t>
            </a:r>
            <a:r>
              <a:rPr lang="en-US" dirty="0" err="1" smtClean="0"/>
              <a:t>townsendii</a:t>
            </a:r>
            <a:r>
              <a:rPr lang="en-US" dirty="0" smtClean="0"/>
              <a:t>); the data set was then</a:t>
            </a:r>
          </a:p>
          <a:p>
            <a:r>
              <a:rPr lang="en-US" dirty="0" smtClean="0"/>
              <a:t>pruned so that all individual fragments were of the same</a:t>
            </a:r>
          </a:p>
          <a:p>
            <a:r>
              <a:rPr lang="en-US" dirty="0" smtClean="0"/>
              <a:t>size (679 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To ease</a:t>
            </a:r>
            <a:r>
              <a:rPr lang="en-US" baseline="0" dirty="0" smtClean="0"/>
              <a:t> </a:t>
            </a:r>
            <a:r>
              <a:rPr lang="en-US" dirty="0" smtClean="0"/>
              <a:t>computational load, we then condensed redundant sequences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MacClade</a:t>
            </a:r>
            <a:r>
              <a:rPr lang="en-US" dirty="0" smtClean="0"/>
              <a:t> (version 4.06; </a:t>
            </a:r>
            <a:r>
              <a:rPr lang="en-US" dirty="0" err="1" smtClean="0"/>
              <a:t>Maddison</a:t>
            </a:r>
            <a:r>
              <a:rPr lang="en-US" dirty="0" smtClean="0"/>
              <a:t> &amp; </a:t>
            </a:r>
            <a:r>
              <a:rPr lang="en-US" dirty="0" err="1" smtClean="0"/>
              <a:t>Maddison</a:t>
            </a:r>
            <a:endParaRPr lang="en-US" dirty="0" smtClean="0"/>
          </a:p>
          <a:p>
            <a:r>
              <a:rPr lang="en-US" dirty="0" smtClean="0"/>
              <a:t>2003), which resulted in 52 unique sequences</a:t>
            </a:r>
          </a:p>
          <a:p>
            <a:endParaRPr lang="en-US" dirty="0" smtClean="0"/>
          </a:p>
          <a:p>
            <a:r>
              <a:rPr lang="en-US" dirty="0" smtClean="0"/>
              <a:t>Nodal support was evaluated</a:t>
            </a:r>
            <a:r>
              <a:rPr lang="en-US" baseline="0" dirty="0" smtClean="0"/>
              <a:t> </a:t>
            </a:r>
            <a:r>
              <a:rPr lang="en-US" dirty="0" smtClean="0"/>
              <a:t>via bootstrap analysis (</a:t>
            </a:r>
            <a:r>
              <a:rPr lang="en-US" dirty="0" err="1" smtClean="0"/>
              <a:t>Felsenstein</a:t>
            </a:r>
            <a:r>
              <a:rPr lang="en-US" dirty="0" smtClean="0"/>
              <a:t> 1985) with 500 bootstrap</a:t>
            </a:r>
          </a:p>
          <a:p>
            <a:r>
              <a:rPr lang="en-US" dirty="0" smtClean="0"/>
              <a:t>replicates and only a single tree held at a time (i.e.</a:t>
            </a:r>
          </a:p>
          <a:p>
            <a:r>
              <a:rPr lang="en-US" dirty="0" err="1" smtClean="0"/>
              <a:t>MaxTree</a:t>
            </a:r>
            <a:r>
              <a:rPr lang="en-US" dirty="0" smtClean="0"/>
              <a:t> ¼ 1). In addition, we assessed nodal support using</a:t>
            </a:r>
          </a:p>
          <a:p>
            <a:r>
              <a:rPr lang="en-US" dirty="0" smtClean="0"/>
              <a:t>posterior probabilities generated by </a:t>
            </a:r>
            <a:r>
              <a:rPr lang="en-US" dirty="0" err="1" smtClean="0"/>
              <a:t>MrBayes</a:t>
            </a:r>
            <a:r>
              <a:rPr lang="en-US" dirty="0" smtClean="0"/>
              <a:t> (</a:t>
            </a:r>
            <a:r>
              <a:rPr lang="en-US" dirty="0" err="1" smtClean="0"/>
              <a:t>Huelsenbeck</a:t>
            </a:r>
            <a:endParaRPr lang="en-US" dirty="0" smtClean="0"/>
          </a:p>
          <a:p>
            <a:r>
              <a:rPr lang="en-US" dirty="0" smtClean="0"/>
              <a:t>&amp; </a:t>
            </a:r>
            <a:r>
              <a:rPr lang="en-US" dirty="0" err="1" smtClean="0"/>
              <a:t>Ronquist</a:t>
            </a:r>
            <a:r>
              <a:rPr lang="en-US" dirty="0" smtClean="0"/>
              <a:t> 2001; </a:t>
            </a:r>
            <a:r>
              <a:rPr lang="en-US" dirty="0" err="1" smtClean="0"/>
              <a:t>Ronquist</a:t>
            </a:r>
            <a:r>
              <a:rPr lang="en-US" dirty="0" smtClean="0"/>
              <a:t> &amp; </a:t>
            </a:r>
            <a:r>
              <a:rPr lang="en-US" dirty="0" err="1" smtClean="0"/>
              <a:t>Huelsenbeck</a:t>
            </a:r>
            <a:r>
              <a:rPr lang="en-US" dirty="0" smtClean="0"/>
              <a:t> 2003)</a:t>
            </a:r>
          </a:p>
          <a:p>
            <a:endParaRPr lang="en-US" dirty="0" smtClean="0"/>
          </a:p>
          <a:p>
            <a:r>
              <a:rPr lang="en-US" dirty="0" smtClean="0"/>
              <a:t>Over</a:t>
            </a:r>
            <a:r>
              <a:rPr lang="en-US" baseline="0" dirty="0" smtClean="0"/>
              <a:t> </a:t>
            </a:r>
            <a:r>
              <a:rPr lang="en-US" dirty="0" smtClean="0"/>
              <a:t>two independent runs, we ran four Metropolis-coupled</a:t>
            </a:r>
          </a:p>
          <a:p>
            <a:r>
              <a:rPr lang="en-US" dirty="0" smtClean="0"/>
              <a:t>Markov chains for at least 5 * 10^6 </a:t>
            </a:r>
            <a:r>
              <a:rPr lang="en-US" baseline="0" dirty="0" smtClean="0"/>
              <a:t> </a:t>
            </a:r>
            <a:r>
              <a:rPr lang="en-US" dirty="0" smtClean="0"/>
              <a:t>generations</a:t>
            </a:r>
          </a:p>
          <a:p>
            <a:r>
              <a:rPr lang="en-US" dirty="0" smtClean="0"/>
              <a:t>Convergence</a:t>
            </a:r>
            <a:r>
              <a:rPr lang="en-US" baseline="0" dirty="0" smtClean="0"/>
              <a:t> </a:t>
            </a:r>
            <a:r>
              <a:rPr lang="en-US" dirty="0" smtClean="0"/>
              <a:t>was assessed using the standard deviation of split frequencies. </a:t>
            </a:r>
          </a:p>
          <a:p>
            <a:r>
              <a:rPr lang="en-US" dirty="0" smtClean="0"/>
              <a:t>We then ﬁltered trees from</a:t>
            </a:r>
            <a:r>
              <a:rPr lang="en-US" baseline="0" dirty="0" smtClean="0"/>
              <a:t> </a:t>
            </a:r>
            <a:r>
              <a:rPr lang="en-US" dirty="0" smtClean="0"/>
              <a:t>the remaining generations, combined runs and obtained the</a:t>
            </a:r>
          </a:p>
          <a:p>
            <a:r>
              <a:rPr lang="en-US" dirty="0" smtClean="0"/>
              <a:t>partition frequencies. Haplotypes were assigned following</a:t>
            </a:r>
            <a:r>
              <a:rPr lang="en-US" baseline="0" dirty="0" smtClean="0"/>
              <a:t> </a:t>
            </a:r>
            <a:r>
              <a:rPr lang="en-US" dirty="0" smtClean="0"/>
              <a:t>Good et al. (2003).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dirty="0" err="1" smtClean="0"/>
              <a:t>GenePop</a:t>
            </a:r>
            <a:r>
              <a:rPr lang="en-US" dirty="0" smtClean="0"/>
              <a:t> 3.4 (Raymond &amp; </a:t>
            </a:r>
            <a:r>
              <a:rPr lang="en-US" dirty="0" err="1" smtClean="0"/>
              <a:t>Rousset</a:t>
            </a:r>
            <a:r>
              <a:rPr lang="en-US" dirty="0" smtClean="0"/>
              <a:t> 1995) to test</a:t>
            </a:r>
          </a:p>
          <a:p>
            <a:r>
              <a:rPr lang="en-US" dirty="0" smtClean="0"/>
              <a:t>Hardy–Weinberg Equilibrium (HWE), estimate actual and</a:t>
            </a:r>
          </a:p>
          <a:p>
            <a:r>
              <a:rPr lang="en-US" dirty="0" smtClean="0"/>
              <a:t>expected levels of </a:t>
            </a:r>
            <a:r>
              <a:rPr lang="en-US" dirty="0" err="1" smtClean="0"/>
              <a:t>heterozygosity</a:t>
            </a:r>
            <a:r>
              <a:rPr lang="en-US" dirty="0" smtClean="0"/>
              <a:t>. We assessed differentiation within and among subspecies and populations and</a:t>
            </a:r>
          </a:p>
          <a:p>
            <a:r>
              <a:rPr lang="en-US" dirty="0" smtClean="0"/>
              <a:t>calculated population level pairwise FST and RST.</a:t>
            </a:r>
          </a:p>
          <a:p>
            <a:endParaRPr lang="en-US" dirty="0" smtClean="0"/>
          </a:p>
          <a:p>
            <a:r>
              <a:rPr lang="en-US" dirty="0" smtClean="0"/>
              <a:t>Due to the possibility of recent divergence and low levels</a:t>
            </a:r>
          </a:p>
          <a:p>
            <a:r>
              <a:rPr lang="en-US" dirty="0" smtClean="0"/>
              <a:t>of differentiation between the subspecies, we used a variety</a:t>
            </a:r>
          </a:p>
          <a:p>
            <a:r>
              <a:rPr lang="en-US" dirty="0" smtClean="0"/>
              <a:t>of assignment methods</a:t>
            </a:r>
          </a:p>
          <a:p>
            <a:endParaRPr lang="en-US" dirty="0" smtClean="0"/>
          </a:p>
          <a:p>
            <a:r>
              <a:rPr lang="en-US" dirty="0" smtClean="0"/>
              <a:t>First, we used the program Structure (Pritchard et al. 2000) to estimate individual admixture</a:t>
            </a:r>
          </a:p>
          <a:p>
            <a:r>
              <a:rPr lang="en-US" dirty="0" smtClean="0"/>
              <a:t>and population assignment without a priori assumptions</a:t>
            </a:r>
          </a:p>
          <a:p>
            <a:r>
              <a:rPr lang="en-US" dirty="0" smtClean="0"/>
              <a:t>of population subdivision.</a:t>
            </a:r>
          </a:p>
          <a:p>
            <a:r>
              <a:rPr lang="en-US" dirty="0" smtClean="0"/>
              <a:t> In addition, we used reversible jump Markov chain Monte Carlo</a:t>
            </a:r>
          </a:p>
          <a:p>
            <a:r>
              <a:rPr lang="en-US" dirty="0" smtClean="0"/>
              <a:t>(MCMC) implemented in the program </a:t>
            </a:r>
            <a:r>
              <a:rPr lang="en-US" dirty="0" err="1" smtClean="0"/>
              <a:t>Structurama</a:t>
            </a:r>
            <a:r>
              <a:rPr lang="en-US" dirty="0" smtClean="0"/>
              <a:t> (</a:t>
            </a:r>
            <a:r>
              <a:rPr lang="en-US" dirty="0" err="1" smtClean="0"/>
              <a:t>Huelsenbeck</a:t>
            </a:r>
            <a:r>
              <a:rPr lang="en-US" dirty="0" smtClean="0"/>
              <a:t> &amp; </a:t>
            </a:r>
            <a:r>
              <a:rPr lang="en-US" dirty="0" err="1" smtClean="0"/>
              <a:t>Andolfatto</a:t>
            </a:r>
            <a:r>
              <a:rPr lang="en-US" dirty="0" smtClean="0"/>
              <a:t> 2007) to calculate the posterior</a:t>
            </a:r>
          </a:p>
          <a:p>
            <a:r>
              <a:rPr lang="en-US" dirty="0" smtClean="0"/>
              <a:t> probability distribution of k when it is treated as a random</a:t>
            </a:r>
            <a:r>
              <a:rPr lang="en-US" baseline="0" dirty="0" smtClean="0"/>
              <a:t> </a:t>
            </a:r>
            <a:r>
              <a:rPr lang="en-US" dirty="0" smtClean="0"/>
              <a:t>variable and a </a:t>
            </a:r>
            <a:r>
              <a:rPr lang="en-US" dirty="0" err="1" smtClean="0"/>
              <a:t>Dirichlet</a:t>
            </a:r>
            <a:r>
              <a:rPr lang="en-US" dirty="0" smtClean="0"/>
              <a:t> process prior is assumed.</a:t>
            </a:r>
          </a:p>
          <a:p>
            <a:r>
              <a:rPr lang="en-US" dirty="0" smtClean="0"/>
              <a:t>We used</a:t>
            </a:r>
            <a:r>
              <a:rPr lang="en-US" baseline="0" dirty="0" smtClean="0"/>
              <a:t> </a:t>
            </a:r>
            <a:r>
              <a:rPr lang="en-US" dirty="0" err="1" smtClean="0"/>
              <a:t>NewHybrids</a:t>
            </a:r>
            <a:r>
              <a:rPr lang="en-US" dirty="0" smtClean="0"/>
              <a:t> (Anderson &amp; Thompson 2002) to estimate</a:t>
            </a:r>
          </a:p>
          <a:p>
            <a:r>
              <a:rPr lang="en-US" dirty="0" smtClean="0"/>
              <a:t>posterior probabilities that each individual is pure parental,</a:t>
            </a:r>
          </a:p>
          <a:p>
            <a:r>
              <a:rPr lang="en-US" dirty="0" smtClean="0"/>
              <a:t>F1, F2 or backcrossed, without a priori population assignment.</a:t>
            </a:r>
          </a:p>
          <a:p>
            <a:r>
              <a:rPr lang="en-US" dirty="0" smtClean="0"/>
              <a:t>We then used</a:t>
            </a:r>
            <a:r>
              <a:rPr lang="en-US" baseline="0" dirty="0" smtClean="0"/>
              <a:t> </a:t>
            </a:r>
            <a:r>
              <a:rPr lang="en-US" dirty="0" err="1" smtClean="0"/>
              <a:t>BayesAss</a:t>
            </a:r>
            <a:r>
              <a:rPr lang="en-US" dirty="0" smtClean="0"/>
              <a:t> (Wilson &amp; </a:t>
            </a:r>
            <a:r>
              <a:rPr lang="en-US" dirty="0" err="1" smtClean="0"/>
              <a:t>Rannala</a:t>
            </a:r>
            <a:r>
              <a:rPr lang="en-US" dirty="0" smtClean="0"/>
              <a:t> 2003) for assignment because</a:t>
            </a:r>
          </a:p>
          <a:p>
            <a:r>
              <a:rPr lang="en-US" dirty="0" smtClean="0"/>
              <a:t>it does not assume HWE within samples.</a:t>
            </a:r>
          </a:p>
          <a:p>
            <a:r>
              <a:rPr lang="en-US" dirty="0" smtClean="0"/>
              <a:t>Fifth, we used GeneClass2 (</a:t>
            </a:r>
            <a:r>
              <a:rPr lang="en-US" dirty="0" err="1" smtClean="0"/>
              <a:t>Piry</a:t>
            </a:r>
            <a:r>
              <a:rPr lang="en-US" dirty="0" smtClean="0"/>
              <a:t> et al. 2004) to detect ﬁrst</a:t>
            </a:r>
          </a:p>
          <a:p>
            <a:r>
              <a:rPr lang="en-US" dirty="0" smtClean="0"/>
              <a:t>generation (F0) migrants. We also used the program to assign/exclude source</a:t>
            </a:r>
          </a:p>
          <a:p>
            <a:r>
              <a:rPr lang="en-US" dirty="0" smtClean="0"/>
              <a:t>populations for all individuals, which we grouped by</a:t>
            </a:r>
          </a:p>
          <a:p>
            <a:r>
              <a:rPr lang="en-US" dirty="0" smtClean="0"/>
              <a:t>subspecies, using the same likelihood and simulation</a:t>
            </a:r>
          </a:p>
          <a:p>
            <a:r>
              <a:rPr lang="en-US" dirty="0" smtClean="0"/>
              <a:t>settings as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BBC13-14B4-43D0-A20B-0C810531D8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0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2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8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6F1B-15C9-4F28-B99B-78131C252B7E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FC3D-5807-476A-BAF7-C81DD3EB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and DNA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191 chipmunks sampled, 64 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/>
              <a:t>simulans</a:t>
            </a:r>
            <a:r>
              <a:rPr lang="en-US" dirty="0" smtClean="0"/>
              <a:t> and 46 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/>
              <a:t>ruficaudus</a:t>
            </a:r>
            <a:endParaRPr lang="en-US" dirty="0" smtClean="0"/>
          </a:p>
          <a:p>
            <a:r>
              <a:rPr lang="en-US" dirty="0" smtClean="0"/>
              <a:t>Microsatellites</a:t>
            </a:r>
          </a:p>
          <a:p>
            <a:r>
              <a:rPr lang="en-US" dirty="0" smtClean="0"/>
              <a:t>10 microsatellite loci amplified using primer pairs and PCR</a:t>
            </a:r>
          </a:p>
          <a:p>
            <a:r>
              <a:rPr lang="en-US" dirty="0" smtClean="0"/>
              <a:t>PCR </a:t>
            </a:r>
            <a:r>
              <a:rPr lang="en-US" dirty="0" err="1" smtClean="0"/>
              <a:t>amplication</a:t>
            </a:r>
            <a:r>
              <a:rPr lang="en-US" dirty="0" smtClean="0"/>
              <a:t> performed using </a:t>
            </a:r>
          </a:p>
          <a:p>
            <a:pPr lvl="1"/>
            <a:r>
              <a:rPr lang="en-US" dirty="0" smtClean="0"/>
              <a:t>100 </a:t>
            </a:r>
            <a:r>
              <a:rPr lang="en-US" dirty="0" err="1" smtClean="0"/>
              <a:t>lg</a:t>
            </a:r>
            <a:r>
              <a:rPr lang="en-US" dirty="0" smtClean="0"/>
              <a:t> genomic DNA, </a:t>
            </a:r>
          </a:p>
          <a:p>
            <a:pPr lvl="1"/>
            <a:r>
              <a:rPr lang="en-US" dirty="0" smtClean="0"/>
              <a:t>.75lM </a:t>
            </a:r>
            <a:r>
              <a:rPr lang="en-US" dirty="0" err="1" smtClean="0"/>
              <a:t>labelled</a:t>
            </a:r>
            <a:r>
              <a:rPr lang="en-US" dirty="0" smtClean="0"/>
              <a:t> primer, </a:t>
            </a:r>
          </a:p>
          <a:p>
            <a:pPr lvl="1"/>
            <a:r>
              <a:rPr lang="en-US" dirty="0" smtClean="0"/>
              <a:t>1.5 </a:t>
            </a:r>
            <a:r>
              <a:rPr lang="en-US" dirty="0" err="1" smtClean="0"/>
              <a:t>lM</a:t>
            </a:r>
            <a:r>
              <a:rPr lang="en-US" dirty="0" smtClean="0"/>
              <a:t> </a:t>
            </a:r>
            <a:r>
              <a:rPr lang="en-US" dirty="0" err="1" smtClean="0"/>
              <a:t>unlabelled</a:t>
            </a:r>
            <a:r>
              <a:rPr lang="en-US" dirty="0" smtClean="0"/>
              <a:t> primer,</a:t>
            </a:r>
          </a:p>
          <a:p>
            <a:pPr lvl="1"/>
            <a:r>
              <a:rPr lang="en-US" dirty="0" smtClean="0"/>
              <a:t> 2.5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dNTP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1 * PCR buffer, </a:t>
            </a:r>
          </a:p>
          <a:p>
            <a:pPr lvl="1"/>
            <a:r>
              <a:rPr lang="en-US" dirty="0" smtClean="0"/>
              <a:t>1. mMMgCl2, </a:t>
            </a:r>
          </a:p>
          <a:p>
            <a:pPr lvl="1"/>
            <a:r>
              <a:rPr lang="en-US" dirty="0" smtClean="0"/>
              <a:t>.2 U </a:t>
            </a:r>
            <a:r>
              <a:rPr lang="en-US" dirty="0" err="1" smtClean="0"/>
              <a:t>Taq</a:t>
            </a:r>
            <a:r>
              <a:rPr lang="en-US" dirty="0" smtClean="0"/>
              <a:t> polymerase</a:t>
            </a:r>
          </a:p>
        </p:txBody>
      </p:sp>
    </p:spTree>
    <p:extLst>
      <p:ext uri="{BB962C8B-B14F-4D97-AF65-F5344CB8AC3E}">
        <p14:creationId xmlns:p14="http://schemas.microsoft.com/office/powerpoint/2010/main" val="420072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Mitochondrial DNA sequencing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800 </a:t>
            </a:r>
            <a:r>
              <a:rPr lang="en-US" dirty="0" err="1" smtClean="0"/>
              <a:t>bp</a:t>
            </a:r>
            <a:r>
              <a:rPr lang="en-US" dirty="0" smtClean="0"/>
              <a:t> segment of cytochrome b amplified</a:t>
            </a:r>
          </a:p>
          <a:p>
            <a:r>
              <a:rPr lang="en-US" dirty="0" smtClean="0"/>
              <a:t>Primers were designed specifically for chipmunks and amplifies variable segment</a:t>
            </a:r>
          </a:p>
          <a:p>
            <a:r>
              <a:rPr lang="en-US" dirty="0" smtClean="0"/>
              <a:t>PCR products were sequenced on an ABI 3130</a:t>
            </a:r>
          </a:p>
          <a:p>
            <a:pPr lvl="1"/>
            <a:r>
              <a:rPr lang="en-US" dirty="0" err="1" smtClean="0"/>
              <a:t>mtDNA</a:t>
            </a:r>
            <a:r>
              <a:rPr lang="en-US" dirty="0" smtClean="0"/>
              <a:t> data set contained 154 of the 191 T. </a:t>
            </a:r>
            <a:r>
              <a:rPr lang="en-US" dirty="0" err="1" smtClean="0"/>
              <a:t>ruficaudas</a:t>
            </a:r>
            <a:r>
              <a:rPr lang="en-US" dirty="0" smtClean="0"/>
              <a:t> and 5 </a:t>
            </a:r>
            <a:r>
              <a:rPr lang="en-US" dirty="0" err="1" smtClean="0"/>
              <a:t>outgroup</a:t>
            </a:r>
            <a:endParaRPr lang="en-US" dirty="0" smtClean="0"/>
          </a:p>
          <a:p>
            <a:r>
              <a:rPr lang="en-US" dirty="0" smtClean="0"/>
              <a:t>Redundant sequences condensed, 52 unique sequences</a:t>
            </a:r>
          </a:p>
          <a:p>
            <a:r>
              <a:rPr lang="en-US" dirty="0" smtClean="0"/>
              <a:t>Nodal support evaluated via bootstrap analysis, 500 bootstrap replicates, 1 single tree held at once</a:t>
            </a:r>
          </a:p>
          <a:p>
            <a:r>
              <a:rPr lang="en-US" dirty="0" smtClean="0"/>
              <a:t>2 independent runs – four Metropolis couple Markov chains ran for at least 5 * 10^6 generations.</a:t>
            </a:r>
          </a:p>
          <a:p>
            <a:r>
              <a:rPr lang="en-US" dirty="0" smtClean="0"/>
              <a:t>Convergence assessed using </a:t>
            </a:r>
            <a:r>
              <a:rPr lang="en-US" dirty="0" err="1" smtClean="0"/>
              <a:t>sd</a:t>
            </a:r>
            <a:r>
              <a:rPr lang="en-US" dirty="0" smtClean="0"/>
              <a:t> of split frequencies</a:t>
            </a:r>
          </a:p>
          <a:p>
            <a:r>
              <a:rPr lang="en-US" dirty="0" smtClean="0"/>
              <a:t>Trees filtered from remaining generations, combined runs, and obtained partition frequencies</a:t>
            </a:r>
          </a:p>
        </p:txBody>
      </p:sp>
    </p:spTree>
    <p:extLst>
      <p:ext uri="{BB962C8B-B14F-4D97-AF65-F5344CB8AC3E}">
        <p14:creationId xmlns:p14="http://schemas.microsoft.com/office/powerpoint/2010/main" val="23304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Microsatellite diversity, population structure and</a:t>
            </a:r>
            <a:br>
              <a:rPr lang="en-US" dirty="0" smtClean="0"/>
            </a:br>
            <a:r>
              <a:rPr lang="en-US" dirty="0" smtClean="0"/>
              <a:t>hybridization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Hardy-Weinberg Equilibrium tested, estimated actual and expected levels of </a:t>
            </a:r>
            <a:r>
              <a:rPr lang="en-US" dirty="0" err="1" smtClean="0"/>
              <a:t>heterozygosity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Assessed differentiation within and among subspecies and populations and calculated population level pairwise FST and RST</a:t>
            </a:r>
          </a:p>
          <a:p>
            <a:r>
              <a:rPr lang="en-US" dirty="0" smtClean="0"/>
              <a:t>Due to possibility of recent divergence and low differentiation between subspecies, multiple assignment methods used:</a:t>
            </a:r>
          </a:p>
          <a:p>
            <a:pPr lvl="1"/>
            <a:r>
              <a:rPr lang="en-US" dirty="0" smtClean="0"/>
              <a:t>Structure </a:t>
            </a:r>
          </a:p>
          <a:p>
            <a:pPr lvl="1"/>
            <a:r>
              <a:rPr lang="en-US" dirty="0" smtClean="0"/>
              <a:t>MCMC used in the program </a:t>
            </a:r>
            <a:r>
              <a:rPr lang="en-US" dirty="0" err="1" smtClean="0"/>
              <a:t>Structurama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NewHybrids</a:t>
            </a:r>
            <a:endParaRPr lang="en-US" dirty="0" smtClean="0"/>
          </a:p>
          <a:p>
            <a:pPr lvl="1"/>
            <a:r>
              <a:rPr lang="en-US" dirty="0" err="1" smtClean="0"/>
              <a:t>BayesAss</a:t>
            </a:r>
            <a:endParaRPr lang="en-US" dirty="0" smtClean="0"/>
          </a:p>
          <a:p>
            <a:pPr lvl="1"/>
            <a:r>
              <a:rPr lang="en-US" dirty="0" smtClean="0"/>
              <a:t>GeneClass2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228600"/>
            <a:ext cx="8229600" cy="1143000"/>
          </a:xfrm>
        </p:spPr>
        <p:txBody>
          <a:bodyPr/>
          <a:lstStyle/>
          <a:p>
            <a:r>
              <a:rPr lang="en-US" dirty="0" smtClean="0"/>
              <a:t>Coalescent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371600"/>
            <a:ext cx="8229600" cy="4525963"/>
          </a:xfrm>
        </p:spPr>
        <p:txBody>
          <a:bodyPr/>
          <a:lstStyle/>
          <a:p>
            <a:r>
              <a:rPr lang="en-US" dirty="0" smtClean="0"/>
              <a:t>Coalescent-based program IM used for parameters:</a:t>
            </a:r>
          </a:p>
          <a:p>
            <a:pPr lvl="1"/>
            <a:r>
              <a:rPr lang="en-US" dirty="0" smtClean="0"/>
              <a:t>Effective population size of 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/>
              <a:t>simulans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Effective Population size </a:t>
            </a:r>
            <a:r>
              <a:rPr lang="en-US" dirty="0" err="1" smtClean="0"/>
              <a:t>ofTr</a:t>
            </a:r>
            <a:r>
              <a:rPr lang="en-US" dirty="0" smtClean="0"/>
              <a:t>. </a:t>
            </a:r>
            <a:r>
              <a:rPr lang="en-US" dirty="0" err="1" smtClean="0"/>
              <a:t>ruficaudus</a:t>
            </a:r>
            <a:endParaRPr lang="en-US" dirty="0"/>
          </a:p>
          <a:p>
            <a:pPr lvl="1"/>
            <a:r>
              <a:rPr lang="en-US" dirty="0" smtClean="0"/>
              <a:t>Ancestral T. </a:t>
            </a:r>
            <a:r>
              <a:rPr lang="en-US" dirty="0" err="1" smtClean="0"/>
              <a:t>ruficaudus</a:t>
            </a:r>
            <a:r>
              <a:rPr lang="en-US" dirty="0" smtClean="0"/>
              <a:t> population</a:t>
            </a:r>
          </a:p>
          <a:p>
            <a:pPr lvl="1"/>
            <a:r>
              <a:rPr lang="en-US" dirty="0" smtClean="0"/>
              <a:t>Tr. </a:t>
            </a:r>
            <a:r>
              <a:rPr lang="en-US" dirty="0" err="1" smtClean="0"/>
              <a:t>Simulans</a:t>
            </a:r>
            <a:r>
              <a:rPr lang="en-US" dirty="0" smtClean="0"/>
              <a:t> to Tr. </a:t>
            </a:r>
            <a:r>
              <a:rPr lang="en-US" dirty="0" err="1" smtClean="0"/>
              <a:t>Ruficaudus</a:t>
            </a:r>
            <a:r>
              <a:rPr lang="en-US" dirty="0" smtClean="0"/>
              <a:t> migration rate</a:t>
            </a:r>
          </a:p>
          <a:p>
            <a:pPr lvl="1"/>
            <a:r>
              <a:rPr lang="en-US" dirty="0" smtClean="0"/>
              <a:t>Tr. </a:t>
            </a:r>
            <a:r>
              <a:rPr lang="en-US" dirty="0" err="1" smtClean="0"/>
              <a:t>Ruficaudus</a:t>
            </a:r>
            <a:r>
              <a:rPr lang="en-US" dirty="0"/>
              <a:t> </a:t>
            </a:r>
            <a:r>
              <a:rPr lang="en-US" dirty="0" smtClean="0"/>
              <a:t>to Tr. </a:t>
            </a:r>
            <a:r>
              <a:rPr lang="en-US" dirty="0" err="1" smtClean="0"/>
              <a:t>Simulans</a:t>
            </a:r>
            <a:r>
              <a:rPr lang="en-US" dirty="0" smtClean="0"/>
              <a:t> migration rate</a:t>
            </a:r>
          </a:p>
          <a:p>
            <a:pPr lvl="1"/>
            <a:r>
              <a:rPr lang="en-US" dirty="0" smtClean="0"/>
              <a:t>Time since divergence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562600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Applied to </a:t>
            </a:r>
            <a:r>
              <a:rPr lang="en-US" sz="3200" dirty="0" err="1" smtClean="0"/>
              <a:t>mtDNA</a:t>
            </a:r>
            <a:r>
              <a:rPr lang="en-US" sz="3200" dirty="0" smtClean="0"/>
              <a:t> data set partitioned by subspecies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509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Bacular</a:t>
            </a:r>
            <a:r>
              <a:rPr lang="en-US" dirty="0" smtClean="0"/>
              <a:t> </a:t>
            </a:r>
            <a:r>
              <a:rPr lang="en-US" dirty="0" err="1" smtClean="0"/>
              <a:t>morphotype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Equation constructed from variables concerning </a:t>
            </a:r>
            <a:r>
              <a:rPr lang="en-US" dirty="0" err="1" smtClean="0"/>
              <a:t>bacular</a:t>
            </a:r>
            <a:r>
              <a:rPr lang="en-US" dirty="0" smtClean="0"/>
              <a:t> morphology</a:t>
            </a:r>
          </a:p>
          <a:p>
            <a:pPr lvl="1"/>
            <a:r>
              <a:rPr lang="en-US" dirty="0" smtClean="0"/>
              <a:t>Shaft length, tip length, tip angle, keel height, neck height, shaft height,  basal width</a:t>
            </a:r>
          </a:p>
          <a:p>
            <a:r>
              <a:rPr lang="en-US" dirty="0" smtClean="0"/>
              <a:t>Sampling restricted to individuals collected before 2003, but results extrapolated to all individuals within traditional subspecies ranges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9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Microsatellite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loci were polymorphic within subspecies, </a:t>
            </a:r>
            <a:r>
              <a:rPr lang="en-US" dirty="0" err="1" smtClean="0"/>
              <a:t>averate</a:t>
            </a:r>
            <a:r>
              <a:rPr lang="en-US" dirty="0" smtClean="0"/>
              <a:t> of 15.2 alleles per locus, range 6-27</a:t>
            </a:r>
          </a:p>
          <a:p>
            <a:r>
              <a:rPr lang="en-US" dirty="0" smtClean="0"/>
              <a:t>Observed </a:t>
            </a:r>
            <a:r>
              <a:rPr lang="en-US" dirty="0" err="1" smtClean="0"/>
              <a:t>heterozygosity</a:t>
            </a:r>
            <a:r>
              <a:rPr lang="en-US" dirty="0" smtClean="0"/>
              <a:t> .405 - .895</a:t>
            </a:r>
          </a:p>
          <a:p>
            <a:r>
              <a:rPr lang="en-US" dirty="0" smtClean="0"/>
              <a:t>Expected </a:t>
            </a:r>
            <a:r>
              <a:rPr lang="en-US" dirty="0" err="1" smtClean="0"/>
              <a:t>heterozygosity</a:t>
            </a:r>
            <a:r>
              <a:rPr lang="en-US" dirty="0" smtClean="0"/>
              <a:t> .457 -.937</a:t>
            </a:r>
          </a:p>
          <a:p>
            <a:r>
              <a:rPr lang="en-US" dirty="0" smtClean="0"/>
              <a:t>Null hypotheses of identical allelic and genotypic </a:t>
            </a:r>
            <a:r>
              <a:rPr lang="en-US" dirty="0" err="1" smtClean="0"/>
              <a:t>frequencey</a:t>
            </a:r>
            <a:r>
              <a:rPr lang="en-US" dirty="0" smtClean="0"/>
              <a:t> were rejected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structure and hybridization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10 populations, log-likelihood values increased from 1 to 3 then sharply decreased.</a:t>
            </a:r>
          </a:p>
          <a:p>
            <a:r>
              <a:rPr lang="en-US" dirty="0" smtClean="0"/>
              <a:t>Of the 84 T r. </a:t>
            </a:r>
            <a:r>
              <a:rPr lang="en-US" dirty="0" err="1" smtClean="0"/>
              <a:t>ruficaudus</a:t>
            </a:r>
            <a:r>
              <a:rPr lang="en-US" dirty="0" smtClean="0"/>
              <a:t>, 74 were assigned to a pure parental class, 4 assigned with &gt;80% probability to F2 class, 6 not assigned to class with &gt;80% probability</a:t>
            </a:r>
          </a:p>
          <a:p>
            <a:r>
              <a:rPr lang="en-US" dirty="0" smtClean="0"/>
              <a:t>Of the 107 T r. </a:t>
            </a:r>
            <a:r>
              <a:rPr lang="en-US" dirty="0" err="1" smtClean="0"/>
              <a:t>simulans</a:t>
            </a:r>
            <a:r>
              <a:rPr lang="en-US" dirty="0" smtClean="0"/>
              <a:t>, 42 assigned to F2 class, 5 to backcrossed class, 60 not assigned</a:t>
            </a:r>
          </a:p>
          <a:p>
            <a:r>
              <a:rPr lang="en-US" dirty="0" smtClean="0"/>
              <a:t>Assignment test determined that 188 out of 191 individuals had &gt;90% probability of being assigned  to appropriate subspecies defined by </a:t>
            </a:r>
            <a:r>
              <a:rPr lang="en-US" dirty="0" err="1" smtClean="0"/>
              <a:t>bacular</a:t>
            </a:r>
            <a:r>
              <a:rPr lang="en-US" dirty="0" smtClean="0"/>
              <a:t> morphology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Nef</a:t>
            </a:r>
            <a:r>
              <a:rPr lang="en-US" dirty="0" smtClean="0"/>
              <a:t> of T r. </a:t>
            </a:r>
            <a:r>
              <a:rPr lang="en-US" dirty="0" err="1" smtClean="0"/>
              <a:t>simulans</a:t>
            </a:r>
            <a:r>
              <a:rPr lang="en-US" dirty="0" smtClean="0"/>
              <a:t>- average </a:t>
            </a:r>
            <a:r>
              <a:rPr lang="en-US" dirty="0" err="1" smtClean="0"/>
              <a:t>slighltly</a:t>
            </a:r>
            <a:r>
              <a:rPr lang="en-US" dirty="0" smtClean="0"/>
              <a:t> over 6.1 * 10^6</a:t>
            </a:r>
          </a:p>
          <a:p>
            <a:r>
              <a:rPr lang="en-US" dirty="0" err="1" smtClean="0"/>
              <a:t>Nef</a:t>
            </a:r>
            <a:r>
              <a:rPr lang="en-US" dirty="0" smtClean="0"/>
              <a:t> of T r. </a:t>
            </a:r>
            <a:r>
              <a:rPr lang="en-US" dirty="0" err="1" smtClean="0"/>
              <a:t>ruficaudus</a:t>
            </a:r>
            <a:r>
              <a:rPr lang="en-US" dirty="0" smtClean="0"/>
              <a:t> -  2.4 * 10^6</a:t>
            </a:r>
          </a:p>
          <a:p>
            <a:r>
              <a:rPr lang="en-US" dirty="0" err="1" smtClean="0"/>
              <a:t>Nef</a:t>
            </a:r>
            <a:r>
              <a:rPr lang="en-US" dirty="0" smtClean="0"/>
              <a:t> of ancestral T. </a:t>
            </a:r>
            <a:r>
              <a:rPr lang="en-US" dirty="0" err="1" smtClean="0"/>
              <a:t>ruficaudus</a:t>
            </a:r>
            <a:r>
              <a:rPr lang="en-US" dirty="0" smtClean="0"/>
              <a:t> population -    5.6 * 10^6</a:t>
            </a:r>
          </a:p>
          <a:p>
            <a:r>
              <a:rPr lang="en-US" dirty="0" err="1" smtClean="0"/>
              <a:t>Tdiv</a:t>
            </a:r>
            <a:r>
              <a:rPr lang="en-US" dirty="0" smtClean="0"/>
              <a:t> – approx. 325000 years ago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51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1: subspecies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mtDNA</a:t>
            </a:r>
            <a:r>
              <a:rPr lang="en-US" dirty="0" smtClean="0"/>
              <a:t> introgression present at both </a:t>
            </a:r>
            <a:r>
              <a:rPr lang="en-US" dirty="0" err="1" smtClean="0"/>
              <a:t>subspecific</a:t>
            </a:r>
            <a:r>
              <a:rPr lang="en-US" dirty="0" smtClean="0"/>
              <a:t> contact zones despite differentiated </a:t>
            </a:r>
            <a:r>
              <a:rPr lang="en-US" dirty="0" err="1" smtClean="0"/>
              <a:t>bacular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However, nuclear genomes of the 2 subspecies are differentiated.</a:t>
            </a:r>
          </a:p>
          <a:p>
            <a:r>
              <a:rPr lang="en-US" dirty="0" smtClean="0"/>
              <a:t>Subspecies’ nuclear genomes are </a:t>
            </a:r>
            <a:r>
              <a:rPr lang="en-US" dirty="0" err="1" smtClean="0"/>
              <a:t>coicident</a:t>
            </a:r>
            <a:r>
              <a:rPr lang="en-US" dirty="0" smtClean="0"/>
              <a:t> with </a:t>
            </a:r>
            <a:r>
              <a:rPr lang="en-US" dirty="0" err="1" smtClean="0"/>
              <a:t>bacular</a:t>
            </a:r>
            <a:r>
              <a:rPr lang="en-US" dirty="0" smtClean="0"/>
              <a:t> </a:t>
            </a:r>
            <a:r>
              <a:rPr lang="en-US" dirty="0" err="1" smtClean="0"/>
              <a:t>morphotypes</a:t>
            </a:r>
            <a:endParaRPr lang="en-US" dirty="0"/>
          </a:p>
          <a:p>
            <a:r>
              <a:rPr lang="en-US" dirty="0" err="1" smtClean="0"/>
              <a:t>Lochsa</a:t>
            </a:r>
            <a:r>
              <a:rPr lang="en-US" dirty="0" smtClean="0"/>
              <a:t> River – boundary at microsatellite loci as well as in </a:t>
            </a:r>
            <a:r>
              <a:rPr lang="en-US" dirty="0" err="1" smtClean="0"/>
              <a:t>bacular</a:t>
            </a:r>
            <a:r>
              <a:rPr lang="en-US" dirty="0" smtClean="0"/>
              <a:t> morphology</a:t>
            </a:r>
          </a:p>
          <a:p>
            <a:r>
              <a:rPr lang="en-US" dirty="0" smtClean="0"/>
              <a:t>Tests show strong differentiation between individuals north and south of the </a:t>
            </a:r>
            <a:r>
              <a:rPr lang="en-US" dirty="0" err="1" smtClean="0"/>
              <a:t>Lochsa</a:t>
            </a:r>
            <a:r>
              <a:rPr lang="en-US" dirty="0" smtClean="0"/>
              <a:t> River</a:t>
            </a:r>
          </a:p>
          <a:p>
            <a:r>
              <a:rPr lang="en-US" dirty="0" smtClean="0"/>
              <a:t>Morphological data and nuclear data are congruent, but conflict with the </a:t>
            </a:r>
            <a:r>
              <a:rPr lang="en-US" dirty="0" err="1" smtClean="0"/>
              <a:t>mtData</a:t>
            </a:r>
            <a:r>
              <a:rPr lang="en-US" dirty="0" smtClean="0"/>
              <a:t> (cline is shifted)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28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Aim 2: lineage sorting and hybridization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Cause of incongruence between </a:t>
            </a:r>
            <a:r>
              <a:rPr lang="en-US" dirty="0" err="1" smtClean="0"/>
              <a:t>mtDNA</a:t>
            </a:r>
            <a:r>
              <a:rPr lang="en-US" dirty="0" smtClean="0"/>
              <a:t> and morphology/microsatellite data: Evidence to reject incomplete lineage sorting in favor of hybridization as cause</a:t>
            </a:r>
          </a:p>
          <a:p>
            <a:pPr lvl="1"/>
            <a:r>
              <a:rPr lang="en-US" dirty="0" err="1" smtClean="0"/>
              <a:t>mtDNA</a:t>
            </a:r>
            <a:r>
              <a:rPr lang="en-US" dirty="0" smtClean="0"/>
              <a:t> clades are geographically correlated</a:t>
            </a:r>
          </a:p>
          <a:p>
            <a:pPr lvl="1"/>
            <a:r>
              <a:rPr lang="en-US" dirty="0" smtClean="0"/>
              <a:t>Geographical coincidence of morphological and microsatellite differentiation across the </a:t>
            </a:r>
            <a:r>
              <a:rPr lang="en-US" dirty="0" err="1" smtClean="0"/>
              <a:t>Loscha</a:t>
            </a:r>
            <a:r>
              <a:rPr lang="en-US" dirty="0" smtClean="0"/>
              <a:t> River indicates </a:t>
            </a:r>
            <a:r>
              <a:rPr lang="en-US" dirty="0" err="1" smtClean="0"/>
              <a:t>mtDNA</a:t>
            </a:r>
            <a:r>
              <a:rPr lang="en-US" dirty="0" smtClean="0"/>
              <a:t> introgression</a:t>
            </a:r>
          </a:p>
          <a:p>
            <a:pPr lvl="1"/>
            <a:r>
              <a:rPr lang="en-US" dirty="0" smtClean="0"/>
              <a:t>Evidence of recent gene flow suggests ancestral hybridization, which led to the displaced </a:t>
            </a:r>
            <a:r>
              <a:rPr lang="en-US" dirty="0" err="1" smtClean="0"/>
              <a:t>mtDNA</a:t>
            </a:r>
            <a:r>
              <a:rPr lang="en-US" dirty="0" smtClean="0"/>
              <a:t> haplotypes</a:t>
            </a:r>
          </a:p>
          <a:p>
            <a:r>
              <a:rPr lang="en-US" dirty="0" smtClean="0"/>
              <a:t>Hybrid zone not likely an evolutionary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7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Aim 3: amount and timing of gene ﬂow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Divergence estimated around 325000 years ago</a:t>
            </a:r>
          </a:p>
          <a:p>
            <a:r>
              <a:rPr lang="en-US" dirty="0" smtClean="0"/>
              <a:t>Hybridization events may have been relatively frequent throughout time and occurred since divergence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7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Geologic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Geologic history supports a complex history of variance and secondary contact between the two subspecies</a:t>
            </a:r>
          </a:p>
          <a:p>
            <a:pPr lvl="1"/>
            <a:r>
              <a:rPr lang="en-US" dirty="0" smtClean="0"/>
              <a:t>The two subspecies may have had contact during the Pleistocene</a:t>
            </a:r>
          </a:p>
          <a:p>
            <a:pPr lvl="1"/>
            <a:r>
              <a:rPr lang="en-US" dirty="0" smtClean="0"/>
              <a:t>Sufficient isolation to diverge, yet enough intermittent contact to permit hybridization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65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Clearwater clade and model 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</a:t>
            </a:r>
            <a:r>
              <a:rPr lang="en-US" dirty="0" err="1" smtClean="0"/>
              <a:t>mtDNA</a:t>
            </a:r>
            <a:r>
              <a:rPr lang="en-US" dirty="0" smtClean="0"/>
              <a:t> </a:t>
            </a:r>
            <a:r>
              <a:rPr lang="en-US" dirty="0" err="1" smtClean="0"/>
              <a:t>haplogroup</a:t>
            </a:r>
            <a:r>
              <a:rPr lang="en-US" dirty="0" smtClean="0"/>
              <a:t> that is a sister to eastern clade identified</a:t>
            </a:r>
          </a:p>
          <a:p>
            <a:r>
              <a:rPr lang="en-US" dirty="0" smtClean="0"/>
              <a:t>Increasing sample size would test hypothesis that a Clearwater </a:t>
            </a:r>
            <a:r>
              <a:rPr lang="en-US" dirty="0" err="1" smtClean="0"/>
              <a:t>Rugium</a:t>
            </a:r>
            <a:r>
              <a:rPr lang="en-US" dirty="0" smtClean="0"/>
              <a:t> existed during last glacial maxima. Residents isolated then merged upon secondary contact with other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Study confirms that </a:t>
            </a:r>
            <a:r>
              <a:rPr lang="en-US" dirty="0" err="1" smtClean="0"/>
              <a:t>bacular</a:t>
            </a:r>
            <a:r>
              <a:rPr lang="en-US" dirty="0" smtClean="0"/>
              <a:t> </a:t>
            </a:r>
            <a:r>
              <a:rPr lang="en-US" dirty="0" err="1" smtClean="0"/>
              <a:t>morphotypes</a:t>
            </a:r>
            <a:r>
              <a:rPr lang="en-US" dirty="0" smtClean="0"/>
              <a:t> delimit the subspecies boundary. Eastern </a:t>
            </a:r>
            <a:r>
              <a:rPr lang="en-US" dirty="0" err="1" smtClean="0"/>
              <a:t>mtDNA</a:t>
            </a:r>
            <a:r>
              <a:rPr lang="en-US" dirty="0" smtClean="0"/>
              <a:t> has </a:t>
            </a:r>
            <a:r>
              <a:rPr lang="en-US" dirty="0" err="1" smtClean="0"/>
              <a:t>introgressed</a:t>
            </a:r>
            <a:endParaRPr lang="en-US" dirty="0" smtClean="0"/>
          </a:p>
          <a:p>
            <a:r>
              <a:rPr lang="en-US" dirty="0" smtClean="0"/>
              <a:t>Hypotheses for the reasons for location and prominence of the three </a:t>
            </a:r>
            <a:r>
              <a:rPr lang="en-US" dirty="0" err="1" smtClean="0"/>
              <a:t>mtDNA</a:t>
            </a:r>
            <a:r>
              <a:rPr lang="en-US" dirty="0" smtClean="0"/>
              <a:t> clades made in regard to lineage sorting and hybridization.</a:t>
            </a:r>
          </a:p>
          <a:p>
            <a:r>
              <a:rPr lang="en-US" dirty="0" smtClean="0"/>
              <a:t> hybridization across the </a:t>
            </a:r>
            <a:r>
              <a:rPr lang="en-US" dirty="0" err="1" smtClean="0"/>
              <a:t>Lochsa</a:t>
            </a:r>
            <a:r>
              <a:rPr lang="en-US" dirty="0" smtClean="0"/>
              <a:t> River resulted in </a:t>
            </a:r>
            <a:r>
              <a:rPr lang="en-US" dirty="0" err="1" smtClean="0"/>
              <a:t>introgressed</a:t>
            </a:r>
            <a:r>
              <a:rPr lang="en-US" dirty="0" smtClean="0"/>
              <a:t> populations being differentiated from both parental populations</a:t>
            </a:r>
          </a:p>
          <a:p>
            <a:r>
              <a:rPr lang="en-US" dirty="0" smtClean="0"/>
              <a:t>Hybridization in this system a diversity generating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7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for hybridization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28817"/>
            <a:ext cx="8229600" cy="4525963"/>
          </a:xfrm>
        </p:spPr>
        <p:txBody>
          <a:bodyPr/>
          <a:lstStyle/>
          <a:p>
            <a:r>
              <a:rPr lang="en-US" dirty="0" smtClean="0"/>
              <a:t>Studies of hybridization and hybrid zones: </a:t>
            </a:r>
          </a:p>
          <a:p>
            <a:pPr lvl="1"/>
            <a:r>
              <a:rPr lang="en-US" dirty="0" smtClean="0"/>
              <a:t>Ones that use clinical analysis to infer patterns of divergent selection and gene flow using markers</a:t>
            </a:r>
          </a:p>
          <a:p>
            <a:pPr lvl="1"/>
            <a:r>
              <a:rPr lang="en-US" dirty="0" smtClean="0"/>
              <a:t>Ones that are interested in importance and frequency of hybrid speciation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5492" y="40386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Study demonstrates that introgression of </a:t>
            </a:r>
            <a:r>
              <a:rPr lang="en-US" sz="3200" dirty="0" err="1" smtClean="0"/>
              <a:t>mtDNA</a:t>
            </a:r>
            <a:r>
              <a:rPr lang="en-US" sz="3200" dirty="0" smtClean="0"/>
              <a:t> has been accompanied by nuclear introgression and populations from the hybrid zones are genetically differentiated from both parents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272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Recent Studies Challenge hybridization’s role in opposing divergence in animals</a:t>
            </a:r>
          </a:p>
          <a:p>
            <a:r>
              <a:rPr lang="en-US" dirty="0" smtClean="0"/>
              <a:t>One consequence of hybridization-  introgression of mitochondrial DNA</a:t>
            </a:r>
          </a:p>
          <a:p>
            <a:pPr lvl="1"/>
            <a:r>
              <a:rPr lang="en-US" dirty="0" smtClean="0"/>
              <a:t>Organelle genome spreads over significant distance</a:t>
            </a:r>
          </a:p>
          <a:p>
            <a:pPr lvl="1"/>
            <a:r>
              <a:rPr lang="en-US" dirty="0" smtClean="0"/>
              <a:t>Introgression at some loci can be tolerated, allowing divergence between nascent species</a:t>
            </a:r>
          </a:p>
          <a:p>
            <a:pPr lvl="1"/>
            <a:r>
              <a:rPr lang="en-US" dirty="0" err="1" smtClean="0"/>
              <a:t>Introgressive</a:t>
            </a:r>
            <a:r>
              <a:rPr lang="en-US" dirty="0" smtClean="0"/>
              <a:t> processes can explain gene tree incongruence with the species phylogeny</a:t>
            </a:r>
          </a:p>
        </p:txBody>
      </p:sp>
    </p:spTree>
    <p:extLst>
      <p:ext uri="{BB962C8B-B14F-4D97-AF65-F5344CB8AC3E}">
        <p14:creationId xmlns:p14="http://schemas.microsoft.com/office/powerpoint/2010/main" val="1666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Hybridization in Chipmunks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Chipmunks used to study hybridization and speciation</a:t>
            </a:r>
          </a:p>
          <a:p>
            <a:r>
              <a:rPr lang="en-US" dirty="0" smtClean="0"/>
              <a:t>Interspecific mitochondrial introgression has been observed between non sister species, indicating </a:t>
            </a:r>
            <a:r>
              <a:rPr lang="en-US" dirty="0" err="1" smtClean="0"/>
              <a:t>bacular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os</a:t>
            </a:r>
            <a:r>
              <a:rPr lang="en-US" dirty="0" smtClean="0"/>
              <a:t> penis) morphology does not impose barrier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8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70204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Two contact zones between the subspecies</a:t>
            </a:r>
          </a:p>
          <a:p>
            <a:pPr lvl="1"/>
            <a:r>
              <a:rPr lang="en-US" dirty="0" smtClean="0"/>
              <a:t>Two </a:t>
            </a:r>
            <a:r>
              <a:rPr lang="en-US" dirty="0" err="1" smtClean="0"/>
              <a:t>mtDNA</a:t>
            </a:r>
            <a:r>
              <a:rPr lang="en-US" dirty="0" smtClean="0"/>
              <a:t> clades corresponding to the 2 subspecies, eastern(</a:t>
            </a:r>
            <a:r>
              <a:rPr lang="en-US" dirty="0" err="1" smtClean="0"/>
              <a:t>T.r</a:t>
            </a:r>
            <a:r>
              <a:rPr lang="en-US" dirty="0" smtClean="0"/>
              <a:t>. </a:t>
            </a:r>
            <a:r>
              <a:rPr lang="en-US" dirty="0" err="1" smtClean="0"/>
              <a:t>ruficaudus</a:t>
            </a:r>
            <a:r>
              <a:rPr lang="en-US" dirty="0" smtClean="0"/>
              <a:t>)  and western(</a:t>
            </a:r>
            <a:r>
              <a:rPr lang="en-US" dirty="0" err="1" smtClean="0"/>
              <a:t>Tr.Simulans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70079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At southern contact zone, eastern </a:t>
            </a:r>
            <a:r>
              <a:rPr lang="en-US" sz="2800" dirty="0" err="1" smtClean="0"/>
              <a:t>mtDNA</a:t>
            </a:r>
            <a:r>
              <a:rPr lang="en-US" sz="2800" dirty="0" smtClean="0"/>
              <a:t> clade </a:t>
            </a:r>
            <a:r>
              <a:rPr lang="en-US" sz="2800" dirty="0" err="1" smtClean="0"/>
              <a:t>introgressed</a:t>
            </a:r>
            <a:r>
              <a:rPr lang="en-US" sz="2800" dirty="0" smtClean="0"/>
              <a:t> app. 150 km north and west of the </a:t>
            </a:r>
            <a:r>
              <a:rPr lang="en-US" sz="2800" dirty="0" err="1" smtClean="0"/>
              <a:t>Lochsa</a:t>
            </a:r>
            <a:r>
              <a:rPr lang="en-US" sz="2800" dirty="0" smtClean="0"/>
              <a:t> River into </a:t>
            </a:r>
            <a:r>
              <a:rPr lang="en-US" sz="2800" dirty="0" err="1" smtClean="0"/>
              <a:t>T.r</a:t>
            </a:r>
            <a:r>
              <a:rPr lang="en-US" sz="2800" dirty="0" smtClean="0"/>
              <a:t>. </a:t>
            </a:r>
            <a:r>
              <a:rPr lang="en-US" sz="2800" dirty="0" err="1" smtClean="0"/>
              <a:t>Simulans</a:t>
            </a:r>
            <a:endParaRPr lang="en-US" sz="28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smtClean="0"/>
              <a:t>At northern contact zone, eastern </a:t>
            </a:r>
            <a:r>
              <a:rPr lang="en-US" sz="2800" dirty="0" err="1" smtClean="0"/>
              <a:t>mtDNA</a:t>
            </a:r>
            <a:r>
              <a:rPr lang="en-US" sz="2800" dirty="0" smtClean="0"/>
              <a:t> haplotypes </a:t>
            </a:r>
            <a:r>
              <a:rPr lang="en-US" sz="2800" dirty="0" err="1" smtClean="0"/>
              <a:t>introgressed</a:t>
            </a:r>
            <a:r>
              <a:rPr lang="en-US" sz="2800" dirty="0" smtClean="0"/>
              <a:t> west less than 25 km into </a:t>
            </a:r>
            <a:r>
              <a:rPr lang="en-US" sz="2800" dirty="0" err="1" smtClean="0"/>
              <a:t>T.r</a:t>
            </a:r>
            <a:r>
              <a:rPr lang="en-US" sz="2800" dirty="0" smtClean="0"/>
              <a:t>. </a:t>
            </a:r>
            <a:r>
              <a:rPr lang="en-US" sz="2800" dirty="0" err="1" smtClean="0"/>
              <a:t>simulans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754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aim to assess patterns of genetic variation across the </a:t>
            </a:r>
            <a:r>
              <a:rPr lang="en-US" dirty="0" err="1" smtClean="0"/>
              <a:t>Loscha</a:t>
            </a:r>
            <a:r>
              <a:rPr lang="en-US" dirty="0" smtClean="0"/>
              <a:t> River (southern boundary) at neutral, nuclear loci</a:t>
            </a:r>
          </a:p>
          <a:p>
            <a:pPr lvl="1"/>
            <a:r>
              <a:rPr lang="en-US" dirty="0" smtClean="0"/>
              <a:t>Hypothesis: </a:t>
            </a:r>
            <a:r>
              <a:rPr lang="en-US" dirty="0" err="1" smtClean="0"/>
              <a:t>mtDNA</a:t>
            </a:r>
            <a:r>
              <a:rPr lang="en-US" dirty="0" smtClean="0"/>
              <a:t> </a:t>
            </a:r>
            <a:r>
              <a:rPr lang="en-US" dirty="0" err="1" smtClean="0"/>
              <a:t>introgressing</a:t>
            </a:r>
            <a:r>
              <a:rPr lang="en-US" dirty="0" smtClean="0"/>
              <a:t> across the </a:t>
            </a:r>
            <a:r>
              <a:rPr lang="en-US" dirty="0" err="1" smtClean="0"/>
              <a:t>Lochsa</a:t>
            </a:r>
            <a:r>
              <a:rPr lang="en-US" dirty="0" smtClean="0"/>
              <a:t> River; variation at microsatellite loci will demonstrate strong differentiation. </a:t>
            </a:r>
          </a:p>
          <a:p>
            <a:pPr lvl="1"/>
            <a:r>
              <a:rPr lang="en-US" dirty="0" smtClean="0"/>
              <a:t>10 microsatellite loci used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00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hypothesis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Second aim to explain role of hybridization and incomplete lineage sorting in the system</a:t>
            </a:r>
          </a:p>
          <a:p>
            <a:pPr lvl="1"/>
            <a:r>
              <a:rPr lang="en-US" dirty="0" smtClean="0"/>
              <a:t>hypothesis: hybridization responsible for introgression since hybrids are geographically restricted</a:t>
            </a:r>
          </a:p>
          <a:p>
            <a:pPr lvl="1"/>
            <a:r>
              <a:rPr lang="en-US" dirty="0" smtClean="0"/>
              <a:t>Alternate: incomplete lineage sorting may have allowed ancestral haplotypes to persist.</a:t>
            </a:r>
          </a:p>
          <a:p>
            <a:pPr lvl="1"/>
            <a:r>
              <a:rPr lang="en-US" dirty="0" err="1" smtClean="0"/>
              <a:t>Multilocus</a:t>
            </a:r>
            <a:r>
              <a:rPr lang="en-US" dirty="0" smtClean="0"/>
              <a:t> data and coalescent analysis used to assess the role of hybridization in diversity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6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Aims and hypothesis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aim to assess the relative timing and amount of gene flow between subspecies to place hybridization events in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1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Materials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4853</Words>
  <Application>Microsoft Office PowerPoint</Application>
  <PresentationFormat>On-screen Show (4:3)</PresentationFormat>
  <Paragraphs>525</Paragraphs>
  <Slides>26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Introduction</vt:lpstr>
      <vt:lpstr>Hybridization</vt:lpstr>
      <vt:lpstr>Hybridization in Chipmunks</vt:lpstr>
      <vt:lpstr>Contact zones</vt:lpstr>
      <vt:lpstr>Aims and hypothesis</vt:lpstr>
      <vt:lpstr>Aims and hypothesis 2</vt:lpstr>
      <vt:lpstr>Aims and hypothesis 3</vt:lpstr>
      <vt:lpstr>Materials and Methods</vt:lpstr>
      <vt:lpstr>Sampling and DNA extraction</vt:lpstr>
      <vt:lpstr>Mitochondrial DNA sequencing and analysis</vt:lpstr>
      <vt:lpstr>Microsatellite diversity, population structure and hybridization</vt:lpstr>
      <vt:lpstr>Coalescent analysis</vt:lpstr>
      <vt:lpstr>Bacular morphotype</vt:lpstr>
      <vt:lpstr>Results</vt:lpstr>
      <vt:lpstr>Microsatellite diversity</vt:lpstr>
      <vt:lpstr>Population structure and hybridization</vt:lpstr>
      <vt:lpstr>Coalescent analysis</vt:lpstr>
      <vt:lpstr>Aim 1: subspecies boundary</vt:lpstr>
      <vt:lpstr>Discussion</vt:lpstr>
      <vt:lpstr>Aim 2: lineage sorting and hybridization</vt:lpstr>
      <vt:lpstr>Aim 3: amount and timing of gene ﬂow</vt:lpstr>
      <vt:lpstr>Geologic history</vt:lpstr>
      <vt:lpstr>Clearwater clade and model violation</vt:lpstr>
      <vt:lpstr>Conclusions</vt:lpstr>
      <vt:lpstr>Implications for hybridization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</dc:creator>
  <cp:lastModifiedBy>SolarLunix</cp:lastModifiedBy>
  <cp:revision>43</cp:revision>
  <dcterms:created xsi:type="dcterms:W3CDTF">2012-11-27T17:44:17Z</dcterms:created>
  <dcterms:modified xsi:type="dcterms:W3CDTF">2012-11-29T01:58:09Z</dcterms:modified>
</cp:coreProperties>
</file>