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486" y="-27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43891200" cy="14081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cxnSp>
        <p:nvCxnSpPr>
          <p:cNvPr id="18" name="Straight Connector 17"/>
          <p:cNvCxnSpPr/>
          <p:nvPr/>
        </p:nvCxnSpPr>
        <p:spPr>
          <a:xfrm>
            <a:off x="0" y="14041373"/>
            <a:ext cx="43891200" cy="76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070080" y="11338560"/>
            <a:ext cx="19751040" cy="5413248"/>
          </a:xfrm>
          <a:prstGeom prst="rect">
            <a:avLst/>
          </a:prstGeom>
          <a:solidFill>
            <a:schemeClr val="tx1"/>
          </a:solidFill>
          <a:ln w="76200" cmpd="thinThick">
            <a:solidFill>
              <a:schemeClr val="tx1"/>
            </a:solidFill>
            <a:miter lim="800000"/>
          </a:ln>
        </p:spPr>
        <p:txBody>
          <a:bodyPr vert="horz" lIns="438912" tIns="219456" rIns="438912" bIns="219456" rtlCol="0" anchor="ctr" anchorCtr="0">
            <a:normAutofit/>
          </a:bodyPr>
          <a:lstStyle/>
          <a:p>
            <a:pPr algn="ctr" defTabSz="4389120" rtl="0" eaLnBrk="1" latinLnBrk="0" hangingPunct="1">
              <a:spcBef>
                <a:spcPts val="1920"/>
              </a:spcBef>
              <a:buNone/>
            </a:pPr>
            <a:endParaRPr lang="en-US" sz="86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12313920" y="14618210"/>
            <a:ext cx="19263360" cy="2057400"/>
          </a:xfrm>
        </p:spPr>
        <p:txBody>
          <a:bodyPr tIns="0" anchor="t">
            <a:noAutofit/>
          </a:bodyPr>
          <a:lstStyle>
            <a:lvl1pPr marL="0" indent="0" algn="ctr">
              <a:buNone/>
              <a:defRPr sz="7700" b="0" i="0" cap="none" spc="0" baseline="0">
                <a:solidFill>
                  <a:schemeClr val="bg1">
                    <a:lumMod val="75000"/>
                    <a:lumOff val="2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12313920" y="11509248"/>
            <a:ext cx="19263360" cy="2877312"/>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0B315BC-9434-46AA-B19F-0D3E10C44FA2}" type="datetimeFigureOut">
              <a:rPr lang="en-US" smtClean="0"/>
              <a:t>9/16/2013</a:t>
            </a:fld>
            <a:endParaRPr lang="en-US"/>
          </a:p>
        </p:txBody>
      </p:sp>
      <p:sp>
        <p:nvSpPr>
          <p:cNvPr id="17" name="Slide Number Placeholder 16"/>
          <p:cNvSpPr>
            <a:spLocks noGrp="1"/>
          </p:cNvSpPr>
          <p:nvPr>
            <p:ph type="sldNum" sz="quarter" idx="11"/>
          </p:nvPr>
        </p:nvSpPr>
        <p:spPr/>
        <p:txBody>
          <a:bodyPr/>
          <a:lstStyle/>
          <a:p>
            <a:fld id="{5DB31E16-739A-467C-A39F-A6A876BD1A64}"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315BC-9434-46AA-B19F-0D3E10C44FA2}" type="datetimeFigureOut">
              <a:rPr lang="en-US" smtClean="0"/>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31E16-739A-467C-A39F-A6A876BD1A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20482560" y="16459200"/>
            <a:ext cx="32918400" cy="7622"/>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5"/>
            <a:ext cx="36941760"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Vertical Text Placeholder 2"/>
          <p:cNvSpPr>
            <a:spLocks noGrp="1"/>
          </p:cNvSpPr>
          <p:nvPr>
            <p:ph type="body" orient="vert" idx="1"/>
          </p:nvPr>
        </p:nvSpPr>
        <p:spPr>
          <a:xfrm>
            <a:off x="2194560" y="4389125"/>
            <a:ext cx="31821120" cy="241401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315BC-9434-46AA-B19F-0D3E10C44FA2}" type="datetimeFigureOut">
              <a:rPr lang="en-US" smtClean="0"/>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31E16-739A-467C-A39F-A6A876BD1A64}" type="slidenum">
              <a:rPr lang="en-US" smtClean="0"/>
              <a:t>‹#›</a:t>
            </a:fld>
            <a:endParaRPr lang="en-US"/>
          </a:p>
        </p:txBody>
      </p:sp>
      <p:sp>
        <p:nvSpPr>
          <p:cNvPr id="2" name="Vertical Title 1"/>
          <p:cNvSpPr>
            <a:spLocks noGrp="1"/>
          </p:cNvSpPr>
          <p:nvPr>
            <p:ph type="title" orient="vert"/>
          </p:nvPr>
        </p:nvSpPr>
        <p:spPr>
          <a:xfrm>
            <a:off x="34747200" y="4389125"/>
            <a:ext cx="4449504" cy="2414016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2194560" y="9699955"/>
            <a:ext cx="39502080" cy="195608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0B315BC-9434-46AA-B19F-0D3E10C44FA2}" type="datetimeFigureOut">
              <a:rPr lang="en-US" smtClean="0"/>
              <a:t>9/16/2013</a:t>
            </a:fld>
            <a:endParaRPr lang="en-US"/>
          </a:p>
        </p:txBody>
      </p:sp>
      <p:sp>
        <p:nvSpPr>
          <p:cNvPr id="12" name="Slide Number Placeholder 11"/>
          <p:cNvSpPr>
            <a:spLocks noGrp="1"/>
          </p:cNvSpPr>
          <p:nvPr>
            <p:ph type="sldNum" sz="quarter" idx="15"/>
          </p:nvPr>
        </p:nvSpPr>
        <p:spPr/>
        <p:txBody>
          <a:bodyPr/>
          <a:lstStyle/>
          <a:p>
            <a:fld id="{5DB31E16-739A-467C-A39F-A6A876BD1A64}"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18829325"/>
            <a:ext cx="43891200" cy="1408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cxnSp>
        <p:nvCxnSpPr>
          <p:cNvPr id="11" name="Straight Connector 10"/>
          <p:cNvCxnSpPr/>
          <p:nvPr/>
        </p:nvCxnSpPr>
        <p:spPr>
          <a:xfrm>
            <a:off x="0" y="18824448"/>
            <a:ext cx="43891200" cy="7622"/>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2070080" y="16166592"/>
            <a:ext cx="19751040" cy="5413248"/>
          </a:xfrm>
          <a:prstGeom prst="rect">
            <a:avLst/>
          </a:prstGeom>
          <a:solidFill>
            <a:schemeClr val="tx1"/>
          </a:solidFill>
          <a:ln w="76200" cmpd="thinThick">
            <a:solidFill>
              <a:schemeClr val="tx1"/>
            </a:solidFill>
            <a:miter lim="800000"/>
          </a:ln>
        </p:spPr>
        <p:txBody>
          <a:bodyPr vert="horz" lIns="438912" tIns="219456" rIns="438912" bIns="219456" rtlCol="0" anchor="ctr" anchorCtr="0">
            <a:normAutofit/>
          </a:bodyPr>
          <a:lstStyle/>
          <a:p>
            <a:pPr algn="ctr" defTabSz="4389120" rtl="0" eaLnBrk="1" latinLnBrk="0" hangingPunct="1">
              <a:spcBef>
                <a:spcPts val="1920"/>
              </a:spcBef>
              <a:buNone/>
            </a:pPr>
            <a:endParaRPr lang="en-US" sz="86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12139452" y="16162783"/>
            <a:ext cx="19612306" cy="3392741"/>
          </a:xfrm>
          <a:prstGeom prst="rect">
            <a:avLst/>
          </a:prstGeom>
          <a:noFill/>
          <a:ln w="98425" cmpd="thinThick">
            <a:noFill/>
            <a:miter lim="800000"/>
          </a:ln>
        </p:spPr>
        <p:txBody>
          <a:bodyPr vert="horz" lIns="438912" tIns="219456" rIns="438912" bIns="0" rtlCol="0" anchor="b" anchorCtr="0">
            <a:normAutofit/>
          </a:bodyPr>
          <a:lstStyle>
            <a:lvl1pPr>
              <a:defRPr kumimoji="0" lang="en-US" sz="86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12089004" y="19605970"/>
            <a:ext cx="19713202" cy="1906051"/>
          </a:xfrm>
        </p:spPr>
        <p:txBody>
          <a:bodyPr tIns="0" anchor="t" anchorCtr="0">
            <a:normAutofit/>
          </a:bodyPr>
          <a:lstStyle>
            <a:lvl1pPr marL="0" indent="0" algn="ctr">
              <a:buNone/>
              <a:defRPr kumimoji="0" lang="en-US" sz="77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0B315BC-9434-46AA-B19F-0D3E10C44FA2}" type="datetimeFigureOut">
              <a:rPr lang="en-US" smtClean="0"/>
              <a:t>9/16/2013</a:t>
            </a:fld>
            <a:endParaRPr lang="en-US"/>
          </a:p>
        </p:txBody>
      </p:sp>
      <p:sp>
        <p:nvSpPr>
          <p:cNvPr id="14" name="Slide Number Placeholder 13"/>
          <p:cNvSpPr>
            <a:spLocks noGrp="1"/>
          </p:cNvSpPr>
          <p:nvPr>
            <p:ph type="sldNum" sz="quarter" idx="11"/>
          </p:nvPr>
        </p:nvSpPr>
        <p:spPr/>
        <p:txBody>
          <a:bodyPr/>
          <a:lstStyle/>
          <a:p>
            <a:fld id="{5DB31E16-739A-467C-A39F-A6A876BD1A64}"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2194565" y="9699955"/>
            <a:ext cx="19312128" cy="192243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22384512" y="9699955"/>
            <a:ext cx="19312128" cy="192243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0B315BC-9434-46AA-B19F-0D3E10C44FA2}" type="datetimeFigureOut">
              <a:rPr lang="en-US" smtClean="0"/>
              <a:t>9/16/2013</a:t>
            </a:fld>
            <a:endParaRPr lang="en-US"/>
          </a:p>
        </p:txBody>
      </p:sp>
      <p:sp>
        <p:nvSpPr>
          <p:cNvPr id="12" name="Slide Number Placeholder 11"/>
          <p:cNvSpPr>
            <a:spLocks noGrp="1"/>
          </p:cNvSpPr>
          <p:nvPr>
            <p:ph type="sldNum" sz="quarter" idx="16"/>
          </p:nvPr>
        </p:nvSpPr>
        <p:spPr/>
        <p:txBody>
          <a:bodyPr/>
          <a:lstStyle/>
          <a:p>
            <a:fld id="{5DB31E16-739A-467C-A39F-A6A876BD1A64}"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2194565" y="13533120"/>
            <a:ext cx="19312128" cy="154058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22384512" y="13518490"/>
            <a:ext cx="19312128" cy="154058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2194560" y="9699955"/>
            <a:ext cx="19312128" cy="3379622"/>
          </a:xfrm>
          <a:noFill/>
          <a:ln w="98425" cmpd="thinThick">
            <a:noFill/>
            <a:miter lim="800000"/>
          </a:ln>
        </p:spPr>
        <p:txBody>
          <a:bodyPr vert="horz" lIns="438912" tIns="219456" rIns="438912" bIns="219456" rtlCol="0" anchor="ctr" anchorCtr="0">
            <a:normAutofit/>
          </a:bodyPr>
          <a:lstStyle>
            <a:lvl1pPr marL="0" indent="0" algn="ctr" defTabSz="4389120" rtl="0" eaLnBrk="1" latinLnBrk="0" hangingPunct="1">
              <a:spcBef>
                <a:spcPts val="1920"/>
              </a:spcBef>
              <a:buNone/>
              <a:defRPr lang="en-US" sz="8600" b="1" kern="1200" cap="none" spc="960" baseline="0" smtClean="0">
                <a:solidFill>
                  <a:schemeClr val="tx1"/>
                </a:solidFill>
                <a:latin typeface="+mj-lt"/>
                <a:ea typeface="+mj-ea"/>
                <a:cs typeface="Tunga" pitchFamily="2"/>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21" name="Text Placeholder 3"/>
          <p:cNvSpPr>
            <a:spLocks noGrp="1"/>
          </p:cNvSpPr>
          <p:nvPr>
            <p:ph type="body" sz="half" idx="15"/>
          </p:nvPr>
        </p:nvSpPr>
        <p:spPr>
          <a:xfrm>
            <a:off x="22384512" y="9699955"/>
            <a:ext cx="19312128" cy="3379622"/>
          </a:xfrm>
          <a:noFill/>
          <a:ln w="98425" cmpd="thinThick">
            <a:noFill/>
            <a:miter lim="800000"/>
          </a:ln>
        </p:spPr>
        <p:txBody>
          <a:bodyPr vert="horz" lIns="438912" tIns="219456" rIns="438912" bIns="219456" rtlCol="0" anchor="ctr" anchorCtr="0">
            <a:normAutofit/>
          </a:bodyPr>
          <a:lstStyle>
            <a:lvl1pPr marL="0" indent="0" algn="ctr" defTabSz="4389120" rtl="0" eaLnBrk="1" latinLnBrk="0" hangingPunct="1">
              <a:spcBef>
                <a:spcPts val="1920"/>
              </a:spcBef>
              <a:buNone/>
              <a:defRPr lang="en-US" sz="8600" b="1" i="0" kern="1200" cap="none" spc="960" baseline="0" dirty="0" smtClean="0">
                <a:solidFill>
                  <a:schemeClr val="tx1"/>
                </a:solidFill>
                <a:latin typeface="+mj-lt"/>
                <a:ea typeface="+mj-ea"/>
                <a:cs typeface="Tunga" pitchFamily="2"/>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marL="0" lvl="0" indent="0" algn="ctr" defTabSz="4389120" rtl="0" eaLnBrk="1" latinLnBrk="0" hangingPunct="1">
              <a:lnSpc>
                <a:spcPct val="110000"/>
              </a:lnSpc>
              <a:spcBef>
                <a:spcPts val="192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0B315BC-9434-46AA-B19F-0D3E10C44FA2}" type="datetimeFigureOut">
              <a:rPr lang="en-US" smtClean="0"/>
              <a:t>9/16/2013</a:t>
            </a:fld>
            <a:endParaRPr lang="en-US"/>
          </a:p>
        </p:txBody>
      </p:sp>
      <p:sp>
        <p:nvSpPr>
          <p:cNvPr id="12" name="Slide Number Placeholder 11"/>
          <p:cNvSpPr>
            <a:spLocks noGrp="1"/>
          </p:cNvSpPr>
          <p:nvPr>
            <p:ph type="sldNum" sz="quarter" idx="17"/>
          </p:nvPr>
        </p:nvSpPr>
        <p:spPr/>
        <p:txBody>
          <a:bodyPr/>
          <a:lstStyle/>
          <a:p>
            <a:fld id="{5DB31E16-739A-467C-A39F-A6A876BD1A64}"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0B315BC-9434-46AA-B19F-0D3E10C44FA2}" type="datetimeFigureOut">
              <a:rPr lang="en-US" smtClean="0"/>
              <a:t>9/16/2013</a:t>
            </a:fld>
            <a:endParaRPr lang="en-US"/>
          </a:p>
        </p:txBody>
      </p:sp>
      <p:sp>
        <p:nvSpPr>
          <p:cNvPr id="16" name="Slide Number Placeholder 15"/>
          <p:cNvSpPr>
            <a:spLocks noGrp="1"/>
          </p:cNvSpPr>
          <p:nvPr>
            <p:ph type="sldNum" sz="quarter" idx="11"/>
          </p:nvPr>
        </p:nvSpPr>
        <p:spPr/>
        <p:txBody>
          <a:bodyPr/>
          <a:lstStyle/>
          <a:p>
            <a:fld id="{5DB31E16-739A-467C-A39F-A6A876BD1A6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0B315BC-9434-46AA-B19F-0D3E10C44FA2}" type="datetimeFigureOut">
              <a:rPr lang="en-US" smtClean="0"/>
              <a:t>9/16/2013</a:t>
            </a:fld>
            <a:endParaRPr lang="en-US"/>
          </a:p>
        </p:txBody>
      </p:sp>
      <p:sp>
        <p:nvSpPr>
          <p:cNvPr id="8" name="Slide Number Placeholder 7"/>
          <p:cNvSpPr>
            <a:spLocks noGrp="1"/>
          </p:cNvSpPr>
          <p:nvPr>
            <p:ph type="sldNum" sz="quarter" idx="11"/>
          </p:nvPr>
        </p:nvSpPr>
        <p:spPr/>
        <p:txBody>
          <a:bodyPr/>
          <a:lstStyle/>
          <a:p>
            <a:fld id="{5DB31E16-739A-467C-A39F-A6A876BD1A64}"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7132320" y="9189722"/>
            <a:ext cx="29626560" cy="16852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8339328" y="26466394"/>
            <a:ext cx="27212544" cy="2633472"/>
          </a:xfrm>
        </p:spPr>
        <p:txBody>
          <a:bodyPr vert="horz" lIns="438912" tIns="0" rIns="438912" bIns="219456" rtlCol="0" anchor="ctr">
            <a:normAutofit/>
          </a:bodyPr>
          <a:lstStyle>
            <a:lvl1pPr marL="0" indent="0" algn="ctr" defTabSz="4389120" rtl="0" eaLnBrk="1" latinLnBrk="0" hangingPunct="1">
              <a:lnSpc>
                <a:spcPct val="100000"/>
              </a:lnSpc>
              <a:spcBef>
                <a:spcPts val="0"/>
              </a:spcBef>
              <a:buClr>
                <a:schemeClr val="accent1"/>
              </a:buClr>
              <a:buFont typeface="Arial" pitchFamily="34" charset="0"/>
              <a:buNone/>
              <a:defRPr lang="en-US" sz="6700" b="0" i="0" kern="1200" cap="none" spc="0" baseline="0" smtClean="0">
                <a:solidFill>
                  <a:schemeClr val="tx1"/>
                </a:solidFill>
                <a:latin typeface="+mn-lt"/>
                <a:ea typeface="+mn-ea"/>
                <a:cs typeface="Tahoma" pitchFamily="34" charset="0"/>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0B315BC-9434-46AA-B19F-0D3E10C44FA2}" type="datetimeFigureOut">
              <a:rPr lang="en-US" smtClean="0"/>
              <a:t>9/16/2013</a:t>
            </a:fld>
            <a:endParaRPr lang="en-US"/>
          </a:p>
        </p:txBody>
      </p:sp>
      <p:sp>
        <p:nvSpPr>
          <p:cNvPr id="19" name="Slide Number Placeholder 18"/>
          <p:cNvSpPr>
            <a:spLocks noGrp="1"/>
          </p:cNvSpPr>
          <p:nvPr>
            <p:ph type="sldNum" sz="quarter" idx="16"/>
          </p:nvPr>
        </p:nvSpPr>
        <p:spPr/>
        <p:txBody>
          <a:bodyPr/>
          <a:lstStyle/>
          <a:p>
            <a:fld id="{5DB31E16-739A-467C-A39F-A6A876BD1A64}"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8890603" y="9729206"/>
            <a:ext cx="26109994" cy="15666000"/>
          </a:xfrm>
          <a:solidFill>
            <a:schemeClr val="tx1"/>
          </a:solidFill>
          <a:ln w="69850" cmpd="dbl">
            <a:solidFill>
              <a:schemeClr val="tx1"/>
            </a:solidFill>
            <a:miter lim="800000"/>
          </a:ln>
        </p:spPr>
        <p:txBody>
          <a:bodyPr vert="horz" lIns="438912" tIns="219456" rIns="438912" bIns="219456" rtlCol="0" anchor="ctr" anchorCtr="0">
            <a:normAutofit/>
          </a:bodyPr>
          <a:lstStyle>
            <a:lvl1pPr marL="0" indent="0" algn="ctr" defTabSz="4389120" rtl="0" eaLnBrk="1" latinLnBrk="0" hangingPunct="1">
              <a:spcBef>
                <a:spcPts val="1920"/>
              </a:spcBef>
              <a:buNone/>
              <a:defRPr lang="en-US" sz="8600" b="0" kern="1200" cap="none" spc="0" baseline="0" dirty="0">
                <a:solidFill>
                  <a:schemeClr val="bg1"/>
                </a:solidFill>
                <a:latin typeface="+mj-lt"/>
                <a:ea typeface="+mj-ea"/>
                <a:cs typeface="Tunga" pitchFamily="2"/>
              </a:defRPr>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25" name="Text Placeholder 24"/>
          <p:cNvSpPr>
            <a:spLocks noGrp="1"/>
          </p:cNvSpPr>
          <p:nvPr>
            <p:ph type="body" sz="quarter" idx="13"/>
          </p:nvPr>
        </p:nvSpPr>
        <p:spPr>
          <a:xfrm>
            <a:off x="8339328" y="26481024"/>
            <a:ext cx="27212544" cy="2633472"/>
          </a:xfrm>
        </p:spPr>
        <p:txBody>
          <a:bodyPr vert="horz" lIns="438912" tIns="0" rIns="438912" bIns="0" rtlCol="0" anchor="ctr" anchorCtr="0">
            <a:normAutofit/>
          </a:bodyPr>
          <a:lstStyle>
            <a:lvl1pPr marL="0" indent="0">
              <a:spcBef>
                <a:spcPts val="0"/>
              </a:spcBef>
              <a:buNone/>
              <a:defRPr lang="en-US" sz="6700" b="0" i="0" kern="1200" cap="none" spc="144" baseline="0" smtClean="0">
                <a:solidFill>
                  <a:schemeClr val="tx2"/>
                </a:solidFill>
                <a:latin typeface="+mn-lt"/>
                <a:ea typeface="+mn-ea"/>
                <a:cs typeface="Tahoma" pitchFamily="34" charset="0"/>
              </a:defRPr>
            </a:lvl1pPr>
            <a:lvl2pPr marL="822960" indent="7622">
              <a:buNone/>
              <a:defRPr>
                <a:solidFill>
                  <a:schemeClr val="bg2"/>
                </a:solidFill>
              </a:defRPr>
            </a:lvl2pPr>
            <a:lvl3pPr marL="1653542" indent="30480">
              <a:buNone/>
              <a:defRPr>
                <a:solidFill>
                  <a:schemeClr val="bg2"/>
                </a:solidFill>
              </a:defRPr>
            </a:lvl3pPr>
            <a:lvl4pPr marL="2476502" indent="15240">
              <a:buNone/>
              <a:defRPr>
                <a:solidFill>
                  <a:schemeClr val="bg2"/>
                </a:solidFill>
              </a:defRPr>
            </a:lvl4pPr>
            <a:lvl5pPr marL="3307080" indent="-7622">
              <a:buNone/>
              <a:defRPr>
                <a:solidFill>
                  <a:schemeClr val="bg2"/>
                </a:solidFill>
              </a:defRPr>
            </a:lvl5pPr>
          </a:lstStyle>
          <a:p>
            <a:pPr marL="0" lvl="0" indent="0" algn="ctr" defTabSz="4389120" rtl="0" eaLnBrk="1" latinLnBrk="0" hangingPunct="1">
              <a:spcBef>
                <a:spcPts val="288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12070080" y="4681728"/>
            <a:ext cx="19751040" cy="3364992"/>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14310360" y="1311264"/>
            <a:ext cx="15270480" cy="1402080"/>
          </a:xfrm>
        </p:spPr>
        <p:txBody>
          <a:bodyPr/>
          <a:lstStyle/>
          <a:p>
            <a:fld id="{20B315BC-9434-46AA-B19F-0D3E10C44FA2}" type="datetimeFigureOut">
              <a:rPr lang="en-US" smtClean="0"/>
              <a:t>9/16/2013</a:t>
            </a:fld>
            <a:endParaRPr lang="en-US"/>
          </a:p>
        </p:txBody>
      </p:sp>
      <p:sp>
        <p:nvSpPr>
          <p:cNvPr id="14" name="Slide Number Placeholder 13"/>
          <p:cNvSpPr>
            <a:spLocks noGrp="1"/>
          </p:cNvSpPr>
          <p:nvPr>
            <p:ph type="sldNum" sz="quarter" idx="15"/>
          </p:nvPr>
        </p:nvSpPr>
        <p:spPr>
          <a:xfrm>
            <a:off x="19385280" y="29626560"/>
            <a:ext cx="5120640" cy="1463040"/>
          </a:xfrm>
        </p:spPr>
        <p:txBody>
          <a:bodyPr/>
          <a:lstStyle/>
          <a:p>
            <a:fld id="{5DB31E16-739A-467C-A39F-A6A876BD1A64}" type="slidenum">
              <a:rPr lang="en-US" smtClean="0"/>
              <a:t>‹#›</a:t>
            </a:fld>
            <a:endParaRPr lang="en-US"/>
          </a:p>
        </p:txBody>
      </p:sp>
      <p:sp>
        <p:nvSpPr>
          <p:cNvPr id="15" name="Footer Placeholder 14"/>
          <p:cNvSpPr>
            <a:spLocks noGrp="1"/>
          </p:cNvSpPr>
          <p:nvPr>
            <p:ph type="ftr" sz="quarter" idx="16"/>
          </p:nvPr>
        </p:nvSpPr>
        <p:spPr>
          <a:xfrm>
            <a:off x="6949440" y="31135320"/>
            <a:ext cx="29992320" cy="140208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6412673"/>
            <a:ext cx="43891200" cy="26505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Text Placeholder 2"/>
          <p:cNvSpPr>
            <a:spLocks noGrp="1"/>
          </p:cNvSpPr>
          <p:nvPr>
            <p:ph type="body" idx="1"/>
          </p:nvPr>
        </p:nvSpPr>
        <p:spPr>
          <a:xfrm>
            <a:off x="2194560" y="9692645"/>
            <a:ext cx="39502080" cy="1976323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310360" y="1311264"/>
            <a:ext cx="15270480" cy="1402080"/>
          </a:xfrm>
          <a:prstGeom prst="rect">
            <a:avLst/>
          </a:prstGeom>
        </p:spPr>
        <p:txBody>
          <a:bodyPr vert="horz" lIns="438912" tIns="219456" rIns="438912" bIns="219456" rtlCol="0" anchor="ctr">
            <a:noAutofit/>
          </a:bodyPr>
          <a:lstStyle>
            <a:lvl1pPr algn="ctr">
              <a:defRPr sz="5800" b="0" cap="all" spc="1440" baseline="0">
                <a:solidFill>
                  <a:schemeClr val="tx1"/>
                </a:solidFill>
              </a:defRPr>
            </a:lvl1pPr>
          </a:lstStyle>
          <a:p>
            <a:fld id="{20B315BC-9434-46AA-B19F-0D3E10C44FA2}" type="datetimeFigureOut">
              <a:rPr lang="en-US" smtClean="0"/>
              <a:t>9/16/2013</a:t>
            </a:fld>
            <a:endParaRPr lang="en-US"/>
          </a:p>
        </p:txBody>
      </p:sp>
      <p:sp>
        <p:nvSpPr>
          <p:cNvPr id="5" name="Footer Placeholder 4"/>
          <p:cNvSpPr>
            <a:spLocks noGrp="1"/>
          </p:cNvSpPr>
          <p:nvPr>
            <p:ph type="ftr" sz="quarter" idx="3"/>
          </p:nvPr>
        </p:nvSpPr>
        <p:spPr>
          <a:xfrm>
            <a:off x="6949440" y="31135320"/>
            <a:ext cx="29992320" cy="1402080"/>
          </a:xfrm>
          <a:prstGeom prst="rect">
            <a:avLst/>
          </a:prstGeom>
        </p:spPr>
        <p:txBody>
          <a:bodyPr vert="horz" lIns="438912" tIns="219456" rIns="438912" bIns="219456" rtlCol="0" anchor="ctr">
            <a:normAutofit/>
          </a:bodyPr>
          <a:lstStyle>
            <a:lvl1pPr algn="ctr">
              <a:defRPr sz="5300" b="0" cap="all" spc="1440" baseline="0">
                <a:solidFill>
                  <a:schemeClr val="tx1"/>
                </a:solidFill>
              </a:defRPr>
            </a:lvl1pPr>
          </a:lstStyle>
          <a:p>
            <a:endParaRPr lang="en-US"/>
          </a:p>
        </p:txBody>
      </p:sp>
      <p:sp>
        <p:nvSpPr>
          <p:cNvPr id="6" name="Slide Number Placeholder 5"/>
          <p:cNvSpPr>
            <a:spLocks noGrp="1"/>
          </p:cNvSpPr>
          <p:nvPr>
            <p:ph type="sldNum" sz="quarter" idx="4"/>
          </p:nvPr>
        </p:nvSpPr>
        <p:spPr>
          <a:xfrm>
            <a:off x="19385280" y="29626560"/>
            <a:ext cx="5120640" cy="1463040"/>
          </a:xfrm>
          <a:prstGeom prst="rect">
            <a:avLst/>
          </a:prstGeom>
          <a:ln>
            <a:noFill/>
          </a:ln>
        </p:spPr>
        <p:txBody>
          <a:bodyPr vert="horz" lIns="0" tIns="0" rIns="0" bIns="0" rtlCol="0" anchor="ctr">
            <a:normAutofit/>
          </a:bodyPr>
          <a:lstStyle>
            <a:lvl1pPr algn="ctr">
              <a:defRPr sz="5800" b="1">
                <a:solidFill>
                  <a:schemeClr val="tx1"/>
                </a:solidFill>
              </a:defRPr>
            </a:lvl1pPr>
          </a:lstStyle>
          <a:p>
            <a:fld id="{5DB31E16-739A-467C-A39F-A6A876BD1A64}" type="slidenum">
              <a:rPr lang="en-US" smtClean="0"/>
              <a:t>‹#›</a:t>
            </a:fld>
            <a:endParaRPr lang="en-US"/>
          </a:p>
        </p:txBody>
      </p:sp>
      <p:cxnSp>
        <p:nvCxnSpPr>
          <p:cNvPr id="10" name="Straight Connector 9"/>
          <p:cNvCxnSpPr/>
          <p:nvPr/>
        </p:nvCxnSpPr>
        <p:spPr>
          <a:xfrm>
            <a:off x="0" y="6390893"/>
            <a:ext cx="43891200" cy="7622"/>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2070080" y="4681728"/>
            <a:ext cx="19751040" cy="3364992"/>
          </a:xfrm>
          <a:prstGeom prst="rect">
            <a:avLst/>
          </a:prstGeom>
          <a:solidFill>
            <a:schemeClr val="tx1"/>
          </a:solidFill>
          <a:ln w="76200" cmpd="thinThick">
            <a:solidFill>
              <a:schemeClr val="tx1"/>
            </a:solidFill>
            <a:miter lim="800000"/>
          </a:ln>
        </p:spPr>
        <p:txBody>
          <a:bodyPr vert="horz" lIns="438912" tIns="219456" rIns="438912" bIns="219456"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9120" rtl="0" eaLnBrk="1" latinLnBrk="0" hangingPunct="1">
        <a:spcBef>
          <a:spcPts val="1920"/>
        </a:spcBef>
        <a:buNone/>
        <a:defRPr sz="86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4389120" rtl="0" eaLnBrk="1" latinLnBrk="0" hangingPunct="1">
        <a:lnSpc>
          <a:spcPct val="100000"/>
        </a:lnSpc>
        <a:spcBef>
          <a:spcPts val="2880"/>
        </a:spcBef>
        <a:spcAft>
          <a:spcPts val="0"/>
        </a:spcAft>
        <a:buClr>
          <a:schemeClr val="accent1"/>
        </a:buClr>
        <a:buFontTx/>
        <a:buNone/>
        <a:defRPr sz="9600" b="0" i="0" kern="1200" cap="none" spc="144" baseline="0">
          <a:solidFill>
            <a:schemeClr val="tx1"/>
          </a:solidFill>
          <a:latin typeface="+mn-lt"/>
          <a:ea typeface="+mn-ea"/>
          <a:cs typeface="Tahoma" pitchFamily="34" charset="0"/>
        </a:defRPr>
      </a:lvl1pPr>
      <a:lvl2pPr marL="0" indent="0" algn="ctr" defTabSz="4389120" rtl="0" eaLnBrk="1" latinLnBrk="0" hangingPunct="1">
        <a:lnSpc>
          <a:spcPct val="100000"/>
        </a:lnSpc>
        <a:spcBef>
          <a:spcPts val="5760"/>
        </a:spcBef>
        <a:buClr>
          <a:schemeClr val="accent1"/>
        </a:buClr>
        <a:buFontTx/>
        <a:buNone/>
        <a:defRPr sz="8600" kern="1200">
          <a:solidFill>
            <a:schemeClr val="tx2"/>
          </a:solidFill>
          <a:latin typeface="+mn-lt"/>
          <a:ea typeface="+mn-ea"/>
          <a:cs typeface="Tahoma" pitchFamily="34" charset="0"/>
        </a:defRPr>
      </a:lvl2pPr>
      <a:lvl3pPr marL="0" indent="0" algn="ctr" defTabSz="4389120" rtl="0" eaLnBrk="1" latinLnBrk="0" hangingPunct="1">
        <a:lnSpc>
          <a:spcPct val="100000"/>
        </a:lnSpc>
        <a:spcBef>
          <a:spcPts val="5760"/>
        </a:spcBef>
        <a:buClr>
          <a:schemeClr val="accent1"/>
        </a:buClr>
        <a:buFontTx/>
        <a:buNone/>
        <a:defRPr sz="7700" kern="1200">
          <a:solidFill>
            <a:schemeClr val="tx1"/>
          </a:solidFill>
          <a:latin typeface="+mn-lt"/>
          <a:ea typeface="+mn-ea"/>
          <a:cs typeface="Tahoma" pitchFamily="34" charset="0"/>
        </a:defRPr>
      </a:lvl3pPr>
      <a:lvl4pPr marL="0" indent="0" algn="ctr" defTabSz="4389120" rtl="0" eaLnBrk="1" latinLnBrk="0" hangingPunct="1">
        <a:lnSpc>
          <a:spcPct val="100000"/>
        </a:lnSpc>
        <a:spcBef>
          <a:spcPts val="5760"/>
        </a:spcBef>
        <a:buClr>
          <a:schemeClr val="accent1"/>
        </a:buClr>
        <a:buFontTx/>
        <a:buNone/>
        <a:defRPr sz="6700" kern="1200">
          <a:solidFill>
            <a:schemeClr val="tx2"/>
          </a:solidFill>
          <a:latin typeface="+mn-lt"/>
          <a:ea typeface="+mn-ea"/>
          <a:cs typeface="Tahoma" pitchFamily="34" charset="0"/>
        </a:defRPr>
      </a:lvl4pPr>
      <a:lvl5pPr marL="0" indent="0" algn="ctr" defTabSz="4389120" rtl="0" eaLnBrk="1" latinLnBrk="0" hangingPunct="1">
        <a:lnSpc>
          <a:spcPct val="100000"/>
        </a:lnSpc>
        <a:spcBef>
          <a:spcPts val="5760"/>
        </a:spcBef>
        <a:buClr>
          <a:schemeClr val="accent1"/>
        </a:buClr>
        <a:buFontTx/>
        <a:buNone/>
        <a:defRPr sz="6700" kern="1200" baseline="0">
          <a:solidFill>
            <a:schemeClr val="tx1"/>
          </a:solidFill>
          <a:latin typeface="+mn-lt"/>
          <a:ea typeface="+mn-ea"/>
          <a:cs typeface="Tahoma" pitchFamily="34" charset="0"/>
        </a:defRPr>
      </a:lvl5pPr>
      <a:lvl6pPr marL="0" indent="0" algn="ctr" defTabSz="4389120" rtl="0" eaLnBrk="1" latinLnBrk="0" hangingPunct="1">
        <a:lnSpc>
          <a:spcPct val="100000"/>
        </a:lnSpc>
        <a:spcBef>
          <a:spcPts val="5760"/>
        </a:spcBef>
        <a:buFont typeface="Arial" pitchFamily="34" charset="0"/>
        <a:buNone/>
        <a:defRPr sz="6700" kern="1200">
          <a:solidFill>
            <a:schemeClr val="tx2"/>
          </a:solidFill>
          <a:latin typeface="+mn-lt"/>
          <a:ea typeface="+mn-ea"/>
          <a:cs typeface="+mn-cs"/>
        </a:defRPr>
      </a:lvl6pPr>
      <a:lvl7pPr marL="0" indent="0" algn="ctr" defTabSz="4389120" rtl="0" eaLnBrk="1" latinLnBrk="0" hangingPunct="1">
        <a:lnSpc>
          <a:spcPct val="100000"/>
        </a:lnSpc>
        <a:spcBef>
          <a:spcPts val="5760"/>
        </a:spcBef>
        <a:buFont typeface="Arial" pitchFamily="34" charset="0"/>
        <a:buNone/>
        <a:defRPr sz="6700" kern="1200">
          <a:solidFill>
            <a:schemeClr val="tx1"/>
          </a:solidFill>
          <a:latin typeface="+mn-lt"/>
          <a:ea typeface="+mn-ea"/>
          <a:cs typeface="+mn-cs"/>
        </a:defRPr>
      </a:lvl7pPr>
      <a:lvl8pPr marL="0" indent="0" algn="ctr" defTabSz="4389120" rtl="0" eaLnBrk="1" latinLnBrk="0" hangingPunct="1">
        <a:lnSpc>
          <a:spcPct val="100000"/>
        </a:lnSpc>
        <a:spcBef>
          <a:spcPts val="5760"/>
        </a:spcBef>
        <a:buFont typeface="Arial" pitchFamily="34" charset="0"/>
        <a:buNone/>
        <a:defRPr sz="6700" kern="1200">
          <a:solidFill>
            <a:schemeClr val="tx2"/>
          </a:solidFill>
          <a:latin typeface="+mn-lt"/>
          <a:ea typeface="+mn-ea"/>
          <a:cs typeface="+mn-cs"/>
        </a:defRPr>
      </a:lvl8pPr>
      <a:lvl9pPr marL="0" indent="0" algn="ctr" defTabSz="4389120" rtl="0" eaLnBrk="1" latinLnBrk="0" hangingPunct="1">
        <a:lnSpc>
          <a:spcPct val="100000"/>
        </a:lnSpc>
        <a:spcBef>
          <a:spcPts val="5760"/>
        </a:spcBef>
        <a:buFont typeface="Arial" pitchFamily="34" charset="0"/>
        <a:buNone/>
        <a:defRPr sz="67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dogwallpapers.net/rottweiler/rottweiler-puppies-wallpaper.html" TargetMode="External"/><Relationship Id="rId3" Type="http://schemas.openxmlformats.org/officeDocument/2006/relationships/image" Target="../media/image3.jpg"/><Relationship Id="rId7" Type="http://schemas.openxmlformats.org/officeDocument/2006/relationships/hyperlink" Target="http://www.akc.org/breeds/rottweiler/index.cfm"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jpg"/><Relationship Id="rId11" Type="http://schemas.openxmlformats.org/officeDocument/2006/relationships/image" Target="../media/image7.jpg"/><Relationship Id="rId5" Type="http://schemas.openxmlformats.org/officeDocument/2006/relationships/image" Target="../media/image5.jpg"/><Relationship Id="rId10" Type="http://schemas.openxmlformats.org/officeDocument/2006/relationships/hyperlink" Target="http://fonepics.net/animals/53449-cute-rottweiler.html" TargetMode="External"/><Relationship Id="rId4" Type="http://schemas.openxmlformats.org/officeDocument/2006/relationships/image" Target="../media/image4.jpg"/><Relationship Id="rId9" Type="http://schemas.openxmlformats.org/officeDocument/2006/relationships/hyperlink" Target="http://en.wikipedia.org/wiki/Rottweil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15800" y="609600"/>
            <a:ext cx="19751040" cy="4953000"/>
          </a:xfrm>
        </p:spPr>
        <p:txBody>
          <a:bodyPr anchor="t"/>
          <a:lstStyle/>
          <a:p>
            <a:r>
              <a:rPr lang="en-US" sz="16600" cap="none" dirty="0" err="1" smtClean="0">
                <a:solidFill>
                  <a:schemeClr val="bg1"/>
                </a:solidFill>
                <a:latin typeface="Times New Roman" panose="02020603050405020304" pitchFamily="18" charset="0"/>
                <a:cs typeface="Times New Roman" panose="02020603050405020304" pitchFamily="18" charset="0"/>
              </a:rPr>
              <a:t>Rottweilers</a:t>
            </a:r>
            <a:r>
              <a:rPr lang="en-US" cap="none" dirty="0" smtClean="0">
                <a:solidFill>
                  <a:schemeClr val="bg1"/>
                </a:solidFill>
                <a:latin typeface="Times New Roman" panose="02020603050405020304" pitchFamily="18" charset="0"/>
                <a:cs typeface="Times New Roman" panose="02020603050405020304" pitchFamily="18" charset="0"/>
              </a:rPr>
              <a:t/>
            </a:r>
            <a:br>
              <a:rPr lang="en-US" cap="none" dirty="0" smtClean="0">
                <a:solidFill>
                  <a:schemeClr val="bg1"/>
                </a:solidFill>
                <a:latin typeface="Times New Roman" panose="02020603050405020304" pitchFamily="18" charset="0"/>
                <a:cs typeface="Times New Roman" panose="02020603050405020304" pitchFamily="18" charset="0"/>
              </a:rPr>
            </a:br>
            <a:r>
              <a:rPr lang="en-US" cap="none" dirty="0" smtClean="0">
                <a:solidFill>
                  <a:schemeClr val="bg1"/>
                </a:solidFill>
                <a:latin typeface="Times New Roman" panose="02020603050405020304" pitchFamily="18" charset="0"/>
                <a:cs typeface="Times New Roman" panose="02020603050405020304" pitchFamily="18" charset="0"/>
              </a:rPr>
              <a:t>The Breed, The History, The love</a:t>
            </a:r>
            <a:endParaRPr lang="en-US" cap="none"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7871400" y="5140404"/>
            <a:ext cx="5867400" cy="1107996"/>
          </a:xfrm>
          <a:prstGeom prst="rect">
            <a:avLst/>
          </a:prstGeom>
          <a:noFill/>
        </p:spPr>
        <p:txBody>
          <a:bodyPr wrap="square" rtlCol="0">
            <a:spAutoFit/>
          </a:bodyPr>
          <a:lstStyle/>
          <a:p>
            <a:r>
              <a:rPr lang="en-US" sz="6600" dirty="0" smtClean="0"/>
              <a:t>Melissa N. Moyer</a:t>
            </a:r>
            <a:endParaRPr lang="en-US" sz="6600" dirty="0"/>
          </a:p>
        </p:txBody>
      </p:sp>
      <p:grpSp>
        <p:nvGrpSpPr>
          <p:cNvPr id="9" name="Group 8"/>
          <p:cNvGrpSpPr/>
          <p:nvPr/>
        </p:nvGrpSpPr>
        <p:grpSpPr>
          <a:xfrm>
            <a:off x="457200" y="7223760"/>
            <a:ext cx="42900600" cy="25222200"/>
            <a:chOff x="457200" y="7223760"/>
            <a:chExt cx="42900600" cy="25222200"/>
          </a:xfrm>
        </p:grpSpPr>
        <p:sp>
          <p:nvSpPr>
            <p:cNvPr id="6" name="Rectangle 5"/>
            <p:cNvSpPr/>
            <p:nvPr/>
          </p:nvSpPr>
          <p:spPr>
            <a:xfrm>
              <a:off x="457200" y="7223760"/>
              <a:ext cx="10972800" cy="25222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2385000" y="7223760"/>
              <a:ext cx="10972800" cy="18227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2268200" y="7223760"/>
              <a:ext cx="19278600" cy="25222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Rectangle 10"/>
          <p:cNvSpPr/>
          <p:nvPr/>
        </p:nvSpPr>
        <p:spPr>
          <a:xfrm>
            <a:off x="32369760" y="26365200"/>
            <a:ext cx="10972800" cy="6080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33400" y="7223760"/>
            <a:ext cx="10972800" cy="1415772"/>
          </a:xfrm>
          <a:prstGeom prst="rect">
            <a:avLst/>
          </a:prstGeom>
        </p:spPr>
        <p:txBody>
          <a:bodyPr wrap="square" rtlCol="0">
            <a:spAutoFit/>
          </a:bodyPr>
          <a:lstStyle/>
          <a:p>
            <a:r>
              <a:rPr lang="en-US" dirty="0" smtClean="0"/>
              <a:t>The Breed Standards</a:t>
            </a:r>
            <a:endParaRPr lang="en-US" dirty="0"/>
          </a:p>
        </p:txBody>
      </p:sp>
      <p:sp>
        <p:nvSpPr>
          <p:cNvPr id="13" name="TextBox 12"/>
          <p:cNvSpPr txBox="1"/>
          <p:nvPr/>
        </p:nvSpPr>
        <p:spPr>
          <a:xfrm>
            <a:off x="1295400" y="9220200"/>
            <a:ext cx="9906000" cy="15604272"/>
          </a:xfrm>
          <a:prstGeom prst="rect">
            <a:avLst/>
          </a:prstGeom>
          <a:noFill/>
        </p:spPr>
        <p:txBody>
          <a:bodyPr wrap="square" rtlCol="0">
            <a:spAutoFit/>
          </a:bodyPr>
          <a:lstStyle/>
          <a:p>
            <a:r>
              <a:rPr lang="en-US" sz="4800" dirty="0" err="1" smtClean="0"/>
              <a:t>Rottweilers</a:t>
            </a:r>
            <a:r>
              <a:rPr lang="en-US" sz="4800" dirty="0" smtClean="0"/>
              <a:t> are medium sized dogs that range from 22 to 27 inches high at the shoulder. They typically weigh between 77 and 132 pounds. Their tails are typically cropped, though the action of cropping the tail is illegal in many countries, though the United States still allows it. </a:t>
            </a:r>
          </a:p>
          <a:p>
            <a:endParaRPr lang="en-US" sz="4800" dirty="0"/>
          </a:p>
          <a:p>
            <a:r>
              <a:rPr lang="en-US" sz="4800" dirty="0" smtClean="0"/>
              <a:t>Their coats are low maintenance, and they are good working dogs. </a:t>
            </a:r>
            <a:r>
              <a:rPr lang="en-US" sz="4800" dirty="0" err="1" smtClean="0"/>
              <a:t>Rottweilers</a:t>
            </a:r>
            <a:r>
              <a:rPr lang="en-US" sz="4800" dirty="0" smtClean="0"/>
              <a:t> have a calm, confident and good natured temper.</a:t>
            </a:r>
          </a:p>
          <a:p>
            <a:endParaRPr lang="en-US" sz="4800" dirty="0"/>
          </a:p>
          <a:p>
            <a:r>
              <a:rPr lang="en-US" sz="4800" dirty="0" smtClean="0"/>
              <a:t>The average life span for a Rottweiler is 9 to 10 years. These years will be relatively healthy, though there is an increased risk for Parvovirus, obesity and cancer</a:t>
            </a:r>
            <a:r>
              <a:rPr lang="en-US" sz="4800" dirty="0" smtClean="0"/>
              <a:t>.</a:t>
            </a:r>
          </a:p>
          <a:p>
            <a:endParaRPr lang="en-US" sz="4800" dirty="0"/>
          </a:p>
          <a:p>
            <a:r>
              <a:rPr lang="en-US" sz="4800" dirty="0" smtClean="0"/>
              <a:t>All are FIC standards for </a:t>
            </a:r>
            <a:r>
              <a:rPr lang="en-US" sz="4800" dirty="0" err="1" smtClean="0"/>
              <a:t>Rottweilers</a:t>
            </a:r>
            <a:r>
              <a:rPr lang="en-US" sz="4800" dirty="0" smtClean="0"/>
              <a:t>.</a:t>
            </a:r>
            <a:endParaRPr lang="en-US" sz="4800" dirty="0"/>
          </a:p>
        </p:txBody>
      </p:sp>
      <p:sp>
        <p:nvSpPr>
          <p:cNvPr id="15" name="TextBox 14"/>
          <p:cNvSpPr txBox="1"/>
          <p:nvPr/>
        </p:nvSpPr>
        <p:spPr>
          <a:xfrm>
            <a:off x="12288252" y="7228573"/>
            <a:ext cx="13543547" cy="1415772"/>
          </a:xfrm>
          <a:prstGeom prst="rect">
            <a:avLst/>
          </a:prstGeom>
        </p:spPr>
        <p:txBody>
          <a:bodyPr wrap="square" rtlCol="0">
            <a:spAutoFit/>
          </a:bodyPr>
          <a:lstStyle/>
          <a:p>
            <a:r>
              <a:rPr lang="en-US" dirty="0" smtClean="0"/>
              <a:t>The History of </a:t>
            </a:r>
            <a:r>
              <a:rPr lang="en-US" dirty="0" err="1" smtClean="0"/>
              <a:t>Rottweilers</a:t>
            </a:r>
            <a:endParaRPr lang="en-US" dirty="0"/>
          </a:p>
        </p:txBody>
      </p:sp>
      <p:sp>
        <p:nvSpPr>
          <p:cNvPr id="16" name="TextBox 15"/>
          <p:cNvSpPr txBox="1"/>
          <p:nvPr/>
        </p:nvSpPr>
        <p:spPr>
          <a:xfrm>
            <a:off x="33223200" y="14020800"/>
            <a:ext cx="9906000" cy="11172289"/>
          </a:xfrm>
          <a:prstGeom prst="rect">
            <a:avLst/>
          </a:prstGeom>
          <a:noFill/>
        </p:spPr>
        <p:txBody>
          <a:bodyPr wrap="square" rtlCol="0">
            <a:spAutoFit/>
          </a:bodyPr>
          <a:lstStyle/>
          <a:p>
            <a:r>
              <a:rPr lang="en-US" sz="4800" dirty="0" err="1" smtClean="0"/>
              <a:t>Rottweilers</a:t>
            </a:r>
            <a:r>
              <a:rPr lang="en-US" sz="4800" dirty="0" smtClean="0"/>
              <a:t> are known to be very affectionate with the family, as well as good with children. They can be temperamental and territorial with other dogs and animals. They are also not very good with strangers. This varies between dogs. The way the dog was raised and trained can have a lot to do with the way the Rottweiler acts and behaves. The media has a tendency to pick out the bad dogs with </a:t>
            </a:r>
            <a:r>
              <a:rPr lang="en-US" sz="4800" dirty="0" err="1" smtClean="0"/>
              <a:t>Rottweilers</a:t>
            </a:r>
            <a:r>
              <a:rPr lang="en-US" sz="4800" dirty="0" smtClean="0"/>
              <a:t> the way they also do with some of the other “fighting” breeds, but a well trained, well loved Rottweiler can be a great addition to any family.</a:t>
            </a:r>
            <a:endParaRPr lang="en-US" sz="4800" dirty="0"/>
          </a:p>
        </p:txBody>
      </p:sp>
      <p:sp>
        <p:nvSpPr>
          <p:cNvPr id="17" name="TextBox 16"/>
          <p:cNvSpPr txBox="1"/>
          <p:nvPr/>
        </p:nvSpPr>
        <p:spPr>
          <a:xfrm>
            <a:off x="32369760" y="7228573"/>
            <a:ext cx="13543547" cy="1415772"/>
          </a:xfrm>
          <a:prstGeom prst="rect">
            <a:avLst/>
          </a:prstGeom>
        </p:spPr>
        <p:txBody>
          <a:bodyPr wrap="square" rtlCol="0">
            <a:spAutoFit/>
          </a:bodyPr>
          <a:lstStyle/>
          <a:p>
            <a:r>
              <a:rPr lang="en-US" dirty="0" smtClean="0"/>
              <a:t>The Love</a:t>
            </a:r>
            <a:endParaRPr lang="en-US" dirty="0"/>
          </a:p>
        </p:txBody>
      </p:sp>
      <p:sp>
        <p:nvSpPr>
          <p:cNvPr id="18" name="Shape 170"/>
          <p:cNvSpPr/>
          <p:nvPr/>
        </p:nvSpPr>
        <p:spPr>
          <a:xfrm>
            <a:off x="34061400" y="8686800"/>
            <a:ext cx="7620000" cy="5172774"/>
          </a:xfrm>
          <a:prstGeom prst="rect">
            <a:avLst/>
          </a:prstGeom>
          <a:blipFill>
            <a:blip r:embed="rId2"/>
            <a:stretch>
              <a:fillRect/>
            </a:stretch>
          </a:blipFill>
        </p:spPr>
      </p:sp>
      <p:sp>
        <p:nvSpPr>
          <p:cNvPr id="19" name="Shape 108"/>
          <p:cNvSpPr/>
          <p:nvPr/>
        </p:nvSpPr>
        <p:spPr>
          <a:xfrm>
            <a:off x="12573000" y="25222200"/>
            <a:ext cx="8353051" cy="6290959"/>
          </a:xfrm>
          <a:prstGeom prst="rect">
            <a:avLst/>
          </a:prstGeom>
          <a:blipFill>
            <a:blip r:embed="rId3"/>
            <a:stretch>
              <a:fillRect/>
            </a:stretch>
          </a:blipFill>
        </p:spPr>
        <p:txBody>
          <a:bodyPr/>
          <a:lstStyle/>
          <a:p>
            <a:endParaRPr lang="en-US" dirty="0"/>
          </a:p>
        </p:txBody>
      </p:sp>
      <p:sp>
        <p:nvSpPr>
          <p:cNvPr id="21" name="Shape 131"/>
          <p:cNvSpPr/>
          <p:nvPr/>
        </p:nvSpPr>
        <p:spPr>
          <a:xfrm>
            <a:off x="23660625" y="9092615"/>
            <a:ext cx="7579105" cy="4668290"/>
          </a:xfrm>
          <a:prstGeom prst="rect">
            <a:avLst/>
          </a:prstGeom>
          <a:blipFill>
            <a:blip r:embed="rId4"/>
            <a:stretch>
              <a:fillRect/>
            </a:stretch>
          </a:blipFill>
        </p:spPr>
      </p:sp>
      <p:sp>
        <p:nvSpPr>
          <p:cNvPr id="22" name="Shape 147"/>
          <p:cNvSpPr/>
          <p:nvPr/>
        </p:nvSpPr>
        <p:spPr>
          <a:xfrm>
            <a:off x="21378031" y="25542878"/>
            <a:ext cx="4723586" cy="6290959"/>
          </a:xfrm>
          <a:prstGeom prst="rect">
            <a:avLst/>
          </a:prstGeom>
          <a:blipFill>
            <a:blip r:embed="rId5"/>
            <a:stretch>
              <a:fillRect/>
            </a:stretch>
          </a:blipFill>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3" name="Shape 163"/>
          <p:cNvSpPr/>
          <p:nvPr/>
        </p:nvSpPr>
        <p:spPr>
          <a:xfrm>
            <a:off x="26553597" y="25863556"/>
            <a:ext cx="4718219" cy="6290959"/>
          </a:xfrm>
          <a:prstGeom prst="rect">
            <a:avLst/>
          </a:prstGeom>
          <a:blipFill>
            <a:blip r:embed="rId6"/>
            <a:stretch>
              <a:fillRect/>
            </a:stretch>
          </a:blipFill>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4" name="TextBox 23"/>
          <p:cNvSpPr txBox="1"/>
          <p:nvPr/>
        </p:nvSpPr>
        <p:spPr>
          <a:xfrm>
            <a:off x="13182600" y="9092615"/>
            <a:ext cx="18061141" cy="15604272"/>
          </a:xfrm>
          <a:prstGeom prst="rect">
            <a:avLst/>
          </a:prstGeom>
          <a:noFill/>
        </p:spPr>
        <p:txBody>
          <a:bodyPr wrap="square" rtlCol="0">
            <a:spAutoFit/>
          </a:bodyPr>
          <a:lstStyle/>
          <a:p>
            <a:r>
              <a:rPr lang="en-US" sz="4800" dirty="0" err="1" smtClean="0"/>
              <a:t>Rottweilers</a:t>
            </a:r>
            <a:r>
              <a:rPr lang="en-US" sz="4800" dirty="0" smtClean="0"/>
              <a:t> have a lot of history behind</a:t>
            </a:r>
          </a:p>
          <a:p>
            <a:r>
              <a:rPr lang="en-US" sz="4800" dirty="0" smtClean="0"/>
              <a:t> their breed. Their origin can be traced </a:t>
            </a:r>
          </a:p>
          <a:p>
            <a:r>
              <a:rPr lang="en-US" sz="4800" dirty="0" smtClean="0"/>
              <a:t>back to the Roman Empire, where they </a:t>
            </a:r>
          </a:p>
          <a:p>
            <a:r>
              <a:rPr lang="en-US" sz="4800" dirty="0" smtClean="0"/>
              <a:t>were first used as herding dogs. They were </a:t>
            </a:r>
          </a:p>
          <a:p>
            <a:r>
              <a:rPr lang="en-US" sz="4800" dirty="0" smtClean="0"/>
              <a:t>loved for their ability to keep after cattle </a:t>
            </a:r>
          </a:p>
          <a:p>
            <a:r>
              <a:rPr lang="en-US" sz="4800" dirty="0" smtClean="0"/>
              <a:t>and round up the stubborn ones that </a:t>
            </a:r>
          </a:p>
          <a:p>
            <a:r>
              <a:rPr lang="en-US" sz="4800" dirty="0" smtClean="0"/>
              <a:t>other herding dogs would miss. These </a:t>
            </a:r>
          </a:p>
          <a:p>
            <a:r>
              <a:rPr lang="en-US" sz="4800" dirty="0" err="1" smtClean="0"/>
              <a:t>Rottweilers</a:t>
            </a:r>
            <a:r>
              <a:rPr lang="en-US" sz="4800" dirty="0" smtClean="0"/>
              <a:t> were sometimes referred to as butchers. Here, they were also known to keep intruders from stealing cattle while they were on duty watching the herds. </a:t>
            </a:r>
          </a:p>
          <a:p>
            <a:endParaRPr lang="en-US" sz="4800" dirty="0"/>
          </a:p>
          <a:p>
            <a:r>
              <a:rPr lang="en-US" sz="4800" dirty="0" smtClean="0"/>
              <a:t>Their popularity skyrocketed during World War I and World War II where they became police dogs, ambulance dogs, messenger dogs, draft dogs and guard dogs. As draft dogs, the </a:t>
            </a:r>
            <a:r>
              <a:rPr lang="en-US" sz="4800" dirty="0" err="1" smtClean="0"/>
              <a:t>Rottweilers</a:t>
            </a:r>
            <a:r>
              <a:rPr lang="en-US" sz="4800" dirty="0" smtClean="0"/>
              <a:t> replaced donkeys that were much harder and more costly to take care of. </a:t>
            </a:r>
          </a:p>
          <a:p>
            <a:endParaRPr lang="en-US" sz="4800" dirty="0"/>
          </a:p>
          <a:p>
            <a:r>
              <a:rPr lang="en-US" sz="4800" dirty="0" smtClean="0"/>
              <a:t>Today, </a:t>
            </a:r>
            <a:r>
              <a:rPr lang="en-US" sz="4800" dirty="0" err="1" smtClean="0"/>
              <a:t>Rottweilers</a:t>
            </a:r>
            <a:r>
              <a:rPr lang="en-US" sz="4800" dirty="0" smtClean="0"/>
              <a:t> are still doing much of the work that they did during World Wars I and II, however, it is not as popular to use them as draft dogs. They are also more popular as house hold pets. </a:t>
            </a:r>
          </a:p>
          <a:p>
            <a:endParaRPr lang="en-US" sz="4800" dirty="0"/>
          </a:p>
          <a:p>
            <a:r>
              <a:rPr lang="en-US" sz="4800" dirty="0" smtClean="0"/>
              <a:t>The center picture below is a Rottweiler memorial in </a:t>
            </a:r>
            <a:r>
              <a:rPr lang="en-US" sz="4800" dirty="0" err="1" smtClean="0"/>
              <a:t>Rottweil</a:t>
            </a:r>
            <a:r>
              <a:rPr lang="en-US" sz="4800" dirty="0" smtClean="0"/>
              <a:t>, Germany.</a:t>
            </a:r>
          </a:p>
        </p:txBody>
      </p:sp>
      <p:sp>
        <p:nvSpPr>
          <p:cNvPr id="25" name="TextBox 24"/>
          <p:cNvSpPr txBox="1"/>
          <p:nvPr/>
        </p:nvSpPr>
        <p:spPr>
          <a:xfrm>
            <a:off x="32385000" y="26467492"/>
            <a:ext cx="13543547" cy="1415772"/>
          </a:xfrm>
          <a:prstGeom prst="rect">
            <a:avLst/>
          </a:prstGeom>
        </p:spPr>
        <p:txBody>
          <a:bodyPr wrap="square" rtlCol="0">
            <a:spAutoFit/>
          </a:bodyPr>
          <a:lstStyle/>
          <a:p>
            <a:r>
              <a:rPr lang="en-US" dirty="0" smtClean="0"/>
              <a:t>The Pictures</a:t>
            </a:r>
            <a:endParaRPr lang="en-US" dirty="0"/>
          </a:p>
        </p:txBody>
      </p:sp>
      <p:sp>
        <p:nvSpPr>
          <p:cNvPr id="26" name="Rectangle 25"/>
          <p:cNvSpPr/>
          <p:nvPr/>
        </p:nvSpPr>
        <p:spPr>
          <a:xfrm>
            <a:off x="33071046" y="28485167"/>
            <a:ext cx="10286754" cy="2985433"/>
          </a:xfrm>
          <a:prstGeom prst="rect">
            <a:avLst/>
          </a:prstGeom>
        </p:spPr>
        <p:txBody>
          <a:bodyPr wrap="square">
            <a:spAutoFit/>
          </a:bodyPr>
          <a:lstStyle/>
          <a:p>
            <a:pPr marL="457200" lvl="0" indent="-457200">
              <a:buFont typeface="Wingdings" panose="05000000000000000000" pitchFamily="2" charset="2"/>
              <a:buChar char="v"/>
            </a:pPr>
            <a:r>
              <a:rPr lang="en" sz="3000" u="sng" dirty="0" smtClean="0">
                <a:solidFill>
                  <a:schemeClr val="hlink"/>
                </a:solidFill>
                <a:hlinkClick r:id="rId7"/>
              </a:rPr>
              <a:t>http://www.akc.org/breeds/rottweiler/index.cfm</a:t>
            </a:r>
          </a:p>
          <a:p>
            <a:pPr marL="457200" indent="-457200">
              <a:buFont typeface="Wingdings" panose="05000000000000000000" pitchFamily="2" charset="2"/>
              <a:buChar char="v"/>
            </a:pPr>
            <a:r>
              <a:rPr lang="en" sz="3200" u="sng" dirty="0" smtClean="0">
                <a:solidFill>
                  <a:schemeClr val="hlink"/>
                </a:solidFill>
                <a:hlinkClick r:id="rId8"/>
              </a:rPr>
              <a:t>http://www.dogwallpapers.net/rottweiler/rottweiler-puppies-wallpaper.html</a:t>
            </a:r>
          </a:p>
          <a:p>
            <a:pPr marL="457200" indent="-457200">
              <a:buFont typeface="Wingdings" panose="05000000000000000000" pitchFamily="2" charset="2"/>
              <a:buChar char="v"/>
            </a:pPr>
            <a:r>
              <a:rPr lang="en" sz="3200" u="sng" dirty="0" smtClean="0">
                <a:solidFill>
                  <a:schemeClr val="hlink"/>
                </a:solidFill>
                <a:hlinkClick r:id="rId9"/>
              </a:rPr>
              <a:t>http://en.wikipedia.org/wiki/Rottweiler</a:t>
            </a:r>
          </a:p>
          <a:p>
            <a:pPr marL="457200" indent="-457200">
              <a:buFont typeface="Wingdings" panose="05000000000000000000" pitchFamily="2" charset="2"/>
              <a:buChar char="v"/>
            </a:pPr>
            <a:r>
              <a:rPr lang="en" sz="3200" u="sng" dirty="0" smtClean="0">
                <a:solidFill>
                  <a:schemeClr val="hlink"/>
                </a:solidFill>
                <a:hlinkClick r:id="rId10"/>
              </a:rPr>
              <a:t>http://fonepics.net/animals/53449-cute-rottweiler.html</a:t>
            </a:r>
          </a:p>
          <a:p>
            <a:pPr marL="457200" lvl="0" indent="-457200">
              <a:buFont typeface="Wingdings" panose="05000000000000000000" pitchFamily="2" charset="2"/>
              <a:buChar char="v"/>
            </a:pPr>
            <a:endParaRPr lang="en" sz="3000" u="sng" dirty="0">
              <a:solidFill>
                <a:schemeClr val="hlink"/>
              </a:solidFill>
              <a:hlinkClick r:id="rId7"/>
            </a:endParaRPr>
          </a:p>
        </p:txBody>
      </p:sp>
      <p:sp>
        <p:nvSpPr>
          <p:cNvPr id="27" name="Shape 123"/>
          <p:cNvSpPr/>
          <p:nvPr/>
        </p:nvSpPr>
        <p:spPr>
          <a:xfrm>
            <a:off x="842725" y="25146000"/>
            <a:ext cx="10201750" cy="6985982"/>
          </a:xfrm>
          <a:prstGeom prst="rect">
            <a:avLst/>
          </a:prstGeom>
          <a:blipFill>
            <a:blip r:embed="rId11"/>
            <a:stretch>
              <a:fillRect/>
            </a:stretch>
          </a:blipFill>
        </p:spPr>
      </p:sp>
    </p:spTree>
    <p:extLst>
      <p:ext uri="{BB962C8B-B14F-4D97-AF65-F5344CB8AC3E}">
        <p14:creationId xmlns:p14="http://schemas.microsoft.com/office/powerpoint/2010/main" val="1383658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54</TotalTime>
  <Words>447</Words>
  <Application>Microsoft Office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BlackTie</vt:lpstr>
      <vt:lpstr>Rottweilers The Breed, The History, The love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Rottweilers The Breed, The History, The love</dc:title>
  <dc:creator>SolarLunix</dc:creator>
  <cp:lastModifiedBy>SolarLunix</cp:lastModifiedBy>
  <cp:revision>7</cp:revision>
  <dcterms:created xsi:type="dcterms:W3CDTF">2013-09-17T00:58:28Z</dcterms:created>
  <dcterms:modified xsi:type="dcterms:W3CDTF">2013-09-17T01:54:10Z</dcterms:modified>
</cp:coreProperties>
</file>