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7" autoAdjust="0"/>
  </p:normalViewPr>
  <p:slideViewPr>
    <p:cSldViewPr>
      <p:cViewPr>
        <p:scale>
          <a:sx n="20" d="100"/>
          <a:sy n="20" d="100"/>
        </p:scale>
        <p:origin x="-828" y="-258"/>
      </p:cViewPr>
      <p:guideLst>
        <p:guide orient="horz" pos="10368"/>
        <p:guide pos="12096"/>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5A539-D2F9-4215-8852-5897FCDB288D}" type="datetimeFigureOut">
              <a:rPr lang="en-US" smtClean="0"/>
              <a:t>4/14/2014</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6C9B1-AEB5-41CA-8D5F-C2697DFE7B3B}" type="slidenum">
              <a:rPr lang="en-US" smtClean="0"/>
              <a:t>‹#›</a:t>
            </a:fld>
            <a:endParaRPr lang="en-US"/>
          </a:p>
        </p:txBody>
      </p:sp>
    </p:spTree>
    <p:extLst>
      <p:ext uri="{BB962C8B-B14F-4D97-AF65-F5344CB8AC3E}">
        <p14:creationId xmlns:p14="http://schemas.microsoft.com/office/powerpoint/2010/main" val="627636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6C9B1-AEB5-41CA-8D5F-C2697DFE7B3B}" type="slidenum">
              <a:rPr lang="en-US" smtClean="0"/>
              <a:t>1</a:t>
            </a:fld>
            <a:endParaRPr lang="en-US"/>
          </a:p>
        </p:txBody>
      </p:sp>
    </p:spTree>
    <p:extLst>
      <p:ext uri="{BB962C8B-B14F-4D97-AF65-F5344CB8AC3E}">
        <p14:creationId xmlns:p14="http://schemas.microsoft.com/office/powerpoint/2010/main" val="251136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18561216"/>
            <a:ext cx="38404800" cy="1435718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12" name="Rectangle 11"/>
          <p:cNvSpPr/>
          <p:nvPr/>
        </p:nvSpPr>
        <p:spPr>
          <a:xfrm>
            <a:off x="0" y="0"/>
            <a:ext cx="38404800" cy="1856121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dirty="0"/>
          </a:p>
        </p:txBody>
      </p:sp>
      <p:sp>
        <p:nvSpPr>
          <p:cNvPr id="13" name="Rectangle 12"/>
          <p:cNvSpPr/>
          <p:nvPr/>
        </p:nvSpPr>
        <p:spPr>
          <a:xfrm>
            <a:off x="0" y="12731093"/>
            <a:ext cx="384048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14" name="Oval 13"/>
          <p:cNvSpPr/>
          <p:nvPr/>
        </p:nvSpPr>
        <p:spPr>
          <a:xfrm>
            <a:off x="0" y="7680960"/>
            <a:ext cx="38404800" cy="245059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3" name="Subtitle 2"/>
          <p:cNvSpPr>
            <a:spLocks noGrp="1"/>
          </p:cNvSpPr>
          <p:nvPr>
            <p:ph type="subTitle" idx="1"/>
          </p:nvPr>
        </p:nvSpPr>
        <p:spPr>
          <a:xfrm>
            <a:off x="6189939" y="24252219"/>
            <a:ext cx="23675442" cy="4234171"/>
          </a:xfrm>
        </p:spPr>
        <p:txBody>
          <a:bodyPr>
            <a:normAutofit/>
          </a:bodyPr>
          <a:lstStyle>
            <a:lvl1pPr marL="0" indent="0" algn="l">
              <a:buNone/>
              <a:defRPr sz="9800">
                <a:solidFill>
                  <a:schemeClr val="tx2"/>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BCD772-D03D-4A61-AEC3-BD43D26AC94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
        <p:nvSpPr>
          <p:cNvPr id="2" name="Title 1"/>
          <p:cNvSpPr>
            <a:spLocks noGrp="1"/>
          </p:cNvSpPr>
          <p:nvPr>
            <p:ph type="ctrTitle"/>
          </p:nvPr>
        </p:nvSpPr>
        <p:spPr>
          <a:xfrm>
            <a:off x="3433842" y="15034994"/>
            <a:ext cx="30136474" cy="8607202"/>
          </a:xfrm>
          <a:effectLst/>
        </p:spPr>
        <p:txBody>
          <a:bodyPr>
            <a:noAutofit/>
          </a:bodyPr>
          <a:lstStyle>
            <a:lvl1pPr marL="2852901" indent="-2037786" algn="l">
              <a:defRPr sz="241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001000" y="3511291"/>
            <a:ext cx="26883360" cy="166786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CD772-D03D-4A61-AEC3-BD43D26AC94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45784" y="1807284"/>
            <a:ext cx="8641080" cy="25144027"/>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3961277" y="3511294"/>
            <a:ext cx="20283005" cy="234946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CD772-D03D-4A61-AEC3-BD43D26AC94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BCD772-D03D-4A61-AEC3-BD43D26AC94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4800600" y="3511296"/>
            <a:ext cx="26883360" cy="16678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18561216"/>
            <a:ext cx="38404800" cy="1435718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8" name="Rectangle 7"/>
          <p:cNvSpPr/>
          <p:nvPr/>
        </p:nvSpPr>
        <p:spPr>
          <a:xfrm>
            <a:off x="0" y="0"/>
            <a:ext cx="38404800" cy="1856121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dirty="0"/>
          </a:p>
        </p:txBody>
      </p:sp>
      <p:sp>
        <p:nvSpPr>
          <p:cNvPr id="9" name="Rectangle 8"/>
          <p:cNvSpPr/>
          <p:nvPr/>
        </p:nvSpPr>
        <p:spPr>
          <a:xfrm>
            <a:off x="0" y="12731093"/>
            <a:ext cx="384048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10" name="Oval 9"/>
          <p:cNvSpPr/>
          <p:nvPr/>
        </p:nvSpPr>
        <p:spPr>
          <a:xfrm>
            <a:off x="0" y="7680960"/>
            <a:ext cx="38404800" cy="245059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2" name="Title 1"/>
          <p:cNvSpPr>
            <a:spLocks noGrp="1"/>
          </p:cNvSpPr>
          <p:nvPr>
            <p:ph type="title"/>
          </p:nvPr>
        </p:nvSpPr>
        <p:spPr>
          <a:xfrm>
            <a:off x="8539419" y="10428710"/>
            <a:ext cx="25059997" cy="11632061"/>
          </a:xfrm>
          <a:effectLst/>
        </p:spPr>
        <p:txBody>
          <a:bodyPr anchor="b"/>
          <a:lstStyle>
            <a:lvl1pPr algn="r">
              <a:defRPr sz="205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494240" y="22116053"/>
            <a:ext cx="25076075" cy="4010208"/>
          </a:xfrm>
        </p:spPr>
        <p:txBody>
          <a:bodyPr anchor="t"/>
          <a:lstStyle>
            <a:lvl1pPr marL="0" indent="0" algn="r">
              <a:buNone/>
              <a:defRPr sz="8900">
                <a:solidFill>
                  <a:schemeClr val="tx2"/>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CD772-D03D-4A61-AEC3-BD43D26AC94C}"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9BCD772-D03D-4A61-AEC3-BD43D26AC94C}"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20B4-C834-48FD-B275-A259AA808E9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4800596" y="3511291"/>
            <a:ext cx="14056157" cy="16678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19509638" y="3511296"/>
            <a:ext cx="14056157" cy="16678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00600" y="3511296"/>
            <a:ext cx="14056157" cy="3070858"/>
          </a:xfrm>
        </p:spPr>
        <p:txBody>
          <a:bodyPr anchor="b">
            <a:noAutofit/>
          </a:bodyPr>
          <a:lstStyle>
            <a:lvl1pPr marL="0" indent="0" algn="ctr">
              <a:buNone/>
              <a:defRPr lang="en-US" sz="107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4857077" y="6721570"/>
            <a:ext cx="14056157" cy="13167360"/>
          </a:xfrm>
        </p:spPr>
        <p:txBody>
          <a:bodyPr>
            <a:normAutofit/>
          </a:bodyPr>
          <a:lstStyle>
            <a:lvl1pPr>
              <a:defRPr sz="8000"/>
            </a:lvl1pPr>
            <a:lvl2pPr>
              <a:defRPr sz="8000"/>
            </a:lvl2pPr>
            <a:lvl3pPr>
              <a:defRPr sz="7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518668" y="3511296"/>
            <a:ext cx="14056157" cy="3070858"/>
          </a:xfrm>
        </p:spPr>
        <p:txBody>
          <a:bodyPr anchor="b">
            <a:noAutofit/>
          </a:bodyPr>
          <a:lstStyle>
            <a:lvl1pPr marL="0" indent="0" algn="ctr">
              <a:buNone/>
              <a:defRPr lang="en-US" sz="107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marL="0" lvl="0" indent="0" algn="ctr" defTabSz="4075572" rtl="0" eaLnBrk="1" latinLnBrk="0" hangingPunct="1">
              <a:spcBef>
                <a:spcPct val="20000"/>
              </a:spcBef>
              <a:spcAft>
                <a:spcPts val="1337"/>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19509105" y="6715354"/>
            <a:ext cx="14056157" cy="13167360"/>
          </a:xfrm>
        </p:spPr>
        <p:txBody>
          <a:bodyPr>
            <a:normAutofit/>
          </a:bodyPr>
          <a:lstStyle>
            <a:lvl1pPr>
              <a:defRPr sz="8000"/>
            </a:lvl1pPr>
            <a:lvl2pPr>
              <a:defRPr sz="8000"/>
            </a:lvl2pPr>
            <a:lvl3pPr>
              <a:defRPr sz="7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BCD772-D03D-4A61-AEC3-BD43D26AC94C}" type="datetimeFigureOut">
              <a:rPr lang="en-US" smtClean="0"/>
              <a:t>4/14/2014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420B4-C834-48FD-B275-A259AA808E9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BCD772-D03D-4A61-AEC3-BD43D26AC94C}" type="datetimeFigureOut">
              <a:rPr lang="en-US" smtClean="0"/>
              <a:t>4/14/2014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CD772-D03D-4A61-AEC3-BD43D26AC94C}" type="datetimeFigureOut">
              <a:rPr lang="en-US" smtClean="0"/>
              <a:t>4/14/2014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4201" y="10607043"/>
            <a:ext cx="15271557" cy="6040766"/>
          </a:xfrm>
          <a:effectLst/>
        </p:spPr>
        <p:txBody>
          <a:bodyPr anchor="b">
            <a:noAutofit/>
          </a:bodyPr>
          <a:lstStyle>
            <a:lvl1pPr marL="1018893" indent="-1018893" algn="l">
              <a:defRPr sz="125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9292765" y="3511296"/>
            <a:ext cx="16871757" cy="23494704"/>
          </a:xfrm>
        </p:spPr>
        <p:txBody>
          <a:bodyPr anchor="ctr"/>
          <a:lstStyle>
            <a:lvl1pPr>
              <a:defRPr sz="9800"/>
            </a:lvl1pPr>
            <a:lvl2pPr>
              <a:defRPr sz="8900"/>
            </a:lvl2pPr>
            <a:lvl3pPr>
              <a:defRPr sz="8000"/>
            </a:lvl3pPr>
            <a:lvl4pPr>
              <a:defRPr sz="7100"/>
            </a:lvl4pPr>
            <a:lvl5pPr>
              <a:defRPr sz="62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18213" y="16789450"/>
            <a:ext cx="14232372" cy="10269686"/>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CD772-D03D-4A61-AEC3-BD43D26AC94C}"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20B4-C834-48FD-B275-A259AA808E9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18561216"/>
            <a:ext cx="38404800" cy="1435718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9" name="Rectangle 8"/>
          <p:cNvSpPr/>
          <p:nvPr/>
        </p:nvSpPr>
        <p:spPr>
          <a:xfrm>
            <a:off x="0" y="0"/>
            <a:ext cx="38404800" cy="1856121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dirty="0"/>
          </a:p>
        </p:txBody>
      </p:sp>
      <p:sp>
        <p:nvSpPr>
          <p:cNvPr id="10" name="Rectangle 9"/>
          <p:cNvSpPr/>
          <p:nvPr/>
        </p:nvSpPr>
        <p:spPr>
          <a:xfrm>
            <a:off x="0" y="12731093"/>
            <a:ext cx="384048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11" name="Oval 10"/>
          <p:cNvSpPr/>
          <p:nvPr/>
        </p:nvSpPr>
        <p:spPr>
          <a:xfrm>
            <a:off x="0" y="7680960"/>
            <a:ext cx="38404800" cy="245059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3" name="Picture Placeholder 2"/>
          <p:cNvSpPr>
            <a:spLocks noGrp="1"/>
          </p:cNvSpPr>
          <p:nvPr>
            <p:ph type="pic" idx="1"/>
          </p:nvPr>
        </p:nvSpPr>
        <p:spPr>
          <a:xfrm>
            <a:off x="18795735" y="5486400"/>
            <a:ext cx="17282160" cy="1501346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89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r>
              <a:rPr lang="en-US" smtClean="0"/>
              <a:t>Click icon to add picture</a:t>
            </a:r>
            <a:endParaRPr lang="en-US" dirty="0"/>
          </a:p>
        </p:txBody>
      </p:sp>
      <p:sp>
        <p:nvSpPr>
          <p:cNvPr id="4" name="Text Placeholder 3"/>
          <p:cNvSpPr>
            <a:spLocks noGrp="1"/>
          </p:cNvSpPr>
          <p:nvPr>
            <p:ph type="body" sz="half" idx="2"/>
          </p:nvPr>
        </p:nvSpPr>
        <p:spPr>
          <a:xfrm>
            <a:off x="3687125" y="4850333"/>
            <a:ext cx="15515279" cy="10382496"/>
          </a:xfrm>
        </p:spPr>
        <p:txBody>
          <a:bodyPr anchor="b"/>
          <a:lstStyle>
            <a:lvl1pPr marL="815114" indent="-815114">
              <a:buFont typeface="Georgia" pitchFamily="18" charset="0"/>
              <a:buChar char="*"/>
              <a:defRPr sz="71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CD772-D03D-4A61-AEC3-BD43D26AC94C}"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20B4-C834-48FD-B275-A259AA808E9A}" type="slidenum">
              <a:rPr lang="en-US" smtClean="0"/>
              <a:t>‹#›</a:t>
            </a:fld>
            <a:endParaRPr lang="en-US"/>
          </a:p>
        </p:txBody>
      </p:sp>
      <p:sp>
        <p:nvSpPr>
          <p:cNvPr id="2" name="Title 1"/>
          <p:cNvSpPr>
            <a:spLocks noGrp="1"/>
          </p:cNvSpPr>
          <p:nvPr>
            <p:ph type="title"/>
          </p:nvPr>
        </p:nvSpPr>
        <p:spPr>
          <a:xfrm>
            <a:off x="3054525" y="21429221"/>
            <a:ext cx="26810860" cy="5486400"/>
          </a:xfrm>
        </p:spPr>
        <p:txBody>
          <a:bodyPr anchor="b">
            <a:noAutofit/>
          </a:bodyPr>
          <a:lstStyle>
            <a:lvl1pPr algn="l">
              <a:defRPr sz="205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24505920"/>
            <a:ext cx="38404800" cy="84124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8" name="Rectangle 7"/>
          <p:cNvSpPr/>
          <p:nvPr/>
        </p:nvSpPr>
        <p:spPr>
          <a:xfrm>
            <a:off x="0" y="0"/>
            <a:ext cx="38404800" cy="24505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dirty="0"/>
          </a:p>
        </p:txBody>
      </p:sp>
      <p:sp>
        <p:nvSpPr>
          <p:cNvPr id="9" name="Rectangle 8"/>
          <p:cNvSpPr/>
          <p:nvPr/>
        </p:nvSpPr>
        <p:spPr>
          <a:xfrm>
            <a:off x="0" y="18087859"/>
            <a:ext cx="38404800" cy="10972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10" name="Oval 9"/>
          <p:cNvSpPr/>
          <p:nvPr/>
        </p:nvSpPr>
        <p:spPr>
          <a:xfrm>
            <a:off x="0" y="7680960"/>
            <a:ext cx="38404800" cy="2450592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a:p>
        </p:txBody>
      </p:sp>
      <p:sp>
        <p:nvSpPr>
          <p:cNvPr id="2" name="Title Placeholder 1"/>
          <p:cNvSpPr>
            <a:spLocks noGrp="1"/>
          </p:cNvSpPr>
          <p:nvPr>
            <p:ph type="title"/>
          </p:nvPr>
        </p:nvSpPr>
        <p:spPr>
          <a:xfrm>
            <a:off x="7531816" y="20986406"/>
            <a:ext cx="27352546" cy="5486400"/>
          </a:xfrm>
          <a:prstGeom prst="rect">
            <a:avLst/>
          </a:prstGeom>
          <a:effectLst/>
        </p:spPr>
        <p:txBody>
          <a:bodyPr vert="horz" lIns="407557" tIns="203779" rIns="407557" bIns="203779"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800600" y="3514848"/>
            <a:ext cx="26883360" cy="16678656"/>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923240" y="29626562"/>
            <a:ext cx="10561320" cy="1752600"/>
          </a:xfrm>
          <a:prstGeom prst="rect">
            <a:avLst/>
          </a:prstGeom>
        </p:spPr>
        <p:txBody>
          <a:bodyPr vert="horz" lIns="407557" tIns="203779" rIns="407557" bIns="203779" rtlCol="0" anchor="ctr"/>
          <a:lstStyle>
            <a:lvl1pPr algn="r">
              <a:defRPr sz="4900" b="1">
                <a:solidFill>
                  <a:schemeClr val="tx1">
                    <a:lumMod val="50000"/>
                    <a:lumOff val="50000"/>
                  </a:schemeClr>
                </a:solidFill>
              </a:defRPr>
            </a:lvl1pPr>
          </a:lstStyle>
          <a:p>
            <a:fld id="{59BCD772-D03D-4A61-AEC3-BD43D26AC94C}" type="datetimeFigureOut">
              <a:rPr lang="en-US" smtClean="0"/>
              <a:t>4/14/2014</a:t>
            </a:fld>
            <a:endParaRPr lang="en-US"/>
          </a:p>
        </p:txBody>
      </p:sp>
      <p:sp>
        <p:nvSpPr>
          <p:cNvPr id="5" name="Footer Placeholder 4"/>
          <p:cNvSpPr>
            <a:spLocks noGrp="1"/>
          </p:cNvSpPr>
          <p:nvPr>
            <p:ph type="ftr" sz="quarter" idx="3"/>
          </p:nvPr>
        </p:nvSpPr>
        <p:spPr>
          <a:xfrm>
            <a:off x="1920238" y="29626562"/>
            <a:ext cx="14081764" cy="1752600"/>
          </a:xfrm>
          <a:prstGeom prst="rect">
            <a:avLst/>
          </a:prstGeom>
        </p:spPr>
        <p:txBody>
          <a:bodyPr vert="horz" lIns="407557" tIns="203779" rIns="407557" bIns="203779" rtlCol="0" anchor="ctr"/>
          <a:lstStyle>
            <a:lvl1pPr algn="l">
              <a:defRPr sz="49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6002000" y="29626562"/>
            <a:ext cx="7680960" cy="1752600"/>
          </a:xfrm>
          <a:prstGeom prst="rect">
            <a:avLst/>
          </a:prstGeom>
        </p:spPr>
        <p:txBody>
          <a:bodyPr vert="horz" lIns="407557" tIns="203779" rIns="407557" bIns="203779" rtlCol="0" anchor="ctr"/>
          <a:lstStyle>
            <a:lvl1pPr algn="ctr">
              <a:defRPr sz="5300" b="1">
                <a:solidFill>
                  <a:schemeClr val="tx1">
                    <a:lumMod val="50000"/>
                    <a:lumOff val="50000"/>
                  </a:schemeClr>
                </a:solidFill>
              </a:defRPr>
            </a:lvl1pPr>
          </a:lstStyle>
          <a:p>
            <a:fld id="{B32420B4-C834-48FD-B275-A259AA808E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1426450" indent="-1426450" algn="r" defTabSz="4075572" rtl="0" eaLnBrk="1" latinLnBrk="0" hangingPunct="1">
        <a:spcBef>
          <a:spcPct val="0"/>
        </a:spcBef>
        <a:buClr>
          <a:schemeClr val="accent6">
            <a:lumMod val="75000"/>
          </a:schemeClr>
        </a:buClr>
        <a:buSzPct val="128000"/>
        <a:buFont typeface="Georgia" pitchFamily="18" charset="0"/>
        <a:buChar char="*"/>
        <a:defRPr sz="205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18893"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9800" kern="1200">
          <a:solidFill>
            <a:schemeClr val="tx1">
              <a:lumMod val="75000"/>
              <a:lumOff val="25000"/>
            </a:schemeClr>
          </a:solidFill>
          <a:latin typeface="+mn-lt"/>
          <a:ea typeface="+mn-ea"/>
          <a:cs typeface="+mn-cs"/>
        </a:defRPr>
      </a:lvl1pPr>
      <a:lvl2pPr marL="2445343"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8900" kern="1200">
          <a:solidFill>
            <a:schemeClr val="tx1">
              <a:lumMod val="75000"/>
              <a:lumOff val="25000"/>
            </a:schemeClr>
          </a:solidFill>
          <a:latin typeface="+mn-lt"/>
          <a:ea typeface="+mn-ea"/>
          <a:cs typeface="+mn-cs"/>
        </a:defRPr>
      </a:lvl2pPr>
      <a:lvl3pPr marL="3668015"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8000" kern="1200">
          <a:solidFill>
            <a:schemeClr val="tx1">
              <a:lumMod val="75000"/>
              <a:lumOff val="25000"/>
            </a:schemeClr>
          </a:solidFill>
          <a:latin typeface="+mn-lt"/>
          <a:ea typeface="+mn-ea"/>
          <a:cs typeface="+mn-cs"/>
        </a:defRPr>
      </a:lvl3pPr>
      <a:lvl4pPr marL="4890687"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7100" kern="1200">
          <a:solidFill>
            <a:schemeClr val="tx1">
              <a:lumMod val="75000"/>
              <a:lumOff val="25000"/>
            </a:schemeClr>
          </a:solidFill>
          <a:latin typeface="+mn-lt"/>
          <a:ea typeface="+mn-ea"/>
          <a:cs typeface="+mn-cs"/>
        </a:defRPr>
      </a:lvl4pPr>
      <a:lvl5pPr marL="6194870"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6200" kern="1200">
          <a:solidFill>
            <a:schemeClr val="tx1">
              <a:lumMod val="75000"/>
              <a:lumOff val="25000"/>
            </a:schemeClr>
          </a:solidFill>
          <a:latin typeface="+mn-lt"/>
          <a:ea typeface="+mn-ea"/>
          <a:cs typeface="+mn-cs"/>
        </a:defRPr>
      </a:lvl5pPr>
      <a:lvl6pPr marL="7417541"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6200" kern="1200">
          <a:solidFill>
            <a:schemeClr val="tx1">
              <a:lumMod val="75000"/>
              <a:lumOff val="25000"/>
            </a:schemeClr>
          </a:solidFill>
          <a:latin typeface="+mn-lt"/>
          <a:ea typeface="+mn-ea"/>
          <a:cs typeface="+mn-cs"/>
        </a:defRPr>
      </a:lvl6pPr>
      <a:lvl7pPr marL="8762480"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6200" kern="1200">
          <a:solidFill>
            <a:schemeClr val="tx1">
              <a:lumMod val="75000"/>
              <a:lumOff val="25000"/>
            </a:schemeClr>
          </a:solidFill>
          <a:latin typeface="+mn-lt"/>
          <a:ea typeface="+mn-ea"/>
          <a:cs typeface="+mn-cs"/>
        </a:defRPr>
      </a:lvl7pPr>
      <a:lvl8pPr marL="10188931"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6200" kern="1200">
          <a:solidFill>
            <a:schemeClr val="tx1">
              <a:lumMod val="75000"/>
              <a:lumOff val="25000"/>
            </a:schemeClr>
          </a:solidFill>
          <a:latin typeface="+mn-lt"/>
          <a:ea typeface="+mn-ea"/>
          <a:cs typeface="+mn-cs"/>
        </a:defRPr>
      </a:lvl8pPr>
      <a:lvl9pPr marL="11533869" indent="-815114" algn="l" defTabSz="4075572" rtl="0" eaLnBrk="1" latinLnBrk="0" hangingPunct="1">
        <a:spcBef>
          <a:spcPct val="20000"/>
        </a:spcBef>
        <a:spcAft>
          <a:spcPts val="1337"/>
        </a:spcAft>
        <a:buClr>
          <a:schemeClr val="accent6">
            <a:lumMod val="75000"/>
          </a:schemeClr>
        </a:buClr>
        <a:buSzPct val="130000"/>
        <a:buFont typeface="Georgia" pitchFamily="18" charset="0"/>
        <a:buChar char="*"/>
        <a:defRPr sz="6200" kern="1200">
          <a:solidFill>
            <a:schemeClr val="tx1">
              <a:lumMod val="75000"/>
              <a:lumOff val="25000"/>
            </a:schemeClr>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www.ncbi.nlm.nih.gov/" TargetMode="External"/><Relationship Id="rId7" Type="http://schemas.openxmlformats.org/officeDocument/2006/relationships/image" Target="../media/image4.gif"/><Relationship Id="rId12"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emf"/><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100" y="779585"/>
            <a:ext cx="368046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0" b="1" dirty="0" smtClean="0">
                <a:solidFill>
                  <a:schemeClr val="tx1"/>
                </a:solidFill>
                <a:latin typeface="Times New Roman" panose="02020603050405020304" pitchFamily="18" charset="0"/>
                <a:cs typeface="Times New Roman" pitchFamily="18" charset="0"/>
              </a:rPr>
              <a:t>Mice Cutting </a:t>
            </a:r>
            <a:r>
              <a:rPr lang="en-US" sz="13000" b="1" dirty="0" smtClean="0">
                <a:solidFill>
                  <a:schemeClr val="tx1"/>
                </a:solidFill>
                <a:latin typeface="Times New Roman" pitchFamily="18" charset="0"/>
                <a:cs typeface="Times New Roman" pitchFamily="18" charset="0"/>
              </a:rPr>
              <a:t>Their Genes</a:t>
            </a:r>
            <a:endParaRPr lang="en-US" sz="6000" b="1" dirty="0" smtClean="0">
              <a:solidFill>
                <a:schemeClr val="tx1"/>
              </a:solidFill>
              <a:latin typeface="Times New Roman" pitchFamily="18" charset="0"/>
              <a:cs typeface="Times New Roman" pitchFamily="18" charset="0"/>
            </a:endParaRPr>
          </a:p>
          <a:p>
            <a:pPr algn="ctr"/>
            <a:r>
              <a:rPr lang="en-US" sz="6600" dirty="0" smtClean="0">
                <a:solidFill>
                  <a:schemeClr val="tx1"/>
                </a:solidFill>
                <a:latin typeface="Times New Roman" pitchFamily="18" charset="0"/>
                <a:cs typeface="Times New Roman" pitchFamily="18" charset="0"/>
              </a:rPr>
              <a:t>A study on the Developmental Impact </a:t>
            </a:r>
            <a:r>
              <a:rPr lang="en-US" sz="6600" dirty="0" smtClean="0">
                <a:solidFill>
                  <a:schemeClr val="tx1"/>
                </a:solidFill>
                <a:latin typeface="Times New Roman" pitchFamily="18" charset="0"/>
                <a:cs typeface="Times New Roman" pitchFamily="18" charset="0"/>
              </a:rPr>
              <a:t>of </a:t>
            </a:r>
            <a:r>
              <a:rPr lang="en-US" sz="6600" dirty="0" err="1" smtClean="0">
                <a:solidFill>
                  <a:schemeClr val="tx1"/>
                </a:solidFill>
                <a:latin typeface="Times New Roman" pitchFamily="18" charset="0"/>
                <a:cs typeface="Times New Roman" pitchFamily="18" charset="0"/>
              </a:rPr>
              <a:t>siRNA</a:t>
            </a:r>
            <a:r>
              <a:rPr lang="en-US" sz="6600" dirty="0" smtClean="0">
                <a:solidFill>
                  <a:schemeClr val="tx1"/>
                </a:solidFill>
                <a:latin typeface="Times New Roman" pitchFamily="18" charset="0"/>
                <a:cs typeface="Times New Roman" pitchFamily="18" charset="0"/>
              </a:rPr>
              <a:t> against GSK3 in Mice</a:t>
            </a:r>
            <a:endParaRPr lang="en-US" sz="6600" dirty="0">
              <a:solidFill>
                <a:schemeClr val="tx1"/>
              </a:solidFill>
              <a:latin typeface="Times New Roman" pitchFamily="18" charset="0"/>
              <a:cs typeface="Times New Roman" pitchFamily="18" charset="0"/>
            </a:endParaRPr>
          </a:p>
        </p:txBody>
      </p:sp>
      <p:sp>
        <p:nvSpPr>
          <p:cNvPr id="5" name="Rectangle 4"/>
          <p:cNvSpPr/>
          <p:nvPr/>
        </p:nvSpPr>
        <p:spPr>
          <a:xfrm>
            <a:off x="800100" y="5562600"/>
            <a:ext cx="9334500" cy="11201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7200" b="1" dirty="0" smtClean="0">
                <a:solidFill>
                  <a:schemeClr val="tx1"/>
                </a:solidFill>
                <a:latin typeface="Times New Roman" panose="02020603050405020304" pitchFamily="18" charset="0"/>
                <a:cs typeface="Times New Roman" pitchFamily="18" charset="0"/>
              </a:rPr>
              <a:t>Abstract</a:t>
            </a:r>
          </a:p>
          <a:p>
            <a:pPr algn="ctr"/>
            <a:endParaRPr lang="en-US" sz="3000" dirty="0" smtClean="0">
              <a:solidFill>
                <a:schemeClr val="tx1"/>
              </a:solidFill>
              <a:latin typeface="Times New Roman" panose="02020603050405020304" pitchFamily="18" charset="0"/>
              <a:cs typeface="Times New Roman" pitchFamily="18" charset="0"/>
            </a:endParaRPr>
          </a:p>
          <a:p>
            <a:r>
              <a:rPr lang="en-US" sz="3600" dirty="0">
                <a:solidFill>
                  <a:schemeClr val="tx1"/>
                </a:solidFill>
                <a:latin typeface="Times New Roman" panose="02020603050405020304" pitchFamily="18" charset="0"/>
                <a:cs typeface="Times New Roman" panose="02020603050405020304" pitchFamily="18" charset="0"/>
              </a:rPr>
              <a:t>Mice were given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against GSK3 side </a:t>
            </a:r>
            <a:r>
              <a:rPr lang="en-US" sz="3600" dirty="0">
                <a:solidFill>
                  <a:schemeClr val="tx1"/>
                </a:solidFill>
                <a:latin typeface="Times New Roman" panose="02020603050405020304" pitchFamily="18" charset="0"/>
                <a:cs typeface="Times New Roman" panose="02020603050405020304" pitchFamily="18" charset="0"/>
              </a:rPr>
              <a:t>by side with untreated mice by </a:t>
            </a:r>
            <a:r>
              <a:rPr lang="en-US" sz="3600" dirty="0" smtClean="0">
                <a:solidFill>
                  <a:schemeClr val="tx1"/>
                </a:solidFill>
                <a:latin typeface="Times New Roman" panose="02020603050405020304" pitchFamily="18" charset="0"/>
                <a:cs typeface="Times New Roman" panose="02020603050405020304" pitchFamily="18" charset="0"/>
              </a:rPr>
              <a:t>a collaborating </a:t>
            </a:r>
            <a:r>
              <a:rPr lang="en-US" sz="3600" dirty="0">
                <a:solidFill>
                  <a:schemeClr val="tx1"/>
                </a:solidFill>
                <a:latin typeface="Times New Roman" panose="02020603050405020304" pitchFamily="18" charset="0"/>
                <a:cs typeface="Times New Roman" panose="02020603050405020304" pitchFamily="18" charset="0"/>
              </a:rPr>
              <a:t>lab. The cerebellums were received and the RNA was isolated. A microarray </a:t>
            </a:r>
            <a:r>
              <a:rPr lang="en-US" sz="3600" dirty="0" smtClean="0">
                <a:solidFill>
                  <a:schemeClr val="tx1"/>
                </a:solidFill>
                <a:latin typeface="Times New Roman" panose="02020603050405020304" pitchFamily="18" charset="0"/>
                <a:cs typeface="Times New Roman" panose="02020603050405020304" pitchFamily="18" charset="0"/>
              </a:rPr>
              <a:t>was prepared </a:t>
            </a:r>
            <a:r>
              <a:rPr lang="en-US" sz="3600" dirty="0">
                <a:solidFill>
                  <a:schemeClr val="tx1"/>
                </a:solidFill>
                <a:latin typeface="Times New Roman" panose="02020603050405020304" pitchFamily="18" charset="0"/>
                <a:cs typeface="Times New Roman" panose="02020603050405020304" pitchFamily="18" charset="0"/>
              </a:rPr>
              <a:t>using the untreated mice as </a:t>
            </a:r>
            <a:r>
              <a:rPr lang="en-US" sz="3600" dirty="0" smtClean="0">
                <a:solidFill>
                  <a:schemeClr val="tx1"/>
                </a:solidFill>
                <a:latin typeface="Times New Roman" panose="02020603050405020304" pitchFamily="18" charset="0"/>
                <a:cs typeface="Times New Roman" panose="02020603050405020304" pitchFamily="18" charset="0"/>
              </a:rPr>
              <a:t>control data and </a:t>
            </a:r>
            <a:r>
              <a:rPr lang="en-US" sz="3600" dirty="0">
                <a:solidFill>
                  <a:schemeClr val="tx1"/>
                </a:solidFill>
                <a:latin typeface="Times New Roman" panose="02020603050405020304" pitchFamily="18" charset="0"/>
                <a:cs typeface="Times New Roman" panose="02020603050405020304" pitchFamily="18" charset="0"/>
              </a:rPr>
              <a:t>the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treated </a:t>
            </a:r>
            <a:r>
              <a:rPr lang="en-US" sz="3600" dirty="0">
                <a:solidFill>
                  <a:schemeClr val="tx1"/>
                </a:solidFill>
                <a:latin typeface="Times New Roman" panose="02020603050405020304" pitchFamily="18" charset="0"/>
                <a:cs typeface="Times New Roman" panose="02020603050405020304" pitchFamily="18" charset="0"/>
              </a:rPr>
              <a:t>mice as </a:t>
            </a:r>
            <a:r>
              <a:rPr lang="en-US" sz="3600" dirty="0" smtClean="0">
                <a:solidFill>
                  <a:schemeClr val="tx1"/>
                </a:solidFill>
                <a:latin typeface="Times New Roman" panose="02020603050405020304" pitchFamily="18" charset="0"/>
                <a:cs typeface="Times New Roman" panose="02020603050405020304" pitchFamily="18" charset="0"/>
              </a:rPr>
              <a:t>experimental </a:t>
            </a:r>
            <a:r>
              <a:rPr lang="en-US" sz="3600" dirty="0">
                <a:solidFill>
                  <a:schemeClr val="tx1"/>
                </a:solidFill>
                <a:latin typeface="Times New Roman" panose="02020603050405020304" pitchFamily="18" charset="0"/>
                <a:cs typeface="Times New Roman" panose="02020603050405020304" pitchFamily="18" charset="0"/>
              </a:rPr>
              <a:t>data. This </a:t>
            </a:r>
            <a:r>
              <a:rPr lang="en-US" sz="3600" dirty="0" smtClean="0">
                <a:solidFill>
                  <a:schemeClr val="tx1"/>
                </a:solidFill>
                <a:latin typeface="Times New Roman" panose="02020603050405020304" pitchFamily="18" charset="0"/>
                <a:cs typeface="Times New Roman" panose="02020603050405020304" pitchFamily="18" charset="0"/>
              </a:rPr>
              <a:t>allows visualization </a:t>
            </a:r>
            <a:r>
              <a:rPr lang="en-US" sz="3600" dirty="0">
                <a:solidFill>
                  <a:schemeClr val="tx1"/>
                </a:solidFill>
                <a:latin typeface="Times New Roman" panose="02020603050405020304" pitchFamily="18" charset="0"/>
                <a:cs typeface="Times New Roman" panose="02020603050405020304" pitchFamily="18" charset="0"/>
              </a:rPr>
              <a:t>the differences in gene transcription between the two groups of mice. Green </a:t>
            </a:r>
            <a:r>
              <a:rPr lang="en-US" sz="3600" dirty="0" smtClean="0">
                <a:solidFill>
                  <a:schemeClr val="tx1"/>
                </a:solidFill>
                <a:latin typeface="Times New Roman" panose="02020603050405020304" pitchFamily="18" charset="0"/>
                <a:cs typeface="Times New Roman" panose="02020603050405020304" pitchFamily="18" charset="0"/>
              </a:rPr>
              <a:t>spots </a:t>
            </a:r>
            <a:r>
              <a:rPr lang="en-US" sz="3600" dirty="0">
                <a:solidFill>
                  <a:schemeClr val="tx1"/>
                </a:solidFill>
                <a:latin typeface="Times New Roman" panose="02020603050405020304" pitchFamily="18" charset="0"/>
                <a:cs typeface="Times New Roman" panose="02020603050405020304" pitchFamily="18" charset="0"/>
              </a:rPr>
              <a:t>on the microarray </a:t>
            </a:r>
            <a:r>
              <a:rPr lang="en-US" sz="3600" dirty="0" smtClean="0">
                <a:solidFill>
                  <a:schemeClr val="tx1"/>
                </a:solidFill>
                <a:latin typeface="Times New Roman" panose="02020603050405020304" pitchFamily="18" charset="0"/>
                <a:cs typeface="Times New Roman" panose="02020603050405020304" pitchFamily="18" charset="0"/>
              </a:rPr>
              <a:t>signify </a:t>
            </a:r>
            <a:r>
              <a:rPr lang="en-US" sz="3600" dirty="0">
                <a:solidFill>
                  <a:schemeClr val="tx1"/>
                </a:solidFill>
                <a:latin typeface="Times New Roman" panose="02020603050405020304" pitchFamily="18" charset="0"/>
                <a:cs typeface="Times New Roman" panose="02020603050405020304" pitchFamily="18" charset="0"/>
              </a:rPr>
              <a:t>a down regulation of normal cerebellum genes in </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mice, while red </a:t>
            </a:r>
            <a:r>
              <a:rPr lang="en-US" sz="3600" dirty="0" smtClean="0">
                <a:solidFill>
                  <a:schemeClr val="tx1"/>
                </a:solidFill>
                <a:latin typeface="Times New Roman" panose="02020603050405020304" pitchFamily="18" charset="0"/>
                <a:cs typeface="Times New Roman" panose="02020603050405020304" pitchFamily="18" charset="0"/>
              </a:rPr>
              <a:t>spots </a:t>
            </a:r>
            <a:r>
              <a:rPr lang="en-US" sz="3600" dirty="0">
                <a:solidFill>
                  <a:schemeClr val="tx1"/>
                </a:solidFill>
                <a:latin typeface="Times New Roman" panose="02020603050405020304" pitchFamily="18" charset="0"/>
                <a:cs typeface="Times New Roman" panose="02020603050405020304" pitchFamily="18" charset="0"/>
              </a:rPr>
              <a:t>signify an up regulation of the genes in the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mice. The more red the spot is, the more likely that the gene is typically not transcribed. </a:t>
            </a:r>
            <a:r>
              <a:rPr lang="en-US" sz="3600" dirty="0">
                <a:solidFill>
                  <a:schemeClr val="tx1"/>
                </a:solidFill>
                <a:latin typeface="Times New Roman" panose="02020603050405020304" pitchFamily="18" charset="0"/>
                <a:cs typeface="Times New Roman" panose="02020603050405020304" pitchFamily="18" charset="0"/>
              </a:rPr>
              <a:t>Yellow and black </a:t>
            </a:r>
            <a:r>
              <a:rPr lang="en-US" sz="3600" dirty="0" smtClean="0">
                <a:solidFill>
                  <a:schemeClr val="tx1"/>
                </a:solidFill>
                <a:latin typeface="Times New Roman" panose="02020603050405020304" pitchFamily="18" charset="0"/>
                <a:cs typeface="Times New Roman" panose="02020603050405020304" pitchFamily="18" charset="0"/>
              </a:rPr>
              <a:t>spots represent </a:t>
            </a:r>
            <a:r>
              <a:rPr lang="en-US" sz="3600" dirty="0">
                <a:solidFill>
                  <a:schemeClr val="tx1"/>
                </a:solidFill>
                <a:latin typeface="Times New Roman" panose="02020603050405020304" pitchFamily="18" charset="0"/>
                <a:cs typeface="Times New Roman" panose="02020603050405020304" pitchFamily="18" charset="0"/>
              </a:rPr>
              <a:t>normal gene regulation. Results </a:t>
            </a:r>
            <a:r>
              <a:rPr lang="en-US" sz="3600" dirty="0" smtClean="0">
                <a:solidFill>
                  <a:schemeClr val="tx1"/>
                </a:solidFill>
                <a:latin typeface="Times New Roman" panose="02020603050405020304" pitchFamily="18" charset="0"/>
                <a:cs typeface="Times New Roman" panose="02020603050405020304" pitchFamily="18" charset="0"/>
              </a:rPr>
              <a:t>suggest that overall there is a down regulation of many genes in the treated mice’s cerebellum. </a:t>
            </a:r>
            <a:endParaRPr lang="en-US" sz="3600" dirty="0">
              <a:solidFill>
                <a:schemeClr val="tx1"/>
              </a:solidFill>
              <a:latin typeface="Times New Roman" panose="02020603050405020304" pitchFamily="18" charset="0"/>
              <a:cs typeface="Times New Roman" panose="02020603050405020304" pitchFamily="18" charset="0"/>
            </a:endParaRPr>
          </a:p>
          <a:p>
            <a:endParaRPr lang="en-US" sz="3000" dirty="0" smtClean="0">
              <a:solidFill>
                <a:schemeClr val="tx1"/>
              </a:solidFill>
              <a:latin typeface="Times New Roman" pitchFamily="18" charset="0"/>
              <a:cs typeface="Times New Roman" pitchFamily="18" charset="0"/>
            </a:endParaRPr>
          </a:p>
        </p:txBody>
      </p:sp>
      <p:sp>
        <p:nvSpPr>
          <p:cNvPr id="6" name="Rectangle 5"/>
          <p:cNvSpPr/>
          <p:nvPr/>
        </p:nvSpPr>
        <p:spPr>
          <a:xfrm>
            <a:off x="28270200" y="5556738"/>
            <a:ext cx="9334500" cy="1798906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7200" b="1" dirty="0" smtClean="0">
                <a:solidFill>
                  <a:schemeClr val="tx1"/>
                </a:solidFill>
                <a:latin typeface="Times New Roman" panose="02020603050405020304" pitchFamily="18" charset="0"/>
                <a:cs typeface="Times New Roman" pitchFamily="18" charset="0"/>
              </a:rPr>
              <a:t>Materials and </a:t>
            </a:r>
            <a:r>
              <a:rPr lang="en-US" sz="7200" b="1" dirty="0" smtClean="0">
                <a:solidFill>
                  <a:schemeClr val="tx1"/>
                </a:solidFill>
                <a:latin typeface="Times New Roman" pitchFamily="18" charset="0"/>
                <a:cs typeface="Times New Roman" pitchFamily="18" charset="0"/>
              </a:rPr>
              <a:t>Methods</a:t>
            </a:r>
          </a:p>
          <a:p>
            <a:pPr algn="just"/>
            <a:endParaRPr lang="en-US" sz="3200" b="1" dirty="0">
              <a:solidFill>
                <a:schemeClr val="tx1"/>
              </a:solidFill>
              <a:latin typeface="Times New Roman" pitchFamily="18" charset="0"/>
              <a:cs typeface="Times New Roman" pitchFamily="18" charset="0"/>
            </a:endParaRPr>
          </a:p>
          <a:p>
            <a:pPr algn="just"/>
            <a:r>
              <a:rPr lang="en-US" sz="4200" b="1" dirty="0" smtClean="0">
                <a:solidFill>
                  <a:schemeClr val="tx1"/>
                </a:solidFill>
                <a:latin typeface="Times New Roman" pitchFamily="18" charset="0"/>
                <a:cs typeface="Times New Roman" pitchFamily="18" charset="0"/>
              </a:rPr>
              <a:t>Microarrays </a:t>
            </a:r>
            <a:r>
              <a:rPr lang="en-US" sz="4200" b="1" dirty="0" smtClean="0">
                <a:solidFill>
                  <a:schemeClr val="tx1"/>
                </a:solidFill>
                <a:latin typeface="Times New Roman" pitchFamily="18" charset="0"/>
                <a:cs typeface="Times New Roman" pitchFamily="18" charset="0"/>
              </a:rPr>
              <a:t>and mRNA prep:</a:t>
            </a:r>
          </a:p>
          <a:p>
            <a:r>
              <a:rPr lang="en-US" sz="3600" dirty="0" smtClean="0">
                <a:solidFill>
                  <a:schemeClr val="tx1"/>
                </a:solidFill>
                <a:latin typeface="Times New Roman" pitchFamily="18" charset="0"/>
                <a:cs typeface="Times New Roman" pitchFamily="18" charset="0"/>
              </a:rPr>
              <a:t>Microarrays and mRNA preparation were done using standard procedures for reverse transcription and microarray slide preparation as outlined in the figure below</a:t>
            </a:r>
            <a:r>
              <a:rPr lang="en-US" sz="3600" dirty="0" smtClean="0">
                <a:solidFill>
                  <a:schemeClr val="tx1"/>
                </a:solidFill>
                <a:latin typeface="Times New Roman" pitchFamily="18" charset="0"/>
                <a:cs typeface="Times New Roman" pitchFamily="18" charset="0"/>
              </a:rPr>
              <a:t>.</a:t>
            </a:r>
          </a:p>
          <a:p>
            <a:endParaRPr lang="en-US" sz="3600" dirty="0" smtClean="0">
              <a:solidFill>
                <a:schemeClr val="tx1"/>
              </a:solidFill>
              <a:latin typeface="Times New Roman" pitchFamily="18" charset="0"/>
              <a:cs typeface="Times New Roman" pitchFamily="18" charset="0"/>
            </a:endParaRPr>
          </a:p>
          <a:p>
            <a:endParaRPr lang="en-US" sz="3600" dirty="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endParaRPr lang="en-US" sz="3600" dirty="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endParaRPr lang="en-US" sz="3600" dirty="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endParaRPr lang="en-US" sz="3600" dirty="0">
              <a:solidFill>
                <a:schemeClr val="tx1"/>
              </a:solidFill>
              <a:latin typeface="Times New Roman" pitchFamily="18" charset="0"/>
              <a:cs typeface="Times New Roman" pitchFamily="18" charset="0"/>
            </a:endParaRPr>
          </a:p>
          <a:p>
            <a:r>
              <a:rPr lang="en-US" sz="3600" dirty="0" smtClean="0">
                <a:solidFill>
                  <a:schemeClr val="tx1"/>
                </a:solidFill>
                <a:latin typeface="Times New Roman" pitchFamily="18" charset="0"/>
                <a:cs typeface="Times New Roman" pitchFamily="18" charset="0"/>
              </a:rPr>
              <a:t>The microarrays were analyzed using a program called </a:t>
            </a:r>
            <a:r>
              <a:rPr lang="en-US" sz="3600" dirty="0" err="1" smtClean="0">
                <a:solidFill>
                  <a:schemeClr val="tx1"/>
                </a:solidFill>
                <a:latin typeface="Times New Roman" pitchFamily="18" charset="0"/>
                <a:cs typeface="Times New Roman" pitchFamily="18" charset="0"/>
              </a:rPr>
              <a:t>ScanAlyze</a:t>
            </a:r>
            <a:r>
              <a:rPr lang="en-US" sz="3600" dirty="0" smtClean="0">
                <a:solidFill>
                  <a:schemeClr val="tx1"/>
                </a:solidFill>
                <a:latin typeface="Times New Roman" pitchFamily="18" charset="0"/>
                <a:cs typeface="Times New Roman" pitchFamily="18" charset="0"/>
              </a:rPr>
              <a:t>, and then compiled in Excel.</a:t>
            </a:r>
            <a:endParaRPr lang="en-US" sz="3600" dirty="0">
              <a:solidFill>
                <a:schemeClr val="tx1"/>
              </a:solidFill>
              <a:latin typeface="Times New Roman" pitchFamily="18" charset="0"/>
              <a:cs typeface="Times New Roman" pitchFamily="18" charset="0"/>
            </a:endParaRPr>
          </a:p>
        </p:txBody>
      </p:sp>
      <p:sp>
        <p:nvSpPr>
          <p:cNvPr id="7" name="Rectangle 6"/>
          <p:cNvSpPr/>
          <p:nvPr/>
        </p:nvSpPr>
        <p:spPr>
          <a:xfrm>
            <a:off x="800100" y="17526000"/>
            <a:ext cx="9334500" cy="14539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7200" b="1" dirty="0" smtClean="0">
                <a:solidFill>
                  <a:schemeClr val="tx1"/>
                </a:solidFill>
                <a:latin typeface="Times New Roman" panose="02020603050405020304" pitchFamily="18" charset="0"/>
                <a:cs typeface="Times New Roman" pitchFamily="18" charset="0"/>
              </a:rPr>
              <a:t>Introduction</a:t>
            </a:r>
          </a:p>
          <a:p>
            <a:endParaRPr lang="en-US" sz="3600" dirty="0" smtClean="0">
              <a:solidFill>
                <a:schemeClr val="tx1"/>
              </a:solidFill>
              <a:latin typeface="Times New Roman" pitchFamily="18" charset="0"/>
              <a:cs typeface="Times New Roman" pitchFamily="18" charset="0"/>
            </a:endParaRPr>
          </a:p>
          <a:p>
            <a:r>
              <a:rPr lang="en-US" sz="3600" dirty="0" smtClean="0">
                <a:solidFill>
                  <a:schemeClr val="tx1"/>
                </a:solidFill>
                <a:latin typeface="Times New Roman" pitchFamily="18" charset="0"/>
                <a:cs typeface="Times New Roman" pitchFamily="18" charset="0"/>
              </a:rPr>
              <a:t>We received treated  mouse cerebellum from the lab of Amanda Myers and </a:t>
            </a:r>
            <a:r>
              <a:rPr lang="en-US" sz="3600" dirty="0" err="1" smtClean="0">
                <a:solidFill>
                  <a:schemeClr val="tx1"/>
                </a:solidFill>
                <a:latin typeface="Times New Roman" pitchFamily="18" charset="0"/>
                <a:cs typeface="Times New Roman" pitchFamily="18" charset="0"/>
              </a:rPr>
              <a:t>Eleonore</a:t>
            </a:r>
            <a:r>
              <a:rPr lang="en-US" sz="3600" dirty="0" smtClean="0">
                <a:solidFill>
                  <a:schemeClr val="tx1"/>
                </a:solidFill>
                <a:latin typeface="Times New Roman" pitchFamily="18" charset="0"/>
                <a:cs typeface="Times New Roman" pitchFamily="18" charset="0"/>
              </a:rPr>
              <a:t> </a:t>
            </a:r>
            <a:r>
              <a:rPr lang="en-US" sz="3600" dirty="0" err="1" smtClean="0">
                <a:solidFill>
                  <a:schemeClr val="tx1"/>
                </a:solidFill>
                <a:latin typeface="Times New Roman" pitchFamily="18" charset="0"/>
                <a:cs typeface="Times New Roman" pitchFamily="18" charset="0"/>
              </a:rPr>
              <a:t>Beurel</a:t>
            </a:r>
            <a:r>
              <a:rPr lang="en-US" sz="3600" dirty="0" smtClean="0">
                <a:solidFill>
                  <a:schemeClr val="tx1"/>
                </a:solidFill>
                <a:latin typeface="Times New Roman" pitchFamily="18" charset="0"/>
                <a:cs typeface="Times New Roman" pitchFamily="18" charset="0"/>
              </a:rPr>
              <a:t> at the University of Miami, our collaborating lab. GSK3 has been linked to many diseases such as Multiple Sclerosis, </a:t>
            </a:r>
            <a:r>
              <a:rPr lang="en-US" sz="3600" dirty="0">
                <a:solidFill>
                  <a:schemeClr val="tx1"/>
                </a:solidFill>
                <a:latin typeface="Times New Roman" panose="02020603050405020304" pitchFamily="18" charset="0"/>
                <a:cs typeface="Times New Roman" panose="02020603050405020304" pitchFamily="18" charset="0"/>
              </a:rPr>
              <a:t>mood disorders, Alzheimer’s disease, diabetes</a:t>
            </a:r>
            <a:r>
              <a:rPr lang="en-US" sz="3600" dirty="0" smtClean="0">
                <a:solidFill>
                  <a:schemeClr val="tx1"/>
                </a:solidFill>
                <a:latin typeface="Times New Roman" panose="02020603050405020304" pitchFamily="18" charset="0"/>
                <a:cs typeface="Times New Roman" panose="02020603050405020304" pitchFamily="18" charset="0"/>
              </a:rPr>
              <a:t>, cancer, among.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is used to block the translation of specific messages into their corresponding proteins. The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chosen was specific to the GSK3 gene, allowing a complete knock out of GSK3. </a:t>
            </a:r>
            <a:endParaRPr lang="en-US" sz="3600" dirty="0">
              <a:solidFill>
                <a:schemeClr val="tx1"/>
              </a:solidFill>
              <a:latin typeface="Times New Roman" pitchFamily="18" charset="0"/>
              <a:cs typeface="Times New Roman" pitchFamily="18" charset="0"/>
            </a:endParaRPr>
          </a:p>
        </p:txBody>
      </p:sp>
      <p:sp>
        <p:nvSpPr>
          <p:cNvPr id="8" name="Rectangle 7"/>
          <p:cNvSpPr/>
          <p:nvPr/>
        </p:nvSpPr>
        <p:spPr>
          <a:xfrm>
            <a:off x="28270200" y="24366647"/>
            <a:ext cx="9334500" cy="769889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7200" b="1" dirty="0" smtClean="0">
                <a:solidFill>
                  <a:schemeClr val="tx1"/>
                </a:solidFill>
                <a:latin typeface="Times New Roman" panose="02020603050405020304" pitchFamily="18" charset="0"/>
                <a:cs typeface="Times New Roman" pitchFamily="18" charset="0"/>
              </a:rPr>
              <a:t>Discussion</a:t>
            </a:r>
            <a:endParaRPr lang="en-US" sz="7200" b="1" dirty="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r>
              <a:rPr lang="en-US" sz="3600" dirty="0" err="1">
                <a:solidFill>
                  <a:schemeClr val="tx1"/>
                </a:solidFill>
                <a:latin typeface="Times New Roman" pitchFamily="18" charset="0"/>
                <a:cs typeface="Times New Roman" pitchFamily="18" charset="0"/>
              </a:rPr>
              <a:t>Jope</a:t>
            </a:r>
            <a:r>
              <a:rPr lang="en-US" sz="3600" dirty="0">
                <a:solidFill>
                  <a:schemeClr val="tx1"/>
                </a:solidFill>
                <a:latin typeface="Times New Roman" pitchFamily="18" charset="0"/>
                <a:cs typeface="Times New Roman" pitchFamily="18" charset="0"/>
              </a:rPr>
              <a:t> et al. found </a:t>
            </a:r>
            <a:r>
              <a:rPr lang="en-US" sz="3600" dirty="0" smtClean="0">
                <a:solidFill>
                  <a:schemeClr val="tx1"/>
                </a:solidFill>
                <a:latin typeface="Times New Roman" pitchFamily="18" charset="0"/>
                <a:cs typeface="Times New Roman" pitchFamily="18" charset="0"/>
              </a:rPr>
              <a:t>GSK3 causes irritation and swelling in </a:t>
            </a:r>
            <a:r>
              <a:rPr lang="en-US" sz="3600" dirty="0">
                <a:solidFill>
                  <a:schemeClr val="tx1"/>
                </a:solidFill>
                <a:latin typeface="Times New Roman" pitchFamily="18" charset="0"/>
                <a:cs typeface="Times New Roman" pitchFamily="18" charset="0"/>
              </a:rPr>
              <a:t>many diseases. </a:t>
            </a:r>
            <a:r>
              <a:rPr lang="en-US" sz="3600" dirty="0" smtClean="0">
                <a:solidFill>
                  <a:schemeClr val="tx1"/>
                </a:solidFill>
                <a:latin typeface="Times New Roman" pitchFamily="18" charset="0"/>
                <a:cs typeface="Times New Roman" pitchFamily="18" charset="0"/>
              </a:rPr>
              <a:t>The hope is that by knocking out GSK3 we can stop the progression of many of the diseases, or at least reduce the symptoms.</a:t>
            </a:r>
          </a:p>
          <a:p>
            <a:endParaRPr lang="en-US" sz="3600" dirty="0">
              <a:solidFill>
                <a:schemeClr val="tx1"/>
              </a:solidFill>
              <a:latin typeface="Times New Roman" pitchFamily="18" charset="0"/>
              <a:cs typeface="Times New Roman" pitchFamily="18" charset="0"/>
            </a:endParaRPr>
          </a:p>
          <a:p>
            <a:r>
              <a:rPr lang="en-US" sz="3600" dirty="0" smtClean="0">
                <a:solidFill>
                  <a:schemeClr val="tx1"/>
                </a:solidFill>
                <a:latin typeface="Times New Roman" pitchFamily="18" charset="0"/>
                <a:cs typeface="Times New Roman" pitchFamily="18" charset="0"/>
              </a:rPr>
              <a:t>So far, there does not seem </a:t>
            </a:r>
            <a:r>
              <a:rPr lang="en-US" sz="3600" dirty="0" smtClean="0">
                <a:solidFill>
                  <a:schemeClr val="tx1"/>
                </a:solidFill>
                <a:latin typeface="Times New Roman" pitchFamily="18" charset="0"/>
                <a:cs typeface="Times New Roman" pitchFamily="18" charset="0"/>
              </a:rPr>
              <a:t>to be many problems created by a GSK3 knockout in the cerebellum. Further </a:t>
            </a:r>
            <a:r>
              <a:rPr lang="en-US" sz="3600" dirty="0" smtClean="0">
                <a:solidFill>
                  <a:schemeClr val="tx1"/>
                </a:solidFill>
                <a:latin typeface="Times New Roman" pitchFamily="18" charset="0"/>
                <a:cs typeface="Times New Roman" pitchFamily="18" charset="0"/>
              </a:rPr>
              <a:t>research is required to determine if a GSK3 knockout is safe and effective for treatments.</a:t>
            </a:r>
            <a:endParaRPr lang="en-US" sz="3600" dirty="0">
              <a:solidFill>
                <a:schemeClr val="tx1"/>
              </a:solidFill>
              <a:latin typeface="Times New Roman" pitchFamily="18" charset="0"/>
              <a:cs typeface="Times New Roman" pitchFamily="18" charset="0"/>
            </a:endParaRPr>
          </a:p>
        </p:txBody>
      </p:sp>
      <p:sp>
        <p:nvSpPr>
          <p:cNvPr id="9" name="Rectangle 8"/>
          <p:cNvSpPr/>
          <p:nvPr/>
        </p:nvSpPr>
        <p:spPr>
          <a:xfrm>
            <a:off x="10785338" y="8540351"/>
            <a:ext cx="16687800" cy="1753445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7200" b="1" dirty="0" smtClean="0">
                <a:solidFill>
                  <a:schemeClr val="tx1"/>
                </a:solidFill>
                <a:latin typeface="Times New Roman" panose="02020603050405020304" pitchFamily="18" charset="0"/>
                <a:cs typeface="Times New Roman" pitchFamily="18" charset="0"/>
              </a:rPr>
              <a:t>Results</a:t>
            </a:r>
          </a:p>
          <a:p>
            <a:pPr algn="ctr"/>
            <a:endParaRPr lang="en-US" sz="7200" dirty="0">
              <a:solidFill>
                <a:schemeClr val="tx1"/>
              </a:solidFill>
              <a:latin typeface="Times New Roman" pitchFamily="18" charset="0"/>
              <a:cs typeface="Times New Roman" pitchFamily="18" charset="0"/>
            </a:endParaRPr>
          </a:p>
        </p:txBody>
      </p:sp>
      <p:sp>
        <p:nvSpPr>
          <p:cNvPr id="11" name="Rectangle 10"/>
          <p:cNvSpPr/>
          <p:nvPr/>
        </p:nvSpPr>
        <p:spPr>
          <a:xfrm>
            <a:off x="10858500" y="5562600"/>
            <a:ext cx="16687800" cy="259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solidFill>
                  <a:schemeClr val="tx1"/>
                </a:solidFill>
                <a:latin typeface="Times New Roman" panose="02020603050405020304" pitchFamily="18" charset="0"/>
                <a:cs typeface="Times New Roman" pitchFamily="18" charset="0"/>
              </a:rPr>
              <a:t>Melissa </a:t>
            </a:r>
            <a:r>
              <a:rPr lang="en-US" sz="3200" b="1" dirty="0" smtClean="0">
                <a:solidFill>
                  <a:schemeClr val="tx1"/>
                </a:solidFill>
                <a:latin typeface="Times New Roman" pitchFamily="18" charset="0"/>
                <a:cs typeface="Times New Roman" pitchFamily="18" charset="0"/>
              </a:rPr>
              <a:t>Moyer</a:t>
            </a:r>
            <a:endParaRPr lang="en-US" sz="3200" b="1" dirty="0" smtClean="0">
              <a:solidFill>
                <a:schemeClr val="tx1"/>
              </a:solidFill>
              <a:latin typeface="Times New Roman" pitchFamily="18" charset="0"/>
              <a:cs typeface="Times New Roman"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K. Joy </a:t>
            </a:r>
            <a:r>
              <a:rPr lang="en-US" sz="3200" dirty="0" err="1">
                <a:solidFill>
                  <a:schemeClr val="tx1"/>
                </a:solidFill>
                <a:latin typeface="Times New Roman" panose="02020603050405020304" pitchFamily="18" charset="0"/>
                <a:cs typeface="Times New Roman" panose="02020603050405020304" pitchFamily="18" charset="0"/>
              </a:rPr>
              <a:t>Karnas</a:t>
            </a:r>
            <a:r>
              <a:rPr lang="en-US" sz="3200" dirty="0">
                <a:solidFill>
                  <a:schemeClr val="tx1"/>
                </a:solidFill>
                <a:latin typeface="Times New Roman" panose="02020603050405020304" pitchFamily="18" charset="0"/>
                <a:cs typeface="Times New Roman" panose="02020603050405020304" pitchFamily="18" charset="0"/>
              </a:rPr>
              <a:t>, Ph.D</a:t>
            </a:r>
            <a:r>
              <a:rPr lang="en-US" sz="3200" dirty="0" smtClean="0">
                <a:solidFill>
                  <a:schemeClr val="tx1"/>
                </a:solidFill>
                <a:latin typeface="Times New Roman" panose="02020603050405020304" pitchFamily="18" charset="0"/>
                <a:cs typeface="Times New Roman" panose="02020603050405020304" pitchFamily="18" charset="0"/>
              </a:rPr>
              <a:t>. Associate </a:t>
            </a:r>
            <a:r>
              <a:rPr lang="en-US" sz="3200" dirty="0">
                <a:solidFill>
                  <a:schemeClr val="tx1"/>
                </a:solidFill>
                <a:latin typeface="Times New Roman" panose="02020603050405020304" pitchFamily="18" charset="0"/>
                <a:cs typeface="Times New Roman" panose="02020603050405020304" pitchFamily="18" charset="0"/>
              </a:rPr>
              <a:t>Professor and Director of Genetic Engineering</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Cedar Crest College, Department of Biological </a:t>
            </a:r>
            <a:r>
              <a:rPr lang="en-US" sz="3200" dirty="0" smtClean="0">
                <a:solidFill>
                  <a:schemeClr val="tx1"/>
                </a:solidFill>
                <a:latin typeface="Times New Roman" panose="02020603050405020304" pitchFamily="18" charset="0"/>
                <a:cs typeface="Times New Roman" panose="02020603050405020304" pitchFamily="18" charset="0"/>
              </a:rPr>
              <a:t>Sciences </a:t>
            </a:r>
          </a:p>
          <a:p>
            <a:pPr algn="ctr"/>
            <a:r>
              <a:rPr lang="en-US" sz="3200" dirty="0" smtClean="0">
                <a:solidFill>
                  <a:schemeClr val="tx1"/>
                </a:solidFill>
                <a:latin typeface="Times New Roman" panose="02020603050405020304" pitchFamily="18" charset="0"/>
                <a:cs typeface="Times New Roman" panose="02020603050405020304" pitchFamily="18" charset="0"/>
              </a:rPr>
              <a:t>100 </a:t>
            </a:r>
            <a:r>
              <a:rPr lang="en-US" sz="3200" dirty="0">
                <a:solidFill>
                  <a:schemeClr val="tx1"/>
                </a:solidFill>
                <a:latin typeface="Times New Roman" panose="02020603050405020304" pitchFamily="18" charset="0"/>
                <a:cs typeface="Times New Roman" panose="02020603050405020304" pitchFamily="18" charset="0"/>
              </a:rPr>
              <a:t>College Drive, Allentown, PA 18104</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610-606-4666 x3681</a:t>
            </a:r>
            <a:r>
              <a:rPr lang="en-US" sz="3200" dirty="0" smtClean="0">
                <a:solidFill>
                  <a:schemeClr val="tx1"/>
                </a:solidFill>
                <a:latin typeface="Times New Roman" pitchFamily="18" charset="0"/>
                <a:cs typeface="Times New Roman" pitchFamily="18" charset="0"/>
              </a:rPr>
              <a:t>4</a:t>
            </a:r>
            <a:endParaRPr lang="en-US" sz="3200" dirty="0">
              <a:solidFill>
                <a:schemeClr val="tx1"/>
              </a:solidFill>
              <a:latin typeface="Times New Roman" pitchFamily="18" charset="0"/>
              <a:cs typeface="Times New Roman" pitchFamily="18" charset="0"/>
            </a:endParaRPr>
          </a:p>
        </p:txBody>
      </p:sp>
      <p:sp>
        <p:nvSpPr>
          <p:cNvPr id="12" name="Rectangle 11"/>
          <p:cNvSpPr/>
          <p:nvPr/>
        </p:nvSpPr>
        <p:spPr>
          <a:xfrm>
            <a:off x="10858500" y="26894769"/>
            <a:ext cx="7924800" cy="517077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6000" b="1" dirty="0" smtClean="0">
                <a:solidFill>
                  <a:schemeClr val="tx1"/>
                </a:solidFill>
                <a:latin typeface="Times New Roman" panose="02020603050405020304" pitchFamily="18" charset="0"/>
                <a:cs typeface="Times New Roman" pitchFamily="18" charset="0"/>
              </a:rPr>
              <a:t>Animal </a:t>
            </a:r>
            <a:r>
              <a:rPr lang="en-US" sz="6000" b="1" dirty="0" smtClean="0">
                <a:solidFill>
                  <a:schemeClr val="tx1"/>
                </a:solidFill>
                <a:latin typeface="Times New Roman" pitchFamily="18" charset="0"/>
                <a:cs typeface="Times New Roman" pitchFamily="18" charset="0"/>
              </a:rPr>
              <a:t>Testing</a:t>
            </a:r>
            <a:endParaRPr lang="en-US" sz="6000" b="1" dirty="0" smtClean="0">
              <a:solidFill>
                <a:schemeClr val="tx1"/>
              </a:solidFill>
              <a:latin typeface="Times New Roman" pitchFamily="18" charset="0"/>
              <a:cs typeface="Times New Roman" pitchFamily="18" charset="0"/>
            </a:endParaRPr>
          </a:p>
          <a:p>
            <a:pPr algn="just"/>
            <a:endParaRPr lang="en-US" sz="1000" dirty="0" smtClean="0">
              <a:solidFill>
                <a:schemeClr val="tx1"/>
              </a:solidFill>
              <a:latin typeface="Times New Roman" pitchFamily="18" charset="0"/>
              <a:cs typeface="Times New Roman" pitchFamily="18" charset="0"/>
            </a:endParaRPr>
          </a:p>
          <a:p>
            <a:pPr algn="just"/>
            <a:r>
              <a:rPr lang="en-US" sz="2600" dirty="0" smtClean="0">
                <a:solidFill>
                  <a:schemeClr val="tx1"/>
                </a:solidFill>
                <a:latin typeface="Times New Roman" pitchFamily="18" charset="0"/>
                <a:cs typeface="Times New Roman" pitchFamily="18" charset="0"/>
              </a:rPr>
              <a:t>Using </a:t>
            </a:r>
            <a:r>
              <a:rPr lang="en-US" sz="2600" dirty="0" smtClean="0">
                <a:solidFill>
                  <a:schemeClr val="tx1"/>
                </a:solidFill>
                <a:latin typeface="Times New Roman" pitchFamily="18" charset="0"/>
                <a:cs typeface="Times New Roman" pitchFamily="18" charset="0"/>
              </a:rPr>
              <a:t>animals for </a:t>
            </a:r>
            <a:r>
              <a:rPr lang="en-US" sz="2600" dirty="0" smtClean="0">
                <a:solidFill>
                  <a:schemeClr val="tx1"/>
                </a:solidFill>
                <a:latin typeface="Times New Roman" pitchFamily="18" charset="0"/>
                <a:cs typeface="Times New Roman" pitchFamily="18" charset="0"/>
              </a:rPr>
              <a:t>testing different </a:t>
            </a:r>
            <a:r>
              <a:rPr lang="en-US" sz="2600" dirty="0" smtClean="0">
                <a:solidFill>
                  <a:schemeClr val="tx1"/>
                </a:solidFill>
                <a:latin typeface="Times New Roman" pitchFamily="18" charset="0"/>
                <a:cs typeface="Times New Roman" pitchFamily="18" charset="0"/>
              </a:rPr>
              <a:t>treatments</a:t>
            </a:r>
            <a:r>
              <a:rPr lang="en-US" sz="2600"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has long been controversial. Many people feel that it is cruel to use them; however, without this testing we would not have the amount of knowledge that we do on many conditions present in the world </a:t>
            </a:r>
            <a:r>
              <a:rPr lang="en-US" sz="2600" dirty="0" smtClean="0">
                <a:solidFill>
                  <a:schemeClr val="tx1"/>
                </a:solidFill>
                <a:latin typeface="Times New Roman" pitchFamily="18" charset="0"/>
                <a:cs typeface="Times New Roman" pitchFamily="18" charset="0"/>
              </a:rPr>
              <a:t>today, </a:t>
            </a:r>
            <a:r>
              <a:rPr lang="en-US" sz="2600" dirty="0" smtClean="0">
                <a:solidFill>
                  <a:schemeClr val="tx1"/>
                </a:solidFill>
                <a:latin typeface="Times New Roman" pitchFamily="18" charset="0"/>
                <a:cs typeface="Times New Roman" pitchFamily="18" charset="0"/>
              </a:rPr>
              <a:t>nor would we know how to treat most of them. There are strict guidelines as to the use of animals. They are sacrificed humanly so little to no pain is felt by the </a:t>
            </a:r>
            <a:r>
              <a:rPr lang="en-US" sz="2600" dirty="0" smtClean="0">
                <a:solidFill>
                  <a:schemeClr val="tx1"/>
                </a:solidFill>
                <a:latin typeface="Times New Roman" pitchFamily="18" charset="0"/>
                <a:cs typeface="Times New Roman" pitchFamily="18" charset="0"/>
              </a:rPr>
              <a:t>subject. </a:t>
            </a:r>
            <a:r>
              <a:rPr lang="en-US" sz="2600" dirty="0" smtClean="0">
                <a:solidFill>
                  <a:schemeClr val="tx1"/>
                </a:solidFill>
                <a:latin typeface="Times New Roman" pitchFamily="18" charset="0"/>
                <a:cs typeface="Times New Roman" pitchFamily="18" charset="0"/>
              </a:rPr>
              <a:t>It is not right to use animals frivolously for testing, there must be a good reason behind their use that will further </a:t>
            </a:r>
            <a:r>
              <a:rPr lang="en-US" sz="2600" dirty="0" smtClean="0">
                <a:solidFill>
                  <a:schemeClr val="tx1"/>
                </a:solidFill>
                <a:latin typeface="Times New Roman" pitchFamily="18" charset="0"/>
                <a:cs typeface="Times New Roman" pitchFamily="18" charset="0"/>
              </a:rPr>
              <a:t>society's </a:t>
            </a:r>
            <a:r>
              <a:rPr lang="en-US" sz="2600" dirty="0" smtClean="0">
                <a:solidFill>
                  <a:schemeClr val="tx1"/>
                </a:solidFill>
                <a:latin typeface="Times New Roman" pitchFamily="18" charset="0"/>
                <a:cs typeface="Times New Roman" pitchFamily="18" charset="0"/>
              </a:rPr>
              <a:t>knowledge</a:t>
            </a:r>
            <a:r>
              <a:rPr lang="en-US" sz="2600" dirty="0" smtClean="0">
                <a:solidFill>
                  <a:schemeClr val="tx1"/>
                </a:solidFill>
                <a:latin typeface="Times New Roman" pitchFamily="18" charset="0"/>
                <a:cs typeface="Times New Roman" pitchFamily="18" charset="0"/>
              </a:rPr>
              <a:t>.</a:t>
            </a:r>
            <a:endParaRPr lang="en-US" sz="2600" dirty="0" smtClean="0">
              <a:solidFill>
                <a:schemeClr val="tx1"/>
              </a:solidFill>
              <a:latin typeface="Times New Roman" pitchFamily="18" charset="0"/>
              <a:cs typeface="Times New Roman" pitchFamily="18" charset="0"/>
            </a:endParaRPr>
          </a:p>
        </p:txBody>
      </p:sp>
      <p:sp>
        <p:nvSpPr>
          <p:cNvPr id="18" name="Rectangle 17"/>
          <p:cNvSpPr/>
          <p:nvPr/>
        </p:nvSpPr>
        <p:spPr>
          <a:xfrm>
            <a:off x="19659599" y="26894769"/>
            <a:ext cx="7850981" cy="517077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lvl="0" algn="ctr"/>
            <a:r>
              <a:rPr lang="en-US" sz="6000" b="1" dirty="0" smtClean="0">
                <a:solidFill>
                  <a:schemeClr val="tx1"/>
                </a:solidFill>
                <a:latin typeface="Times New Roman" panose="02020603050405020304" pitchFamily="18" charset="0"/>
                <a:cs typeface="Times New Roman" pitchFamily="18" charset="0"/>
              </a:rPr>
              <a:t>References</a:t>
            </a:r>
          </a:p>
          <a:p>
            <a:pPr lvl="0" algn="ctr"/>
            <a:endParaRPr lang="en-US" sz="1400" dirty="0" smtClean="0">
              <a:solidFill>
                <a:schemeClr val="tx1"/>
              </a:solidFill>
              <a:latin typeface="Times New Roman" panose="02020603050405020304" pitchFamily="18" charset="0"/>
              <a:cs typeface="Times New Roman" pitchFamily="18" charset="0"/>
            </a:endParaRPr>
          </a:p>
          <a:p>
            <a:pPr marL="457200" lvl="0" indent="-457200">
              <a:buFont typeface="+mj-lt"/>
              <a:buAutoNum type="arabicPeriod"/>
            </a:pPr>
            <a:r>
              <a:rPr lang="en-US" sz="2800" dirty="0" err="1" smtClean="0">
                <a:solidFill>
                  <a:schemeClr val="tx1"/>
                </a:solidFill>
                <a:latin typeface="Times New Roman" panose="02020603050405020304" pitchFamily="18" charset="0"/>
                <a:cs typeface="Times New Roman" panose="02020603050405020304" pitchFamily="18" charset="0"/>
              </a:rPr>
              <a:t>Jope</a:t>
            </a:r>
            <a:r>
              <a:rPr lang="en-US" sz="2800" dirty="0">
                <a:solidFill>
                  <a:schemeClr val="tx1"/>
                </a:solidFill>
                <a:latin typeface="Times New Roman" panose="02020603050405020304" pitchFamily="18" charset="0"/>
                <a:cs typeface="Times New Roman" panose="02020603050405020304" pitchFamily="18" charset="0"/>
              </a:rPr>
              <a:t>, Richard S., Christopher J. </a:t>
            </a:r>
            <a:r>
              <a:rPr lang="en-US" sz="2800" dirty="0" err="1">
                <a:solidFill>
                  <a:schemeClr val="tx1"/>
                </a:solidFill>
                <a:latin typeface="Times New Roman" panose="02020603050405020304" pitchFamily="18" charset="0"/>
                <a:cs typeface="Times New Roman" panose="02020603050405020304" pitchFamily="18" charset="0"/>
              </a:rPr>
              <a:t>Yuskaitis</a:t>
            </a:r>
            <a:r>
              <a:rPr lang="en-US" sz="2800" dirty="0">
                <a:solidFill>
                  <a:schemeClr val="tx1"/>
                </a:solidFill>
                <a:latin typeface="Times New Roman" panose="02020603050405020304" pitchFamily="18" charset="0"/>
                <a:cs typeface="Times New Roman" panose="02020603050405020304" pitchFamily="18" charset="0"/>
              </a:rPr>
              <a:t>, and </a:t>
            </a:r>
            <a:r>
              <a:rPr lang="en-US" sz="2800" dirty="0" err="1">
                <a:solidFill>
                  <a:schemeClr val="tx1"/>
                </a:solidFill>
                <a:latin typeface="Times New Roman" panose="02020603050405020304" pitchFamily="18" charset="0"/>
                <a:cs typeface="Times New Roman" panose="02020603050405020304" pitchFamily="18" charset="0"/>
              </a:rPr>
              <a:t>Eléonore</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Beurel</a:t>
            </a:r>
            <a:r>
              <a:rPr lang="en-US" sz="2800" dirty="0">
                <a:solidFill>
                  <a:schemeClr val="tx1"/>
                </a:solidFill>
                <a:latin typeface="Times New Roman" panose="02020603050405020304" pitchFamily="18" charset="0"/>
                <a:cs typeface="Times New Roman" panose="02020603050405020304" pitchFamily="18" charset="0"/>
              </a:rPr>
              <a:t>. "Glycogen Synthase Kinase-3 (GSK3): Inflammation, Diseases, and Therapeutics." </a:t>
            </a:r>
            <a:r>
              <a:rPr lang="en-US" sz="2800" i="1" dirty="0">
                <a:solidFill>
                  <a:schemeClr val="tx1"/>
                </a:solidFill>
                <a:latin typeface="Times New Roman" panose="02020603050405020304" pitchFamily="18" charset="0"/>
                <a:cs typeface="Times New Roman" panose="02020603050405020304" pitchFamily="18" charset="0"/>
              </a:rPr>
              <a:t>Neurochemical Research</a:t>
            </a:r>
            <a:r>
              <a:rPr lang="en-US" sz="2800" dirty="0">
                <a:solidFill>
                  <a:schemeClr val="tx1"/>
                </a:solidFill>
                <a:latin typeface="Times New Roman" panose="02020603050405020304" pitchFamily="18" charset="0"/>
                <a:cs typeface="Times New Roman" panose="02020603050405020304" pitchFamily="18" charset="0"/>
              </a:rPr>
              <a:t> 32.4-5 (2007): 577-95. </a:t>
            </a:r>
            <a:r>
              <a:rPr lang="en-US" sz="2800" dirty="0" smtClean="0">
                <a:solidFill>
                  <a:schemeClr val="tx1"/>
                </a:solidFill>
                <a:latin typeface="Times New Roman" panose="02020603050405020304" pitchFamily="18" charset="0"/>
                <a:cs typeface="Times New Roman" panose="02020603050405020304" pitchFamily="18" charset="0"/>
              </a:rPr>
              <a:t>Print. </a:t>
            </a:r>
          </a:p>
          <a:p>
            <a:pPr marL="457200" lvl="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hlinkClick r:id="rId3"/>
              </a:rPr>
              <a:t>http://www.ncbi.nlm.nih.gov</a:t>
            </a:r>
            <a:endParaRPr lang="en-US" sz="2800" dirty="0" smtClean="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800" dirty="0" err="1" smtClean="0">
                <a:solidFill>
                  <a:schemeClr val="tx1"/>
                </a:solidFill>
                <a:latin typeface="Times New Roman" panose="02020603050405020304" pitchFamily="18" charset="0"/>
                <a:cs typeface="Times New Roman" panose="02020603050405020304" pitchFamily="18" charset="0"/>
              </a:rPr>
              <a:t>Meebo</a:t>
            </a:r>
            <a:r>
              <a:rPr lang="en-US" sz="2800" dirty="0" smtClean="0">
                <a:solidFill>
                  <a:schemeClr val="tx1"/>
                </a:solidFill>
                <a:latin typeface="Times New Roman" panose="02020603050405020304" pitchFamily="18" charset="0"/>
                <a:cs typeface="Times New Roman" panose="02020603050405020304" pitchFamily="18" charset="0"/>
              </a:rPr>
              <a:t> Batch 8 Excel </a:t>
            </a:r>
          </a:p>
          <a:p>
            <a:pPr marL="457200" lvl="0" indent="-457200">
              <a:buFont typeface="+mj-lt"/>
              <a:buAutoNum type="arabicPeriod"/>
            </a:pPr>
            <a:r>
              <a:rPr lang="en-US" sz="2800" dirty="0">
                <a:solidFill>
                  <a:schemeClr val="tx1"/>
                </a:solidFill>
                <a:latin typeface="Times New Roman" pitchFamily="18" charset="0"/>
                <a:cs typeface="Times New Roman" pitchFamily="18" charset="0"/>
              </a:rPr>
              <a:t>Amanda Myers and </a:t>
            </a:r>
            <a:r>
              <a:rPr lang="en-US" sz="2800" dirty="0" err="1">
                <a:solidFill>
                  <a:schemeClr val="tx1"/>
                </a:solidFill>
                <a:latin typeface="Times New Roman" pitchFamily="18" charset="0"/>
                <a:cs typeface="Times New Roman" pitchFamily="18" charset="0"/>
              </a:rPr>
              <a:t>Eleonore</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Beurel</a:t>
            </a:r>
            <a:r>
              <a:rPr lang="en-US" sz="2800" dirty="0">
                <a:solidFill>
                  <a:schemeClr val="tx1"/>
                </a:solidFill>
                <a:latin typeface="Times New Roman" pitchFamily="18" charset="0"/>
                <a:cs typeface="Times New Roman" pitchFamily="18" charset="0"/>
              </a:rPr>
              <a:t> at the University of Miami</a:t>
            </a:r>
            <a:endParaRPr lang="en-US" sz="2800" dirty="0">
              <a:solidFill>
                <a:schemeClr val="tx1"/>
              </a:solidFill>
              <a:latin typeface="Times New Roman" pitchFamily="18" charset="0"/>
              <a:cs typeface="Times New Roman" pitchFamily="18" charset="0"/>
            </a:endParaRPr>
          </a:p>
        </p:txBody>
      </p:sp>
      <p:pic>
        <p:nvPicPr>
          <p:cNvPr id="23" name="Picture 22"/>
          <p:cNvPicPr/>
          <p:nvPr/>
        </p:nvPicPr>
        <p:blipFill>
          <a:blip r:embed="rId4"/>
          <a:stretch>
            <a:fillRect/>
          </a:stretch>
        </p:blipFill>
        <p:spPr>
          <a:xfrm>
            <a:off x="29673050" y="10137531"/>
            <a:ext cx="6109699" cy="4416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28346400" y="14554200"/>
            <a:ext cx="4435634"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http://angerer.swissbrain.org/archive/2002/11</a:t>
            </a:r>
            <a:r>
              <a:rPr lang="en-US" sz="1100" dirty="0">
                <a:latin typeface="Times New Roman" panose="02020603050405020304" pitchFamily="18" charset="0"/>
                <a:cs typeface="Times New Roman" panose="02020603050405020304" pitchFamily="18" charset="0"/>
              </a:rPr>
              <a:t>/</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6600" y="10337288"/>
            <a:ext cx="7886700"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0896599" y="12531550"/>
            <a:ext cx="12155815" cy="2862322"/>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Figure 4:</a:t>
            </a:r>
            <a:r>
              <a:rPr lang="en-US" sz="3600" dirty="0" smtClean="0">
                <a:latin typeface="Times New Roman" panose="02020603050405020304" pitchFamily="18" charset="0"/>
                <a:cs typeface="Times New Roman" panose="02020603050405020304" pitchFamily="18" charset="0"/>
              </a:rPr>
              <a:t> Flag numbers, Expression level, and Microarray spot colors guide. Those with no expression have a flag number of zero, while the other spot colors have a flag number underneath. Over expression versus under </a:t>
            </a:r>
            <a:r>
              <a:rPr lang="en-US" sz="3600" dirty="0">
                <a:latin typeface="Times New Roman" panose="02020603050405020304" pitchFamily="18" charset="0"/>
                <a:cs typeface="Times New Roman" panose="02020603050405020304" pitchFamily="18" charset="0"/>
              </a:rPr>
              <a:t>e</a:t>
            </a:r>
            <a:r>
              <a:rPr lang="en-US" sz="3600" dirty="0" smtClean="0">
                <a:latin typeface="Times New Roman" panose="02020603050405020304" pitchFamily="18" charset="0"/>
                <a:cs typeface="Times New Roman" panose="02020603050405020304" pitchFamily="18" charset="0"/>
              </a:rPr>
              <a:t>xpression refer to the experimental versus the control.</a:t>
            </a:r>
            <a:endParaRPr lang="en-US" sz="3600" dirty="0">
              <a:latin typeface="Times New Roman" panose="02020603050405020304" pitchFamily="18" charset="0"/>
              <a:cs typeface="Times New Roman" panose="02020603050405020304" pitchFamily="18" charset="0"/>
            </a:endParaRPr>
          </a:p>
        </p:txBody>
      </p:sp>
      <p:pic>
        <p:nvPicPr>
          <p:cNvPr id="1031" name="Picture 7" descr="mouse brain atlas section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0941" y="16764000"/>
            <a:ext cx="6326318" cy="5257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28400991" y="22193071"/>
            <a:ext cx="9089409" cy="120032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http://www.gensat.org/imagenavigator.jsp?imageID=35762 </a:t>
            </a:r>
          </a:p>
          <a:p>
            <a:r>
              <a:rPr lang="en-US" sz="3000" b="1" dirty="0" smtClean="0">
                <a:latin typeface="Times New Roman" panose="02020603050405020304" pitchFamily="18" charset="0"/>
                <a:cs typeface="Times New Roman" panose="02020603050405020304" pitchFamily="18" charset="0"/>
              </a:rPr>
              <a:t>Figure 7:</a:t>
            </a:r>
            <a:r>
              <a:rPr lang="en-US" sz="3000" dirty="0" smtClean="0">
                <a:latin typeface="Times New Roman" panose="02020603050405020304" pitchFamily="18" charset="0"/>
                <a:cs typeface="Times New Roman" panose="02020603050405020304" pitchFamily="18" charset="0"/>
              </a:rPr>
              <a:t> Labeled mouse brain diagram. We only used the cerebellum, labeled in yellow. </a:t>
            </a:r>
          </a:p>
        </p:txBody>
      </p:sp>
      <p:pic>
        <p:nvPicPr>
          <p:cNvPr id="1033" name="Picture 9" descr="http://journals.prous.com/journals/dnp/20031609/html/dn160557/images/VanWayme_f1.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425" y="27164332"/>
            <a:ext cx="3762375" cy="3190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0" name="Rectangle 29"/>
          <p:cNvSpPr/>
          <p:nvPr/>
        </p:nvSpPr>
        <p:spPr>
          <a:xfrm>
            <a:off x="838200" y="30475535"/>
            <a:ext cx="403860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http://journals.prous.com/journals/dnp/20031609/html/dn160557/images/VanWayme_f1.gif</a:t>
            </a:r>
          </a:p>
        </p:txBody>
      </p:sp>
      <p:sp>
        <p:nvSpPr>
          <p:cNvPr id="31" name="TextBox 30"/>
          <p:cNvSpPr txBox="1"/>
          <p:nvPr/>
        </p:nvSpPr>
        <p:spPr>
          <a:xfrm>
            <a:off x="800100" y="30803671"/>
            <a:ext cx="9334500" cy="1200329"/>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Figures 2 and 3: </a:t>
            </a:r>
            <a:r>
              <a:rPr lang="en-US" sz="3600" dirty="0" smtClean="0">
                <a:latin typeface="Times New Roman" panose="02020603050405020304" pitchFamily="18" charset="0"/>
                <a:cs typeface="Times New Roman" panose="02020603050405020304" pitchFamily="18" charset="0"/>
              </a:rPr>
              <a:t>A few pathways with GSK3 regulation and corresponding effects.</a:t>
            </a:r>
            <a:endParaRPr lang="en-US" sz="3600" dirty="0">
              <a:latin typeface="Times New Roman" panose="02020603050405020304" pitchFamily="18" charset="0"/>
              <a:cs typeface="Times New Roman" panose="02020603050405020304" pitchFamily="18" charset="0"/>
            </a:endParaRPr>
          </a:p>
        </p:txBody>
      </p:sp>
      <p:pic>
        <p:nvPicPr>
          <p:cNvPr id="1035" name="Picture 11" descr="http://www.intechopen.com/source/html/43840/media/image1_w.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2600" y="27164332"/>
            <a:ext cx="4343400" cy="3144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24" name="Rectangle 1023"/>
          <p:cNvSpPr/>
          <p:nvPr/>
        </p:nvSpPr>
        <p:spPr>
          <a:xfrm>
            <a:off x="5486400" y="30475535"/>
            <a:ext cx="4572000"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http://www.intechopen.com/source/html/43840/media/image1_w.jpg</a:t>
            </a:r>
          </a:p>
        </p:txBody>
      </p:sp>
      <p:sp>
        <p:nvSpPr>
          <p:cNvPr id="1025" name="TextBox 1024"/>
          <p:cNvSpPr txBox="1"/>
          <p:nvPr/>
        </p:nvSpPr>
        <p:spPr>
          <a:xfrm>
            <a:off x="28270200" y="14669869"/>
            <a:ext cx="8915401"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Figure 6: </a:t>
            </a:r>
            <a:r>
              <a:rPr lang="en-US" sz="3600" dirty="0" smtClean="0">
                <a:latin typeface="Times New Roman" panose="02020603050405020304" pitchFamily="18" charset="0"/>
                <a:cs typeface="Times New Roman" panose="02020603050405020304" pitchFamily="18" charset="0"/>
              </a:rPr>
              <a:t>Microarray Procedures</a:t>
            </a:r>
            <a:endParaRPr lang="en-US" sz="3600" dirty="0">
              <a:latin typeface="Times New Roman" panose="02020603050405020304" pitchFamily="18" charset="0"/>
              <a:cs typeface="Times New Roman" panose="02020603050405020304" pitchFamily="18" charset="0"/>
            </a:endParaRPr>
          </a:p>
        </p:txBody>
      </p:sp>
      <p:pic>
        <p:nvPicPr>
          <p:cNvPr id="1037" name="Picture 13" descr="http://www.reproduction-online.org/content/137/6/901/F5.large.jpg"/>
          <p:cNvPicPr>
            <a:picLocks noChangeAspect="1" noChangeArrowheads="1"/>
          </p:cNvPicPr>
          <p:nvPr/>
        </p:nvPicPr>
        <p:blipFill rotWithShape="1">
          <a:blip r:embed="rId9">
            <a:extLst>
              <a:ext uri="{28A0092B-C50C-407E-A947-70E740481C1C}">
                <a14:useLocalDpi xmlns:a14="http://schemas.microsoft.com/office/drawing/2010/main" val="0"/>
              </a:ext>
            </a:extLst>
          </a:blip>
          <a:srcRect l="19503" t="54420" r="20694"/>
          <a:stretch/>
        </p:blipFill>
        <p:spPr bwMode="auto">
          <a:xfrm>
            <a:off x="938463" y="24765000"/>
            <a:ext cx="3328737" cy="19741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29" name="Rectangle 1028"/>
          <p:cNvSpPr/>
          <p:nvPr/>
        </p:nvSpPr>
        <p:spPr>
          <a:xfrm>
            <a:off x="874486" y="26756270"/>
            <a:ext cx="19202400" cy="276999"/>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http://www.reproduction-online.org/content/137/6/901/F5.large.jpg</a:t>
            </a:r>
          </a:p>
        </p:txBody>
      </p:sp>
      <p:sp>
        <p:nvSpPr>
          <p:cNvPr id="1032" name="TextBox 1031"/>
          <p:cNvSpPr txBox="1"/>
          <p:nvPr/>
        </p:nvSpPr>
        <p:spPr>
          <a:xfrm>
            <a:off x="4495800" y="24841200"/>
            <a:ext cx="5562600" cy="175432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r>
              <a:rPr lang="en-US" sz="3600" b="1" dirty="0" smtClean="0">
                <a:solidFill>
                  <a:schemeClr val="tx1"/>
                </a:solidFill>
                <a:latin typeface="Times New Roman" panose="02020603050405020304" pitchFamily="18" charset="0"/>
                <a:cs typeface="Times New Roman" panose="02020603050405020304" pitchFamily="18" charset="0"/>
              </a:rPr>
              <a:t>Figure 1:</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siRNA</a:t>
            </a:r>
            <a:r>
              <a:rPr lang="en-US" sz="3600" dirty="0" smtClean="0">
                <a:solidFill>
                  <a:schemeClr val="tx1"/>
                </a:solidFill>
                <a:latin typeface="Times New Roman" panose="02020603050405020304" pitchFamily="18" charset="0"/>
                <a:cs typeface="Times New Roman" panose="02020603050405020304" pitchFamily="18" charset="0"/>
              </a:rPr>
              <a:t> breaks down mRNA to block translation of proteins. </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18897600" y="10484621"/>
            <a:ext cx="8309629" cy="175432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r>
              <a:rPr lang="en-US" sz="3600" b="1" dirty="0" smtClean="0">
                <a:solidFill>
                  <a:schemeClr val="tx1"/>
                </a:solidFill>
                <a:latin typeface="Times New Roman" panose="02020603050405020304" pitchFamily="18" charset="0"/>
                <a:cs typeface="Times New Roman" panose="02020603050405020304" pitchFamily="18" charset="0"/>
              </a:rPr>
              <a:t>Table 1:</a:t>
            </a:r>
            <a:r>
              <a:rPr lang="en-US" sz="3600" dirty="0" smtClean="0">
                <a:solidFill>
                  <a:schemeClr val="tx1"/>
                </a:solidFill>
                <a:latin typeface="Times New Roman" panose="02020603050405020304" pitchFamily="18" charset="0"/>
                <a:cs typeface="Times New Roman" panose="02020603050405020304" pitchFamily="18" charset="0"/>
              </a:rPr>
              <a:t> Count of flag labels, for a total of 236 spots labeled out </a:t>
            </a:r>
          </a:p>
          <a:p>
            <a:r>
              <a:rPr lang="en-US" sz="3600" dirty="0" smtClean="0">
                <a:solidFill>
                  <a:schemeClr val="tx1"/>
                </a:solidFill>
                <a:latin typeface="Times New Roman" panose="02020603050405020304" pitchFamily="18" charset="0"/>
                <a:cs typeface="Times New Roman" panose="02020603050405020304" pitchFamily="18" charset="0"/>
              </a:rPr>
              <a:t>of 37632 total spots.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1034" name="TextBox 1033"/>
          <p:cNvSpPr txBox="1"/>
          <p:nvPr/>
        </p:nvSpPr>
        <p:spPr>
          <a:xfrm>
            <a:off x="10820400" y="15417989"/>
            <a:ext cx="16306800" cy="3416320"/>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Table 2: </a:t>
            </a:r>
            <a:r>
              <a:rPr lang="en-US" sz="3600" dirty="0" smtClean="0">
                <a:latin typeface="Times New Roman" panose="02020603050405020304" pitchFamily="18" charset="0"/>
                <a:cs typeface="Times New Roman" panose="02020603050405020304" pitchFamily="18" charset="0"/>
              </a:rPr>
              <a:t>A sample of genes that were positive in expression ranging in flag number </a:t>
            </a:r>
            <a:r>
              <a:rPr lang="en-US" sz="3600" dirty="0">
                <a:latin typeface="Times New Roman" panose="02020603050405020304" pitchFamily="18" charset="0"/>
                <a:cs typeface="Times New Roman" panose="02020603050405020304" pitchFamily="18" charset="0"/>
              </a:rPr>
              <a:t>seven to one. The columns labeled SPOT, GRID, ROW, and COL give the location of the expressed genes which we flagged. The ID allows us to determine the type of RNA that was found in the Cerebellum. </a:t>
            </a:r>
            <a:r>
              <a:rPr lang="en-US" sz="3600" dirty="0" smtClean="0">
                <a:latin typeface="Times New Roman" panose="02020603050405020304" pitchFamily="18" charset="0"/>
                <a:cs typeface="Times New Roman" panose="02020603050405020304" pitchFamily="18" charset="0"/>
              </a:rPr>
              <a:t>ID2 is a generalization of  the ID so that it is easier to understand.</a:t>
            </a:r>
            <a:endParaRPr lang="en-US" sz="3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pic>
        <p:nvPicPr>
          <p:cNvPr id="1044" name="Picture 20"/>
          <p:cNvPicPr>
            <a:picLocks noChangeAspect="1" noChangeArrowheads="1"/>
          </p:cNvPicPr>
          <p:nvPr/>
        </p:nvPicPr>
        <p:blipFill rotWithShape="1">
          <a:blip r:embed="rId10">
            <a:extLst>
              <a:ext uri="{28A0092B-C50C-407E-A947-70E740481C1C}">
                <a14:useLocalDpi xmlns:a14="http://schemas.microsoft.com/office/drawing/2010/main" val="0"/>
              </a:ext>
            </a:extLst>
          </a:blip>
          <a:srcRect l="15410" t="15720" r="48994" b="40064"/>
          <a:stretch/>
        </p:blipFill>
        <p:spPr bwMode="auto">
          <a:xfrm>
            <a:off x="22987116" y="17626186"/>
            <a:ext cx="3804949" cy="3781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Box 55"/>
          <p:cNvSpPr txBox="1"/>
          <p:nvPr/>
        </p:nvSpPr>
        <p:spPr>
          <a:xfrm>
            <a:off x="22645191" y="21428903"/>
            <a:ext cx="4700402" cy="1200329"/>
          </a:xfrm>
          <a:prstGeom prst="rect">
            <a:avLst/>
          </a:prstGeom>
          <a:noFill/>
          <a:ln>
            <a:noFill/>
          </a:ln>
        </p:spPr>
        <p:style>
          <a:lnRef idx="2">
            <a:schemeClr val="dk1"/>
          </a:lnRef>
          <a:fillRef idx="1001">
            <a:schemeClr val="lt1"/>
          </a:fillRef>
          <a:effectRef idx="0">
            <a:schemeClr val="dk1"/>
          </a:effectRef>
          <a:fontRef idx="minor">
            <a:schemeClr val="dk1"/>
          </a:fontRef>
        </p:style>
        <p:txBody>
          <a:bodyPr wrap="square" rtlCol="0">
            <a:spAutoFit/>
          </a:bodyPr>
          <a:lstStyle/>
          <a:p>
            <a:r>
              <a:rPr lang="en-US" sz="3600" b="1" dirty="0" smtClean="0">
                <a:solidFill>
                  <a:schemeClr val="tx1"/>
                </a:solidFill>
                <a:latin typeface="Times New Roman" panose="02020603050405020304" pitchFamily="18" charset="0"/>
                <a:cs typeface="Times New Roman" panose="02020603050405020304" pitchFamily="18" charset="0"/>
              </a:rPr>
              <a:t>Figure 5: </a:t>
            </a:r>
            <a:r>
              <a:rPr lang="en-US" sz="3600" dirty="0" smtClean="0">
                <a:solidFill>
                  <a:schemeClr val="tx1"/>
                </a:solidFill>
                <a:latin typeface="Times New Roman" panose="02020603050405020304" pitchFamily="18" charset="0"/>
                <a:cs typeface="Times New Roman" panose="02020603050405020304" pitchFamily="18" charset="0"/>
              </a:rPr>
              <a:t>Experimental Grid 10</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10820399" y="22658487"/>
            <a:ext cx="16525193" cy="3416320"/>
          </a:xfrm>
          <a:prstGeom prst="rect">
            <a:avLst/>
          </a:prstGeom>
          <a:noFill/>
          <a:ln>
            <a:noFill/>
          </a:ln>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The </a:t>
            </a:r>
            <a:r>
              <a:rPr lang="en-US" sz="3600" dirty="0" err="1" smtClean="0">
                <a:latin typeface="Times New Roman" panose="02020603050405020304" pitchFamily="18" charset="0"/>
                <a:cs typeface="Times New Roman" panose="02020603050405020304" pitchFamily="18" charset="0"/>
              </a:rPr>
              <a:t>siRNA</a:t>
            </a:r>
            <a:r>
              <a:rPr lang="en-US" sz="3600" dirty="0" smtClean="0">
                <a:latin typeface="Times New Roman" panose="02020603050405020304" pitchFamily="18" charset="0"/>
                <a:cs typeface="Times New Roman" panose="02020603050405020304" pitchFamily="18" charset="0"/>
              </a:rPr>
              <a:t> against GSK3 has generally reduced transcription levels of many control mice genes. It also raised transcription levels of a few genes. These results are consistent with some of the general pathways shown in Figures 2 and 3. </a:t>
            </a:r>
            <a:r>
              <a:rPr lang="en-US" sz="3600" dirty="0">
                <a:latin typeface="Times New Roman" panose="02020603050405020304" pitchFamily="18" charset="0"/>
                <a:cs typeface="Times New Roman" panose="02020603050405020304" pitchFamily="18" charset="0"/>
              </a:rPr>
              <a:t>However, at least one of the spots that should’ve been negative came up positive in the treated mice. This is most likely due to background fluorescence on the </a:t>
            </a:r>
            <a:r>
              <a:rPr lang="en-US" sz="3600" dirty="0" smtClean="0">
                <a:latin typeface="Times New Roman" panose="02020603050405020304" pitchFamily="18" charset="0"/>
                <a:cs typeface="Times New Roman" panose="02020603050405020304" pitchFamily="18" charset="0"/>
              </a:rPr>
              <a:t>slide (Figure 5). </a:t>
            </a:r>
            <a:r>
              <a:rPr lang="en-US" sz="3600" dirty="0">
                <a:latin typeface="Times New Roman" panose="02020603050405020304" pitchFamily="18" charset="0"/>
                <a:cs typeface="Times New Roman" panose="02020603050405020304" pitchFamily="18" charset="0"/>
              </a:rPr>
              <a:t>More data is needed to accurately distinguish the difference between a background spot and a positive result.</a:t>
            </a:r>
            <a:endParaRPr lang="en-US" sz="3600" b="1" dirty="0">
              <a:latin typeface="Times New Roman" panose="02020603050405020304" pitchFamily="18" charset="0"/>
              <a:cs typeface="Times New Roman" panose="02020603050405020304" pitchFamily="18" charset="0"/>
            </a:endParaRPr>
          </a:p>
        </p:txBody>
      </p:sp>
      <p:pic>
        <p:nvPicPr>
          <p:cNvPr id="1045" name="Picture 2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092184" y="11260432"/>
            <a:ext cx="3806416" cy="349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7"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79121" y="18417170"/>
            <a:ext cx="11442700" cy="422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163443"/>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2546</TotalTime>
  <Words>835</Words>
  <Application>Microsoft Office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Slipstream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Icarus</dc:creator>
  <cp:lastModifiedBy>SolarLunix</cp:lastModifiedBy>
  <cp:revision>53</cp:revision>
  <dcterms:created xsi:type="dcterms:W3CDTF">2013-04-17T17:11:31Z</dcterms:created>
  <dcterms:modified xsi:type="dcterms:W3CDTF">2014-04-16T12:31:04Z</dcterms:modified>
</cp:coreProperties>
</file>