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4" r:id="rId5"/>
    <p:sldId id="263" r:id="rId6"/>
    <p:sldId id="265" r:id="rId7"/>
    <p:sldId id="273" r:id="rId8"/>
    <p:sldId id="266" r:id="rId9"/>
    <p:sldId id="274" r:id="rId10"/>
    <p:sldId id="267" r:id="rId11"/>
    <p:sldId id="259" r:id="rId12"/>
    <p:sldId id="275" r:id="rId13"/>
    <p:sldId id="268" r:id="rId14"/>
    <p:sldId id="272" r:id="rId15"/>
    <p:sldId id="270" r:id="rId16"/>
    <p:sldId id="278" r:id="rId17"/>
    <p:sldId id="269" r:id="rId18"/>
    <p:sldId id="279" r:id="rId19"/>
    <p:sldId id="280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63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B20FB8-F9F0-4CEE-8A19-3FACAC7C2300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5F9C33F-368A-4DD6-B649-E4D4FBAE7F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iagen.com/media/product-tools/flash/RotorGeneQ/360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qiagen.com/media/product-tools/flash/RotorGeneQ/360/index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qiagen.com/media/product-tools/flash/RotorGeneQ/360/index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0"/>
            <a:ext cx="3505200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q-PCR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Real Time Quantitative Polymerase Chain Reaction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2286000"/>
            <a:ext cx="3505199" cy="3810000"/>
          </a:xfrm>
        </p:spPr>
        <p:txBody>
          <a:bodyPr anchor="ctr"/>
          <a:lstStyle/>
          <a:p>
            <a:pPr algn="ctr"/>
            <a:r>
              <a:rPr lang="en-US" dirty="0" smtClean="0"/>
              <a:t>Melissa Nicole Moyer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689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q-PCR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 anchor="ctr"/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Methods</a:t>
            </a:r>
          </a:p>
          <a:p>
            <a:r>
              <a:rPr lang="en-US" b="1" dirty="0" smtClean="0"/>
              <a:t>Advantages of q-PCR as a method of screening for gene targeting in mammalian cells using conventional and whole BAC-based constructs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8688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077200" cy="5562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Advantages of q-PCR as a method of screening for gene targeting in mammalian cells using conventional and whole BAC-based constructs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Julio </a:t>
            </a:r>
            <a:r>
              <a:rPr lang="en-US" sz="2000" dirty="0" err="1" smtClean="0"/>
              <a:t>Go´mez-Rodrı´guez</a:t>
            </a:r>
            <a:r>
              <a:rPr lang="en-US" sz="2000" dirty="0" smtClean="0"/>
              <a:t>, Valance Washington, Jun Cheng, </a:t>
            </a:r>
            <a:r>
              <a:rPr lang="en-US" sz="2000" dirty="0" err="1" smtClean="0"/>
              <a:t>Amalia</a:t>
            </a:r>
            <a:r>
              <a:rPr lang="en-US" sz="2000" dirty="0" smtClean="0"/>
              <a:t> Dutra, </a:t>
            </a:r>
            <a:r>
              <a:rPr lang="en-US" sz="2000" dirty="0" err="1" smtClean="0"/>
              <a:t>Evgenia</a:t>
            </a:r>
            <a:r>
              <a:rPr lang="en-US" sz="2000" dirty="0" smtClean="0"/>
              <a:t> Pak, </a:t>
            </a:r>
            <a:r>
              <a:rPr lang="en-US" sz="2000" dirty="0" err="1" smtClean="0"/>
              <a:t>Pentao</a:t>
            </a:r>
            <a:r>
              <a:rPr lang="en-US" sz="2000" dirty="0" smtClean="0"/>
              <a:t> Liu, Daniel W. </a:t>
            </a:r>
            <a:r>
              <a:rPr lang="en-US" sz="2000" dirty="0" err="1" smtClean="0"/>
              <a:t>McVicar</a:t>
            </a:r>
            <a:r>
              <a:rPr lang="en-US" sz="2000" dirty="0" smtClean="0"/>
              <a:t> and Pamela L. Schwartzberg</a:t>
            </a:r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Received March 31, 2008; Revised July 28, 2008; Accepted July 31, 2008; Published online 18 August 2008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2400" dirty="0" smtClean="0"/>
              <a:t>Nucleic Acids Research, 2008, Vol. 36, No. 18 e117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304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315200" cy="55626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authors studied:</a:t>
            </a:r>
          </a:p>
          <a:p>
            <a:pPr indent="-342900"/>
            <a:r>
              <a:rPr lang="en-US" dirty="0" smtClean="0"/>
              <a:t>The accuracy of q-PCR by comparison to Southern Analysis</a:t>
            </a:r>
          </a:p>
          <a:p>
            <a:pPr indent="-342900"/>
            <a:r>
              <a:rPr lang="en-US" dirty="0" smtClean="0"/>
              <a:t>The accuracy of fluorescent </a:t>
            </a:r>
            <a:r>
              <a:rPr lang="en-US" i="1" dirty="0" smtClean="0"/>
              <a:t>in situ</a:t>
            </a:r>
            <a:r>
              <a:rPr lang="en-US" dirty="0" smtClean="0"/>
              <a:t> hybridization (FISH) compared to q-PCR </a:t>
            </a:r>
          </a:p>
          <a:p>
            <a:pPr indent="-342900"/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0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q-PCR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 anchor="ctr"/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Methods</a:t>
            </a:r>
          </a:p>
          <a:p>
            <a:r>
              <a:rPr lang="en-US" b="1" dirty="0" smtClean="0"/>
              <a:t>Advantages of q-PCR as a method of screening for gene targeting in mammalian cells using conventional and whole BAC-based constructs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88304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t="17352" r="7762" b="12406"/>
          <a:stretch/>
        </p:blipFill>
        <p:spPr bwMode="auto">
          <a:xfrm>
            <a:off x="533400" y="1122288"/>
            <a:ext cx="8077200" cy="51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609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044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0" t="30084" r="7201" b="14506"/>
          <a:stretch/>
        </p:blipFill>
        <p:spPr bwMode="auto">
          <a:xfrm>
            <a:off x="581314" y="1066800"/>
            <a:ext cx="798137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09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967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315200" cy="5562600"/>
          </a:xfrm>
        </p:spPr>
        <p:txBody>
          <a:bodyPr anchor="ctr">
            <a:normAutofit/>
          </a:bodyPr>
          <a:lstStyle/>
          <a:p>
            <a:pPr indent="-342900"/>
            <a:r>
              <a:rPr lang="en-US" sz="2600" dirty="0" smtClean="0"/>
              <a:t>FISH</a:t>
            </a:r>
          </a:p>
          <a:p>
            <a:pPr lvl="1" indent="-342900"/>
            <a:r>
              <a:rPr lang="en-US" dirty="0" smtClean="0"/>
              <a:t>36% targeting frequency when there was only a 14% Tec construct.</a:t>
            </a:r>
          </a:p>
          <a:p>
            <a:pPr lvl="1" indent="-342900"/>
            <a:r>
              <a:rPr lang="en-US" dirty="0" smtClean="0"/>
              <a:t>There were weakened signals suggesting partial BAC integration into the genome.</a:t>
            </a:r>
          </a:p>
          <a:p>
            <a:pPr lvl="2" indent="-342900"/>
            <a:r>
              <a:rPr lang="en-US" dirty="0" smtClean="0"/>
              <a:t>This lead to weakened signals at the places of random short insertions.</a:t>
            </a:r>
          </a:p>
          <a:p>
            <a:pPr indent="-342900"/>
            <a:r>
              <a:rPr lang="en-US" dirty="0" smtClean="0"/>
              <a:t>q-PCR revealed:</a:t>
            </a:r>
            <a:endParaRPr lang="en-US" dirty="0"/>
          </a:p>
          <a:p>
            <a:pPr lvl="1" indent="-342900"/>
            <a:r>
              <a:rPr lang="en-US" dirty="0" smtClean="0"/>
              <a:t>The multiple inserts of BAC into the Genome</a:t>
            </a:r>
          </a:p>
          <a:p>
            <a:pPr lvl="1" indent="-342900"/>
            <a:r>
              <a:rPr lang="en-US" dirty="0" smtClean="0"/>
              <a:t>There are both false positives AND false negatives with FISH</a:t>
            </a:r>
          </a:p>
        </p:txBody>
      </p:sp>
    </p:spTree>
    <p:extLst>
      <p:ext uri="{BB962C8B-B14F-4D97-AF65-F5344CB8AC3E}">
        <p14:creationId xmlns:p14="http://schemas.microsoft.com/office/powerpoint/2010/main" val="3475579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q-PCR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 anchor="ctr"/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Methods</a:t>
            </a:r>
          </a:p>
          <a:p>
            <a:r>
              <a:rPr lang="en-US" b="1" dirty="0" smtClean="0"/>
              <a:t>Advantages of q-PCR as a method of screening for gene targeting in mammalian cells using conventional and whole BAC-based constructs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9623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315200" cy="5562600"/>
          </a:xfrm>
        </p:spPr>
        <p:txBody>
          <a:bodyPr anchor="ctr">
            <a:normAutofit/>
          </a:bodyPr>
          <a:lstStyle/>
          <a:p>
            <a:pPr indent="-342900"/>
            <a:r>
              <a:rPr lang="en-US" sz="2800" dirty="0" smtClean="0"/>
              <a:t>q-PCR </a:t>
            </a:r>
          </a:p>
          <a:p>
            <a:pPr lvl="1" indent="-342900"/>
            <a:r>
              <a:rPr lang="en-US" dirty="0" smtClean="0"/>
              <a:t>Highly sensitive and reproducible</a:t>
            </a:r>
          </a:p>
          <a:p>
            <a:pPr lvl="1" indent="-342900"/>
            <a:r>
              <a:rPr lang="en-US" dirty="0" smtClean="0"/>
              <a:t>Reduces the number of colonies for further analysis (via Southern Analysis)</a:t>
            </a:r>
          </a:p>
          <a:p>
            <a:pPr lvl="1" indent="-342900"/>
            <a:r>
              <a:rPr lang="en-US" dirty="0" smtClean="0"/>
              <a:t>Superior to Regular PCR</a:t>
            </a:r>
          </a:p>
          <a:p>
            <a:pPr lvl="2" indent="-342900"/>
            <a:r>
              <a:rPr lang="en-US" dirty="0" smtClean="0"/>
              <a:t>Not limited by false negatives</a:t>
            </a:r>
          </a:p>
          <a:p>
            <a:pPr lvl="2" indent="-342900"/>
            <a:r>
              <a:rPr lang="en-US" dirty="0" smtClean="0"/>
              <a:t>False positives by primer-primer interaction was not an issue </a:t>
            </a:r>
            <a:endParaRPr lang="en-US" dirty="0"/>
          </a:p>
          <a:p>
            <a:pPr lvl="2" indent="-342900"/>
            <a:r>
              <a:rPr lang="en-US" dirty="0" smtClean="0"/>
              <a:t>Detects multiple inserts of the gene because of its real time quantitative approach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160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315200" cy="5562600"/>
          </a:xfrm>
        </p:spPr>
        <p:txBody>
          <a:bodyPr anchor="ctr">
            <a:normAutofit/>
          </a:bodyPr>
          <a:lstStyle/>
          <a:p>
            <a:pPr indent="-342900"/>
            <a:r>
              <a:rPr lang="en-US" sz="2800" dirty="0" smtClean="0"/>
              <a:t>q-PCR vs. FISH </a:t>
            </a:r>
          </a:p>
          <a:p>
            <a:pPr lvl="1" indent="-342900"/>
            <a:r>
              <a:rPr lang="en-US" dirty="0" smtClean="0"/>
              <a:t>q-PCR is superior in the detection of BAC-based constructs</a:t>
            </a:r>
            <a:endParaRPr lang="en-US" dirty="0"/>
          </a:p>
          <a:p>
            <a:pPr lvl="1" indent="-342900"/>
            <a:r>
              <a:rPr lang="en-US" dirty="0" smtClean="0"/>
              <a:t>FISH is prone to false positives and false negatives</a:t>
            </a:r>
          </a:p>
          <a:p>
            <a:pPr lvl="2" indent="-342900"/>
            <a:r>
              <a:rPr lang="en-US" dirty="0" smtClean="0"/>
              <a:t>q-PCR was able to identify both the false positives and false negatives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0142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q-PCR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 anchor="ctr"/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Methods</a:t>
            </a:r>
          </a:p>
          <a:p>
            <a:r>
              <a:rPr lang="en-US" b="1" dirty="0" smtClean="0"/>
              <a:t>Advantages of q-PCR as a method of screening for gene targeting in mammalian cells using conventional and whole BAC-based constructs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53072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077200" cy="5562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Advantages of q-PCR as a method of screening for gene targeting in mammalian cells using conventional and whole BAC-based constructs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Julio </a:t>
            </a:r>
            <a:r>
              <a:rPr lang="en-US" sz="2000" dirty="0" err="1" smtClean="0"/>
              <a:t>Go´mez-Rodrı´guez</a:t>
            </a:r>
            <a:r>
              <a:rPr lang="en-US" sz="2000" dirty="0" smtClean="0"/>
              <a:t>, Valance Washington, Jun Cheng, </a:t>
            </a:r>
            <a:r>
              <a:rPr lang="en-US" sz="2000" dirty="0" err="1" smtClean="0"/>
              <a:t>Amalia</a:t>
            </a:r>
            <a:r>
              <a:rPr lang="en-US" sz="2000" dirty="0" smtClean="0"/>
              <a:t> Dutra, </a:t>
            </a:r>
            <a:r>
              <a:rPr lang="en-US" sz="2000" dirty="0" err="1" smtClean="0"/>
              <a:t>Evgenia</a:t>
            </a:r>
            <a:r>
              <a:rPr lang="en-US" sz="2000" dirty="0" smtClean="0"/>
              <a:t> Pak, </a:t>
            </a:r>
            <a:r>
              <a:rPr lang="en-US" sz="2000" dirty="0" err="1" smtClean="0"/>
              <a:t>Pentao</a:t>
            </a:r>
            <a:r>
              <a:rPr lang="en-US" sz="2000" dirty="0" smtClean="0"/>
              <a:t> Liu, Daniel W. </a:t>
            </a:r>
            <a:r>
              <a:rPr lang="en-US" sz="2000" dirty="0" err="1" smtClean="0"/>
              <a:t>McVicar</a:t>
            </a:r>
            <a:r>
              <a:rPr lang="en-US" sz="2000" dirty="0" smtClean="0"/>
              <a:t> and Pamela L. Schwartzberg</a:t>
            </a:r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Received March 31, 2008; Revised July 28, 2008; Accepted July 31, 2008; Published online 18 August 2008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2400" dirty="0" smtClean="0"/>
              <a:t>Nucleic Acids Research, 2008, Vol. 36, No. 18 e117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0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q-PCR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339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 anchor="ctr">
            <a:normAutofit fontScale="92500"/>
          </a:bodyPr>
          <a:lstStyle/>
          <a:p>
            <a:r>
              <a:rPr lang="en-US" dirty="0" smtClean="0"/>
              <a:t>Real Time Quantitative Polymerase Chain Reaction (q-PCR)</a:t>
            </a:r>
          </a:p>
          <a:p>
            <a:pPr lvl="1"/>
            <a:r>
              <a:rPr lang="en-US" dirty="0" smtClean="0"/>
              <a:t>Works like regular PCR where you amplify a desired gene </a:t>
            </a:r>
          </a:p>
          <a:p>
            <a:pPr lvl="1"/>
            <a:r>
              <a:rPr lang="en-US" dirty="0" smtClean="0"/>
              <a:t>Differences from regular PCR:</a:t>
            </a:r>
          </a:p>
          <a:p>
            <a:pPr lvl="2"/>
            <a:r>
              <a:rPr lang="en-US" dirty="0" smtClean="0"/>
              <a:t>Quantifies (counts) the amount of PCR Product</a:t>
            </a:r>
          </a:p>
          <a:p>
            <a:pPr lvl="2"/>
            <a:r>
              <a:rPr lang="en-US" dirty="0" smtClean="0"/>
              <a:t>You can watch the products being produced in real time!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A Rotor-Gene Q can be used to preform </a:t>
            </a:r>
            <a:br>
              <a:rPr lang="en-US" dirty="0" smtClean="0"/>
            </a:br>
            <a:r>
              <a:rPr lang="en-US" dirty="0" smtClean="0"/>
              <a:t>q-PCR</a:t>
            </a:r>
          </a:p>
          <a:p>
            <a:pPr lvl="1"/>
            <a:r>
              <a:rPr lang="en-US" dirty="0" smtClean="0"/>
              <a:t>Methods will be explained based off of the Rotor-Gene Q </a:t>
            </a:r>
            <a:r>
              <a:rPr lang="en-US" dirty="0"/>
              <a:t>and its 72-Well Rotor for up to 72 </a:t>
            </a:r>
            <a:r>
              <a:rPr lang="en-US" dirty="0" smtClean="0"/>
              <a:t>0.1 </a:t>
            </a:r>
            <a:r>
              <a:rPr lang="en-US" dirty="0"/>
              <a:t>ml strip tubes with caps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350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q-PCR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 anchor="ctr"/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Methods</a:t>
            </a:r>
          </a:p>
          <a:p>
            <a:r>
              <a:rPr lang="en-US" b="1" dirty="0" smtClean="0"/>
              <a:t>Advantages of q-PCR as a method of screening for gene targeting in mammalian cells using conventional and whole BAC-based constructs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18521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5562600"/>
          </a:xfrm>
        </p:spPr>
        <p:txBody>
          <a:bodyPr anchor="ctr">
            <a:normAutofit fontScale="92500"/>
          </a:bodyPr>
          <a:lstStyle/>
          <a:p>
            <a:pPr marL="68580" indent="0">
              <a:buNone/>
            </a:pPr>
            <a:r>
              <a:rPr lang="en-US" sz="2800" b="1" dirty="0" smtClean="0"/>
              <a:t>Ingredients:</a:t>
            </a:r>
          </a:p>
          <a:p>
            <a:r>
              <a:rPr lang="en-US" sz="2200" dirty="0" smtClean="0"/>
              <a:t>Purified DNA</a:t>
            </a:r>
          </a:p>
          <a:p>
            <a:r>
              <a:rPr lang="en-US" sz="2200" dirty="0" err="1" smtClean="0"/>
              <a:t>taq</a:t>
            </a:r>
            <a:r>
              <a:rPr lang="en-US" sz="2200" dirty="0" smtClean="0"/>
              <a:t> Polymerase</a:t>
            </a:r>
          </a:p>
          <a:p>
            <a:r>
              <a:rPr lang="en-US" sz="2200" dirty="0" smtClean="0"/>
              <a:t>Nucleotides</a:t>
            </a:r>
          </a:p>
          <a:p>
            <a:r>
              <a:rPr lang="en-US" sz="2200" dirty="0" smtClean="0"/>
              <a:t>Primers</a:t>
            </a:r>
          </a:p>
          <a:p>
            <a:r>
              <a:rPr lang="en-US" sz="2200" dirty="0" smtClean="0"/>
              <a:t>MgCl</a:t>
            </a:r>
            <a:r>
              <a:rPr lang="en-US" sz="2200" baseline="-25000" dirty="0" smtClean="0"/>
              <a:t>2</a:t>
            </a:r>
          </a:p>
          <a:p>
            <a:r>
              <a:rPr lang="en-US" sz="2200" dirty="0" smtClean="0"/>
              <a:t>Buffer</a:t>
            </a:r>
          </a:p>
          <a:p>
            <a:r>
              <a:rPr lang="en-US" sz="2200" dirty="0" smtClean="0"/>
              <a:t>Nuclease-free water</a:t>
            </a:r>
          </a:p>
          <a:p>
            <a:r>
              <a:rPr lang="en-US" sz="2200" u="sng" dirty="0" smtClean="0"/>
              <a:t>Double stranded</a:t>
            </a:r>
            <a:r>
              <a:rPr lang="en-US" sz="2200" dirty="0" smtClean="0"/>
              <a:t> DNA Dye – such as SYBR Green</a:t>
            </a:r>
          </a:p>
          <a:p>
            <a:endParaRPr lang="en-US" dirty="0"/>
          </a:p>
          <a:p>
            <a:pPr marL="68580" indent="0" algn="ctr">
              <a:buNone/>
            </a:pPr>
            <a:r>
              <a:rPr lang="en-US" sz="2600" dirty="0" smtClean="0"/>
              <a:t>Kits can be ordered with most of the ingredients mixed together. The primers, nuclease-free water and the purified DNA are the missing components.</a:t>
            </a:r>
          </a:p>
        </p:txBody>
      </p:sp>
    </p:spTree>
    <p:extLst>
      <p:ext uri="{BB962C8B-B14F-4D97-AF65-F5344CB8AC3E}">
        <p14:creationId xmlns:p14="http://schemas.microsoft.com/office/powerpoint/2010/main" val="23628070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12944" y="3733799"/>
            <a:ext cx="7226808" cy="2362201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10-50 µL total volume per tube is recommended for the above four strip tubes. </a:t>
            </a:r>
          </a:p>
          <a:p>
            <a:r>
              <a:rPr lang="en-US" sz="3800" dirty="0" smtClean="0"/>
              <a:t>The tubes are then placed in the Rotor which is placed in the Rotor-Gene Q</a:t>
            </a:r>
          </a:p>
          <a:p>
            <a:r>
              <a:rPr lang="en-US" sz="3800" dirty="0" smtClean="0"/>
              <a:t>There are several other tubes that can be used with this machine for q-PCR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t="17712" r="41250" b="55142"/>
          <a:stretch/>
        </p:blipFill>
        <p:spPr bwMode="auto">
          <a:xfrm>
            <a:off x="2224585" y="781333"/>
            <a:ext cx="4694830" cy="264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648200" y="0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6096000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http://www.qiagen.com/media/product-tools/flash/RotorGeneQ/360/index.html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67040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12944" y="3733799"/>
            <a:ext cx="7226808" cy="2362201"/>
          </a:xfrm>
        </p:spPr>
        <p:txBody>
          <a:bodyPr>
            <a:noAutofit/>
          </a:bodyPr>
          <a:lstStyle/>
          <a:p>
            <a:r>
              <a:rPr lang="en-US" dirty="0" smtClean="0"/>
              <a:t>95 ºC for3 </a:t>
            </a:r>
            <a:r>
              <a:rPr lang="en-US" dirty="0"/>
              <a:t>minutes</a:t>
            </a:r>
            <a:endParaRPr lang="en-US" dirty="0" smtClean="0"/>
          </a:p>
          <a:p>
            <a:r>
              <a:rPr lang="en-US" dirty="0" smtClean="0"/>
              <a:t>35 cycles of:</a:t>
            </a:r>
          </a:p>
          <a:p>
            <a:pPr lvl="1"/>
            <a:r>
              <a:rPr lang="en-US" sz="1600" dirty="0" smtClean="0"/>
              <a:t>94 ºC </a:t>
            </a:r>
            <a:r>
              <a:rPr lang="en-US" sz="1600" dirty="0"/>
              <a:t>for </a:t>
            </a:r>
            <a:r>
              <a:rPr lang="en-US" sz="1600" dirty="0" smtClean="0"/>
              <a:t>45 seconds</a:t>
            </a:r>
          </a:p>
          <a:p>
            <a:pPr lvl="1"/>
            <a:r>
              <a:rPr lang="en-US" sz="1600" dirty="0" smtClean="0"/>
              <a:t>60 ºC for 45 seconds</a:t>
            </a:r>
          </a:p>
          <a:p>
            <a:pPr lvl="1"/>
            <a:r>
              <a:rPr lang="en-US" sz="1600" dirty="0" smtClean="0"/>
              <a:t>68 ºC for 120 seconds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48200" y="0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6096000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2"/>
              </a:rPr>
              <a:t>http://www.qiagen.com/media/product-tools/flash/RotorGeneQ/360/index.html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0" t="15111" r="40205" b="53965"/>
          <a:stretch/>
        </p:blipFill>
        <p:spPr bwMode="auto">
          <a:xfrm>
            <a:off x="2388359" y="774054"/>
            <a:ext cx="4367284" cy="268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7963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12944" y="3733799"/>
            <a:ext cx="7226808" cy="2362201"/>
          </a:xfrm>
        </p:spPr>
        <p:txBody>
          <a:bodyPr>
            <a:normAutofit fontScale="85000" lnSpcReduction="10000"/>
          </a:bodyPr>
          <a:lstStyle/>
          <a:p>
            <a:r>
              <a:rPr lang="en-US" sz="3800" dirty="0" smtClean="0"/>
              <a:t>A light passes through the samples and is read by the sensors as the reactions are denaturing, annealing, amplifying and spinning around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48200" y="0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6096000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2"/>
              </a:rPr>
              <a:t>http://www.qiagen.com/media/product-tools/flash/RotorGeneQ/360/index.html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58" y="905015"/>
            <a:ext cx="4205098" cy="260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8946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648200" y="0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858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0776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1106</TotalTime>
  <Words>689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Austin</vt:lpstr>
      <vt:lpstr>q-PCR  Real Time Quantitative Polymerase Chain Reaction</vt:lpstr>
      <vt:lpstr>q-PCR</vt:lpstr>
      <vt:lpstr>Information</vt:lpstr>
      <vt:lpstr>q-PCR</vt:lpstr>
      <vt:lpstr>Methods</vt:lpstr>
      <vt:lpstr>PowerPoint Presentation</vt:lpstr>
      <vt:lpstr>PowerPoint Presentation</vt:lpstr>
      <vt:lpstr>PowerPoint Presentation</vt:lpstr>
      <vt:lpstr>PowerPoint Presentation</vt:lpstr>
      <vt:lpstr>q-PCR</vt:lpstr>
      <vt:lpstr>Background</vt:lpstr>
      <vt:lpstr>Background</vt:lpstr>
      <vt:lpstr>q-PCR</vt:lpstr>
      <vt:lpstr>Results</vt:lpstr>
      <vt:lpstr>Results</vt:lpstr>
      <vt:lpstr>Results</vt:lpstr>
      <vt:lpstr>q-PCR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q-PCR</dc:title>
  <dc:creator>SolarLunix</dc:creator>
  <cp:lastModifiedBy>SolarLunix</cp:lastModifiedBy>
  <cp:revision>16</cp:revision>
  <dcterms:created xsi:type="dcterms:W3CDTF">2013-11-07T18:08:19Z</dcterms:created>
  <dcterms:modified xsi:type="dcterms:W3CDTF">2013-11-08T12:34:52Z</dcterms:modified>
</cp:coreProperties>
</file>