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embeddedFontLst>
    <p:embeddedFont>
      <p:font typeface="Century Schoolbook"/>
      <p:regular r:id="rId42"/>
      <p:bold r:id="rId43"/>
      <p:italic r:id="rId44"/>
      <p:boldItalic r:id="rId45"/>
    </p:embeddedFont>
    <p:embeddedFont>
      <p:font typeface="Radley"/>
      <p:regular r:id="rId46"/>
      <p: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9C938A-1952-46EB-A34B-41F594F9AC08}">
  <a:tblStyle styleId="{7D9C938A-1952-46EB-A34B-41F594F9AC0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7E7"/>
          </a:solidFill>
        </a:fill>
      </a:tcStyle>
    </a:wholeTbl>
    <a:band1H>
      <a:tcTxStyle/>
      <a:tcStyle>
        <a:fill>
          <a:solidFill>
            <a:srgbClr val="D9CCCB"/>
          </a:solidFill>
        </a:fill>
      </a:tcStyle>
    </a:band1H>
    <a:band2H>
      <a:tcTxStyle/>
    </a:band2H>
    <a:band1V>
      <a:tcTxStyle/>
      <a:tcStyle>
        <a:fill>
          <a:solidFill>
            <a:srgbClr val="D9CCC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enturySchoolbook-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CenturySchoolbook-italic.fntdata"/><Relationship Id="rId21" Type="http://schemas.openxmlformats.org/officeDocument/2006/relationships/slide" Target="slides/slide15.xml"/><Relationship Id="rId43" Type="http://schemas.openxmlformats.org/officeDocument/2006/relationships/font" Target="fonts/CenturySchoolbook-bold.fntdata"/><Relationship Id="rId24" Type="http://schemas.openxmlformats.org/officeDocument/2006/relationships/slide" Target="slides/slide18.xml"/><Relationship Id="rId46" Type="http://schemas.openxmlformats.org/officeDocument/2006/relationships/font" Target="fonts/Radley-regular.fntdata"/><Relationship Id="rId23" Type="http://schemas.openxmlformats.org/officeDocument/2006/relationships/slide" Target="slides/slide17.xml"/><Relationship Id="rId45" Type="http://schemas.openxmlformats.org/officeDocument/2006/relationships/font" Target="fonts/CenturySchoolboo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adley-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95" name="Google Shape;29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09" name="Google Shape;30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82550" lvl="0" marL="171450" rtl="0" algn="l">
              <a:lnSpc>
                <a:spcPct val="100000"/>
              </a:lnSpc>
              <a:spcBef>
                <a:spcPts val="0"/>
              </a:spcBef>
              <a:spcAft>
                <a:spcPts val="0"/>
              </a:spcAft>
              <a:buSzPts val="1400"/>
              <a:buFont typeface="Arial"/>
              <a:buNone/>
            </a:pPr>
            <a:r>
              <a:t/>
            </a:r>
            <a:endParaRPr b="0"/>
          </a:p>
        </p:txBody>
      </p:sp>
      <p:sp>
        <p:nvSpPr>
          <p:cNvPr id="321" name="Google Shape;32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30" name="Google Shape;33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53" name="Google Shape;35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77" name="Google Shape;37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97" name="Google Shape;39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22" name="Google Shape;42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37" name="Google Shape;43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47" name="Google Shape;44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47" name="Google Shape;14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65" name="Google Shape;46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76" name="Google Shape;47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89" name="Google Shape;48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02" name="Google Shape;50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15" name="Google Shape;515;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25af4c4d71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g125af4c4d71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30" name="Google Shape;530;g125af4c4d71_0_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43" name="Google Shape;543;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57" name="Google Shape;55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73" name="Google Shape;573;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85" name="Google Shape;58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58" name="Google Shape;15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5af4c4d71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g125af4c4d71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96" name="Google Shape;596;g125af4c4d71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25af4c4d71_0_2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g125af4c4d71_0_2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b="0"/>
          </a:p>
        </p:txBody>
      </p:sp>
      <p:sp>
        <p:nvSpPr>
          <p:cNvPr id="615" name="Google Shape;615;g125af4c4d71_0_2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b="0"/>
          </a:p>
        </p:txBody>
      </p:sp>
      <p:sp>
        <p:nvSpPr>
          <p:cNvPr id="627" name="Google Shape;62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25af4c4d71_0_3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g125af4c4d71_0_3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b="0"/>
          </a:p>
        </p:txBody>
      </p:sp>
      <p:sp>
        <p:nvSpPr>
          <p:cNvPr id="639" name="Google Shape;639;g125af4c4d71_0_3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57" name="Google Shape;657;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8" name="Google Shape;66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86" name="Google Shape;18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02" name="Google Shape;20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82550" lvl="0" marL="171450" rtl="0" algn="l">
              <a:lnSpc>
                <a:spcPct val="100000"/>
              </a:lnSpc>
              <a:spcBef>
                <a:spcPts val="0"/>
              </a:spcBef>
              <a:spcAft>
                <a:spcPts val="0"/>
              </a:spcAft>
              <a:buSzPts val="1400"/>
              <a:buFont typeface="Arial"/>
              <a:buNone/>
            </a:pPr>
            <a:r>
              <a:t/>
            </a:r>
            <a:endParaRPr b="0"/>
          </a:p>
        </p:txBody>
      </p:sp>
      <p:sp>
        <p:nvSpPr>
          <p:cNvPr id="248" name="Google Shape;24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82550" lvl="0" marL="171450" rtl="0" algn="l">
              <a:lnSpc>
                <a:spcPct val="100000"/>
              </a:lnSpc>
              <a:spcBef>
                <a:spcPts val="0"/>
              </a:spcBef>
              <a:spcAft>
                <a:spcPts val="0"/>
              </a:spcAft>
              <a:buSzPts val="1400"/>
              <a:buFont typeface="Arial"/>
              <a:buNone/>
            </a:pPr>
            <a:r>
              <a:t/>
            </a:r>
            <a:endParaRPr b="0"/>
          </a:p>
        </p:txBody>
      </p:sp>
      <p:sp>
        <p:nvSpPr>
          <p:cNvPr id="265" name="Google Shape;26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82550" lvl="0" marL="171450" rtl="0" algn="l">
              <a:lnSpc>
                <a:spcPct val="100000"/>
              </a:lnSpc>
              <a:spcBef>
                <a:spcPts val="0"/>
              </a:spcBef>
              <a:spcAft>
                <a:spcPts val="0"/>
              </a:spcAft>
              <a:buSzPts val="1400"/>
              <a:buFont typeface="Arial"/>
              <a:buNone/>
            </a:pPr>
            <a:r>
              <a:t/>
            </a:r>
            <a:endParaRPr b="0"/>
          </a:p>
        </p:txBody>
      </p:sp>
      <p:sp>
        <p:nvSpPr>
          <p:cNvPr id="280" name="Google Shape;28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Century Schoolbook"/>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SzPts val="1260"/>
              <a:buNone/>
              <a:defRPr b="1" sz="1800">
                <a:solidFill>
                  <a:schemeClr val="dk2"/>
                </a:solidFill>
              </a:defRPr>
            </a:lvl1pPr>
            <a:lvl2pPr lvl="1" algn="ctr">
              <a:lnSpc>
                <a:spcPct val="100000"/>
              </a:lnSpc>
              <a:spcBef>
                <a:spcPts val="360"/>
              </a:spcBef>
              <a:spcAft>
                <a:spcPts val="0"/>
              </a:spcAft>
              <a:buSzPts val="1440"/>
              <a:buNone/>
              <a:defRPr/>
            </a:lvl2pPr>
            <a:lvl3pPr lvl="2" algn="ctr">
              <a:lnSpc>
                <a:spcPct val="100000"/>
              </a:lnSpc>
              <a:spcBef>
                <a:spcPts val="360"/>
              </a:spcBef>
              <a:spcAft>
                <a:spcPts val="0"/>
              </a:spcAft>
              <a:buSzPts val="1080"/>
              <a:buNone/>
              <a:defRPr/>
            </a:lvl3pPr>
            <a:lvl4pPr lvl="3" algn="ctr">
              <a:lnSpc>
                <a:spcPct val="100000"/>
              </a:lnSpc>
              <a:spcBef>
                <a:spcPts val="360"/>
              </a:spcBef>
              <a:spcAft>
                <a:spcPts val="0"/>
              </a:spcAft>
              <a:buSzPts val="1080"/>
              <a:buNone/>
              <a:defRPr/>
            </a:lvl4pPr>
            <a:lvl5pPr lvl="4" algn="ctr">
              <a:lnSpc>
                <a:spcPct val="100000"/>
              </a:lnSpc>
              <a:spcBef>
                <a:spcPts val="360"/>
              </a:spcBef>
              <a:spcAft>
                <a:spcPts val="0"/>
              </a:spcAft>
              <a:buSzPts val="1224"/>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4" name="Google Shape;24;p2"/>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p:nvPr/>
        </p:nvSpPr>
        <p:spPr>
          <a:xfrm>
            <a:off x="381000" y="0"/>
            <a:ext cx="609600" cy="6858000"/>
          </a:xfrm>
          <a:prstGeom prst="rect">
            <a:avLst/>
          </a:prstGeom>
          <a:solidFill>
            <a:srgbClr val="C2ACAA">
              <a:alpha val="5215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 name="Google Shape;27;p2"/>
          <p:cNvSpPr/>
          <p:nvPr/>
        </p:nvSpPr>
        <p:spPr>
          <a:xfrm>
            <a:off x="276336" y="0"/>
            <a:ext cx="104664" cy="6858000"/>
          </a:xfrm>
          <a:prstGeom prst="rect">
            <a:avLst/>
          </a:prstGeom>
          <a:solidFill>
            <a:srgbClr val="D9CCCB">
              <a:alpha val="3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8" name="Google Shape;28;p2"/>
          <p:cNvSpPr/>
          <p:nvPr/>
        </p:nvSpPr>
        <p:spPr>
          <a:xfrm>
            <a:off x="990600" y="0"/>
            <a:ext cx="181872" cy="6858000"/>
          </a:xfrm>
          <a:prstGeom prst="rect">
            <a:avLst/>
          </a:prstGeom>
          <a:solidFill>
            <a:srgbClr val="D9CCCB">
              <a:alpha val="6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9" name="Google Shape;29;p2"/>
          <p:cNvSpPr/>
          <p:nvPr/>
        </p:nvSpPr>
        <p:spPr>
          <a:xfrm>
            <a:off x="1141320" y="0"/>
            <a:ext cx="230280" cy="6858000"/>
          </a:xfrm>
          <a:prstGeom prst="rect">
            <a:avLst/>
          </a:prstGeom>
          <a:solidFill>
            <a:srgbClr val="EDE7E7">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30" name="Google Shape;30;p2"/>
          <p:cNvCxnSpPr/>
          <p:nvPr/>
        </p:nvCxnSpPr>
        <p:spPr>
          <a:xfrm>
            <a:off x="106344" y="0"/>
            <a:ext cx="0" cy="6858000"/>
          </a:xfrm>
          <a:prstGeom prst="straightConnector1">
            <a:avLst/>
          </a:prstGeom>
          <a:noFill/>
          <a:ln cap="flat" cmpd="sng" w="57150">
            <a:solidFill>
              <a:srgbClr val="C2ACAA">
                <a:alpha val="71372"/>
              </a:srgbClr>
            </a:solidFill>
            <a:prstDash val="solid"/>
            <a:round/>
            <a:headEnd len="sm" w="sm" type="none"/>
            <a:tailEnd len="sm" w="sm" type="none"/>
          </a:ln>
        </p:spPr>
      </p:cxnSp>
      <p:cxnSp>
        <p:nvCxnSpPr>
          <p:cNvPr id="31" name="Google Shape;31;p2"/>
          <p:cNvCxnSpPr/>
          <p:nvPr/>
        </p:nvCxnSpPr>
        <p:spPr>
          <a:xfrm>
            <a:off x="914400" y="0"/>
            <a:ext cx="0" cy="6858000"/>
          </a:xfrm>
          <a:prstGeom prst="straightConnector1">
            <a:avLst/>
          </a:prstGeom>
          <a:noFill/>
          <a:ln cap="flat" cmpd="sng" w="57150">
            <a:solidFill>
              <a:srgbClr val="EDE7E7">
                <a:alpha val="81176"/>
              </a:srgbClr>
            </a:solidFill>
            <a:prstDash val="solid"/>
            <a:round/>
            <a:headEnd len="sm" w="sm" type="none"/>
            <a:tailEnd len="sm" w="sm" type="none"/>
          </a:ln>
        </p:spPr>
      </p:cxnSp>
      <p:cxnSp>
        <p:nvCxnSpPr>
          <p:cNvPr id="32" name="Google Shape;32;p2"/>
          <p:cNvCxnSpPr/>
          <p:nvPr/>
        </p:nvCxnSpPr>
        <p:spPr>
          <a:xfrm>
            <a:off x="854112" y="0"/>
            <a:ext cx="0" cy="6858000"/>
          </a:xfrm>
          <a:prstGeom prst="straightConnector1">
            <a:avLst/>
          </a:prstGeom>
          <a:noFill/>
          <a:ln cap="flat" cmpd="sng" w="57150">
            <a:solidFill>
              <a:srgbClr val="C2ACAA"/>
            </a:solidFill>
            <a:prstDash val="solid"/>
            <a:round/>
            <a:headEnd len="sm" w="sm" type="none"/>
            <a:tailEnd len="sm" w="sm" type="none"/>
          </a:ln>
        </p:spPr>
      </p:cxnSp>
      <p:cxnSp>
        <p:nvCxnSpPr>
          <p:cNvPr id="33" name="Google Shape;33;p2"/>
          <p:cNvCxnSpPr/>
          <p:nvPr/>
        </p:nvCxnSpPr>
        <p:spPr>
          <a:xfrm>
            <a:off x="1726640" y="0"/>
            <a:ext cx="0" cy="6858000"/>
          </a:xfrm>
          <a:prstGeom prst="straightConnector1">
            <a:avLst/>
          </a:prstGeom>
          <a:noFill/>
          <a:ln cap="flat" cmpd="sng" w="28575">
            <a:solidFill>
              <a:srgbClr val="C2ACAA">
                <a:alpha val="80392"/>
              </a:srgbClr>
            </a:solidFill>
            <a:prstDash val="solid"/>
            <a:round/>
            <a:headEnd len="sm" w="sm" type="none"/>
            <a:tailEnd len="sm" w="sm" type="none"/>
          </a:ln>
        </p:spPr>
      </p:cxnSp>
      <p:cxnSp>
        <p:nvCxnSpPr>
          <p:cNvPr id="34" name="Google Shape;34;p2"/>
          <p:cNvCxnSpPr/>
          <p:nvPr/>
        </p:nvCxnSpPr>
        <p:spPr>
          <a:xfrm>
            <a:off x="1066800" y="0"/>
            <a:ext cx="0" cy="6858000"/>
          </a:xfrm>
          <a:prstGeom prst="straightConnector1">
            <a:avLst/>
          </a:prstGeom>
          <a:noFill/>
          <a:ln cap="flat" cmpd="sng" w="9525">
            <a:solidFill>
              <a:srgbClr val="C2ACAA"/>
            </a:solidFill>
            <a:prstDash val="solid"/>
            <a:round/>
            <a:headEnd len="sm" w="sm" type="none"/>
            <a:tailEnd len="sm" w="sm" type="none"/>
          </a:ln>
        </p:spPr>
      </p:cxnSp>
      <p:cxnSp>
        <p:nvCxnSpPr>
          <p:cNvPr id="35" name="Google Shape;35;p2"/>
          <p:cNvCxnSpPr/>
          <p:nvPr/>
        </p:nvCxnSpPr>
        <p:spPr>
          <a:xfrm>
            <a:off x="9113856" y="0"/>
            <a:ext cx="0" cy="6858000"/>
          </a:xfrm>
          <a:prstGeom prst="straightConnector1">
            <a:avLst/>
          </a:prstGeom>
          <a:noFill/>
          <a:ln cap="flat" cmpd="thickThin" w="57150">
            <a:solidFill>
              <a:srgbClr val="C2ACAA"/>
            </a:solidFill>
            <a:prstDash val="solid"/>
            <a:round/>
            <a:headEnd len="sm" w="sm" type="none"/>
            <a:tailEnd len="sm" w="sm" type="none"/>
          </a:ln>
        </p:spPr>
      </p:cxnSp>
      <p:sp>
        <p:nvSpPr>
          <p:cNvPr id="36" name="Google Shape;36;p2"/>
          <p:cNvSpPr/>
          <p:nvPr/>
        </p:nvSpPr>
        <p:spPr>
          <a:xfrm>
            <a:off x="1219200" y="0"/>
            <a:ext cx="76200" cy="6858000"/>
          </a:xfrm>
          <a:prstGeom prst="rect">
            <a:avLst/>
          </a:prstGeom>
          <a:solidFill>
            <a:srgbClr val="C2ACAA">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 name="Google Shape;37;p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8" name="Google Shape;38;p2"/>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9" name="Google Shape;39;p2"/>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0" name="Google Shape;40;p2"/>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1" name="Google Shape;41;p2"/>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2" name="Google Shape;42;p2"/>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1"/>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7" name="Google Shape;127;p1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2"/>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33" name="Google Shape;133;p1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6" name="Google Shape;46;p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
        <p:nvSpPr>
          <p:cNvPr id="48" name="Google Shape;48;p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3" name="Shape 53"/>
        <p:cNvGrpSpPr/>
        <p:nvPr/>
      </p:nvGrpSpPr>
      <p:grpSpPr>
        <a:xfrm>
          <a:off x="0" y="0"/>
          <a:ext cx="0" cy="0"/>
          <a:chOff x="0" y="0"/>
          <a:chExt cx="0" cy="0"/>
        </a:xfrm>
      </p:grpSpPr>
      <p:sp>
        <p:nvSpPr>
          <p:cNvPr id="54" name="Google Shape;54;p5"/>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000"/>
              <a:buFont typeface="Century Schoolbook"/>
              <a:buNone/>
              <a:defRPr b="1" sz="3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260"/>
              <a:buNone/>
              <a:defRPr b="1" sz="1800">
                <a:solidFill>
                  <a:schemeClr val="lt2"/>
                </a:solidFill>
              </a:defRPr>
            </a:lvl1pPr>
            <a:lvl2pPr indent="-228600" lvl="1" marL="914400" algn="l">
              <a:lnSpc>
                <a:spcPct val="100000"/>
              </a:lnSpc>
              <a:spcBef>
                <a:spcPts val="360"/>
              </a:spcBef>
              <a:spcAft>
                <a:spcPts val="0"/>
              </a:spcAft>
              <a:buSzPts val="1440"/>
              <a:buNone/>
              <a:defRPr sz="1800">
                <a:solidFill>
                  <a:schemeClr val="lt1"/>
                </a:solidFill>
              </a:defRPr>
            </a:lvl2pPr>
            <a:lvl3pPr indent="-228600" lvl="2" marL="1371600" algn="l">
              <a:lnSpc>
                <a:spcPct val="100000"/>
              </a:lnSpc>
              <a:spcBef>
                <a:spcPts val="320"/>
              </a:spcBef>
              <a:spcAft>
                <a:spcPts val="0"/>
              </a:spcAft>
              <a:buSzPts val="960"/>
              <a:buNone/>
              <a:defRPr sz="1600">
                <a:solidFill>
                  <a:schemeClr val="lt1"/>
                </a:solidFill>
              </a:defRPr>
            </a:lvl3pPr>
            <a:lvl4pPr indent="-228600" lvl="3" marL="1828800" algn="l">
              <a:lnSpc>
                <a:spcPct val="100000"/>
              </a:lnSpc>
              <a:spcBef>
                <a:spcPts val="280"/>
              </a:spcBef>
              <a:spcAft>
                <a:spcPts val="0"/>
              </a:spcAft>
              <a:buSzPts val="840"/>
              <a:buNone/>
              <a:defRPr sz="1400">
                <a:solidFill>
                  <a:schemeClr val="lt1"/>
                </a:solidFill>
              </a:defRPr>
            </a:lvl4pPr>
            <a:lvl5pPr indent="-228600" lvl="4" marL="2286000" algn="l">
              <a:lnSpc>
                <a:spcPct val="100000"/>
              </a:lnSpc>
              <a:spcBef>
                <a:spcPts val="280"/>
              </a:spcBef>
              <a:spcAft>
                <a:spcPts val="0"/>
              </a:spcAft>
              <a:buSzPts val="952"/>
              <a:buNone/>
              <a:defRPr sz="1400">
                <a:solidFill>
                  <a:schemeClr val="lt1"/>
                </a:solidFill>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5"/>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
          <p:cNvSpPr/>
          <p:nvPr/>
        </p:nvSpPr>
        <p:spPr>
          <a:xfrm>
            <a:off x="381000" y="0"/>
            <a:ext cx="609600" cy="6858000"/>
          </a:xfrm>
          <a:prstGeom prst="rect">
            <a:avLst/>
          </a:prstGeom>
          <a:solidFill>
            <a:srgbClr val="C2ACAA">
              <a:alpha val="5215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9" name="Google Shape;59;p5"/>
          <p:cNvSpPr/>
          <p:nvPr/>
        </p:nvSpPr>
        <p:spPr>
          <a:xfrm>
            <a:off x="276336" y="0"/>
            <a:ext cx="104664" cy="6858000"/>
          </a:xfrm>
          <a:prstGeom prst="rect">
            <a:avLst/>
          </a:prstGeom>
          <a:solidFill>
            <a:srgbClr val="D9CCCB">
              <a:alpha val="3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60" name="Google Shape;60;p5"/>
          <p:cNvSpPr/>
          <p:nvPr/>
        </p:nvSpPr>
        <p:spPr>
          <a:xfrm>
            <a:off x="990600" y="0"/>
            <a:ext cx="181872" cy="6858000"/>
          </a:xfrm>
          <a:prstGeom prst="rect">
            <a:avLst/>
          </a:prstGeom>
          <a:solidFill>
            <a:srgbClr val="D9CCCB">
              <a:alpha val="6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61" name="Google Shape;61;p5"/>
          <p:cNvSpPr/>
          <p:nvPr/>
        </p:nvSpPr>
        <p:spPr>
          <a:xfrm>
            <a:off x="1141320" y="0"/>
            <a:ext cx="230280" cy="6858000"/>
          </a:xfrm>
          <a:prstGeom prst="rect">
            <a:avLst/>
          </a:prstGeom>
          <a:solidFill>
            <a:srgbClr val="EDE7E7">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62" name="Google Shape;62;p5"/>
          <p:cNvCxnSpPr/>
          <p:nvPr/>
        </p:nvCxnSpPr>
        <p:spPr>
          <a:xfrm>
            <a:off x="106344" y="0"/>
            <a:ext cx="0" cy="6858000"/>
          </a:xfrm>
          <a:prstGeom prst="straightConnector1">
            <a:avLst/>
          </a:prstGeom>
          <a:noFill/>
          <a:ln cap="flat" cmpd="sng" w="57150">
            <a:solidFill>
              <a:srgbClr val="C2ACAA">
                <a:alpha val="71372"/>
              </a:srgbClr>
            </a:solidFill>
            <a:prstDash val="solid"/>
            <a:round/>
            <a:headEnd len="sm" w="sm" type="none"/>
            <a:tailEnd len="sm" w="sm" type="none"/>
          </a:ln>
        </p:spPr>
      </p:cxnSp>
      <p:cxnSp>
        <p:nvCxnSpPr>
          <p:cNvPr id="63" name="Google Shape;63;p5"/>
          <p:cNvCxnSpPr/>
          <p:nvPr/>
        </p:nvCxnSpPr>
        <p:spPr>
          <a:xfrm>
            <a:off x="914400" y="0"/>
            <a:ext cx="0" cy="6858000"/>
          </a:xfrm>
          <a:prstGeom prst="straightConnector1">
            <a:avLst/>
          </a:prstGeom>
          <a:noFill/>
          <a:ln cap="flat" cmpd="sng" w="57150">
            <a:solidFill>
              <a:srgbClr val="EDE7E7">
                <a:alpha val="81176"/>
              </a:srgbClr>
            </a:solidFill>
            <a:prstDash val="solid"/>
            <a:round/>
            <a:headEnd len="sm" w="sm" type="none"/>
            <a:tailEnd len="sm" w="sm" type="none"/>
          </a:ln>
        </p:spPr>
      </p:cxnSp>
      <p:cxnSp>
        <p:nvCxnSpPr>
          <p:cNvPr id="64" name="Google Shape;64;p5"/>
          <p:cNvCxnSpPr/>
          <p:nvPr/>
        </p:nvCxnSpPr>
        <p:spPr>
          <a:xfrm>
            <a:off x="854112" y="0"/>
            <a:ext cx="0" cy="6858000"/>
          </a:xfrm>
          <a:prstGeom prst="straightConnector1">
            <a:avLst/>
          </a:prstGeom>
          <a:noFill/>
          <a:ln cap="flat" cmpd="sng" w="57150">
            <a:solidFill>
              <a:srgbClr val="C2ACAA"/>
            </a:solidFill>
            <a:prstDash val="solid"/>
            <a:round/>
            <a:headEnd len="sm" w="sm" type="none"/>
            <a:tailEnd len="sm" w="sm" type="none"/>
          </a:ln>
        </p:spPr>
      </p:cxnSp>
      <p:cxnSp>
        <p:nvCxnSpPr>
          <p:cNvPr id="65" name="Google Shape;65;p5"/>
          <p:cNvCxnSpPr/>
          <p:nvPr/>
        </p:nvCxnSpPr>
        <p:spPr>
          <a:xfrm>
            <a:off x="1726640" y="0"/>
            <a:ext cx="0" cy="6858000"/>
          </a:xfrm>
          <a:prstGeom prst="straightConnector1">
            <a:avLst/>
          </a:prstGeom>
          <a:noFill/>
          <a:ln cap="flat" cmpd="sng" w="28575">
            <a:solidFill>
              <a:srgbClr val="C2ACAA">
                <a:alpha val="80392"/>
              </a:srgbClr>
            </a:solidFill>
            <a:prstDash val="solid"/>
            <a:round/>
            <a:headEnd len="sm" w="sm" type="none"/>
            <a:tailEnd len="sm" w="sm" type="none"/>
          </a:ln>
        </p:spPr>
      </p:cxnSp>
      <p:cxnSp>
        <p:nvCxnSpPr>
          <p:cNvPr id="66" name="Google Shape;66;p5"/>
          <p:cNvCxnSpPr/>
          <p:nvPr/>
        </p:nvCxnSpPr>
        <p:spPr>
          <a:xfrm>
            <a:off x="1066800" y="0"/>
            <a:ext cx="0" cy="6858000"/>
          </a:xfrm>
          <a:prstGeom prst="straightConnector1">
            <a:avLst/>
          </a:prstGeom>
          <a:noFill/>
          <a:ln cap="flat" cmpd="sng" w="9525">
            <a:solidFill>
              <a:srgbClr val="C2ACAA"/>
            </a:solidFill>
            <a:prstDash val="solid"/>
            <a:round/>
            <a:headEnd len="sm" w="sm" type="none"/>
            <a:tailEnd len="sm" w="sm" type="none"/>
          </a:ln>
        </p:spPr>
      </p:cxnSp>
      <p:sp>
        <p:nvSpPr>
          <p:cNvPr id="67" name="Google Shape;67;p5"/>
          <p:cNvSpPr/>
          <p:nvPr/>
        </p:nvSpPr>
        <p:spPr>
          <a:xfrm>
            <a:off x="1219200" y="0"/>
            <a:ext cx="76200" cy="6858000"/>
          </a:xfrm>
          <a:prstGeom prst="rect">
            <a:avLst/>
          </a:prstGeom>
          <a:solidFill>
            <a:srgbClr val="C2ACAA">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68" name="Google Shape;68;p5"/>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69" name="Google Shape;69;p5"/>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70" name="Google Shape;70;p5"/>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71" name="Google Shape;71;p5"/>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72" name="Google Shape;72;p5"/>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73" name="Google Shape;73;p5"/>
          <p:cNvCxnSpPr/>
          <p:nvPr/>
        </p:nvCxnSpPr>
        <p:spPr>
          <a:xfrm>
            <a:off x="9097944" y="0"/>
            <a:ext cx="0" cy="6858000"/>
          </a:xfrm>
          <a:prstGeom prst="straightConnector1">
            <a:avLst/>
          </a:prstGeom>
          <a:noFill/>
          <a:ln cap="flat" cmpd="thickThin" w="57150">
            <a:solidFill>
              <a:srgbClr val="C2ACAA"/>
            </a:solidFill>
            <a:prstDash val="solid"/>
            <a:round/>
            <a:headEnd len="sm" w="sm" type="none"/>
            <a:tailEnd len="sm" w="sm" type="none"/>
          </a:ln>
        </p:spPr>
      </p:cxnSp>
      <p:sp>
        <p:nvSpPr>
          <p:cNvPr id="74" name="Google Shape;74;p5"/>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
        <p:nvSpPr>
          <p:cNvPr id="80" name="Google Shape;80;p6"/>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1" name="Google Shape;81;p6"/>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7"/>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Century Schoolboo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
        <p:nvSpPr>
          <p:cNvPr id="87" name="Google Shape;87;p7"/>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8" name="Google Shape;88;p7"/>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9" name="Google Shape;89;p7"/>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Century Schoolbook"/>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0" name="Google Shape;90;p7"/>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Century Schoolbook"/>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
        <p:nvSpPr>
          <p:cNvPr id="95" name="Google Shape;95;p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cap="flat" cmpd="sng" w="38100">
            <a:solidFill>
              <a:srgbClr val="C2ACAA">
                <a:alpha val="91372"/>
              </a:srgbClr>
            </a:solidFill>
            <a:prstDash val="solid"/>
            <a:round/>
            <a:headEnd len="sm" w="sm" type="none"/>
            <a:tailEnd len="sm" w="sm" type="none"/>
          </a:ln>
        </p:spPr>
      </p:cxnSp>
      <p:sp>
        <p:nvSpPr>
          <p:cNvPr id="98" name="Google Shape;98;p9"/>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Century Schoolbook"/>
              <a:buNone/>
              <a:defRPr b="1" sz="2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9"/>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84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200"/>
              </a:spcBef>
              <a:spcAft>
                <a:spcPts val="0"/>
              </a:spcAft>
              <a:buSzPts val="600"/>
              <a:buNone/>
              <a:defRPr sz="1000"/>
            </a:lvl3pPr>
            <a:lvl4pPr indent="-228600" lvl="3" marL="1828800" algn="l">
              <a:lnSpc>
                <a:spcPct val="100000"/>
              </a:lnSpc>
              <a:spcBef>
                <a:spcPts val="180"/>
              </a:spcBef>
              <a:spcAft>
                <a:spcPts val="0"/>
              </a:spcAft>
              <a:buSzPts val="540"/>
              <a:buNone/>
              <a:defRPr sz="900"/>
            </a:lvl4pPr>
            <a:lvl5pPr indent="-228600" lvl="4" marL="2286000" algn="l">
              <a:lnSpc>
                <a:spcPct val="100000"/>
              </a:lnSpc>
              <a:spcBef>
                <a:spcPts val="180"/>
              </a:spcBef>
              <a:spcAft>
                <a:spcPts val="0"/>
              </a:spcAft>
              <a:buSzPts val="612"/>
              <a:buNone/>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100" name="Google Shape;100;p9"/>
          <p:cNvCxnSpPr/>
          <p:nvPr/>
        </p:nvCxnSpPr>
        <p:spPr>
          <a:xfrm>
            <a:off x="6248400" y="0"/>
            <a:ext cx="0" cy="6858000"/>
          </a:xfrm>
          <a:prstGeom prst="straightConnector1">
            <a:avLst/>
          </a:prstGeom>
          <a:noFill/>
          <a:ln cap="flat" cmpd="sng" w="38100">
            <a:solidFill>
              <a:srgbClr val="C2ACAA"/>
            </a:solidFill>
            <a:prstDash val="solid"/>
            <a:round/>
            <a:headEnd len="sm" w="sm" type="none"/>
            <a:tailEnd len="sm" w="sm" type="none"/>
          </a:ln>
        </p:spPr>
      </p:cxnSp>
      <p:cxnSp>
        <p:nvCxnSpPr>
          <p:cNvPr id="101" name="Google Shape;101;p9"/>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9"/>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9"/>
          <p:cNvSpPr/>
          <p:nvPr/>
        </p:nvSpPr>
        <p:spPr>
          <a:xfrm>
            <a:off x="8839200" y="0"/>
            <a:ext cx="304800" cy="6858000"/>
          </a:xfrm>
          <a:prstGeom prst="rect">
            <a:avLst/>
          </a:prstGeom>
          <a:solidFill>
            <a:srgbClr val="C2ACAA">
              <a:alpha val="8509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104" name="Google Shape;104;p9"/>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9"/>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06" name="Google Shape;106;p9"/>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7" name="Google Shape;107;p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
        <p:nvSpPr>
          <p:cNvPr id="109" name="Google Shape;109;p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cap="flat" cmpd="sng" w="38100">
            <a:solidFill>
              <a:srgbClr val="C2ACAA"/>
            </a:solidFill>
            <a:prstDash val="solid"/>
            <a:round/>
            <a:headEnd len="sm" w="sm" type="none"/>
            <a:tailEnd len="sm" w="sm" type="none"/>
          </a:ln>
        </p:spPr>
      </p:cxnSp>
      <p:sp>
        <p:nvSpPr>
          <p:cNvPr id="112" name="Google Shape;112;p1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13" name="Google Shape;113;p10"/>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Century Schoolbook"/>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0"/>
          <p:cNvSpPr/>
          <p:nvPr>
            <p:ph idx="2" type="pic"/>
          </p:nvPr>
        </p:nvSpPr>
        <p:spPr>
          <a:xfrm>
            <a:off x="0" y="0"/>
            <a:ext cx="6172200" cy="6858000"/>
          </a:xfrm>
          <a:prstGeom prst="rect">
            <a:avLst/>
          </a:prstGeom>
          <a:solidFill>
            <a:schemeClr val="lt2"/>
          </a:solidFill>
          <a:ln>
            <a:noFill/>
          </a:ln>
        </p:spPr>
      </p:sp>
      <p:sp>
        <p:nvSpPr>
          <p:cNvPr id="115" name="Google Shape;115;p10"/>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
              </a:spcBef>
              <a:spcAft>
                <a:spcPts val="0"/>
              </a:spcAft>
              <a:buSzPts val="840"/>
              <a:buFont typeface="Century Schoolbook"/>
              <a:buNone/>
              <a:defRPr sz="1200"/>
            </a:lvl1pPr>
            <a:lvl2pPr indent="-289560" lvl="1" marL="914400" algn="l">
              <a:lnSpc>
                <a:spcPct val="100000"/>
              </a:lnSpc>
              <a:spcBef>
                <a:spcPts val="400"/>
              </a:spcBef>
              <a:spcAft>
                <a:spcPts val="0"/>
              </a:spcAft>
              <a:buSzPts val="960"/>
              <a:buChar char="⚫"/>
              <a:defRPr sz="1200"/>
            </a:lvl2pPr>
            <a:lvl3pPr indent="-266700" lvl="2" marL="1371600" algn="l">
              <a:lnSpc>
                <a:spcPct val="100000"/>
              </a:lnSpc>
              <a:spcBef>
                <a:spcPts val="200"/>
              </a:spcBef>
              <a:spcAft>
                <a:spcPts val="0"/>
              </a:spcAft>
              <a:buSzPts val="600"/>
              <a:buChar char="?"/>
              <a:defRPr sz="1000"/>
            </a:lvl3pPr>
            <a:lvl4pPr indent="-262889" lvl="3" marL="1828800" algn="l">
              <a:lnSpc>
                <a:spcPct val="100000"/>
              </a:lnSpc>
              <a:spcBef>
                <a:spcPts val="180"/>
              </a:spcBef>
              <a:spcAft>
                <a:spcPts val="0"/>
              </a:spcAft>
              <a:buSzPts val="540"/>
              <a:buChar char="?"/>
              <a:defRPr sz="900"/>
            </a:lvl4pPr>
            <a:lvl5pPr indent="-267461" lvl="4" marL="2286000" algn="l">
              <a:lnSpc>
                <a:spcPct val="100000"/>
              </a:lnSpc>
              <a:spcBef>
                <a:spcPts val="180"/>
              </a:spcBef>
              <a:spcAft>
                <a:spcPts val="0"/>
              </a:spcAft>
              <a:buSzPts val="612"/>
              <a:buChar char="⚫"/>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116" name="Google Shape;116;p10"/>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10"/>
          <p:cNvSpPr/>
          <p:nvPr/>
        </p:nvSpPr>
        <p:spPr>
          <a:xfrm>
            <a:off x="8839200" y="0"/>
            <a:ext cx="304800" cy="6858000"/>
          </a:xfrm>
          <a:prstGeom prst="rect">
            <a:avLst/>
          </a:prstGeom>
          <a:solidFill>
            <a:srgbClr val="C2A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118" name="Google Shape;118;p1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10"/>
          <p:cNvCxnSpPr/>
          <p:nvPr/>
        </p:nvCxnSpPr>
        <p:spPr>
          <a:xfrm>
            <a:off x="6248400" y="0"/>
            <a:ext cx="0" cy="6858000"/>
          </a:xfrm>
          <a:prstGeom prst="straightConnector1">
            <a:avLst/>
          </a:prstGeom>
          <a:noFill/>
          <a:ln cap="flat" cmpd="sng" w="38100">
            <a:solidFill>
              <a:srgbClr val="C2ACAA"/>
            </a:solidFill>
            <a:prstDash val="solid"/>
            <a:round/>
            <a:headEnd len="sm" w="sm" type="none"/>
            <a:tailEnd len="sm" w="sm" type="none"/>
          </a:ln>
        </p:spPr>
      </p:cxnSp>
      <p:cxnSp>
        <p:nvCxnSpPr>
          <p:cNvPr id="120" name="Google Shape;120;p1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1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
        <p:nvSpPr>
          <p:cNvPr id="123" name="Google Shape;123;p1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cap="flat" cmpd="sng" w="38100">
            <a:solidFill>
              <a:srgbClr val="C2ACAA">
                <a:alpha val="91372"/>
              </a:srgbClr>
            </a:solidFill>
            <a:prstDash val="solid"/>
            <a:round/>
            <a:headEnd len="sm" w="sm" type="none"/>
            <a:tailEnd len="sm" w="sm" type="none"/>
          </a:ln>
        </p:spPr>
      </p:cxnSp>
      <p:sp>
        <p:nvSpPr>
          <p:cNvPr id="11" name="Google Shape;11;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lnSpc>
                <a:spcPct val="100000"/>
              </a:lnSpc>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lnSpc>
                <a:spcPct val="100000"/>
              </a:lnSpc>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lnSpc>
                <a:spcPct val="100000"/>
              </a:lnSpc>
              <a:spcBef>
                <a:spcPts val="360"/>
              </a:spcBef>
              <a:spcAft>
                <a:spcPts val="0"/>
              </a:spcAft>
              <a:buClr>
                <a:srgbClr val="762F1F"/>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lnSpc>
                <a:spcPct val="100000"/>
              </a:lnSpc>
              <a:spcBef>
                <a:spcPts val="360"/>
              </a:spcBef>
              <a:spcAft>
                <a:spcPts val="0"/>
              </a:spcAft>
              <a:buClr>
                <a:srgbClr val="C2ACAA"/>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lnSpc>
                <a:spcPct val="100000"/>
              </a:lnSpc>
              <a:spcBef>
                <a:spcPts val="320"/>
              </a:spcBef>
              <a:spcAft>
                <a:spcPts val="0"/>
              </a:spcAft>
              <a:buClr>
                <a:srgbClr val="E7C2AB"/>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lnSpc>
                <a:spcPct val="100000"/>
              </a:lnSpc>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lnSpc>
                <a:spcPct val="100000"/>
              </a:lnSpc>
              <a:spcBef>
                <a:spcPts val="280"/>
              </a:spcBef>
              <a:spcAft>
                <a:spcPts val="0"/>
              </a:spcAft>
              <a:buClr>
                <a:srgbClr val="C2ACAA"/>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lnSpc>
                <a:spcPct val="100000"/>
              </a:lnSpc>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lnSpc>
                <a:spcPct val="100000"/>
              </a:lnSpc>
              <a:spcBef>
                <a:spcPts val="280"/>
              </a:spcBef>
              <a:spcAft>
                <a:spcPts val="0"/>
              </a:spcAft>
              <a:buClr>
                <a:srgbClr val="762F1F"/>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cxnSp>
        <p:nvCxnSpPr>
          <p:cNvPr id="15" name="Google Shape;15;p1"/>
          <p:cNvCxnSpPr/>
          <p:nvPr/>
        </p:nvCxnSpPr>
        <p:spPr>
          <a:xfrm>
            <a:off x="76200" y="0"/>
            <a:ext cx="0" cy="6858000"/>
          </a:xfrm>
          <a:prstGeom prst="straightConnector1">
            <a:avLst/>
          </a:prstGeom>
          <a:noFill/>
          <a:ln cap="flat" cmpd="thickThin" w="57150">
            <a:solidFill>
              <a:srgbClr val="C2ACAA"/>
            </a:solidFill>
            <a:prstDash val="solid"/>
            <a:round/>
            <a:headEnd len="sm" w="sm" type="none"/>
            <a:tailEnd len="sm" w="sm" type="none"/>
          </a:ln>
        </p:spPr>
      </p:cxnSp>
      <p:cxnSp>
        <p:nvCxnSpPr>
          <p:cNvPr id="16" name="Google Shape;16;p1"/>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1"/>
          <p:cNvSpPr/>
          <p:nvPr/>
        </p:nvSpPr>
        <p:spPr>
          <a:xfrm>
            <a:off x="8839200" y="0"/>
            <a:ext cx="304800" cy="6858000"/>
          </a:xfrm>
          <a:prstGeom prst="rect">
            <a:avLst/>
          </a:prstGeom>
          <a:solidFill>
            <a:srgbClr val="C2ACAA">
              <a:alpha val="8509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18" name="Google Shape;18;p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 name="Google Shape;20;p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jpg"/><Relationship Id="rId5" Type="http://schemas.openxmlformats.org/officeDocument/2006/relationships/hyperlink" Target="http://www.youtube.com/watch?v=SsYXnH9lzCY" TargetMode="External"/><Relationship Id="rId6"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3.png"/><Relationship Id="rId5"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 Id="rId4" Type="http://schemas.openxmlformats.org/officeDocument/2006/relationships/image" Target="../media/image14.jpg"/><Relationship Id="rId5"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jpg"/><Relationship Id="rId4" Type="http://schemas.openxmlformats.org/officeDocument/2006/relationships/image" Target="../media/image31.jpg"/><Relationship Id="rId5" Type="http://schemas.openxmlformats.org/officeDocument/2006/relationships/image" Target="../media/image26.jpg"/><Relationship Id="rId6" Type="http://schemas.openxmlformats.org/officeDocument/2006/relationships/image" Target="../media/image30.jpg"/><Relationship Id="rId7" Type="http://schemas.openxmlformats.org/officeDocument/2006/relationships/image" Target="../media/image3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ctrTitle"/>
          </p:nvPr>
        </p:nvSpPr>
        <p:spPr>
          <a:xfrm>
            <a:off x="1804724" y="1493000"/>
            <a:ext cx="7059833" cy="2872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11111"/>
              <a:buNone/>
            </a:pPr>
            <a:r>
              <a:rPr lang="en-GB" sz="3959">
                <a:solidFill>
                  <a:schemeClr val="dk1"/>
                </a:solidFill>
              </a:rPr>
              <a:t>Eduqas GCSE – Toto: </a:t>
            </a:r>
            <a:r>
              <a:rPr i="1" lang="en-GB" sz="3959">
                <a:solidFill>
                  <a:schemeClr val="dk1"/>
                </a:solidFill>
              </a:rPr>
              <a:t>Africa</a:t>
            </a:r>
            <a:br>
              <a:rPr i="1" lang="en-GB" sz="3959">
                <a:solidFill>
                  <a:schemeClr val="dk1"/>
                </a:solidFill>
              </a:rPr>
            </a:br>
            <a:r>
              <a:rPr b="0" lang="en-GB" sz="3100">
                <a:solidFill>
                  <a:schemeClr val="dk1"/>
                </a:solidFill>
              </a:rPr>
              <a:t>Student Revision (2022 exam)</a:t>
            </a:r>
            <a:endParaRPr b="0" sz="3100">
              <a:solidFill>
                <a:schemeClr val="dk1"/>
              </a:solidFill>
            </a:endParaRPr>
          </a:p>
          <a:p>
            <a:pPr indent="0" lvl="0" marL="0" rtl="0" algn="l">
              <a:lnSpc>
                <a:spcPct val="100000"/>
              </a:lnSpc>
              <a:spcBef>
                <a:spcPts val="0"/>
              </a:spcBef>
              <a:spcAft>
                <a:spcPts val="0"/>
              </a:spcAft>
              <a:buClr>
                <a:schemeClr val="dk1"/>
              </a:buClr>
              <a:buSzPct val="111111"/>
              <a:buFont typeface="Century Schoolbook"/>
              <a:buNone/>
            </a:pPr>
            <a:r>
              <a:t/>
            </a:r>
            <a:endParaRPr sz="3959">
              <a:solidFill>
                <a:schemeClr val="dk1"/>
              </a:solidFill>
            </a:endParaRPr>
          </a:p>
          <a:p>
            <a:pPr indent="0" lvl="0" marL="0" rtl="0" algn="l">
              <a:lnSpc>
                <a:spcPct val="100000"/>
              </a:lnSpc>
              <a:spcBef>
                <a:spcPts val="0"/>
              </a:spcBef>
              <a:spcAft>
                <a:spcPts val="0"/>
              </a:spcAft>
              <a:buClr>
                <a:schemeClr val="dk1"/>
              </a:buClr>
              <a:buSzPct val="111111"/>
              <a:buFont typeface="Century Schoolbook"/>
              <a:buNone/>
            </a:pPr>
            <a:r>
              <a:rPr lang="en-GB" sz="3959">
                <a:solidFill>
                  <a:schemeClr val="dk1"/>
                </a:solidFill>
              </a:rPr>
              <a:t>Patrick Johns</a:t>
            </a:r>
            <a:br>
              <a:rPr lang="en-GB" sz="3959">
                <a:solidFill>
                  <a:schemeClr val="dk1"/>
                </a:solidFill>
              </a:rPr>
            </a:br>
            <a:r>
              <a:rPr lang="en-GB" sz="3959">
                <a:solidFill>
                  <a:schemeClr val="dk1"/>
                </a:solidFill>
              </a:rPr>
              <a:t> </a:t>
            </a:r>
            <a:endParaRPr/>
          </a:p>
        </p:txBody>
      </p:sp>
      <p:sp>
        <p:nvSpPr>
          <p:cNvPr id="142" name="Google Shape;142;p13"/>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60"/>
              <a:buNone/>
            </a:pPr>
            <a:r>
              <a:rPr lang="en-GB">
                <a:solidFill>
                  <a:srgbClr val="0C0C0C"/>
                </a:solidFill>
              </a:rPr>
              <a:t>www.passingnoteseducation.co.uk</a:t>
            </a:r>
            <a:endParaRPr/>
          </a:p>
          <a:p>
            <a:pPr indent="0" lvl="0" marL="0" rtl="0" algn="l">
              <a:lnSpc>
                <a:spcPct val="90000"/>
              </a:lnSpc>
              <a:spcBef>
                <a:spcPts val="600"/>
              </a:spcBef>
              <a:spcAft>
                <a:spcPts val="0"/>
              </a:spcAft>
              <a:buSzPts val="1260"/>
              <a:buNone/>
            </a:pPr>
            <a:r>
              <a:rPr lang="en-GB">
                <a:solidFill>
                  <a:schemeClr val="dk1"/>
                </a:solidFill>
              </a:rPr>
              <a:t>info@passingnoteseducation.co.uk</a:t>
            </a:r>
            <a:endParaRPr/>
          </a:p>
          <a:p>
            <a:pPr indent="0" lvl="0" marL="0" rtl="0" algn="l">
              <a:lnSpc>
                <a:spcPct val="90000"/>
              </a:lnSpc>
              <a:spcBef>
                <a:spcPts val="600"/>
              </a:spcBef>
              <a:spcAft>
                <a:spcPts val="0"/>
              </a:spcAft>
              <a:buSzPts val="1260"/>
              <a:buNone/>
            </a:pPr>
            <a:r>
              <a:rPr lang="en-GB">
                <a:solidFill>
                  <a:schemeClr val="dk1"/>
                </a:solidFill>
              </a:rPr>
              <a:t>F: facebook.com/passingnoteseducation</a:t>
            </a:r>
            <a:endParaRPr>
              <a:solidFill>
                <a:schemeClr val="dk1"/>
              </a:solidFill>
            </a:endParaRPr>
          </a:p>
          <a:p>
            <a:pPr indent="0" lvl="0" marL="0" rtl="0" algn="l">
              <a:lnSpc>
                <a:spcPct val="90000"/>
              </a:lnSpc>
              <a:spcBef>
                <a:spcPts val="600"/>
              </a:spcBef>
              <a:spcAft>
                <a:spcPts val="0"/>
              </a:spcAft>
              <a:buSzPts val="1260"/>
              <a:buNone/>
            </a:pPr>
            <a:r>
              <a:rPr lang="en-GB">
                <a:solidFill>
                  <a:schemeClr val="dk1"/>
                </a:solidFill>
              </a:rPr>
              <a:t>T: @passingnotesed</a:t>
            </a:r>
            <a:endParaRPr/>
          </a:p>
        </p:txBody>
      </p:sp>
      <p:pic>
        <p:nvPicPr>
          <p:cNvPr id="143" name="Google Shape;143;p13"/>
          <p:cNvPicPr preferRelativeResize="0"/>
          <p:nvPr/>
        </p:nvPicPr>
        <p:blipFill rotWithShape="1">
          <a:blip r:embed="rId3">
            <a:alphaModFix/>
          </a:blip>
          <a:srcRect b="0" l="0" r="0" t="0"/>
          <a:stretch/>
        </p:blipFill>
        <p:spPr>
          <a:xfrm>
            <a:off x="7462972" y="88713"/>
            <a:ext cx="1401586" cy="11080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idx="12" type="sldNum"/>
          </p:nvPr>
        </p:nvSpPr>
        <p:spPr>
          <a:xfrm>
            <a:off x="6745280" y="5425008"/>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298" name="Google Shape;298;p22"/>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Harmony and Tonality</a:t>
            </a:r>
            <a:endParaRPr/>
          </a:p>
        </p:txBody>
      </p:sp>
      <p:sp>
        <p:nvSpPr>
          <p:cNvPr id="299" name="Google Shape;299;p22"/>
          <p:cNvSpPr/>
          <p:nvPr/>
        </p:nvSpPr>
        <p:spPr>
          <a:xfrm>
            <a:off x="284649" y="1230329"/>
            <a:ext cx="491708" cy="50548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300" name="Google Shape;300;p22"/>
          <p:cNvSpPr/>
          <p:nvPr/>
        </p:nvSpPr>
        <p:spPr>
          <a:xfrm>
            <a:off x="678872" y="2251507"/>
            <a:ext cx="6924563" cy="203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The Chorus of </a:t>
            </a:r>
            <a:r>
              <a:rPr b="0" i="1" lang="en-GB" sz="2100" u="none" cap="none" strike="noStrike">
                <a:solidFill>
                  <a:srgbClr val="000000"/>
                </a:solidFill>
                <a:latin typeface="Calibri"/>
                <a:ea typeface="Calibri"/>
                <a:cs typeface="Calibri"/>
                <a:sym typeface="Calibri"/>
              </a:rPr>
              <a:t>Africa</a:t>
            </a:r>
            <a:r>
              <a:rPr b="0" i="0" lang="en-GB" sz="2100" u="none" cap="none" strike="noStrike">
                <a:solidFill>
                  <a:srgbClr val="000000"/>
                </a:solidFill>
                <a:latin typeface="Calibri"/>
                <a:ea typeface="Calibri"/>
                <a:cs typeface="Calibri"/>
                <a:sym typeface="Calibri"/>
              </a:rPr>
              <a:t> is in </a:t>
            </a:r>
            <a:r>
              <a:rPr b="1" i="0" lang="en-GB" sz="2100" u="none" cap="none" strike="noStrike">
                <a:solidFill>
                  <a:srgbClr val="000000"/>
                </a:solidFill>
                <a:latin typeface="Calibri"/>
                <a:ea typeface="Calibri"/>
                <a:cs typeface="Calibri"/>
                <a:sym typeface="Calibri"/>
              </a:rPr>
              <a:t>A major</a:t>
            </a:r>
            <a:endParaRPr b="0" i="0" sz="21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It uses a very well-known, and well-used, chord sequence: </a:t>
            </a:r>
            <a:r>
              <a:rPr b="1" i="0" lang="en-GB" sz="2100" u="none" cap="none" strike="noStrike">
                <a:solidFill>
                  <a:srgbClr val="000000"/>
                </a:solidFill>
                <a:latin typeface="Calibri"/>
                <a:ea typeface="Calibri"/>
                <a:cs typeface="Calibri"/>
                <a:sym typeface="Calibri"/>
              </a:rPr>
              <a:t>vi – IV – I – V</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You can compare it to other well-known 4-chord songs, by singing their melodies over </a:t>
            </a:r>
            <a:r>
              <a:rPr b="0" i="1" lang="en-GB" sz="2100" u="none" cap="none" strike="noStrike">
                <a:solidFill>
                  <a:srgbClr val="000000"/>
                </a:solidFill>
                <a:latin typeface="Calibri"/>
                <a:ea typeface="Calibri"/>
                <a:cs typeface="Calibri"/>
                <a:sym typeface="Calibri"/>
              </a:rPr>
              <a:t>Africa</a:t>
            </a:r>
            <a:r>
              <a:rPr b="0" i="0" lang="en-GB" sz="2100" u="none" cap="none" strike="noStrike">
                <a:solidFill>
                  <a:srgbClr val="000000"/>
                </a:solidFill>
                <a:latin typeface="Calibri"/>
                <a:ea typeface="Calibri"/>
                <a:cs typeface="Calibri"/>
                <a:sym typeface="Calibri"/>
              </a:rPr>
              <a:t>’s chords. </a:t>
            </a:r>
            <a:r>
              <a:rPr b="0" i="1" lang="en-GB" sz="2100" u="none" cap="none" strike="noStrike">
                <a:solidFill>
                  <a:srgbClr val="000000"/>
                </a:solidFill>
                <a:latin typeface="Calibri"/>
                <a:ea typeface="Calibri"/>
                <a:cs typeface="Calibri"/>
                <a:sym typeface="Calibri"/>
              </a:rPr>
              <a:t>Wake Me Up </a:t>
            </a:r>
            <a:r>
              <a:rPr b="0" i="0" lang="en-GB" sz="2100" u="none" cap="none" strike="noStrike">
                <a:solidFill>
                  <a:srgbClr val="000000"/>
                </a:solidFill>
                <a:latin typeface="Calibri"/>
                <a:ea typeface="Calibri"/>
                <a:cs typeface="Calibri"/>
                <a:sym typeface="Calibri"/>
              </a:rPr>
              <a:t>(Avicii) works well.</a:t>
            </a:r>
            <a:endParaRPr b="0" i="0" sz="2100" u="none" cap="none" strike="noStrike">
              <a:solidFill>
                <a:srgbClr val="000000"/>
              </a:solidFill>
              <a:latin typeface="Arial"/>
              <a:ea typeface="Arial"/>
              <a:cs typeface="Arial"/>
              <a:sym typeface="Arial"/>
            </a:endParaRPr>
          </a:p>
        </p:txBody>
      </p:sp>
      <p:pic>
        <p:nvPicPr>
          <p:cNvPr descr="Diagram, table&#10;&#10;Description automatically generated" id="301" name="Google Shape;301;p22"/>
          <p:cNvPicPr preferRelativeResize="0"/>
          <p:nvPr/>
        </p:nvPicPr>
        <p:blipFill rotWithShape="1">
          <a:blip r:embed="rId3">
            <a:alphaModFix/>
          </a:blip>
          <a:srcRect b="0" l="0" r="0" t="0"/>
          <a:stretch/>
        </p:blipFill>
        <p:spPr>
          <a:xfrm>
            <a:off x="1992660" y="4465331"/>
            <a:ext cx="4394962" cy="1672709"/>
          </a:xfrm>
          <a:prstGeom prst="rect">
            <a:avLst/>
          </a:prstGeom>
          <a:noFill/>
          <a:ln>
            <a:noFill/>
          </a:ln>
          <a:effectLst>
            <a:outerShdw blurRad="292100" rotWithShape="0" algn="tl" dir="2700000" dist="139700">
              <a:srgbClr val="333333">
                <a:alpha val="64705"/>
              </a:srgbClr>
            </a:outerShdw>
          </a:effectLst>
        </p:spPr>
      </p:pic>
      <p:sp>
        <p:nvSpPr>
          <p:cNvPr id="302" name="Google Shape;302;p22"/>
          <p:cNvSpPr txBox="1"/>
          <p:nvPr/>
        </p:nvSpPr>
        <p:spPr>
          <a:xfrm>
            <a:off x="2745711" y="4399626"/>
            <a:ext cx="3993008"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2100" u="none" cap="none" strike="noStrike">
                <a:solidFill>
                  <a:srgbClr val="000000"/>
                </a:solidFill>
                <a:latin typeface="Calibri"/>
                <a:ea typeface="Calibri"/>
                <a:cs typeface="Calibri"/>
                <a:sym typeface="Calibri"/>
              </a:rPr>
              <a:t>F</a:t>
            </a:r>
            <a:r>
              <a:rPr b="0" i="0" lang="en-GB" sz="2100" u="none" cap="none" strike="noStrike">
                <a:solidFill>
                  <a:srgbClr val="000000"/>
                </a:solidFill>
                <a:latin typeface="Arial"/>
                <a:ea typeface="Arial"/>
                <a:cs typeface="Arial"/>
                <a:sym typeface="Arial"/>
              </a:rPr>
              <a:t>#m</a:t>
            </a:r>
            <a:r>
              <a:rPr b="0" i="0" lang="en-GB" sz="2100" u="none" cap="none" strike="noStrike">
                <a:solidFill>
                  <a:srgbClr val="000000"/>
                </a:solidFill>
                <a:latin typeface="Calibri"/>
                <a:ea typeface="Calibri"/>
                <a:cs typeface="Calibri"/>
                <a:sym typeface="Calibri"/>
              </a:rPr>
              <a:t>	D	       A           E</a:t>
            </a:r>
            <a:endParaRPr b="0" i="0" sz="2100" u="none" cap="none" strike="noStrike">
              <a:solidFill>
                <a:srgbClr val="000000"/>
              </a:solidFill>
              <a:latin typeface="Arial"/>
              <a:ea typeface="Arial"/>
              <a:cs typeface="Arial"/>
              <a:sym typeface="Arial"/>
            </a:endParaRPr>
          </a:p>
        </p:txBody>
      </p:sp>
      <p:pic>
        <p:nvPicPr>
          <p:cNvPr id="303" name="Google Shape;303;p22"/>
          <p:cNvPicPr preferRelativeResize="0"/>
          <p:nvPr/>
        </p:nvPicPr>
        <p:blipFill rotWithShape="1">
          <a:blip r:embed="rId4">
            <a:alphaModFix/>
          </a:blip>
          <a:srcRect b="0" l="0" r="0" t="0"/>
          <a:stretch/>
        </p:blipFill>
        <p:spPr>
          <a:xfrm>
            <a:off x="179512" y="44624"/>
            <a:ext cx="976894" cy="772294"/>
          </a:xfrm>
          <a:prstGeom prst="rect">
            <a:avLst/>
          </a:prstGeom>
          <a:noFill/>
          <a:ln>
            <a:noFill/>
          </a:ln>
        </p:spPr>
      </p:pic>
      <p:pic>
        <p:nvPicPr>
          <p:cNvPr descr="🎵 Follow our Spotify playlists: http://bit.ly/7cloudsSpotify&#10;🎧 Avicii - Wake Me Up (Lyrics)&#10;⏬ Download / Stream: https://spoti.fi/2CSZU72&#10;🔔 Turn on notifications to stay updated with new uploads!&#10; &#10;👉 Avicii:&#10;http://facebook.com/avicii&#10;http://twitter.com/avicii&#10;&#10;⭐️7clouds:&#10;https://open.spotify.com/user/7cloudsmusic&#10;https://instagram.com/7cloudsmusic&#10;https://facebook.com/7cloudsmusic&#10;https://twitter.com/7cloudsmusic&#10;&#10;.........&#10;🎤 Lyrics: Avicii - Wake Me Up&#10;&#10;[Verse 1]&#10;Feeling my way through the darkness&#10;Guided by a beating heart&#10;I can't tell where the journey will end&#10;But I know where to start&#10;They tell me I'm too young to understand&#10;They say I'm caught up in a dream&#10;Well life will pass me by if I don't open up my eyes&#10;Well that's fine by me&#10;&#10;[Chorus]&#10;So wake me up when it's all over&#10;When I'm wiser and I'm older&#10;All this time I was finding myself&#10;And I didn't know I was lost&#10;So wake me up when it's all over&#10;When I'm wiser and I'm older&#10;All this time I was finding myself&#10;And I didn't know I was lost&#10;&#10;[Instrumental Break]&#10;&#10;[Verse 2]&#10;I tried carrying the weight of the world&#10;But I only have two hands&#10;I hope I get the chance to travel the world&#10;But I don't have any plans&#10;I wish that I could stay forever this young&#10;Not afraid to close my eyes&#10;Life's a game made for everyone&#10;And love is the prize&#10;&#10;[Chorus]&#10;So wake me up when it's all over&#10;When I'm wiser and I'm older&#10;All this time I was finding myself&#10;And I didn't know I was lost&#10;So wake me up when it's all over&#10;When I'm wiser and I'm older&#10;All this time I was finding myself&#10;And I didn't know I was lost&#10;&#10;[Outro]&#10;I didn't know I was lost&#10;I didn't know I was lost&#10;I didn't know I was lost&#10;I didn't know, I didn't know, I didn't know&#10;&#10;.........&#10;📷 Wallpaper: https://unsplash.com/&#10;.........&#10;📧Contact: contact@7clouds.org&#10;.........&#10;💌 Submit music: https://7clouds.edmdistrict.com&#10;.........&#10;&#10;#Avicii #WakeMeUp #Lyrics" id="304" name="Google Shape;304;p22" title="Avicii - Wake Me Up (Lyrics)">
            <a:hlinkClick r:id="rId5"/>
          </p:cNvPr>
          <p:cNvPicPr preferRelativeResize="0"/>
          <p:nvPr/>
        </p:nvPicPr>
        <p:blipFill>
          <a:blip r:embed="rId6">
            <a:alphaModFix/>
          </a:blip>
          <a:stretch>
            <a:fillRect/>
          </a:stretch>
        </p:blipFill>
        <p:spPr>
          <a:xfrm>
            <a:off x="6738725" y="279150"/>
            <a:ext cx="1766326" cy="1324744"/>
          </a:xfrm>
          <a:prstGeom prst="rect">
            <a:avLst/>
          </a:prstGeom>
          <a:noFill/>
          <a:ln>
            <a:noFill/>
          </a:ln>
          <a:effectLst>
            <a:outerShdw blurRad="57150" rotWithShape="0" algn="bl" dir="5400000" dist="19050">
              <a:srgbClr val="000000">
                <a:alpha val="50000"/>
              </a:srgbClr>
            </a:outerShdw>
          </a:effectLst>
        </p:spPr>
      </p:pic>
      <p:sp>
        <p:nvSpPr>
          <p:cNvPr id="305" name="Google Shape;305;p22"/>
          <p:cNvSpPr txBox="1"/>
          <p:nvPr/>
        </p:nvSpPr>
        <p:spPr>
          <a:xfrm>
            <a:off x="2838799" y="6138051"/>
            <a:ext cx="3993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GB" sz="2100">
                <a:latin typeface="Calibri"/>
                <a:ea typeface="Calibri"/>
                <a:cs typeface="Calibri"/>
                <a:sym typeface="Calibri"/>
              </a:rPr>
              <a:t>vi</a:t>
            </a:r>
            <a:r>
              <a:rPr b="0" i="0" lang="en-GB" sz="2100" u="none" cap="none" strike="noStrike">
                <a:solidFill>
                  <a:srgbClr val="000000"/>
                </a:solidFill>
                <a:latin typeface="Calibri"/>
                <a:ea typeface="Calibri"/>
                <a:cs typeface="Calibri"/>
                <a:sym typeface="Calibri"/>
              </a:rPr>
              <a:t>	       </a:t>
            </a:r>
            <a:r>
              <a:rPr lang="en-GB" sz="2100">
                <a:latin typeface="Calibri"/>
                <a:ea typeface="Calibri"/>
                <a:cs typeface="Calibri"/>
                <a:sym typeface="Calibri"/>
              </a:rPr>
              <a:t>IV</a:t>
            </a:r>
            <a:r>
              <a:rPr b="0" i="0" lang="en-GB" sz="2100" u="none" cap="none" strike="noStrike">
                <a:solidFill>
                  <a:srgbClr val="000000"/>
                </a:solidFill>
                <a:latin typeface="Calibri"/>
                <a:ea typeface="Calibri"/>
                <a:cs typeface="Calibri"/>
                <a:sym typeface="Calibri"/>
              </a:rPr>
              <a:t>	       </a:t>
            </a:r>
            <a:r>
              <a:rPr lang="en-GB" sz="2100">
                <a:latin typeface="Calibri"/>
                <a:ea typeface="Calibri"/>
                <a:cs typeface="Calibri"/>
                <a:sym typeface="Calibri"/>
              </a:rPr>
              <a:t>I</a:t>
            </a:r>
            <a:r>
              <a:rPr b="0" i="0" lang="en-GB" sz="2100" u="none" cap="none" strike="noStrike">
                <a:solidFill>
                  <a:srgbClr val="000000"/>
                </a:solidFill>
                <a:latin typeface="Calibri"/>
                <a:ea typeface="Calibri"/>
                <a:cs typeface="Calibri"/>
                <a:sym typeface="Calibri"/>
              </a:rPr>
              <a:t>             </a:t>
            </a:r>
            <a:r>
              <a:rPr lang="en-GB" sz="2100">
                <a:latin typeface="Calibri"/>
                <a:ea typeface="Calibri"/>
                <a:cs typeface="Calibri"/>
                <a:sym typeface="Calibri"/>
              </a:rPr>
              <a:t>V</a:t>
            </a:r>
            <a:endParaRPr b="0" i="0" sz="2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3"/>
          <p:cNvSpPr txBox="1"/>
          <p:nvPr>
            <p:ph idx="12" type="sldNum"/>
          </p:nvPr>
        </p:nvSpPr>
        <p:spPr>
          <a:xfrm>
            <a:off x="6745280" y="5425008"/>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312" name="Google Shape;312;p23"/>
          <p:cNvSpPr txBox="1"/>
          <p:nvPr>
            <p:ph type="title"/>
          </p:nvPr>
        </p:nvSpPr>
        <p:spPr>
          <a:xfrm>
            <a:off x="776357" y="1196774"/>
            <a:ext cx="6447600" cy="51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Harmony and Tonality</a:t>
            </a:r>
            <a:endParaRPr/>
          </a:p>
        </p:txBody>
      </p:sp>
      <p:sp>
        <p:nvSpPr>
          <p:cNvPr id="313" name="Google Shape;313;p23"/>
          <p:cNvSpPr/>
          <p:nvPr/>
        </p:nvSpPr>
        <p:spPr>
          <a:xfrm>
            <a:off x="260550" y="1226150"/>
            <a:ext cx="564900" cy="5721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graphicFrame>
        <p:nvGraphicFramePr>
          <p:cNvPr id="314" name="Google Shape;314;p23"/>
          <p:cNvGraphicFramePr/>
          <p:nvPr/>
        </p:nvGraphicFramePr>
        <p:xfrm>
          <a:off x="776357" y="2228174"/>
          <a:ext cx="3000000" cy="3000000"/>
        </p:xfrm>
        <a:graphic>
          <a:graphicData uri="http://schemas.openxmlformats.org/drawingml/2006/table">
            <a:tbl>
              <a:tblPr>
                <a:noFill/>
                <a:tableStyleId>{7D9C938A-1952-46EB-A34B-41F594F9AC08}</a:tableStyleId>
              </a:tblPr>
              <a:tblGrid>
                <a:gridCol w="1272625"/>
                <a:gridCol w="1272625"/>
                <a:gridCol w="1272625"/>
                <a:gridCol w="1272625"/>
                <a:gridCol w="1025325"/>
                <a:gridCol w="1519925"/>
              </a:tblGrid>
              <a:tr h="337025">
                <a:tc>
                  <a:txBody>
                    <a:bodyPr/>
                    <a:lstStyle/>
                    <a:p>
                      <a:pPr indent="0" lvl="0" marL="0" marR="0" rtl="0" algn="l">
                        <a:lnSpc>
                          <a:spcPct val="100000"/>
                        </a:lnSpc>
                        <a:spcBef>
                          <a:spcPts val="0"/>
                        </a:spcBef>
                        <a:spcAft>
                          <a:spcPts val="0"/>
                        </a:spcAft>
                        <a:buNone/>
                      </a:pPr>
                      <a:r>
                        <a:rPr lang="en-GB" sz="2100" u="none" cap="none" strike="noStrike"/>
                        <a:t>F</a:t>
                      </a:r>
                      <a:r>
                        <a:rPr lang="en-GB" sz="2100" u="none" cap="none" strike="noStrike">
                          <a:latin typeface="Arial"/>
                          <a:ea typeface="Arial"/>
                          <a:cs typeface="Arial"/>
                          <a:sym typeface="Arial"/>
                        </a:rPr>
                        <a:t>#</a:t>
                      </a:r>
                      <a:r>
                        <a:rPr lang="en-GB" sz="2100" u="none" cap="none" strike="noStrike"/>
                        <a:t>m</a:t>
                      </a:r>
                      <a:endParaRPr sz="2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None/>
                      </a:pPr>
                      <a:r>
                        <a:rPr lang="en-GB" sz="2100" u="none" cap="none" strike="noStrike"/>
                        <a:t>D</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None/>
                      </a:pPr>
                      <a:r>
                        <a:rPr lang="en-GB" sz="2100" u="none" cap="none" strike="noStrike"/>
                        <a:t>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None/>
                      </a:pPr>
                      <a:r>
                        <a:rPr lang="en-GB" sz="2100" u="none" cap="none" strike="noStrike"/>
                        <a:t>E</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None/>
                      </a:pPr>
                      <a:r>
                        <a:t/>
                      </a:r>
                      <a:endParaRPr sz="2100" u="none" cap="none" strike="noStrike"/>
                    </a:p>
                  </a:txBody>
                  <a:tcPr marT="34300" marB="3430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7025">
                <a:tc>
                  <a:txBody>
                    <a:bodyPr/>
                    <a:lstStyle/>
                    <a:p>
                      <a:pPr indent="0" lvl="0" marL="0" marR="0" rtl="0" algn="l">
                        <a:lnSpc>
                          <a:spcPct val="100000"/>
                        </a:lnSpc>
                        <a:spcBef>
                          <a:spcPts val="0"/>
                        </a:spcBef>
                        <a:spcAft>
                          <a:spcPts val="0"/>
                        </a:spcAft>
                        <a:buNone/>
                      </a:pPr>
                      <a:r>
                        <a:rPr lang="en-GB" sz="2100" u="none" cap="none" strike="noStrike"/>
                        <a:t>F</a:t>
                      </a:r>
                      <a:r>
                        <a:rPr lang="en-GB" sz="2100" u="none" cap="none" strike="noStrike">
                          <a:latin typeface="Arial"/>
                          <a:ea typeface="Arial"/>
                          <a:cs typeface="Arial"/>
                          <a:sym typeface="Arial"/>
                        </a:rPr>
                        <a:t>#</a:t>
                      </a:r>
                      <a:r>
                        <a:rPr lang="en-GB" sz="2100" u="none" cap="none" strike="noStrike"/>
                        <a:t>m</a:t>
                      </a:r>
                      <a:endParaRPr sz="2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FC5E8"/>
                    </a:solidFill>
                  </a:tcPr>
                </a:tc>
                <a:tc>
                  <a:txBody>
                    <a:bodyPr/>
                    <a:lstStyle/>
                    <a:p>
                      <a:pPr indent="0" lvl="0" marL="0" marR="0" rtl="0" algn="l">
                        <a:lnSpc>
                          <a:spcPct val="100000"/>
                        </a:lnSpc>
                        <a:spcBef>
                          <a:spcPts val="0"/>
                        </a:spcBef>
                        <a:spcAft>
                          <a:spcPts val="0"/>
                        </a:spcAft>
                        <a:buNone/>
                      </a:pPr>
                      <a:r>
                        <a:rPr lang="en-GB" sz="2100" u="none" cap="none" strike="noStrike"/>
                        <a:t>D</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FC5E8"/>
                    </a:solidFill>
                  </a:tcPr>
                </a:tc>
                <a:tc>
                  <a:txBody>
                    <a:bodyPr/>
                    <a:lstStyle/>
                    <a:p>
                      <a:pPr indent="0" lvl="0" marL="0" marR="0" rtl="0" algn="l">
                        <a:lnSpc>
                          <a:spcPct val="100000"/>
                        </a:lnSpc>
                        <a:spcBef>
                          <a:spcPts val="0"/>
                        </a:spcBef>
                        <a:spcAft>
                          <a:spcPts val="0"/>
                        </a:spcAft>
                        <a:buNone/>
                      </a:pPr>
                      <a:r>
                        <a:rPr lang="en-GB" sz="2100" u="none" cap="none" strike="noStrike"/>
                        <a:t>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FC5E8"/>
                    </a:solidFill>
                  </a:tcPr>
                </a:tc>
                <a:tc>
                  <a:txBody>
                    <a:bodyPr/>
                    <a:lstStyle/>
                    <a:p>
                      <a:pPr indent="0" lvl="0" marL="0" marR="0" rtl="0" algn="l">
                        <a:lnSpc>
                          <a:spcPct val="100000"/>
                        </a:lnSpc>
                        <a:spcBef>
                          <a:spcPts val="0"/>
                        </a:spcBef>
                        <a:spcAft>
                          <a:spcPts val="0"/>
                        </a:spcAft>
                        <a:buNone/>
                      </a:pPr>
                      <a:r>
                        <a:rPr lang="en-GB" sz="2100" u="none" cap="none" strike="noStrike"/>
                        <a:t>E</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FC5E8"/>
                    </a:solidFill>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7025">
                <a:tc>
                  <a:txBody>
                    <a:bodyPr/>
                    <a:lstStyle/>
                    <a:p>
                      <a:pPr indent="0" lvl="0" marL="0" marR="0" rtl="0" algn="l">
                        <a:lnSpc>
                          <a:spcPct val="100000"/>
                        </a:lnSpc>
                        <a:spcBef>
                          <a:spcPts val="0"/>
                        </a:spcBef>
                        <a:spcAft>
                          <a:spcPts val="0"/>
                        </a:spcAft>
                        <a:buNone/>
                      </a:pPr>
                      <a:r>
                        <a:rPr lang="en-GB" sz="2100" u="none" cap="none" strike="noStrike"/>
                        <a:t>F</a:t>
                      </a:r>
                      <a:r>
                        <a:rPr lang="en-GB" sz="2100" u="none" cap="none" strike="noStrike">
                          <a:latin typeface="Arial"/>
                          <a:ea typeface="Arial"/>
                          <a:cs typeface="Arial"/>
                          <a:sym typeface="Arial"/>
                        </a:rPr>
                        <a:t>#</a:t>
                      </a:r>
                      <a:r>
                        <a:rPr lang="en-GB" sz="2100" u="none" cap="none" strike="noStrike"/>
                        <a:t>m</a:t>
                      </a:r>
                      <a:endParaRPr sz="2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l">
                        <a:lnSpc>
                          <a:spcPct val="100000"/>
                        </a:lnSpc>
                        <a:spcBef>
                          <a:spcPts val="0"/>
                        </a:spcBef>
                        <a:spcAft>
                          <a:spcPts val="0"/>
                        </a:spcAft>
                        <a:buNone/>
                      </a:pPr>
                      <a:r>
                        <a:rPr lang="en-GB" sz="2100" u="none" cap="none" strike="noStrike"/>
                        <a:t>D</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l">
                        <a:lnSpc>
                          <a:spcPct val="100000"/>
                        </a:lnSpc>
                        <a:spcBef>
                          <a:spcPts val="0"/>
                        </a:spcBef>
                        <a:spcAft>
                          <a:spcPts val="0"/>
                        </a:spcAft>
                        <a:buNone/>
                      </a:pPr>
                      <a:r>
                        <a:rPr lang="en-GB" sz="2100" u="none" cap="none" strike="noStrike"/>
                        <a:t>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l">
                        <a:lnSpc>
                          <a:spcPct val="100000"/>
                        </a:lnSpc>
                        <a:spcBef>
                          <a:spcPts val="0"/>
                        </a:spcBef>
                        <a:spcAft>
                          <a:spcPts val="0"/>
                        </a:spcAft>
                        <a:buNone/>
                      </a:pPr>
                      <a:r>
                        <a:rPr lang="en-GB" sz="2100" u="none" cap="none" strike="noStrike"/>
                        <a:t>E</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465550">
                <a:tc>
                  <a:txBody>
                    <a:bodyPr/>
                    <a:lstStyle/>
                    <a:p>
                      <a:pPr indent="0" lvl="0" marL="0" marR="0" rtl="0" algn="l">
                        <a:lnSpc>
                          <a:spcPct val="100000"/>
                        </a:lnSpc>
                        <a:spcBef>
                          <a:spcPts val="0"/>
                        </a:spcBef>
                        <a:spcAft>
                          <a:spcPts val="0"/>
                        </a:spcAft>
                        <a:buNone/>
                      </a:pPr>
                      <a:r>
                        <a:rPr lang="en-GB" sz="2100" u="none" cap="none" strike="noStrike"/>
                        <a:t>F</a:t>
                      </a:r>
                      <a:r>
                        <a:rPr lang="en-GB" sz="2100" u="none" cap="none" strike="noStrike">
                          <a:latin typeface="Arial"/>
                          <a:ea typeface="Arial"/>
                          <a:cs typeface="Arial"/>
                          <a:sym typeface="Arial"/>
                        </a:rPr>
                        <a:t>#</a:t>
                      </a:r>
                      <a:r>
                        <a:rPr lang="en-GB" sz="2100" u="none" cap="none" strike="noStrike"/>
                        <a:t>m</a:t>
                      </a:r>
                      <a:endParaRPr sz="2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D85C6"/>
                    </a:solidFill>
                  </a:tcPr>
                </a:tc>
                <a:tc>
                  <a:txBody>
                    <a:bodyPr/>
                    <a:lstStyle/>
                    <a:p>
                      <a:pPr indent="0" lvl="0" marL="0" marR="0" rtl="0" algn="l">
                        <a:lnSpc>
                          <a:spcPct val="100000"/>
                        </a:lnSpc>
                        <a:spcBef>
                          <a:spcPts val="0"/>
                        </a:spcBef>
                        <a:spcAft>
                          <a:spcPts val="0"/>
                        </a:spcAft>
                        <a:buNone/>
                      </a:pPr>
                      <a:r>
                        <a:rPr lang="en-GB" sz="2100" u="none" cap="none" strike="noStrike"/>
                        <a:t>D</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D85C6"/>
                    </a:solidFill>
                  </a:tcPr>
                </a:tc>
                <a:tc>
                  <a:txBody>
                    <a:bodyPr/>
                    <a:lstStyle/>
                    <a:p>
                      <a:pPr indent="0" lvl="0" marL="0" marR="0" rtl="0" algn="l">
                        <a:lnSpc>
                          <a:spcPct val="100000"/>
                        </a:lnSpc>
                        <a:spcBef>
                          <a:spcPts val="0"/>
                        </a:spcBef>
                        <a:spcAft>
                          <a:spcPts val="0"/>
                        </a:spcAft>
                        <a:buNone/>
                      </a:pPr>
                      <a:r>
                        <a:rPr lang="en-GB" sz="2100" u="none" cap="none" strike="noStrike"/>
                        <a:t>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D85C6"/>
                    </a:solidFill>
                  </a:tcPr>
                </a:tc>
                <a:tc>
                  <a:txBody>
                    <a:bodyPr/>
                    <a:lstStyle/>
                    <a:p>
                      <a:pPr indent="0" lvl="0" marL="0" marR="0" rtl="0" algn="l">
                        <a:lnSpc>
                          <a:spcPct val="100000"/>
                        </a:lnSpc>
                        <a:spcBef>
                          <a:spcPts val="0"/>
                        </a:spcBef>
                        <a:spcAft>
                          <a:spcPts val="0"/>
                        </a:spcAft>
                        <a:buClr>
                          <a:srgbClr val="000000"/>
                        </a:buClr>
                        <a:buSzPts val="2100"/>
                        <a:buFont typeface="Arial"/>
                        <a:buNone/>
                      </a:pPr>
                      <a:r>
                        <a:rPr lang="en-GB" sz="2100" u="none" cap="none" strike="noStrike"/>
                        <a:t>C</a:t>
                      </a:r>
                      <a:r>
                        <a:rPr lang="en-GB" sz="2100" u="none" cap="none" strike="noStrike">
                          <a:latin typeface="Arial"/>
                          <a:ea typeface="Arial"/>
                          <a:cs typeface="Arial"/>
                          <a:sym typeface="Arial"/>
                        </a:rPr>
                        <a:t>#</a:t>
                      </a:r>
                      <a:r>
                        <a:rPr lang="en-GB" sz="2100" u="none" cap="none" strike="noStrike"/>
                        <a:t>m</a:t>
                      </a:r>
                      <a:endParaRPr sz="2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F0E8"/>
                    </a:solidFill>
                  </a:tcPr>
                </a:tc>
                <a:tc>
                  <a:txBody>
                    <a:bodyPr/>
                    <a:lstStyle/>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000000"/>
                          </a:solidFill>
                          <a:latin typeface="Arial"/>
                          <a:ea typeface="Arial"/>
                          <a:cs typeface="Arial"/>
                          <a:sym typeface="Arial"/>
                        </a:rPr>
                        <a:t>E</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F0E8"/>
                    </a:solidFill>
                  </a:tcPr>
                </a:tc>
                <a:tc>
                  <a:txBody>
                    <a:bodyPr/>
                    <a:lstStyle/>
                    <a:p>
                      <a:pPr indent="0" lvl="0" marL="0" marR="0" rtl="0" algn="l">
                        <a:lnSpc>
                          <a:spcPct val="100000"/>
                        </a:lnSpc>
                        <a:spcBef>
                          <a:spcPts val="0"/>
                        </a:spcBef>
                        <a:spcAft>
                          <a:spcPts val="0"/>
                        </a:spcAft>
                        <a:buClr>
                          <a:srgbClr val="000000"/>
                        </a:buClr>
                        <a:buSzPts val="2100"/>
                        <a:buFont typeface="Arial"/>
                        <a:buNone/>
                      </a:pPr>
                      <a:r>
                        <a:rPr lang="en-GB" sz="2100" u="none" cap="none" strike="noStrike"/>
                        <a:t>F</a:t>
                      </a:r>
                      <a:r>
                        <a:rPr lang="en-GB" sz="2100" u="none" cap="none" strike="noStrike">
                          <a:latin typeface="Arial"/>
                          <a:ea typeface="Arial"/>
                          <a:cs typeface="Arial"/>
                          <a:sym typeface="Arial"/>
                        </a:rPr>
                        <a:t>#</a:t>
                      </a:r>
                      <a:r>
                        <a:rPr lang="en-GB" sz="2100" u="none" cap="none" strike="noStrike"/>
                        <a:t>m   </a:t>
                      </a:r>
                      <a:r>
                        <a:rPr b="0" i="0" lang="en-GB" sz="2100" u="none" cap="none" strike="noStrike">
                          <a:solidFill>
                            <a:srgbClr val="000000"/>
                          </a:solidFill>
                          <a:latin typeface="Arial"/>
                          <a:ea typeface="Arial"/>
                          <a:cs typeface="Arial"/>
                          <a:sym typeface="Arial"/>
                        </a:rPr>
                        <a:t>E/G#</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F0E8"/>
                    </a:solidFill>
                  </a:tcPr>
                </a:tc>
              </a:tr>
            </a:tbl>
          </a:graphicData>
        </a:graphic>
      </p:graphicFrame>
      <p:sp>
        <p:nvSpPr>
          <p:cNvPr id="315" name="Google Shape;315;p23"/>
          <p:cNvSpPr txBox="1"/>
          <p:nvPr/>
        </p:nvSpPr>
        <p:spPr>
          <a:xfrm>
            <a:off x="907739" y="4255647"/>
            <a:ext cx="7153695" cy="900246"/>
          </a:xfrm>
          <a:prstGeom prst="rect">
            <a:avLst/>
          </a:prstGeom>
          <a:solidFill>
            <a:srgbClr val="F1CFC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257175" lvl="0" marL="257175"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Possible exam question: Give the bar number of a bar containing a first inversion chord.</a:t>
            </a:r>
            <a:endParaRPr/>
          </a:p>
          <a:p>
            <a:pPr indent="-257175" lvl="0" marL="257175"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Or, “Identify a bar that contains a dominant chord” or “…chord V”</a:t>
            </a:r>
            <a:endParaRPr b="0" i="0" sz="1800" u="none" cap="none" strike="noStrike">
              <a:solidFill>
                <a:srgbClr val="000000"/>
              </a:solidFill>
              <a:latin typeface="Arial"/>
              <a:ea typeface="Arial"/>
              <a:cs typeface="Arial"/>
              <a:sym typeface="Arial"/>
            </a:endParaRPr>
          </a:p>
        </p:txBody>
      </p:sp>
      <p:sp>
        <p:nvSpPr>
          <p:cNvPr id="316" name="Google Shape;316;p23"/>
          <p:cNvSpPr txBox="1"/>
          <p:nvPr/>
        </p:nvSpPr>
        <p:spPr>
          <a:xfrm>
            <a:off x="5960011" y="873017"/>
            <a:ext cx="2405271" cy="2285241"/>
          </a:xfrm>
          <a:prstGeom prst="rect">
            <a:avLst/>
          </a:prstGeom>
          <a:solidFill>
            <a:srgbClr val="F1CFC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All the chords in the Chorus are in </a:t>
            </a:r>
            <a:r>
              <a:rPr b="1" i="0" lang="en-GB" sz="1800" u="none" cap="none" strike="noStrike">
                <a:solidFill>
                  <a:srgbClr val="000000"/>
                </a:solidFill>
                <a:latin typeface="Arial"/>
                <a:ea typeface="Arial"/>
                <a:cs typeface="Arial"/>
                <a:sym typeface="Arial"/>
              </a:rPr>
              <a:t>root </a:t>
            </a:r>
            <a:r>
              <a:rPr b="0" i="0" lang="en-GB" sz="1800" u="none" cap="none" strike="noStrike">
                <a:solidFill>
                  <a:srgbClr val="000000"/>
                </a:solidFill>
                <a:latin typeface="Arial"/>
                <a:ea typeface="Arial"/>
                <a:cs typeface="Arial"/>
                <a:sym typeface="Arial"/>
              </a:rPr>
              <a:t>position (in contrast to the verses’).</a:t>
            </a:r>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Note the </a:t>
            </a:r>
            <a:r>
              <a:rPr b="1" i="0" lang="en-GB" sz="1800" u="none" cap="none" strike="noStrike">
                <a:solidFill>
                  <a:srgbClr val="000000"/>
                </a:solidFill>
                <a:latin typeface="Arial"/>
                <a:ea typeface="Arial"/>
                <a:cs typeface="Arial"/>
                <a:sym typeface="Arial"/>
              </a:rPr>
              <a:t>slash chord</a:t>
            </a:r>
            <a:r>
              <a:rPr b="0" i="0" lang="en-GB" sz="1800" u="none" cap="none" strike="noStrike">
                <a:solidFill>
                  <a:srgbClr val="000000"/>
                </a:solidFill>
                <a:latin typeface="Arial"/>
                <a:ea typeface="Arial"/>
                <a:cs typeface="Arial"/>
                <a:sym typeface="Arial"/>
              </a:rPr>
              <a:t> here, leading to a perfect cadence.</a:t>
            </a:r>
            <a:endParaRPr b="0" i="0" sz="1800" u="none" cap="none" strike="noStrike">
              <a:solidFill>
                <a:srgbClr val="000000"/>
              </a:solidFill>
              <a:latin typeface="Arial"/>
              <a:ea typeface="Arial"/>
              <a:cs typeface="Arial"/>
              <a:sym typeface="Arial"/>
            </a:endParaRPr>
          </a:p>
        </p:txBody>
      </p:sp>
      <p:pic>
        <p:nvPicPr>
          <p:cNvPr id="317" name="Google Shape;317;p23"/>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idx="12" type="sldNum"/>
          </p:nvPr>
        </p:nvSpPr>
        <p:spPr>
          <a:xfrm>
            <a:off x="6759179" y="5747445"/>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324" name="Google Shape;324;p24"/>
          <p:cNvSpPr/>
          <p:nvPr/>
        </p:nvSpPr>
        <p:spPr>
          <a:xfrm>
            <a:off x="413953" y="1707046"/>
            <a:ext cx="7953691" cy="415498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What could be asked about this harmony in the exam?</a:t>
            </a:r>
            <a:endParaRPr/>
          </a:p>
          <a:p>
            <a:pPr indent="-342900" lvl="0" marL="34290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…to fill in some chords, </a:t>
            </a:r>
            <a:r>
              <a:rPr b="1" i="0" lang="en-GB" sz="2400" u="none" cap="none" strike="noStrike">
                <a:solidFill>
                  <a:srgbClr val="000000"/>
                </a:solidFill>
                <a:latin typeface="Calibri"/>
                <a:ea typeface="Calibri"/>
                <a:cs typeface="Calibri"/>
                <a:sym typeface="Calibri"/>
              </a:rPr>
              <a:t>as letters and/or Roman numerals</a:t>
            </a:r>
            <a:r>
              <a:rPr b="0" i="0" lang="en-GB" sz="2400" u="none" cap="none" strike="noStrike">
                <a:solidFill>
                  <a:srgbClr val="000000"/>
                </a:solidFill>
                <a:latin typeface="Calibri"/>
                <a:ea typeface="Calibri"/>
                <a:cs typeface="Calibri"/>
                <a:sym typeface="Calibri"/>
              </a:rPr>
              <a:t>, but not to identify all the advanced extensions correctly</a:t>
            </a:r>
            <a:endParaRPr/>
          </a:p>
          <a:p>
            <a:pPr indent="-342900" lvl="0" marL="34290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…to identify a first- or second-inversion chord on a score</a:t>
            </a:r>
            <a:endParaRPr/>
          </a:p>
          <a:p>
            <a:pPr indent="-342900" lvl="0" marL="34290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…to identify a tonic, dominant, etc. chord on a score</a:t>
            </a:r>
            <a:endParaRPr/>
          </a:p>
          <a:p>
            <a:pPr indent="-342900" lvl="0" marL="34290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…to comment on the use of harmony and tonality in a section of the song (eg “Uses extended harmony, use of inversions/slash chords”, “all chords in root position”)</a:t>
            </a:r>
            <a:endParaRPr/>
          </a:p>
          <a:p>
            <a:pPr indent="-342900" lvl="0" marL="34290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…to compare and contrast the harmony of different sections</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25" name="Google Shape;325;p24"/>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Harmony and Tonality</a:t>
            </a:r>
            <a:endParaRPr/>
          </a:p>
        </p:txBody>
      </p:sp>
      <p:pic>
        <p:nvPicPr>
          <p:cNvPr id="326" name="Google Shape;326;p24"/>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5"/>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Rhythm</a:t>
            </a:r>
            <a:endParaRPr/>
          </a:p>
        </p:txBody>
      </p:sp>
      <p:sp>
        <p:nvSpPr>
          <p:cNvPr id="333" name="Google Shape;333;p25"/>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Noto Sans Symbols"/>
              <a:buNone/>
            </a:pPr>
            <a:fld id="{00000000-1234-1234-1234-123412341234}" type="slidenum">
              <a:rPr b="0" i="0" lang="en-GB" sz="825" u="none" cap="none" strike="noStrike">
                <a:solidFill>
                  <a:srgbClr val="052264"/>
                </a:solidFill>
                <a:latin typeface="Calibri"/>
                <a:ea typeface="Calibri"/>
                <a:cs typeface="Calibri"/>
                <a:sym typeface="Calibri"/>
              </a:rPr>
              <a:t>‹#›</a:t>
            </a:fld>
            <a:endParaRPr b="0" i="0" sz="825" u="none" cap="none" strike="noStrike">
              <a:solidFill>
                <a:srgbClr val="052264"/>
              </a:solidFill>
              <a:latin typeface="Calibri"/>
              <a:ea typeface="Calibri"/>
              <a:cs typeface="Calibri"/>
              <a:sym typeface="Calibri"/>
            </a:endParaRPr>
          </a:p>
        </p:txBody>
      </p:sp>
      <p:sp>
        <p:nvSpPr>
          <p:cNvPr id="334" name="Google Shape;334;p25"/>
          <p:cNvSpPr/>
          <p:nvPr/>
        </p:nvSpPr>
        <p:spPr>
          <a:xfrm>
            <a:off x="2822563" y="2073074"/>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5" name="Google Shape;335;p25"/>
          <p:cNvSpPr/>
          <p:nvPr/>
        </p:nvSpPr>
        <p:spPr>
          <a:xfrm>
            <a:off x="4457700" y="331470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36" name="Google Shape;336;p25"/>
          <p:cNvSpPr/>
          <p:nvPr/>
        </p:nvSpPr>
        <p:spPr>
          <a:xfrm>
            <a:off x="776357" y="1779664"/>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100" u="none" cap="none" strike="noStrike">
                <a:solidFill>
                  <a:srgbClr val="000000"/>
                </a:solidFill>
                <a:latin typeface="Calibri"/>
                <a:ea typeface="Calibri"/>
                <a:cs typeface="Calibri"/>
                <a:sym typeface="Calibri"/>
              </a:rPr>
              <a:t>Syncopation – Vocals</a:t>
            </a:r>
            <a:endParaRPr/>
          </a:p>
        </p:txBody>
      </p:sp>
      <p:sp>
        <p:nvSpPr>
          <p:cNvPr id="337" name="Google Shape;337;p25"/>
          <p:cNvSpPr/>
          <p:nvPr/>
        </p:nvSpPr>
        <p:spPr>
          <a:xfrm>
            <a:off x="776357" y="2092954"/>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100" u="none" cap="none" strike="noStrike">
                <a:solidFill>
                  <a:srgbClr val="000000"/>
                </a:solidFill>
                <a:latin typeface="Calibri"/>
                <a:ea typeface="Calibri"/>
                <a:cs typeface="Calibri"/>
                <a:sym typeface="Calibri"/>
              </a:rPr>
              <a:t>It’s Pop/Rock music… syncopation is everywhere!</a:t>
            </a:r>
            <a:endParaRPr/>
          </a:p>
        </p:txBody>
      </p:sp>
      <p:sp>
        <p:nvSpPr>
          <p:cNvPr id="338" name="Google Shape;338;p25"/>
          <p:cNvSpPr/>
          <p:nvPr/>
        </p:nvSpPr>
        <p:spPr>
          <a:xfrm>
            <a:off x="86813" y="1229377"/>
            <a:ext cx="644405" cy="51027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pic>
        <p:nvPicPr>
          <p:cNvPr id="339" name="Google Shape;339;p25"/>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id="340" name="Google Shape;340;p25"/>
          <p:cNvPicPr preferRelativeResize="0"/>
          <p:nvPr/>
        </p:nvPicPr>
        <p:blipFill>
          <a:blip r:embed="rId4">
            <a:alphaModFix/>
          </a:blip>
          <a:stretch>
            <a:fillRect/>
          </a:stretch>
        </p:blipFill>
        <p:spPr>
          <a:xfrm>
            <a:off x="871676" y="2894350"/>
            <a:ext cx="7531657" cy="2011699"/>
          </a:xfrm>
          <a:prstGeom prst="rect">
            <a:avLst/>
          </a:prstGeom>
          <a:noFill/>
          <a:ln>
            <a:noFill/>
          </a:ln>
          <a:effectLst>
            <a:outerShdw blurRad="57150" rotWithShape="0" algn="bl" dir="5400000" dist="19050">
              <a:srgbClr val="000000">
                <a:alpha val="50000"/>
              </a:srgbClr>
            </a:outerShdw>
          </a:effectLst>
        </p:spPr>
      </p:pic>
      <p:sp>
        <p:nvSpPr>
          <p:cNvPr id="341" name="Google Shape;341;p25"/>
          <p:cNvSpPr/>
          <p:nvPr/>
        </p:nvSpPr>
        <p:spPr>
          <a:xfrm>
            <a:off x="3091644" y="2659554"/>
            <a:ext cx="1080000" cy="551400"/>
          </a:xfrm>
          <a:prstGeom prst="downArrowCallout">
            <a:avLst>
              <a:gd fmla="val 16888" name="adj1"/>
              <a:gd fmla="val 18448" name="adj2"/>
              <a:gd fmla="val 25000" name="adj3"/>
              <a:gd fmla="val 48412"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
        <p:nvSpPr>
          <p:cNvPr id="342" name="Google Shape;342;p25"/>
          <p:cNvSpPr/>
          <p:nvPr/>
        </p:nvSpPr>
        <p:spPr>
          <a:xfrm>
            <a:off x="4292335" y="2659554"/>
            <a:ext cx="1080000" cy="551400"/>
          </a:xfrm>
          <a:prstGeom prst="downArrowCallout">
            <a:avLst>
              <a:gd fmla="val 16888" name="adj1"/>
              <a:gd fmla="val 18448" name="adj2"/>
              <a:gd fmla="val 25000" name="adj3"/>
              <a:gd fmla="val 48412"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
        <p:nvSpPr>
          <p:cNvPr id="343" name="Google Shape;343;p25"/>
          <p:cNvSpPr/>
          <p:nvPr/>
        </p:nvSpPr>
        <p:spPr>
          <a:xfrm>
            <a:off x="6400639" y="2659542"/>
            <a:ext cx="1080000" cy="551400"/>
          </a:xfrm>
          <a:prstGeom prst="downArrowCallout">
            <a:avLst>
              <a:gd fmla="val 16888" name="adj1"/>
              <a:gd fmla="val 18448" name="adj2"/>
              <a:gd fmla="val 25000" name="adj3"/>
              <a:gd fmla="val 48412"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
        <p:nvSpPr>
          <p:cNvPr id="344" name="Google Shape;344;p25"/>
          <p:cNvSpPr/>
          <p:nvPr/>
        </p:nvSpPr>
        <p:spPr>
          <a:xfrm>
            <a:off x="7452726" y="2659550"/>
            <a:ext cx="976800" cy="551400"/>
          </a:xfrm>
          <a:prstGeom prst="downArrowCallout">
            <a:avLst>
              <a:gd fmla="val 16888" name="adj1"/>
              <a:gd fmla="val 18448" name="adj2"/>
              <a:gd fmla="val 25000" name="adj3"/>
              <a:gd fmla="val 48412"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
        <p:nvSpPr>
          <p:cNvPr id="345" name="Google Shape;345;p25"/>
          <p:cNvSpPr/>
          <p:nvPr/>
        </p:nvSpPr>
        <p:spPr>
          <a:xfrm>
            <a:off x="1335302" y="4838793"/>
            <a:ext cx="1174800" cy="540000"/>
          </a:xfrm>
          <a:prstGeom prst="upArrowCallout">
            <a:avLst>
              <a:gd fmla="val 24753" name="adj1"/>
              <a:gd fmla="val 25248" name="adj2"/>
              <a:gd fmla="val 23763" name="adj3"/>
              <a:gd fmla="val 45001"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
        <p:nvSpPr>
          <p:cNvPr id="346" name="Google Shape;346;p25"/>
          <p:cNvSpPr/>
          <p:nvPr/>
        </p:nvSpPr>
        <p:spPr>
          <a:xfrm>
            <a:off x="3737828" y="4906043"/>
            <a:ext cx="1174800" cy="540000"/>
          </a:xfrm>
          <a:prstGeom prst="upArrowCallout">
            <a:avLst>
              <a:gd fmla="val 24753" name="adj1"/>
              <a:gd fmla="val 25248" name="adj2"/>
              <a:gd fmla="val 23763" name="adj3"/>
              <a:gd fmla="val 45001"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
        <p:nvSpPr>
          <p:cNvPr id="347" name="Google Shape;347;p25"/>
          <p:cNvSpPr/>
          <p:nvPr/>
        </p:nvSpPr>
        <p:spPr>
          <a:xfrm>
            <a:off x="5667553" y="4906043"/>
            <a:ext cx="1174800" cy="540000"/>
          </a:xfrm>
          <a:prstGeom prst="upArrowCallout">
            <a:avLst>
              <a:gd fmla="val 24753" name="adj1"/>
              <a:gd fmla="val 25248" name="adj2"/>
              <a:gd fmla="val 23763" name="adj3"/>
              <a:gd fmla="val 45001"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
        <p:nvSpPr>
          <p:cNvPr id="348" name="Google Shape;348;p25"/>
          <p:cNvSpPr/>
          <p:nvPr/>
        </p:nvSpPr>
        <p:spPr>
          <a:xfrm>
            <a:off x="6910175" y="2301675"/>
            <a:ext cx="1080000" cy="909300"/>
          </a:xfrm>
          <a:prstGeom prst="downArrowCallout">
            <a:avLst>
              <a:gd fmla="val 11270" name="adj1"/>
              <a:gd fmla="val 12629" name="adj2"/>
              <a:gd fmla="val 16052" name="adj3"/>
              <a:gd fmla="val 38562"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
        <p:nvSpPr>
          <p:cNvPr id="349" name="Google Shape;349;p25"/>
          <p:cNvSpPr/>
          <p:nvPr/>
        </p:nvSpPr>
        <p:spPr>
          <a:xfrm>
            <a:off x="3255875" y="4906055"/>
            <a:ext cx="1174800" cy="947100"/>
          </a:xfrm>
          <a:prstGeom prst="upArrowCallout">
            <a:avLst>
              <a:gd fmla="val 9867" name="adj1"/>
              <a:gd fmla="val 15740" name="adj2"/>
              <a:gd fmla="val 16473" name="adj3"/>
              <a:gd fmla="val 38331"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Rhythm</a:t>
            </a:r>
            <a:endParaRPr/>
          </a:p>
        </p:txBody>
      </p:sp>
      <p:sp>
        <p:nvSpPr>
          <p:cNvPr id="356" name="Google Shape;356;p26"/>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Noto Sans Symbols"/>
              <a:buNone/>
            </a:pPr>
            <a:fld id="{00000000-1234-1234-1234-123412341234}" type="slidenum">
              <a:rPr b="0" i="0" lang="en-GB" sz="825" u="none" cap="none" strike="noStrike">
                <a:solidFill>
                  <a:srgbClr val="052264"/>
                </a:solidFill>
                <a:latin typeface="Calibri"/>
                <a:ea typeface="Calibri"/>
                <a:cs typeface="Calibri"/>
                <a:sym typeface="Calibri"/>
              </a:rPr>
              <a:t>‹#›</a:t>
            </a:fld>
            <a:endParaRPr b="0" i="0" sz="825" u="none" cap="none" strike="noStrike">
              <a:solidFill>
                <a:srgbClr val="052264"/>
              </a:solidFill>
              <a:latin typeface="Calibri"/>
              <a:ea typeface="Calibri"/>
              <a:cs typeface="Calibri"/>
              <a:sym typeface="Calibri"/>
            </a:endParaRPr>
          </a:p>
        </p:txBody>
      </p:sp>
      <p:sp>
        <p:nvSpPr>
          <p:cNvPr id="357" name="Google Shape;357;p26"/>
          <p:cNvSpPr/>
          <p:nvPr/>
        </p:nvSpPr>
        <p:spPr>
          <a:xfrm>
            <a:off x="2822563" y="2073074"/>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8" name="Google Shape;358;p26"/>
          <p:cNvSpPr/>
          <p:nvPr/>
        </p:nvSpPr>
        <p:spPr>
          <a:xfrm>
            <a:off x="4457700" y="331470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59" name="Google Shape;359;p26"/>
          <p:cNvSpPr/>
          <p:nvPr/>
        </p:nvSpPr>
        <p:spPr>
          <a:xfrm>
            <a:off x="776357" y="1779664"/>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100" u="none" cap="none" strike="noStrike">
                <a:solidFill>
                  <a:srgbClr val="000000"/>
                </a:solidFill>
                <a:latin typeface="Calibri"/>
                <a:ea typeface="Calibri"/>
                <a:cs typeface="Calibri"/>
                <a:sym typeface="Calibri"/>
              </a:rPr>
              <a:t>Syncopation – Vocals</a:t>
            </a:r>
            <a:endParaRPr/>
          </a:p>
        </p:txBody>
      </p:sp>
      <p:sp>
        <p:nvSpPr>
          <p:cNvPr id="360" name="Google Shape;360;p26"/>
          <p:cNvSpPr/>
          <p:nvPr/>
        </p:nvSpPr>
        <p:spPr>
          <a:xfrm>
            <a:off x="86813" y="1229377"/>
            <a:ext cx="644405" cy="51027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pic>
        <p:nvPicPr>
          <p:cNvPr descr="Diagram&#10;&#10;Description automatically generated with medium confidence" id="361" name="Google Shape;361;p26"/>
          <p:cNvPicPr preferRelativeResize="0"/>
          <p:nvPr/>
        </p:nvPicPr>
        <p:blipFill rotWithShape="1">
          <a:blip r:embed="rId3">
            <a:alphaModFix/>
          </a:blip>
          <a:srcRect b="0" l="0" r="0" t="0"/>
          <a:stretch/>
        </p:blipFill>
        <p:spPr>
          <a:xfrm>
            <a:off x="1106642" y="2420578"/>
            <a:ext cx="6395361" cy="820795"/>
          </a:xfrm>
          <a:prstGeom prst="rect">
            <a:avLst/>
          </a:prstGeom>
          <a:noFill/>
          <a:ln>
            <a:noFill/>
          </a:ln>
          <a:effectLst>
            <a:outerShdw blurRad="292100" rotWithShape="0" algn="tl" dir="2700000" dist="139700">
              <a:srgbClr val="333333">
                <a:alpha val="64705"/>
              </a:srgbClr>
            </a:outerShdw>
          </a:effectLst>
        </p:spPr>
      </p:pic>
      <p:pic>
        <p:nvPicPr>
          <p:cNvPr descr="Diagram, schematic&#10;&#10;Description automatically generated" id="362" name="Google Shape;362;p26"/>
          <p:cNvPicPr preferRelativeResize="0"/>
          <p:nvPr/>
        </p:nvPicPr>
        <p:blipFill rotWithShape="1">
          <a:blip r:embed="rId4">
            <a:alphaModFix/>
          </a:blip>
          <a:srcRect b="0" l="0" r="0" t="0"/>
          <a:stretch/>
        </p:blipFill>
        <p:spPr>
          <a:xfrm>
            <a:off x="1207657" y="3315059"/>
            <a:ext cx="6728687" cy="1640117"/>
          </a:xfrm>
          <a:prstGeom prst="rect">
            <a:avLst/>
          </a:prstGeom>
          <a:noFill/>
          <a:ln>
            <a:noFill/>
          </a:ln>
          <a:effectLst>
            <a:outerShdw blurRad="292100" rotWithShape="0" algn="tl" dir="2700000" dist="139700">
              <a:srgbClr val="333333">
                <a:alpha val="64705"/>
              </a:srgbClr>
            </a:outerShdw>
          </a:effectLst>
        </p:spPr>
      </p:pic>
      <p:sp>
        <p:nvSpPr>
          <p:cNvPr id="363" name="Google Shape;363;p26"/>
          <p:cNvSpPr/>
          <p:nvPr/>
        </p:nvSpPr>
        <p:spPr>
          <a:xfrm>
            <a:off x="3279913" y="1975872"/>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64" name="Google Shape;364;p26"/>
          <p:cNvSpPr/>
          <p:nvPr/>
        </p:nvSpPr>
        <p:spPr>
          <a:xfrm>
            <a:off x="3923928" y="1990617"/>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65" name="Google Shape;365;p26"/>
          <p:cNvSpPr/>
          <p:nvPr/>
        </p:nvSpPr>
        <p:spPr>
          <a:xfrm>
            <a:off x="4511350" y="1993866"/>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66" name="Google Shape;366;p26"/>
          <p:cNvSpPr/>
          <p:nvPr/>
        </p:nvSpPr>
        <p:spPr>
          <a:xfrm>
            <a:off x="5859204" y="1990617"/>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67" name="Google Shape;367;p26"/>
          <p:cNvSpPr/>
          <p:nvPr/>
        </p:nvSpPr>
        <p:spPr>
          <a:xfrm rot="10800000">
            <a:off x="3594790" y="5028862"/>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68" name="Google Shape;368;p26"/>
          <p:cNvSpPr/>
          <p:nvPr/>
        </p:nvSpPr>
        <p:spPr>
          <a:xfrm rot="10800000">
            <a:off x="3879850" y="5019793"/>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69" name="Google Shape;369;p26"/>
          <p:cNvSpPr/>
          <p:nvPr/>
        </p:nvSpPr>
        <p:spPr>
          <a:xfrm rot="10800000">
            <a:off x="4209222" y="5013589"/>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70" name="Google Shape;370;p26"/>
          <p:cNvSpPr/>
          <p:nvPr/>
        </p:nvSpPr>
        <p:spPr>
          <a:xfrm rot="10800000">
            <a:off x="4572000" y="5019794"/>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71" name="Google Shape;371;p26"/>
          <p:cNvSpPr/>
          <p:nvPr/>
        </p:nvSpPr>
        <p:spPr>
          <a:xfrm rot="10800000">
            <a:off x="5847522" y="5028863"/>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72" name="Google Shape;372;p26"/>
          <p:cNvSpPr/>
          <p:nvPr/>
        </p:nvSpPr>
        <p:spPr>
          <a:xfrm rot="10800000">
            <a:off x="6110996" y="5024614"/>
            <a:ext cx="248479" cy="444706"/>
          </a:xfrm>
          <a:prstGeom prst="downArrow">
            <a:avLst>
              <a:gd fmla="val 50000" name="adj1"/>
              <a:gd fmla="val 50000" name="adj2"/>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373" name="Google Shape;373;p26"/>
          <p:cNvPicPr preferRelativeResize="0"/>
          <p:nvPr/>
        </p:nvPicPr>
        <p:blipFill rotWithShape="1">
          <a:blip r:embed="rId5">
            <a:alphaModFix/>
          </a:blip>
          <a:srcRect b="0" l="0" r="0" t="0"/>
          <a:stretch/>
        </p:blipFill>
        <p:spPr>
          <a:xfrm>
            <a:off x="179512" y="44624"/>
            <a:ext cx="976894" cy="7722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descr="A picture containing antenna&#10;&#10;Description automatically generated" id="379" name="Google Shape;379;p27"/>
          <p:cNvPicPr preferRelativeResize="0"/>
          <p:nvPr/>
        </p:nvPicPr>
        <p:blipFill rotWithShape="1">
          <a:blip r:embed="rId3">
            <a:alphaModFix/>
          </a:blip>
          <a:srcRect b="0" l="0" r="0" t="0"/>
          <a:stretch/>
        </p:blipFill>
        <p:spPr>
          <a:xfrm>
            <a:off x="1860025" y="3575860"/>
            <a:ext cx="4496380" cy="1578785"/>
          </a:xfrm>
          <a:prstGeom prst="rect">
            <a:avLst/>
          </a:prstGeom>
          <a:noFill/>
          <a:ln>
            <a:noFill/>
          </a:ln>
          <a:effectLst>
            <a:outerShdw blurRad="292100" rotWithShape="0" algn="tl" dir="2700000" dist="139700">
              <a:srgbClr val="333333">
                <a:alpha val="64705"/>
              </a:srgbClr>
            </a:outerShdw>
          </a:effectLst>
        </p:spPr>
      </p:pic>
      <p:sp>
        <p:nvSpPr>
          <p:cNvPr id="380" name="Google Shape;380;p27"/>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Rhythm</a:t>
            </a:r>
            <a:endParaRPr/>
          </a:p>
        </p:txBody>
      </p:sp>
      <p:sp>
        <p:nvSpPr>
          <p:cNvPr id="381" name="Google Shape;381;p27"/>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Noto Sans Symbols"/>
              <a:buNone/>
            </a:pPr>
            <a:fld id="{00000000-1234-1234-1234-123412341234}" type="slidenum">
              <a:rPr b="0" i="0" lang="en-GB" sz="825" u="none" cap="none" strike="noStrike">
                <a:solidFill>
                  <a:srgbClr val="052264"/>
                </a:solidFill>
                <a:latin typeface="Calibri"/>
                <a:ea typeface="Calibri"/>
                <a:cs typeface="Calibri"/>
                <a:sym typeface="Calibri"/>
              </a:rPr>
              <a:t>‹#›</a:t>
            </a:fld>
            <a:endParaRPr b="0" i="0" sz="825" u="none" cap="none" strike="noStrike">
              <a:solidFill>
                <a:srgbClr val="052264"/>
              </a:solidFill>
              <a:latin typeface="Calibri"/>
              <a:ea typeface="Calibri"/>
              <a:cs typeface="Calibri"/>
              <a:sym typeface="Calibri"/>
            </a:endParaRPr>
          </a:p>
        </p:txBody>
      </p:sp>
      <p:sp>
        <p:nvSpPr>
          <p:cNvPr id="382" name="Google Shape;382;p27"/>
          <p:cNvSpPr/>
          <p:nvPr/>
        </p:nvSpPr>
        <p:spPr>
          <a:xfrm>
            <a:off x="2822563" y="2073074"/>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3" name="Google Shape;383;p27"/>
          <p:cNvSpPr/>
          <p:nvPr/>
        </p:nvSpPr>
        <p:spPr>
          <a:xfrm>
            <a:off x="4457700" y="331470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4" name="Google Shape;384;p27"/>
          <p:cNvSpPr/>
          <p:nvPr/>
        </p:nvSpPr>
        <p:spPr>
          <a:xfrm>
            <a:off x="776357" y="1779664"/>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100" u="none" cap="none" strike="noStrike">
                <a:solidFill>
                  <a:srgbClr val="000000"/>
                </a:solidFill>
                <a:latin typeface="Calibri"/>
                <a:ea typeface="Calibri"/>
                <a:cs typeface="Calibri"/>
                <a:sym typeface="Calibri"/>
              </a:rPr>
              <a:t>On-Beat Rhythms</a:t>
            </a:r>
            <a:endParaRPr/>
          </a:p>
        </p:txBody>
      </p:sp>
      <p:sp>
        <p:nvSpPr>
          <p:cNvPr id="385" name="Google Shape;385;p27"/>
          <p:cNvSpPr/>
          <p:nvPr/>
        </p:nvSpPr>
        <p:spPr>
          <a:xfrm>
            <a:off x="776350" y="2092950"/>
            <a:ext cx="7012200" cy="7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There’s lots of syncopation, but a lot on the beat, too.</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For example: </a:t>
            </a:r>
            <a:r>
              <a:rPr b="1" i="0" lang="en-GB" sz="2100" u="none" cap="none" strike="noStrike">
                <a:solidFill>
                  <a:srgbClr val="000000"/>
                </a:solidFill>
                <a:latin typeface="Calibri"/>
                <a:ea typeface="Calibri"/>
                <a:cs typeface="Calibri"/>
                <a:sym typeface="Calibri"/>
              </a:rPr>
              <a:t>Riff A</a:t>
            </a:r>
            <a:r>
              <a:rPr b="0" i="0" lang="en-GB" sz="2100" u="none" cap="none" strike="noStrike">
                <a:solidFill>
                  <a:srgbClr val="000000"/>
                </a:solidFill>
                <a:latin typeface="Calibri"/>
                <a:ea typeface="Calibri"/>
                <a:cs typeface="Calibri"/>
                <a:sym typeface="Calibri"/>
              </a:rPr>
              <a:t>, that we hear </a:t>
            </a:r>
            <a:r>
              <a:rPr lang="en-GB" sz="2100">
                <a:latin typeface="Calibri"/>
                <a:ea typeface="Calibri"/>
                <a:cs typeface="Calibri"/>
                <a:sym typeface="Calibri"/>
              </a:rPr>
              <a:t>three times</a:t>
            </a:r>
            <a:r>
              <a:rPr b="0" i="0" lang="en-GB" sz="2100" u="none" cap="none" strike="noStrike">
                <a:solidFill>
                  <a:srgbClr val="000000"/>
                </a:solidFill>
                <a:latin typeface="Calibri"/>
                <a:ea typeface="Calibri"/>
                <a:cs typeface="Calibri"/>
                <a:sym typeface="Calibri"/>
              </a:rPr>
              <a:t> in </a:t>
            </a:r>
            <a:r>
              <a:rPr b="1" i="0" lang="en-GB" sz="2100" u="none" cap="none" strike="noStrike">
                <a:solidFill>
                  <a:srgbClr val="000000"/>
                </a:solidFill>
                <a:latin typeface="Calibri"/>
                <a:ea typeface="Calibri"/>
                <a:cs typeface="Calibri"/>
                <a:sym typeface="Calibri"/>
              </a:rPr>
              <a:t>Verse 2</a:t>
            </a:r>
            <a:r>
              <a:rPr b="0" i="0" lang="en-GB" sz="2100" u="none" cap="none" strike="noStrike">
                <a:solidFill>
                  <a:srgbClr val="000000"/>
                </a:solidFill>
                <a:latin typeface="Calibri"/>
                <a:ea typeface="Calibri"/>
                <a:cs typeface="Calibri"/>
                <a:sym typeface="Calibri"/>
              </a:rPr>
              <a:t>.</a:t>
            </a:r>
            <a:endParaRPr/>
          </a:p>
        </p:txBody>
      </p:sp>
      <p:sp>
        <p:nvSpPr>
          <p:cNvPr id="386" name="Google Shape;386;p27"/>
          <p:cNvSpPr/>
          <p:nvPr/>
        </p:nvSpPr>
        <p:spPr>
          <a:xfrm>
            <a:off x="86813" y="1229377"/>
            <a:ext cx="644405" cy="51027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387" name="Google Shape;387;p27"/>
          <p:cNvSpPr/>
          <p:nvPr/>
        </p:nvSpPr>
        <p:spPr>
          <a:xfrm>
            <a:off x="3094235" y="3147323"/>
            <a:ext cx="1123041" cy="433781"/>
          </a:xfrm>
          <a:prstGeom prst="downArrowCallout">
            <a:avLst>
              <a:gd fmla="val 16888" name="adj1"/>
              <a:gd fmla="val 18448" name="adj2"/>
              <a:gd fmla="val 25000" name="adj3"/>
              <a:gd fmla="val 48412" name="adj4"/>
            </a:avLst>
          </a:prstGeom>
          <a:solidFill>
            <a:srgbClr val="E0E77F"/>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Syncopation</a:t>
            </a:r>
            <a:endParaRPr/>
          </a:p>
        </p:txBody>
      </p:sp>
      <p:sp>
        <p:nvSpPr>
          <p:cNvPr id="388" name="Google Shape;388;p27"/>
          <p:cNvSpPr/>
          <p:nvPr/>
        </p:nvSpPr>
        <p:spPr>
          <a:xfrm>
            <a:off x="4217276" y="3147323"/>
            <a:ext cx="2139129" cy="433781"/>
          </a:xfrm>
          <a:prstGeom prst="downArrowCallout">
            <a:avLst>
              <a:gd fmla="val 16888" name="adj1"/>
              <a:gd fmla="val 18448" name="adj2"/>
              <a:gd fmla="val 25000" name="adj3"/>
              <a:gd fmla="val 48412"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On-beat</a:t>
            </a:r>
            <a:endParaRPr/>
          </a:p>
        </p:txBody>
      </p:sp>
      <p:sp>
        <p:nvSpPr>
          <p:cNvPr id="389" name="Google Shape;389;p27"/>
          <p:cNvSpPr/>
          <p:nvPr/>
        </p:nvSpPr>
        <p:spPr>
          <a:xfrm>
            <a:off x="2936864" y="3565481"/>
            <a:ext cx="1075461" cy="1578785"/>
          </a:xfrm>
          <a:prstGeom prst="roundRect">
            <a:avLst>
              <a:gd fmla="val 16667" name="adj"/>
            </a:avLst>
          </a:prstGeom>
          <a:solidFill>
            <a:srgbClr val="E0E77F">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390" name="Google Shape;390;p27"/>
          <p:cNvSpPr/>
          <p:nvPr/>
        </p:nvSpPr>
        <p:spPr>
          <a:xfrm>
            <a:off x="4012325" y="3575860"/>
            <a:ext cx="2344080" cy="1578785"/>
          </a:xfrm>
          <a:prstGeom prst="roundRect">
            <a:avLst>
              <a:gd fmla="val 16667" name="adj"/>
            </a:avLst>
          </a:prstGeom>
          <a:solidFill>
            <a:srgbClr val="F7E6D4">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391" name="Google Shape;391;p27"/>
          <p:cNvSpPr/>
          <p:nvPr/>
        </p:nvSpPr>
        <p:spPr>
          <a:xfrm>
            <a:off x="2290729" y="3147323"/>
            <a:ext cx="808165" cy="451014"/>
          </a:xfrm>
          <a:prstGeom prst="downArrowCallout">
            <a:avLst>
              <a:gd fmla="val 16888" name="adj1"/>
              <a:gd fmla="val 18448" name="adj2"/>
              <a:gd fmla="val 25000" name="adj3"/>
              <a:gd fmla="val 46759" name="adj4"/>
            </a:avLst>
          </a:prstGeom>
          <a:solidFill>
            <a:srgbClr val="F1CFC9"/>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50" u="none" cap="none" strike="noStrike">
                <a:solidFill>
                  <a:schemeClr val="dk1"/>
                </a:solidFill>
                <a:latin typeface="Arial"/>
                <a:ea typeface="Arial"/>
                <a:cs typeface="Arial"/>
                <a:sym typeface="Arial"/>
              </a:rPr>
              <a:t>On-beat</a:t>
            </a:r>
            <a:endParaRPr/>
          </a:p>
        </p:txBody>
      </p:sp>
      <p:sp>
        <p:nvSpPr>
          <p:cNvPr id="392" name="Google Shape;392;p27"/>
          <p:cNvSpPr/>
          <p:nvPr/>
        </p:nvSpPr>
        <p:spPr>
          <a:xfrm>
            <a:off x="2640724" y="3581104"/>
            <a:ext cx="300080" cy="1578785"/>
          </a:xfrm>
          <a:prstGeom prst="roundRect">
            <a:avLst>
              <a:gd fmla="val 16667" name="adj"/>
            </a:avLst>
          </a:prstGeom>
          <a:solidFill>
            <a:srgbClr val="F7E6D4">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pic>
        <p:nvPicPr>
          <p:cNvPr id="393" name="Google Shape;393;p27"/>
          <p:cNvPicPr preferRelativeResize="0"/>
          <p:nvPr/>
        </p:nvPicPr>
        <p:blipFill rotWithShape="1">
          <a:blip r:embed="rId4">
            <a:alphaModFix/>
          </a:blip>
          <a:srcRect b="0" l="0" r="0" t="0"/>
          <a:stretch/>
        </p:blipFill>
        <p:spPr>
          <a:xfrm>
            <a:off x="179512" y="44624"/>
            <a:ext cx="976894" cy="7722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Rhythm</a:t>
            </a:r>
            <a:endParaRPr/>
          </a:p>
        </p:txBody>
      </p:sp>
      <p:sp>
        <p:nvSpPr>
          <p:cNvPr id="400" name="Google Shape;400;p28"/>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Noto Sans Symbols"/>
              <a:buNone/>
            </a:pPr>
            <a:fld id="{00000000-1234-1234-1234-123412341234}" type="slidenum">
              <a:rPr b="0" i="0" lang="en-GB" sz="825" u="none" cap="none" strike="noStrike">
                <a:solidFill>
                  <a:srgbClr val="052264"/>
                </a:solidFill>
                <a:latin typeface="Calibri"/>
                <a:ea typeface="Calibri"/>
                <a:cs typeface="Calibri"/>
                <a:sym typeface="Calibri"/>
              </a:rPr>
              <a:t>‹#›</a:t>
            </a:fld>
            <a:endParaRPr b="0" i="0" sz="825" u="none" cap="none" strike="noStrike">
              <a:solidFill>
                <a:srgbClr val="052264"/>
              </a:solidFill>
              <a:latin typeface="Calibri"/>
              <a:ea typeface="Calibri"/>
              <a:cs typeface="Calibri"/>
              <a:sym typeface="Calibri"/>
            </a:endParaRPr>
          </a:p>
        </p:txBody>
      </p:sp>
      <p:sp>
        <p:nvSpPr>
          <p:cNvPr id="401" name="Google Shape;401;p28"/>
          <p:cNvSpPr/>
          <p:nvPr/>
        </p:nvSpPr>
        <p:spPr>
          <a:xfrm>
            <a:off x="2822563" y="2073074"/>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2" name="Google Shape;402;p28"/>
          <p:cNvSpPr/>
          <p:nvPr/>
        </p:nvSpPr>
        <p:spPr>
          <a:xfrm>
            <a:off x="4457700" y="331470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03" name="Google Shape;403;p28"/>
          <p:cNvSpPr/>
          <p:nvPr/>
        </p:nvSpPr>
        <p:spPr>
          <a:xfrm>
            <a:off x="776357" y="1779664"/>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100" u="none" cap="none" strike="noStrike">
                <a:solidFill>
                  <a:srgbClr val="000000"/>
                </a:solidFill>
                <a:latin typeface="Calibri"/>
                <a:ea typeface="Calibri"/>
                <a:cs typeface="Calibri"/>
                <a:sym typeface="Calibri"/>
              </a:rPr>
              <a:t>On-Beat Rhythms</a:t>
            </a:r>
            <a:endParaRPr/>
          </a:p>
        </p:txBody>
      </p:sp>
      <p:sp>
        <p:nvSpPr>
          <p:cNvPr id="404" name="Google Shape;404;p28"/>
          <p:cNvSpPr/>
          <p:nvPr/>
        </p:nvSpPr>
        <p:spPr>
          <a:xfrm>
            <a:off x="776350" y="2092950"/>
            <a:ext cx="7226100" cy="415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b="0" i="0" lang="en-GB" sz="2100" u="none" cap="none" strike="noStrike">
                <a:solidFill>
                  <a:srgbClr val="000000"/>
                </a:solidFill>
                <a:latin typeface="Calibri"/>
                <a:ea typeface="Calibri"/>
                <a:cs typeface="Calibri"/>
                <a:sym typeface="Calibri"/>
              </a:rPr>
              <a:t>The bass is on the beat in the Verses (apart from Riff A)…</a:t>
            </a:r>
            <a:endParaRPr/>
          </a:p>
        </p:txBody>
      </p:sp>
      <p:sp>
        <p:nvSpPr>
          <p:cNvPr id="405" name="Google Shape;405;p28"/>
          <p:cNvSpPr/>
          <p:nvPr/>
        </p:nvSpPr>
        <p:spPr>
          <a:xfrm>
            <a:off x="86813" y="1229377"/>
            <a:ext cx="644405" cy="51027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pic>
        <p:nvPicPr>
          <p:cNvPr descr="A picture containing text, music, antenna, screenshot&#10;&#10;Description automatically generated" id="406" name="Google Shape;406;p28"/>
          <p:cNvPicPr preferRelativeResize="0"/>
          <p:nvPr/>
        </p:nvPicPr>
        <p:blipFill rotWithShape="1">
          <a:blip r:embed="rId3">
            <a:alphaModFix/>
          </a:blip>
          <a:srcRect b="0" l="0" r="0" t="0"/>
          <a:stretch/>
        </p:blipFill>
        <p:spPr>
          <a:xfrm>
            <a:off x="972803" y="2522346"/>
            <a:ext cx="6054605" cy="906654"/>
          </a:xfrm>
          <a:prstGeom prst="rect">
            <a:avLst/>
          </a:prstGeom>
          <a:noFill/>
          <a:ln>
            <a:noFill/>
          </a:ln>
          <a:effectLst>
            <a:outerShdw blurRad="292100" rotWithShape="0" algn="tl" dir="2700000" dist="139700">
              <a:srgbClr val="333333">
                <a:alpha val="64705"/>
              </a:srgbClr>
            </a:outerShdw>
          </a:effectLst>
        </p:spPr>
      </p:pic>
      <p:pic>
        <p:nvPicPr>
          <p:cNvPr id="407" name="Google Shape;407;p28"/>
          <p:cNvPicPr preferRelativeResize="0"/>
          <p:nvPr/>
        </p:nvPicPr>
        <p:blipFill rotWithShape="1">
          <a:blip r:embed="rId4">
            <a:alphaModFix/>
          </a:blip>
          <a:srcRect b="0" l="0" r="0" t="0"/>
          <a:stretch/>
        </p:blipFill>
        <p:spPr>
          <a:xfrm>
            <a:off x="972804" y="4390692"/>
            <a:ext cx="5184718" cy="721234"/>
          </a:xfrm>
          <a:prstGeom prst="rect">
            <a:avLst/>
          </a:prstGeom>
          <a:noFill/>
          <a:ln>
            <a:noFill/>
          </a:ln>
          <a:effectLst>
            <a:outerShdw blurRad="292100" rotWithShape="0" algn="tl" dir="2700000" dist="139700">
              <a:srgbClr val="333333">
                <a:alpha val="64705"/>
              </a:srgbClr>
            </a:outerShdw>
          </a:effectLst>
        </p:spPr>
      </p:pic>
      <p:sp>
        <p:nvSpPr>
          <p:cNvPr id="408" name="Google Shape;408;p28"/>
          <p:cNvSpPr/>
          <p:nvPr/>
        </p:nvSpPr>
        <p:spPr>
          <a:xfrm>
            <a:off x="731226" y="3770800"/>
            <a:ext cx="7672200" cy="415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b="0" i="0" lang="en-GB" sz="2100" u="none" cap="none" strike="noStrike">
                <a:solidFill>
                  <a:srgbClr val="000000"/>
                </a:solidFill>
                <a:latin typeface="Calibri"/>
                <a:ea typeface="Calibri"/>
                <a:cs typeface="Calibri"/>
                <a:sym typeface="Calibri"/>
              </a:rPr>
              <a:t>…but uses a mix of on-beat and syncopation in the Choruses </a:t>
            </a:r>
            <a:endParaRPr/>
          </a:p>
        </p:txBody>
      </p:sp>
      <p:sp>
        <p:nvSpPr>
          <p:cNvPr id="409" name="Google Shape;409;p28"/>
          <p:cNvSpPr/>
          <p:nvPr/>
        </p:nvSpPr>
        <p:spPr>
          <a:xfrm>
            <a:off x="1975301" y="4390700"/>
            <a:ext cx="342600" cy="721200"/>
          </a:xfrm>
          <a:prstGeom prst="roundRect">
            <a:avLst>
              <a:gd fmla="val 16667" name="adj"/>
            </a:avLst>
          </a:prstGeom>
          <a:solidFill>
            <a:srgbClr val="E0E77F">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10" name="Google Shape;410;p28"/>
          <p:cNvSpPr/>
          <p:nvPr/>
        </p:nvSpPr>
        <p:spPr>
          <a:xfrm>
            <a:off x="1570745" y="4390692"/>
            <a:ext cx="300000" cy="721200"/>
          </a:xfrm>
          <a:prstGeom prst="roundRect">
            <a:avLst>
              <a:gd fmla="val 16667" name="adj"/>
            </a:avLst>
          </a:prstGeom>
          <a:solidFill>
            <a:srgbClr val="F7E6D4">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11" name="Google Shape;411;p28"/>
          <p:cNvSpPr/>
          <p:nvPr/>
        </p:nvSpPr>
        <p:spPr>
          <a:xfrm>
            <a:off x="3137505" y="4398574"/>
            <a:ext cx="300080" cy="721234"/>
          </a:xfrm>
          <a:prstGeom prst="roundRect">
            <a:avLst>
              <a:gd fmla="val 16667" name="adj"/>
            </a:avLst>
          </a:prstGeom>
          <a:solidFill>
            <a:srgbClr val="E0E77F">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12" name="Google Shape;412;p28"/>
          <p:cNvSpPr/>
          <p:nvPr/>
        </p:nvSpPr>
        <p:spPr>
          <a:xfrm>
            <a:off x="2656758" y="4398574"/>
            <a:ext cx="300080" cy="721234"/>
          </a:xfrm>
          <a:prstGeom prst="roundRect">
            <a:avLst>
              <a:gd fmla="val 16667" name="adj"/>
            </a:avLst>
          </a:prstGeom>
          <a:solidFill>
            <a:srgbClr val="F7E6D4">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13" name="Google Shape;413;p28"/>
          <p:cNvSpPr/>
          <p:nvPr/>
        </p:nvSpPr>
        <p:spPr>
          <a:xfrm>
            <a:off x="4257100" y="4394633"/>
            <a:ext cx="300080" cy="721234"/>
          </a:xfrm>
          <a:prstGeom prst="roundRect">
            <a:avLst>
              <a:gd fmla="val 16667" name="adj"/>
            </a:avLst>
          </a:prstGeom>
          <a:solidFill>
            <a:srgbClr val="E0E77F">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14" name="Google Shape;414;p28"/>
          <p:cNvSpPr/>
          <p:nvPr/>
        </p:nvSpPr>
        <p:spPr>
          <a:xfrm>
            <a:off x="3776353" y="4394633"/>
            <a:ext cx="300080" cy="721234"/>
          </a:xfrm>
          <a:prstGeom prst="roundRect">
            <a:avLst>
              <a:gd fmla="val 16667" name="adj"/>
            </a:avLst>
          </a:prstGeom>
          <a:solidFill>
            <a:srgbClr val="F7E6D4">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15" name="Google Shape;415;p28"/>
          <p:cNvSpPr/>
          <p:nvPr/>
        </p:nvSpPr>
        <p:spPr>
          <a:xfrm>
            <a:off x="5322219" y="4392662"/>
            <a:ext cx="300080" cy="721234"/>
          </a:xfrm>
          <a:prstGeom prst="roundRect">
            <a:avLst>
              <a:gd fmla="val 16667" name="adj"/>
            </a:avLst>
          </a:prstGeom>
          <a:solidFill>
            <a:srgbClr val="E0E77F">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16" name="Google Shape;416;p28"/>
          <p:cNvSpPr/>
          <p:nvPr/>
        </p:nvSpPr>
        <p:spPr>
          <a:xfrm>
            <a:off x="4896649" y="4392662"/>
            <a:ext cx="300080" cy="721234"/>
          </a:xfrm>
          <a:prstGeom prst="roundRect">
            <a:avLst>
              <a:gd fmla="val 16667" name="adj"/>
            </a:avLst>
          </a:prstGeom>
          <a:solidFill>
            <a:srgbClr val="F7E6D4">
              <a:alpha val="34901"/>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17" name="Google Shape;417;p28"/>
          <p:cNvSpPr/>
          <p:nvPr/>
        </p:nvSpPr>
        <p:spPr>
          <a:xfrm>
            <a:off x="177092" y="4413483"/>
            <a:ext cx="644405" cy="51027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pic>
        <p:nvPicPr>
          <p:cNvPr id="418" name="Google Shape;418;p28"/>
          <p:cNvPicPr preferRelativeResize="0"/>
          <p:nvPr/>
        </p:nvPicPr>
        <p:blipFill rotWithShape="1">
          <a:blip r:embed="rId5">
            <a:alphaModFix/>
          </a:blip>
          <a:srcRect b="0" l="0" r="0" t="0"/>
          <a:stretch/>
        </p:blipFill>
        <p:spPr>
          <a:xfrm>
            <a:off x="179512" y="44624"/>
            <a:ext cx="976894" cy="7722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9"/>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Rhythm</a:t>
            </a:r>
            <a:endParaRPr/>
          </a:p>
        </p:txBody>
      </p:sp>
      <p:sp>
        <p:nvSpPr>
          <p:cNvPr id="425" name="Google Shape;425;p29"/>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Noto Sans Symbols"/>
              <a:buNone/>
            </a:pPr>
            <a:fld id="{00000000-1234-1234-1234-123412341234}" type="slidenum">
              <a:rPr b="0" i="0" lang="en-GB" sz="825" u="none" cap="none" strike="noStrike">
                <a:solidFill>
                  <a:srgbClr val="052264"/>
                </a:solidFill>
                <a:latin typeface="Calibri"/>
                <a:ea typeface="Calibri"/>
                <a:cs typeface="Calibri"/>
                <a:sym typeface="Calibri"/>
              </a:rPr>
              <a:t>‹#›</a:t>
            </a:fld>
            <a:endParaRPr b="0" i="0" sz="825" u="none" cap="none" strike="noStrike">
              <a:solidFill>
                <a:srgbClr val="052264"/>
              </a:solidFill>
              <a:latin typeface="Calibri"/>
              <a:ea typeface="Calibri"/>
              <a:cs typeface="Calibri"/>
              <a:sym typeface="Calibri"/>
            </a:endParaRPr>
          </a:p>
        </p:txBody>
      </p:sp>
      <p:sp>
        <p:nvSpPr>
          <p:cNvPr id="426" name="Google Shape;426;p29"/>
          <p:cNvSpPr/>
          <p:nvPr/>
        </p:nvSpPr>
        <p:spPr>
          <a:xfrm>
            <a:off x="2822563" y="2073074"/>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27" name="Google Shape;427;p29"/>
          <p:cNvSpPr/>
          <p:nvPr/>
        </p:nvSpPr>
        <p:spPr>
          <a:xfrm>
            <a:off x="4457700" y="331470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28" name="Google Shape;428;p29"/>
          <p:cNvSpPr/>
          <p:nvPr/>
        </p:nvSpPr>
        <p:spPr>
          <a:xfrm>
            <a:off x="776357" y="1779665"/>
            <a:ext cx="61338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Polyrhythms</a:t>
            </a:r>
            <a:endParaRPr/>
          </a:p>
        </p:txBody>
      </p:sp>
      <p:sp>
        <p:nvSpPr>
          <p:cNvPr id="429" name="Google Shape;429;p29"/>
          <p:cNvSpPr/>
          <p:nvPr/>
        </p:nvSpPr>
        <p:spPr>
          <a:xfrm>
            <a:off x="776357" y="2178085"/>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100" u="none" cap="none" strike="noStrike">
                <a:solidFill>
                  <a:srgbClr val="000000"/>
                </a:solidFill>
                <a:latin typeface="Calibri"/>
                <a:ea typeface="Calibri"/>
                <a:cs typeface="Calibri"/>
                <a:sym typeface="Calibri"/>
              </a:rPr>
              <a:t>Intro</a:t>
            </a:r>
            <a:endParaRPr/>
          </a:p>
        </p:txBody>
      </p:sp>
      <p:sp>
        <p:nvSpPr>
          <p:cNvPr id="430" name="Google Shape;430;p29"/>
          <p:cNvSpPr/>
          <p:nvPr/>
        </p:nvSpPr>
        <p:spPr>
          <a:xfrm>
            <a:off x="86813" y="1229377"/>
            <a:ext cx="644405" cy="51027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pic>
        <p:nvPicPr>
          <p:cNvPr descr="Calendar&#10;&#10;Description automatically generated" id="431" name="Google Shape;431;p29"/>
          <p:cNvPicPr preferRelativeResize="0"/>
          <p:nvPr/>
        </p:nvPicPr>
        <p:blipFill rotWithShape="1">
          <a:blip r:embed="rId3">
            <a:alphaModFix/>
          </a:blip>
          <a:srcRect b="0" l="0" r="0" t="0"/>
          <a:stretch/>
        </p:blipFill>
        <p:spPr>
          <a:xfrm>
            <a:off x="1117450" y="2593575"/>
            <a:ext cx="6821374" cy="3371124"/>
          </a:xfrm>
          <a:prstGeom prst="rect">
            <a:avLst/>
          </a:prstGeom>
          <a:noFill/>
          <a:ln>
            <a:noFill/>
          </a:ln>
          <a:effectLst>
            <a:outerShdw blurRad="292100" rotWithShape="0" algn="tl" dir="2700000" dist="139700">
              <a:srgbClr val="333333">
                <a:alpha val="64705"/>
              </a:srgbClr>
            </a:outerShdw>
          </a:effectLst>
        </p:spPr>
      </p:pic>
      <p:sp>
        <p:nvSpPr>
          <p:cNvPr id="432" name="Google Shape;432;p29"/>
          <p:cNvSpPr txBox="1"/>
          <p:nvPr/>
        </p:nvSpPr>
        <p:spPr>
          <a:xfrm>
            <a:off x="2936863" y="1124429"/>
            <a:ext cx="5391900" cy="1177500"/>
          </a:xfrm>
          <a:prstGeom prst="rect">
            <a:avLst/>
          </a:prstGeom>
          <a:solidFill>
            <a:srgbClr val="F1CFC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There won’t be a question about the Intro in the exam, but as these polyrhythms are played throughout, and they’re easiest to hear in the Intro, </a:t>
            </a:r>
            <a:r>
              <a:rPr lang="en-GB" sz="1800"/>
              <a:t>they’re </a:t>
            </a:r>
            <a:r>
              <a:rPr b="0" i="0" lang="en-GB" sz="1800" u="none" cap="none" strike="noStrike">
                <a:solidFill>
                  <a:srgbClr val="000000"/>
                </a:solidFill>
                <a:latin typeface="Arial"/>
                <a:ea typeface="Arial"/>
                <a:cs typeface="Arial"/>
                <a:sym typeface="Arial"/>
              </a:rPr>
              <a:t>worth </a:t>
            </a:r>
            <a:r>
              <a:rPr lang="en-GB" sz="1800"/>
              <a:t>being aware of.</a:t>
            </a:r>
            <a:endParaRPr b="0" i="0" sz="1800" u="none" cap="none" strike="noStrike">
              <a:solidFill>
                <a:srgbClr val="000000"/>
              </a:solidFill>
              <a:latin typeface="Arial"/>
              <a:ea typeface="Arial"/>
              <a:cs typeface="Arial"/>
              <a:sym typeface="Arial"/>
            </a:endParaRPr>
          </a:p>
        </p:txBody>
      </p:sp>
      <p:pic>
        <p:nvPicPr>
          <p:cNvPr id="433" name="Google Shape;433;p29"/>
          <p:cNvPicPr preferRelativeResize="0"/>
          <p:nvPr/>
        </p:nvPicPr>
        <p:blipFill rotWithShape="1">
          <a:blip r:embed="rId4">
            <a:alphaModFix/>
          </a:blip>
          <a:srcRect b="0" l="0" r="0" t="0"/>
          <a:stretch/>
        </p:blipFill>
        <p:spPr>
          <a:xfrm>
            <a:off x="179512" y="44624"/>
            <a:ext cx="976894" cy="7722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0"/>
          <p:cNvSpPr txBox="1"/>
          <p:nvPr>
            <p:ph idx="12" type="sldNum"/>
          </p:nvPr>
        </p:nvSpPr>
        <p:spPr>
          <a:xfrm>
            <a:off x="4617207" y="549288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440" name="Google Shape;440;p30"/>
          <p:cNvSpPr txBox="1"/>
          <p:nvPr/>
        </p:nvSpPr>
        <p:spPr>
          <a:xfrm>
            <a:off x="776357" y="2218246"/>
            <a:ext cx="6805383" cy="1418834"/>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Perhaps an unusual term to use in the context of Rock</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Just to distinguish how the synths, guitars, bass, drums and marimba support the melodies.</a:t>
            </a:r>
            <a:endParaRPr/>
          </a:p>
          <a:p>
            <a:pPr indent="-209550" lvl="0" marL="342900" marR="0" rtl="0" algn="l">
              <a:lnSpc>
                <a:spcPct val="100000"/>
              </a:lnSpc>
              <a:spcBef>
                <a:spcPts val="420"/>
              </a:spcBef>
              <a:spcAft>
                <a:spcPts val="0"/>
              </a:spcAft>
              <a:buClr>
                <a:srgbClr val="000000"/>
              </a:buClr>
              <a:buSzPts val="2100"/>
              <a:buFont typeface="Noto Sans Symbols"/>
              <a:buNone/>
            </a:pPr>
            <a:r>
              <a:t/>
            </a:r>
            <a:endParaRPr b="0" i="0" sz="2100" u="none" cap="none" strike="noStrike">
              <a:solidFill>
                <a:schemeClr val="dk1"/>
              </a:solidFill>
              <a:latin typeface="Calibri"/>
              <a:ea typeface="Calibri"/>
              <a:cs typeface="Calibri"/>
              <a:sym typeface="Calibri"/>
            </a:endParaRPr>
          </a:p>
        </p:txBody>
      </p:sp>
      <p:sp>
        <p:nvSpPr>
          <p:cNvPr id="441" name="Google Shape;441;p30"/>
          <p:cNvSpPr/>
          <p:nvPr/>
        </p:nvSpPr>
        <p:spPr>
          <a:xfrm>
            <a:off x="776357" y="1779665"/>
            <a:ext cx="61338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Rhythm Section</a:t>
            </a:r>
            <a:endParaRPr/>
          </a:p>
        </p:txBody>
      </p:sp>
      <p:sp>
        <p:nvSpPr>
          <p:cNvPr id="442" name="Google Shape;442;p30"/>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Rhythm Section</a:t>
            </a:r>
            <a:endParaRPr/>
          </a:p>
        </p:txBody>
      </p:sp>
      <p:pic>
        <p:nvPicPr>
          <p:cNvPr id="443" name="Google Shape;443;p30"/>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1"/>
          <p:cNvSpPr txBox="1"/>
          <p:nvPr>
            <p:ph idx="12" type="sldNum"/>
          </p:nvPr>
        </p:nvSpPr>
        <p:spPr>
          <a:xfrm>
            <a:off x="4617207" y="549288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450" name="Google Shape;450;p31"/>
          <p:cNvSpPr/>
          <p:nvPr/>
        </p:nvSpPr>
        <p:spPr>
          <a:xfrm>
            <a:off x="7682692" y="2628893"/>
            <a:ext cx="500066" cy="42251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51" name="Google Shape;451;p31"/>
          <p:cNvSpPr txBox="1"/>
          <p:nvPr/>
        </p:nvSpPr>
        <p:spPr>
          <a:xfrm>
            <a:off x="776357" y="1827721"/>
            <a:ext cx="6805383" cy="382486"/>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The </a:t>
            </a:r>
            <a:r>
              <a:rPr b="1" i="0" lang="en-GB" sz="2100" u="none" cap="none" strike="noStrike">
                <a:solidFill>
                  <a:schemeClr val="dk1"/>
                </a:solidFill>
                <a:latin typeface="Calibri"/>
                <a:ea typeface="Calibri"/>
                <a:cs typeface="Calibri"/>
                <a:sym typeface="Calibri"/>
              </a:rPr>
              <a:t>bass guitar</a:t>
            </a:r>
            <a:r>
              <a:rPr b="0" i="0" lang="en-GB" sz="2100" u="none" cap="none" strike="noStrike">
                <a:solidFill>
                  <a:schemeClr val="dk1"/>
                </a:solidFill>
                <a:latin typeface="Calibri"/>
                <a:ea typeface="Calibri"/>
                <a:cs typeface="Calibri"/>
                <a:sym typeface="Calibri"/>
              </a:rPr>
              <a:t> plays the bottom notes of the chord</a:t>
            </a:r>
            <a:endParaRPr/>
          </a:p>
        </p:txBody>
      </p:sp>
      <p:sp>
        <p:nvSpPr>
          <p:cNvPr id="452" name="Google Shape;452;p31"/>
          <p:cNvSpPr/>
          <p:nvPr/>
        </p:nvSpPr>
        <p:spPr>
          <a:xfrm>
            <a:off x="776357" y="1389140"/>
            <a:ext cx="712216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Bass, Drums, Marimba, Gong, Recorder (yes, really)</a:t>
            </a:r>
            <a:endParaRPr/>
          </a:p>
        </p:txBody>
      </p:sp>
      <p:pic>
        <p:nvPicPr>
          <p:cNvPr descr="A picture containing antenna&#10;&#10;Description automatically generated" id="453" name="Google Shape;453;p31"/>
          <p:cNvPicPr preferRelativeResize="0"/>
          <p:nvPr/>
        </p:nvPicPr>
        <p:blipFill rotWithShape="1">
          <a:blip r:embed="rId3">
            <a:alphaModFix/>
          </a:blip>
          <a:srcRect b="0" l="0" r="0" t="0"/>
          <a:stretch/>
        </p:blipFill>
        <p:spPr>
          <a:xfrm>
            <a:off x="5667375" y="3218208"/>
            <a:ext cx="2936919" cy="725725"/>
          </a:xfrm>
          <a:prstGeom prst="rect">
            <a:avLst/>
          </a:prstGeom>
          <a:noFill/>
          <a:ln>
            <a:noFill/>
          </a:ln>
          <a:effectLst>
            <a:outerShdw blurRad="292100" rotWithShape="0" algn="tl" dir="2700000" dist="139700">
              <a:srgbClr val="333333">
                <a:alpha val="64705"/>
              </a:srgbClr>
            </a:outerShdw>
          </a:effectLst>
        </p:spPr>
      </p:pic>
      <p:sp>
        <p:nvSpPr>
          <p:cNvPr id="454" name="Google Shape;454;p31"/>
          <p:cNvSpPr txBox="1"/>
          <p:nvPr/>
        </p:nvSpPr>
        <p:spPr>
          <a:xfrm>
            <a:off x="776357" y="2174163"/>
            <a:ext cx="6805383" cy="1418834"/>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The drums alternate between the pre-recorded loop in the Intro, Verses, Solo and Outro; and </a:t>
            </a:r>
            <a:r>
              <a:rPr b="1" i="0" lang="en-GB" sz="2100" u="none" cap="none" strike="noStrike">
                <a:solidFill>
                  <a:schemeClr val="dk1"/>
                </a:solidFill>
                <a:latin typeface="Calibri"/>
                <a:ea typeface="Calibri"/>
                <a:cs typeface="Calibri"/>
                <a:sym typeface="Calibri"/>
              </a:rPr>
              <a:t>live</a:t>
            </a:r>
            <a:r>
              <a:rPr b="0" i="0" lang="en-GB" sz="2100" u="none" cap="none" strike="noStrike">
                <a:solidFill>
                  <a:schemeClr val="dk1"/>
                </a:solidFill>
                <a:latin typeface="Calibri"/>
                <a:ea typeface="Calibri"/>
                <a:cs typeface="Calibri"/>
                <a:sym typeface="Calibri"/>
              </a:rPr>
              <a:t> drums, focussing on the ride cymbal, recorded in the studio in the Choruses (introduced by the iconic fill-in)</a:t>
            </a:r>
            <a:endParaRPr/>
          </a:p>
        </p:txBody>
      </p:sp>
      <p:sp>
        <p:nvSpPr>
          <p:cNvPr id="455" name="Google Shape;455;p31"/>
          <p:cNvSpPr txBox="1"/>
          <p:nvPr/>
        </p:nvSpPr>
        <p:spPr>
          <a:xfrm>
            <a:off x="835574" y="3765112"/>
            <a:ext cx="4727026" cy="611727"/>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The </a:t>
            </a:r>
            <a:r>
              <a:rPr b="1" i="0" lang="en-GB" sz="2100" u="none" cap="none" strike="noStrike">
                <a:solidFill>
                  <a:schemeClr val="dk1"/>
                </a:solidFill>
                <a:latin typeface="Calibri"/>
                <a:ea typeface="Calibri"/>
                <a:cs typeface="Calibri"/>
                <a:sym typeface="Calibri"/>
              </a:rPr>
              <a:t>marimba</a:t>
            </a:r>
            <a:r>
              <a:rPr b="0" i="0" lang="en-GB" sz="2100" u="none" cap="none" strike="noStrike">
                <a:solidFill>
                  <a:schemeClr val="dk1"/>
                </a:solidFill>
                <a:latin typeface="Calibri"/>
                <a:ea typeface="Calibri"/>
                <a:cs typeface="Calibri"/>
                <a:sym typeface="Calibri"/>
              </a:rPr>
              <a:t>, played by Joe Porcaro (Jeff’s dad!), doubles Riff A every time</a:t>
            </a:r>
            <a:endParaRPr/>
          </a:p>
        </p:txBody>
      </p:sp>
      <p:sp>
        <p:nvSpPr>
          <p:cNvPr id="456" name="Google Shape;456;p31"/>
          <p:cNvSpPr txBox="1"/>
          <p:nvPr/>
        </p:nvSpPr>
        <p:spPr>
          <a:xfrm>
            <a:off x="835574" y="4399212"/>
            <a:ext cx="6549522" cy="380279"/>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A </a:t>
            </a:r>
            <a:r>
              <a:rPr b="1" i="0" lang="en-GB" sz="2100" u="none" cap="none" strike="noStrike">
                <a:solidFill>
                  <a:schemeClr val="dk1"/>
                </a:solidFill>
                <a:latin typeface="Calibri"/>
                <a:ea typeface="Calibri"/>
                <a:cs typeface="Calibri"/>
                <a:sym typeface="Calibri"/>
              </a:rPr>
              <a:t>gong</a:t>
            </a:r>
            <a:r>
              <a:rPr b="0" i="0" lang="en-GB" sz="2100" u="none" cap="none" strike="noStrike">
                <a:solidFill>
                  <a:schemeClr val="dk1"/>
                </a:solidFill>
                <a:latin typeface="Calibri"/>
                <a:ea typeface="Calibri"/>
                <a:cs typeface="Calibri"/>
                <a:sym typeface="Calibri"/>
              </a:rPr>
              <a:t> sounds after every Chorus…</a:t>
            </a:r>
            <a:endParaRPr/>
          </a:p>
        </p:txBody>
      </p:sp>
      <p:sp>
        <p:nvSpPr>
          <p:cNvPr id="457" name="Google Shape;457;p31"/>
          <p:cNvSpPr txBox="1"/>
          <p:nvPr/>
        </p:nvSpPr>
        <p:spPr>
          <a:xfrm>
            <a:off x="835574" y="4814223"/>
            <a:ext cx="7535916" cy="380279"/>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And multi-tracked </a:t>
            </a:r>
            <a:r>
              <a:rPr b="1" i="0" lang="en-GB" sz="2100" u="none" cap="none" strike="noStrike">
                <a:solidFill>
                  <a:schemeClr val="dk1"/>
                </a:solidFill>
                <a:latin typeface="Calibri"/>
                <a:ea typeface="Calibri"/>
                <a:cs typeface="Calibri"/>
                <a:sym typeface="Calibri"/>
              </a:rPr>
              <a:t>recorders</a:t>
            </a:r>
            <a:r>
              <a:rPr b="0" i="0" lang="en-GB" sz="2100" u="none" cap="none" strike="noStrike">
                <a:solidFill>
                  <a:schemeClr val="dk1"/>
                </a:solidFill>
                <a:latin typeface="Calibri"/>
                <a:ea typeface="Calibri"/>
                <a:cs typeface="Calibri"/>
                <a:sym typeface="Calibri"/>
              </a:rPr>
              <a:t> (OK, not rhythm section!) play a countermelody in Verse 2.</a:t>
            </a:r>
            <a:endParaRPr/>
          </a:p>
        </p:txBody>
      </p:sp>
      <p:sp>
        <p:nvSpPr>
          <p:cNvPr id="458" name="Google Shape;458;p31"/>
          <p:cNvSpPr/>
          <p:nvPr/>
        </p:nvSpPr>
        <p:spPr>
          <a:xfrm>
            <a:off x="239237" y="4361748"/>
            <a:ext cx="596337" cy="41774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pic>
        <p:nvPicPr>
          <p:cNvPr descr="A picture containing antenna, screenshot&#10;&#10;Description automatically generated" id="459" name="Google Shape;459;p31"/>
          <p:cNvPicPr preferRelativeResize="0"/>
          <p:nvPr/>
        </p:nvPicPr>
        <p:blipFill rotWithShape="1">
          <a:blip r:embed="rId4">
            <a:alphaModFix/>
          </a:blip>
          <a:srcRect b="0" l="0" r="0" t="0"/>
          <a:stretch/>
        </p:blipFill>
        <p:spPr>
          <a:xfrm>
            <a:off x="1581086" y="5539637"/>
            <a:ext cx="5560696" cy="1213644"/>
          </a:xfrm>
          <a:prstGeom prst="rect">
            <a:avLst/>
          </a:prstGeom>
          <a:noFill/>
          <a:ln>
            <a:noFill/>
          </a:ln>
          <a:effectLst>
            <a:outerShdw blurRad="292100" rotWithShape="0" algn="tl" dir="2700000" dist="139700">
              <a:srgbClr val="333333">
                <a:alpha val="64705"/>
              </a:srgbClr>
            </a:outerShdw>
          </a:effectLst>
        </p:spPr>
      </p:pic>
      <p:sp>
        <p:nvSpPr>
          <p:cNvPr id="460" name="Google Shape;460;p31"/>
          <p:cNvSpPr txBox="1"/>
          <p:nvPr>
            <p:ph type="title"/>
          </p:nvPr>
        </p:nvSpPr>
        <p:spPr>
          <a:xfrm>
            <a:off x="776357" y="806249"/>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Rhythm Section</a:t>
            </a:r>
            <a:endParaRPr/>
          </a:p>
        </p:txBody>
      </p:sp>
      <p:pic>
        <p:nvPicPr>
          <p:cNvPr id="461" name="Google Shape;461;p31"/>
          <p:cNvPicPr preferRelativeResize="0"/>
          <p:nvPr/>
        </p:nvPicPr>
        <p:blipFill rotWithShape="1">
          <a:blip r:embed="rId5">
            <a:alphaModFix/>
          </a:blip>
          <a:srcRect b="0" l="0" r="0" t="0"/>
          <a:stretch/>
        </p:blipFill>
        <p:spPr>
          <a:xfrm>
            <a:off x="179512" y="44624"/>
            <a:ext cx="976894" cy="7722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776357" y="848692"/>
            <a:ext cx="6447501"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GB"/>
              <a:t>Introduction</a:t>
            </a:r>
            <a:endParaRPr/>
          </a:p>
        </p:txBody>
      </p:sp>
      <p:sp>
        <p:nvSpPr>
          <p:cNvPr id="150" name="Google Shape;150;p14"/>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Noto Sans Symbols"/>
              <a:buNone/>
            </a:pPr>
            <a:fld id="{00000000-1234-1234-1234-123412341234}" type="slidenum">
              <a:rPr b="0" i="0" lang="en-GB" sz="825" u="none" cap="none" strike="noStrike">
                <a:solidFill>
                  <a:srgbClr val="052264"/>
                </a:solidFill>
                <a:latin typeface="Calibri"/>
                <a:ea typeface="Calibri"/>
                <a:cs typeface="Calibri"/>
                <a:sym typeface="Calibri"/>
              </a:rPr>
              <a:t>‹#›</a:t>
            </a:fld>
            <a:endParaRPr b="0" i="0" sz="825" u="none" cap="none" strike="noStrike">
              <a:solidFill>
                <a:srgbClr val="052264"/>
              </a:solidFill>
              <a:latin typeface="Calibri"/>
              <a:ea typeface="Calibri"/>
              <a:cs typeface="Calibri"/>
              <a:sym typeface="Calibri"/>
            </a:endParaRPr>
          </a:p>
        </p:txBody>
      </p:sp>
      <p:sp>
        <p:nvSpPr>
          <p:cNvPr id="151" name="Google Shape;151;p14"/>
          <p:cNvSpPr/>
          <p:nvPr/>
        </p:nvSpPr>
        <p:spPr>
          <a:xfrm>
            <a:off x="2822563" y="2073074"/>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52" name="Google Shape;152;p14"/>
          <p:cNvSpPr/>
          <p:nvPr/>
        </p:nvSpPr>
        <p:spPr>
          <a:xfrm>
            <a:off x="4457700" y="331470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53" name="Google Shape;153;p14"/>
          <p:cNvSpPr/>
          <p:nvPr/>
        </p:nvSpPr>
        <p:spPr>
          <a:xfrm>
            <a:off x="776349" y="1856525"/>
            <a:ext cx="5486100" cy="4093500"/>
          </a:xfrm>
          <a:prstGeom prst="rect">
            <a:avLst/>
          </a:prstGeom>
          <a:noFill/>
          <a:ln>
            <a:noFill/>
          </a:ln>
        </p:spPr>
        <p:txBody>
          <a:bodyPr anchorCtr="0" anchor="t" bIns="45700" lIns="91425" spcFirstLastPara="1" rIns="91425" wrap="square" tIns="45700">
            <a:noAutofit/>
          </a:bodyPr>
          <a:lstStyle/>
          <a:p>
            <a:pPr indent="-257175" lvl="0" marL="257175" marR="0" rtl="0" algn="l">
              <a:lnSpc>
                <a:spcPct val="100000"/>
              </a:lnSpc>
              <a:spcBef>
                <a:spcPts val="0"/>
              </a:spcBef>
              <a:spcAft>
                <a:spcPts val="0"/>
              </a:spcAft>
              <a:buClr>
                <a:srgbClr val="000000"/>
              </a:buClr>
              <a:buSzPts val="2000"/>
              <a:buChar char="•"/>
            </a:pPr>
            <a:r>
              <a:rPr b="1" i="0" lang="en-GB" sz="2000" u="none" cap="none" strike="noStrike">
                <a:solidFill>
                  <a:srgbClr val="000000"/>
                </a:solidFill>
              </a:rPr>
              <a:t>Context and Overview </a:t>
            </a:r>
            <a:endParaRPr b="1" i="0" sz="2000" u="none" cap="none" strike="noStrike">
              <a:solidFill>
                <a:srgbClr val="000000"/>
              </a:solidFill>
            </a:endParaRPr>
          </a:p>
          <a:p>
            <a:pPr indent="0" lvl="0" marL="457200" marR="0" rtl="0" algn="l">
              <a:lnSpc>
                <a:spcPct val="100000"/>
              </a:lnSpc>
              <a:spcBef>
                <a:spcPts val="0"/>
              </a:spcBef>
              <a:spcAft>
                <a:spcPts val="0"/>
              </a:spcAft>
              <a:buNone/>
            </a:pPr>
            <a:r>
              <a:t/>
            </a:r>
            <a:endParaRPr sz="2000"/>
          </a:p>
          <a:p>
            <a:pPr indent="-257175" lvl="0" marL="257175" marR="0" rtl="0" algn="l">
              <a:lnSpc>
                <a:spcPct val="100000"/>
              </a:lnSpc>
              <a:spcBef>
                <a:spcPts val="0"/>
              </a:spcBef>
              <a:spcAft>
                <a:spcPts val="0"/>
              </a:spcAft>
              <a:buSzPts val="2000"/>
              <a:buChar char="•"/>
            </a:pPr>
            <a:r>
              <a:rPr b="1" lang="en-GB" sz="2000"/>
              <a:t>Recapping Verse 2 and Chorus 2</a:t>
            </a:r>
            <a:endParaRPr b="1" sz="2000"/>
          </a:p>
          <a:p>
            <a:pPr indent="-130175" lvl="0" marL="257175"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1" marL="91440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Harmony and Tonality</a:t>
            </a:r>
            <a:endParaRPr sz="2000"/>
          </a:p>
          <a:p>
            <a:pPr indent="-355600" lvl="1" marL="91440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Rhythms </a:t>
            </a:r>
            <a:endParaRPr/>
          </a:p>
          <a:p>
            <a:pPr indent="-355600" lvl="1" marL="91440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The Role of the Rhythm Section </a:t>
            </a:r>
            <a:endParaRPr/>
          </a:p>
          <a:p>
            <a:pPr indent="-355600" lvl="1" marL="91440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The Vocals </a:t>
            </a:r>
            <a:endParaRPr/>
          </a:p>
          <a:p>
            <a:pPr indent="-130175" lvl="0" marL="257175"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57175" lvl="0" marL="257175" marR="0" rtl="0" algn="l">
              <a:lnSpc>
                <a:spcPct val="100000"/>
              </a:lnSpc>
              <a:spcBef>
                <a:spcPts val="0"/>
              </a:spcBef>
              <a:spcAft>
                <a:spcPts val="0"/>
              </a:spcAft>
              <a:buClr>
                <a:srgbClr val="000000"/>
              </a:buClr>
              <a:buSzPts val="2000"/>
              <a:buChar char="•"/>
            </a:pPr>
            <a:r>
              <a:rPr b="1" i="0" lang="en-GB" sz="2000" u="none" cap="none" strike="noStrike">
                <a:solidFill>
                  <a:srgbClr val="000000"/>
                </a:solidFill>
              </a:rPr>
              <a:t>Exam Questions</a:t>
            </a:r>
            <a:endParaRPr b="1"/>
          </a:p>
          <a:p>
            <a:pPr indent="-130175" lvl="0" marL="257175"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57175" lvl="0" marL="257175" marR="0" rtl="0" algn="l">
              <a:lnSpc>
                <a:spcPct val="100000"/>
              </a:lnSpc>
              <a:spcBef>
                <a:spcPts val="0"/>
              </a:spcBef>
              <a:spcAft>
                <a:spcPts val="0"/>
              </a:spcAft>
              <a:buClr>
                <a:srgbClr val="000000"/>
              </a:buClr>
              <a:buSzPts val="2000"/>
              <a:buChar char="•"/>
            </a:pPr>
            <a:r>
              <a:rPr b="1" i="0" lang="en-GB" sz="2000" u="none" cap="none" strike="noStrike">
                <a:solidFill>
                  <a:srgbClr val="000000"/>
                </a:solidFill>
              </a:rPr>
              <a:t>Q&amp;A</a:t>
            </a:r>
            <a:endParaRPr b="1"/>
          </a:p>
        </p:txBody>
      </p:sp>
      <p:pic>
        <p:nvPicPr>
          <p:cNvPr id="154" name="Google Shape;154;p14"/>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2"/>
          <p:cNvSpPr txBox="1"/>
          <p:nvPr>
            <p:ph idx="12" type="sldNum"/>
          </p:nvPr>
        </p:nvSpPr>
        <p:spPr>
          <a:xfrm>
            <a:off x="4617207" y="549288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468" name="Google Shape;468;p32"/>
          <p:cNvSpPr/>
          <p:nvPr/>
        </p:nvSpPr>
        <p:spPr>
          <a:xfrm>
            <a:off x="90557" y="1222483"/>
            <a:ext cx="685800" cy="52087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69" name="Google Shape;469;p32"/>
          <p:cNvSpPr txBox="1"/>
          <p:nvPr/>
        </p:nvSpPr>
        <p:spPr>
          <a:xfrm>
            <a:off x="776349" y="2218250"/>
            <a:ext cx="7319400" cy="1418700"/>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As a supporting role, the synths basically just play chords (and Riff A in the verses) </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In the Verses, they use a brass voice, and in the Choruses, additional synths are added, playing a string sound, to thicken the texture.</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A piano plays for most of the song, too, becoming more prominent later. It doubles Riff A, and plays supporting chords.</a:t>
            </a:r>
            <a:endParaRPr/>
          </a:p>
        </p:txBody>
      </p:sp>
      <p:sp>
        <p:nvSpPr>
          <p:cNvPr id="470" name="Google Shape;470;p32"/>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Rhythm Section</a:t>
            </a:r>
            <a:endParaRPr/>
          </a:p>
        </p:txBody>
      </p:sp>
      <p:sp>
        <p:nvSpPr>
          <p:cNvPr id="471" name="Google Shape;471;p32"/>
          <p:cNvSpPr/>
          <p:nvPr/>
        </p:nvSpPr>
        <p:spPr>
          <a:xfrm>
            <a:off x="776357" y="1779665"/>
            <a:ext cx="61338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The Synths and Piano</a:t>
            </a:r>
            <a:endParaRPr/>
          </a:p>
        </p:txBody>
      </p:sp>
      <p:pic>
        <p:nvPicPr>
          <p:cNvPr id="472" name="Google Shape;472;p32"/>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3"/>
          <p:cNvSpPr txBox="1"/>
          <p:nvPr>
            <p:ph idx="12" type="sldNum"/>
          </p:nvPr>
        </p:nvSpPr>
        <p:spPr>
          <a:xfrm>
            <a:off x="4617207" y="549288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479" name="Google Shape;479;p33"/>
          <p:cNvSpPr/>
          <p:nvPr/>
        </p:nvSpPr>
        <p:spPr>
          <a:xfrm>
            <a:off x="90557" y="1222483"/>
            <a:ext cx="685800" cy="52087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80" name="Google Shape;480;p33"/>
          <p:cNvSpPr txBox="1"/>
          <p:nvPr/>
        </p:nvSpPr>
        <p:spPr>
          <a:xfrm>
            <a:off x="776357" y="2218246"/>
            <a:ext cx="6805383" cy="1210754"/>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The guitars play a relatively minor role in </a:t>
            </a:r>
            <a:r>
              <a:rPr b="0" i="1" lang="en-GB" sz="2100" u="none" cap="none" strike="noStrike">
                <a:solidFill>
                  <a:schemeClr val="dk1"/>
                </a:solidFill>
                <a:latin typeface="Calibri"/>
                <a:ea typeface="Calibri"/>
                <a:cs typeface="Calibri"/>
                <a:sym typeface="Calibri"/>
              </a:rPr>
              <a:t>Africa</a:t>
            </a:r>
            <a:endParaRPr b="0" i="0" sz="2100" u="none" cap="none" strike="noStrike">
              <a:solidFill>
                <a:schemeClr val="dk1"/>
              </a:solidFill>
              <a:latin typeface="Calibri"/>
              <a:ea typeface="Calibri"/>
              <a:cs typeface="Calibri"/>
              <a:sym typeface="Calibri"/>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In the Verses, the electric plays a palm-muted figure for four bars, answered by the 12-string acoustic</a:t>
            </a:r>
            <a:endParaRPr/>
          </a:p>
        </p:txBody>
      </p:sp>
      <p:sp>
        <p:nvSpPr>
          <p:cNvPr id="481" name="Google Shape;481;p33"/>
          <p:cNvSpPr/>
          <p:nvPr/>
        </p:nvSpPr>
        <p:spPr>
          <a:xfrm>
            <a:off x="776357" y="1779665"/>
            <a:ext cx="61338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The Guitars</a:t>
            </a:r>
            <a:endParaRPr/>
          </a:p>
        </p:txBody>
      </p:sp>
      <p:pic>
        <p:nvPicPr>
          <p:cNvPr descr="A picture containing music, antenna, device, kitchen appliance&#10;&#10;Description automatically generated" id="482" name="Google Shape;482;p33"/>
          <p:cNvPicPr preferRelativeResize="0"/>
          <p:nvPr/>
        </p:nvPicPr>
        <p:blipFill rotWithShape="1">
          <a:blip r:embed="rId3">
            <a:alphaModFix/>
          </a:blip>
          <a:srcRect b="0" l="0" r="0" t="0"/>
          <a:stretch/>
        </p:blipFill>
        <p:spPr>
          <a:xfrm>
            <a:off x="1726982" y="4480606"/>
            <a:ext cx="6210300" cy="990600"/>
          </a:xfrm>
          <a:prstGeom prst="rect">
            <a:avLst/>
          </a:prstGeom>
          <a:noFill/>
          <a:ln>
            <a:noFill/>
          </a:ln>
          <a:effectLst>
            <a:outerShdw blurRad="292100" rotWithShape="0" algn="tl" dir="2700000" dist="139700">
              <a:srgbClr val="333333">
                <a:alpha val="64705"/>
              </a:srgbClr>
            </a:outerShdw>
          </a:effectLst>
        </p:spPr>
      </p:pic>
      <p:pic>
        <p:nvPicPr>
          <p:cNvPr descr="A black and white photo of a musical instrument&#10;&#10;Description automatically generated with low confidence" id="483" name="Google Shape;483;p33"/>
          <p:cNvPicPr preferRelativeResize="0"/>
          <p:nvPr/>
        </p:nvPicPr>
        <p:blipFill rotWithShape="1">
          <a:blip r:embed="rId4">
            <a:alphaModFix/>
          </a:blip>
          <a:srcRect b="0" l="0" r="0" t="0"/>
          <a:stretch/>
        </p:blipFill>
        <p:spPr>
          <a:xfrm>
            <a:off x="579100" y="3330600"/>
            <a:ext cx="5506390" cy="1099560"/>
          </a:xfrm>
          <a:prstGeom prst="rect">
            <a:avLst/>
          </a:prstGeom>
          <a:noFill/>
          <a:ln>
            <a:noFill/>
          </a:ln>
          <a:effectLst>
            <a:outerShdw blurRad="292100" rotWithShape="0" algn="tl" dir="2700000" dist="139700">
              <a:srgbClr val="333333">
                <a:alpha val="64705"/>
              </a:srgbClr>
            </a:outerShdw>
          </a:effectLst>
        </p:spPr>
      </p:pic>
      <p:pic>
        <p:nvPicPr>
          <p:cNvPr id="484" name="Google Shape;484;p33"/>
          <p:cNvPicPr preferRelativeResize="0"/>
          <p:nvPr/>
        </p:nvPicPr>
        <p:blipFill rotWithShape="1">
          <a:blip r:embed="rId5">
            <a:alphaModFix/>
          </a:blip>
          <a:srcRect b="0" l="0" r="0" t="0"/>
          <a:stretch/>
        </p:blipFill>
        <p:spPr>
          <a:xfrm>
            <a:off x="179512" y="44624"/>
            <a:ext cx="976894" cy="772294"/>
          </a:xfrm>
          <a:prstGeom prst="rect">
            <a:avLst/>
          </a:prstGeom>
          <a:noFill/>
          <a:ln>
            <a:noFill/>
          </a:ln>
        </p:spPr>
      </p:pic>
      <p:sp>
        <p:nvSpPr>
          <p:cNvPr id="485" name="Google Shape;485;p33"/>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Rhythm Section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4"/>
          <p:cNvSpPr txBox="1"/>
          <p:nvPr>
            <p:ph idx="12" type="sldNum"/>
          </p:nvPr>
        </p:nvSpPr>
        <p:spPr>
          <a:xfrm>
            <a:off x="5074407" y="434988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492" name="Google Shape;492;p34"/>
          <p:cNvSpPr/>
          <p:nvPr/>
        </p:nvSpPr>
        <p:spPr>
          <a:xfrm>
            <a:off x="184857" y="1034783"/>
            <a:ext cx="685800" cy="5208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493" name="Google Shape;493;p34"/>
          <p:cNvSpPr txBox="1"/>
          <p:nvPr/>
        </p:nvSpPr>
        <p:spPr>
          <a:xfrm>
            <a:off x="1233557" y="1075246"/>
            <a:ext cx="6805500" cy="1210800"/>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In </a:t>
            </a:r>
            <a:r>
              <a:rPr b="0" i="0" lang="en-GB" sz="2100" u="none" cap="none" strike="noStrike">
                <a:solidFill>
                  <a:schemeClr val="dk1"/>
                </a:solidFill>
                <a:latin typeface="Calibri"/>
                <a:ea typeface="Calibri"/>
                <a:cs typeface="Calibri"/>
                <a:sym typeface="Calibri"/>
              </a:rPr>
              <a:t>the </a:t>
            </a:r>
            <a:r>
              <a:rPr b="0" i="0" lang="en-GB" sz="2100" u="none" cap="none" strike="noStrike">
                <a:solidFill>
                  <a:schemeClr val="dk1"/>
                </a:solidFill>
                <a:latin typeface="Calibri"/>
                <a:ea typeface="Calibri"/>
                <a:cs typeface="Calibri"/>
                <a:sym typeface="Calibri"/>
              </a:rPr>
              <a:t>Choruses, the 12-string guitar plays </a:t>
            </a:r>
            <a:r>
              <a:rPr b="1" i="0" lang="en-GB" sz="2100" u="none" cap="none" strike="noStrike">
                <a:solidFill>
                  <a:schemeClr val="dk1"/>
                </a:solidFill>
                <a:latin typeface="Calibri"/>
                <a:ea typeface="Calibri"/>
                <a:cs typeface="Calibri"/>
                <a:sym typeface="Calibri"/>
              </a:rPr>
              <a:t>arpeggios</a:t>
            </a:r>
            <a:r>
              <a:rPr b="0" i="0" lang="en-GB" sz="2100" u="none" cap="none" strike="noStrike">
                <a:solidFill>
                  <a:schemeClr val="dk1"/>
                </a:solidFill>
                <a:latin typeface="Calibri"/>
                <a:ea typeface="Calibri"/>
                <a:cs typeface="Calibri"/>
                <a:sym typeface="Calibri"/>
              </a:rPr>
              <a:t>.</a:t>
            </a:r>
            <a:endParaRPr b="1" i="0" sz="2100" u="none" cap="none" strike="noStrike">
              <a:solidFill>
                <a:schemeClr val="dk1"/>
              </a:solidFill>
              <a:latin typeface="Calibri"/>
              <a:ea typeface="Calibri"/>
              <a:cs typeface="Calibri"/>
              <a:sym typeface="Calibri"/>
            </a:endParaRPr>
          </a:p>
        </p:txBody>
      </p:sp>
      <p:sp>
        <p:nvSpPr>
          <p:cNvPr id="494" name="Google Shape;494;p34"/>
          <p:cNvSpPr/>
          <p:nvPr/>
        </p:nvSpPr>
        <p:spPr>
          <a:xfrm>
            <a:off x="1233557" y="636665"/>
            <a:ext cx="6133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The Guitars</a:t>
            </a:r>
            <a:endParaRPr/>
          </a:p>
        </p:txBody>
      </p:sp>
      <p:sp>
        <p:nvSpPr>
          <p:cNvPr id="495" name="Google Shape;495;p34"/>
          <p:cNvSpPr txBox="1"/>
          <p:nvPr/>
        </p:nvSpPr>
        <p:spPr>
          <a:xfrm>
            <a:off x="1180999" y="1453525"/>
            <a:ext cx="7511400" cy="1210800"/>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…and the electric plays </a:t>
            </a:r>
            <a:r>
              <a:rPr lang="en-GB" sz="2100">
                <a:solidFill>
                  <a:schemeClr val="dk1"/>
                </a:solidFill>
                <a:latin typeface="Calibri"/>
                <a:ea typeface="Calibri"/>
                <a:cs typeface="Calibri"/>
                <a:sym typeface="Calibri"/>
              </a:rPr>
              <a:t>a repeated</a:t>
            </a:r>
            <a:r>
              <a:rPr b="0" i="0" lang="en-GB" sz="2100" u="none" cap="none" strike="noStrike">
                <a:solidFill>
                  <a:schemeClr val="dk1"/>
                </a:solidFill>
                <a:latin typeface="Calibri"/>
                <a:ea typeface="Calibri"/>
                <a:cs typeface="Calibri"/>
                <a:sym typeface="Calibri"/>
              </a:rPr>
              <a:t> 4-note idea, using </a:t>
            </a:r>
            <a:r>
              <a:rPr b="1" i="0" lang="en-GB" sz="2100" u="none" cap="none" strike="noStrike">
                <a:solidFill>
                  <a:schemeClr val="dk1"/>
                </a:solidFill>
                <a:latin typeface="Calibri"/>
                <a:ea typeface="Calibri"/>
                <a:cs typeface="Calibri"/>
                <a:sym typeface="Calibri"/>
              </a:rPr>
              <a:t>distortion</a:t>
            </a:r>
            <a:r>
              <a:rPr b="0" i="0" lang="en-GB" sz="2100" u="none" cap="none" strike="noStrike">
                <a:solidFill>
                  <a:schemeClr val="dk1"/>
                </a:solidFill>
                <a:latin typeface="Calibri"/>
                <a:ea typeface="Calibri"/>
                <a:cs typeface="Calibri"/>
                <a:sym typeface="Calibri"/>
              </a:rPr>
              <a:t>. </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It’s barely audible in Choruses 1 and 2, but it is there. </a:t>
            </a:r>
            <a:r>
              <a:rPr lang="en-GB" sz="2100">
                <a:solidFill>
                  <a:schemeClr val="dk1"/>
                </a:solidFill>
                <a:latin typeface="Calibri"/>
                <a:ea typeface="Calibri"/>
                <a:cs typeface="Calibri"/>
                <a:sym typeface="Calibri"/>
              </a:rPr>
              <a:t>(</a:t>
            </a:r>
            <a:r>
              <a:rPr b="0" i="0" lang="en-GB" sz="2100" u="none" cap="none" strike="noStrike">
                <a:solidFill>
                  <a:schemeClr val="dk1"/>
                </a:solidFill>
                <a:latin typeface="Calibri"/>
                <a:ea typeface="Calibri"/>
                <a:cs typeface="Calibri"/>
                <a:sym typeface="Calibri"/>
              </a:rPr>
              <a:t>It</a:t>
            </a:r>
            <a:r>
              <a:rPr lang="en-GB" sz="2100">
                <a:solidFill>
                  <a:schemeClr val="dk1"/>
                </a:solidFill>
                <a:latin typeface="Calibri"/>
                <a:ea typeface="Calibri"/>
                <a:cs typeface="Calibri"/>
                <a:sym typeface="Calibri"/>
              </a:rPr>
              <a:t>’</a:t>
            </a:r>
            <a:r>
              <a:rPr b="0" i="0" lang="en-GB" sz="2100" u="none" cap="none" strike="noStrike">
                <a:solidFill>
                  <a:schemeClr val="dk1"/>
                </a:solidFill>
                <a:latin typeface="Calibri"/>
                <a:ea typeface="Calibri"/>
                <a:cs typeface="Calibri"/>
                <a:sym typeface="Calibri"/>
              </a:rPr>
              <a:t>s</a:t>
            </a:r>
            <a:r>
              <a:rPr lang="en-GB" sz="2100">
                <a:solidFill>
                  <a:schemeClr val="dk1"/>
                </a:solidFill>
                <a:latin typeface="Calibri"/>
                <a:ea typeface="Calibri"/>
                <a:cs typeface="Calibri"/>
                <a:sym typeface="Calibri"/>
              </a:rPr>
              <a:t> much more</a:t>
            </a:r>
            <a:r>
              <a:rPr b="0" i="0" lang="en-GB" sz="2100" u="none" cap="none" strike="noStrike">
                <a:solidFill>
                  <a:schemeClr val="dk1"/>
                </a:solidFill>
                <a:latin typeface="Calibri"/>
                <a:ea typeface="Calibri"/>
                <a:cs typeface="Calibri"/>
                <a:sym typeface="Calibri"/>
              </a:rPr>
              <a:t> prominent in Chorus 3.)</a:t>
            </a:r>
            <a:endParaRPr sz="2100">
              <a:solidFill>
                <a:schemeClr val="dk1"/>
              </a:solidFill>
              <a:latin typeface="Calibri"/>
              <a:ea typeface="Calibri"/>
              <a:cs typeface="Calibri"/>
              <a:sym typeface="Calibri"/>
            </a:endParaRPr>
          </a:p>
          <a:p>
            <a:pPr indent="-342900" lvl="0" marL="342900" marR="0" rtl="0" algn="l">
              <a:lnSpc>
                <a:spcPct val="100000"/>
              </a:lnSpc>
              <a:spcBef>
                <a:spcPts val="420"/>
              </a:spcBef>
              <a:spcAft>
                <a:spcPts val="0"/>
              </a:spcAft>
              <a:buClr>
                <a:schemeClr val="dk1"/>
              </a:buClr>
              <a:buSzPts val="2100"/>
              <a:buFont typeface="Calibri"/>
              <a:buChar char="•"/>
            </a:pPr>
            <a:r>
              <a:rPr lang="en-GB" sz="2100">
                <a:solidFill>
                  <a:schemeClr val="dk1"/>
                </a:solidFill>
                <a:latin typeface="Calibri"/>
                <a:ea typeface="Calibri"/>
                <a:cs typeface="Calibri"/>
                <a:sym typeface="Calibri"/>
              </a:rPr>
              <a:t>At the end of the Chorus, the electric guitar plays three chords (C#m, E</a:t>
            </a:r>
            <a:r>
              <a:rPr baseline="30000" lang="en-GB" sz="2100">
                <a:solidFill>
                  <a:schemeClr val="dk1"/>
                </a:solidFill>
                <a:latin typeface="Calibri"/>
                <a:ea typeface="Calibri"/>
                <a:cs typeface="Calibri"/>
                <a:sym typeface="Calibri"/>
              </a:rPr>
              <a:t>5</a:t>
            </a:r>
            <a:r>
              <a:rPr lang="en-GB" sz="2100">
                <a:solidFill>
                  <a:schemeClr val="dk1"/>
                </a:solidFill>
                <a:latin typeface="Calibri"/>
                <a:ea typeface="Calibri"/>
                <a:cs typeface="Calibri"/>
                <a:sym typeface="Calibri"/>
              </a:rPr>
              <a:t> and F#</a:t>
            </a:r>
            <a:r>
              <a:rPr baseline="30000" lang="en-GB" sz="2100">
                <a:solidFill>
                  <a:schemeClr val="dk1"/>
                </a:solidFill>
                <a:latin typeface="Calibri"/>
                <a:ea typeface="Calibri"/>
                <a:cs typeface="Calibri"/>
                <a:sym typeface="Calibri"/>
              </a:rPr>
              <a:t>5</a:t>
            </a:r>
            <a:r>
              <a:rPr lang="en-GB" sz="2100">
                <a:solidFill>
                  <a:schemeClr val="dk1"/>
                </a:solidFill>
                <a:latin typeface="Calibri"/>
                <a:ea typeface="Calibri"/>
                <a:cs typeface="Calibri"/>
                <a:sym typeface="Calibri"/>
              </a:rPr>
              <a:t>) before doubling the bass back into the Link.</a:t>
            </a:r>
            <a:endParaRPr sz="2100">
              <a:solidFill>
                <a:schemeClr val="dk1"/>
              </a:solidFill>
              <a:latin typeface="Calibri"/>
              <a:ea typeface="Calibri"/>
              <a:cs typeface="Calibri"/>
              <a:sym typeface="Calibri"/>
            </a:endParaRPr>
          </a:p>
          <a:p>
            <a:pPr indent="-342900" lvl="0" marL="342900" marR="0" rtl="0" algn="l">
              <a:lnSpc>
                <a:spcPct val="100000"/>
              </a:lnSpc>
              <a:spcBef>
                <a:spcPts val="420"/>
              </a:spcBef>
              <a:spcAft>
                <a:spcPts val="0"/>
              </a:spcAft>
              <a:buClr>
                <a:schemeClr val="dk1"/>
              </a:buClr>
              <a:buSzPts val="2100"/>
              <a:buFont typeface="Calibri"/>
              <a:buChar char="•"/>
            </a:pPr>
            <a:r>
              <a:rPr lang="en-GB" sz="2100">
                <a:solidFill>
                  <a:schemeClr val="dk1"/>
                </a:solidFill>
                <a:latin typeface="Calibri"/>
                <a:ea typeface="Calibri"/>
                <a:cs typeface="Calibri"/>
                <a:sym typeface="Calibri"/>
              </a:rPr>
              <a:t>These open 5th chords (chords without 3rds) are </a:t>
            </a:r>
            <a:r>
              <a:rPr b="1" lang="en-GB" sz="2100">
                <a:solidFill>
                  <a:schemeClr val="dk1"/>
                </a:solidFill>
                <a:latin typeface="Calibri"/>
                <a:ea typeface="Calibri"/>
                <a:cs typeface="Calibri"/>
                <a:sym typeface="Calibri"/>
              </a:rPr>
              <a:t>power chords</a:t>
            </a:r>
            <a:r>
              <a:rPr lang="en-GB"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p:txBody>
      </p:sp>
      <p:sp>
        <p:nvSpPr>
          <p:cNvPr id="496" name="Google Shape;496;p34"/>
          <p:cNvSpPr txBox="1"/>
          <p:nvPr>
            <p:ph type="title"/>
          </p:nvPr>
        </p:nvSpPr>
        <p:spPr>
          <a:xfrm>
            <a:off x="1233557" y="53774"/>
            <a:ext cx="6447600" cy="51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Rhythm Section</a:t>
            </a:r>
            <a:endParaRPr/>
          </a:p>
        </p:txBody>
      </p:sp>
      <p:pic>
        <p:nvPicPr>
          <p:cNvPr id="497" name="Google Shape;497;p34"/>
          <p:cNvPicPr preferRelativeResize="0"/>
          <p:nvPr/>
        </p:nvPicPr>
        <p:blipFill>
          <a:blip r:embed="rId3">
            <a:alphaModFix/>
          </a:blip>
          <a:stretch>
            <a:fillRect/>
          </a:stretch>
        </p:blipFill>
        <p:spPr>
          <a:xfrm>
            <a:off x="1309575" y="3622000"/>
            <a:ext cx="6729477" cy="2733524"/>
          </a:xfrm>
          <a:prstGeom prst="rect">
            <a:avLst/>
          </a:prstGeom>
          <a:noFill/>
          <a:ln>
            <a:noFill/>
          </a:ln>
          <a:effectLst>
            <a:outerShdw blurRad="292100" rotWithShape="0" algn="tl" dir="2700000" dist="139700">
              <a:srgbClr val="333333">
                <a:alpha val="64709"/>
              </a:srgbClr>
            </a:outerShdw>
          </a:effectLst>
        </p:spPr>
      </p:pic>
      <p:pic>
        <p:nvPicPr>
          <p:cNvPr id="498" name="Google Shape;498;p34"/>
          <p:cNvPicPr preferRelativeResize="0"/>
          <p:nvPr/>
        </p:nvPicPr>
        <p:blipFill rotWithShape="1">
          <a:blip r:embed="rId4">
            <a:alphaModFix/>
          </a:blip>
          <a:srcRect b="0" l="0" r="0" t="0"/>
          <a:stretch/>
        </p:blipFill>
        <p:spPr>
          <a:xfrm>
            <a:off x="179512" y="44624"/>
            <a:ext cx="976894" cy="7722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5"/>
          <p:cNvSpPr txBox="1"/>
          <p:nvPr>
            <p:ph idx="12" type="sldNum"/>
          </p:nvPr>
        </p:nvSpPr>
        <p:spPr>
          <a:xfrm>
            <a:off x="4572000" y="604533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505" name="Google Shape;505;p35"/>
          <p:cNvSpPr/>
          <p:nvPr/>
        </p:nvSpPr>
        <p:spPr>
          <a:xfrm>
            <a:off x="90557" y="917683"/>
            <a:ext cx="685800" cy="5208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506" name="Google Shape;506;p35"/>
          <p:cNvSpPr txBox="1"/>
          <p:nvPr/>
        </p:nvSpPr>
        <p:spPr>
          <a:xfrm>
            <a:off x="776357" y="4014835"/>
            <a:ext cx="3171361" cy="153431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Noto Sans Symbols"/>
              <a:buNone/>
            </a:pPr>
            <a:r>
              <a:rPr b="0" i="0" lang="en-GB" sz="2100" u="none" cap="none" strike="noStrike">
                <a:solidFill>
                  <a:schemeClr val="dk1"/>
                </a:solidFill>
                <a:latin typeface="Calibri"/>
                <a:ea typeface="Calibri"/>
                <a:cs typeface="Calibri"/>
                <a:sym typeface="Calibri"/>
              </a:rPr>
              <a:t>The melody in Verse 2:</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Is diatonic (B major)</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Is mainly conjunct</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Is in a low tessitura</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Is syncopated</a:t>
            </a:r>
            <a:endParaRPr/>
          </a:p>
        </p:txBody>
      </p:sp>
      <p:sp>
        <p:nvSpPr>
          <p:cNvPr id="507" name="Google Shape;507;p35"/>
          <p:cNvSpPr txBox="1"/>
          <p:nvPr>
            <p:ph type="title"/>
          </p:nvPr>
        </p:nvSpPr>
        <p:spPr>
          <a:xfrm>
            <a:off x="776357" y="891974"/>
            <a:ext cx="6447600" cy="51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Vocals</a:t>
            </a:r>
            <a:endParaRPr/>
          </a:p>
        </p:txBody>
      </p:sp>
      <p:sp>
        <p:nvSpPr>
          <p:cNvPr id="508" name="Google Shape;508;p35"/>
          <p:cNvSpPr/>
          <p:nvPr/>
        </p:nvSpPr>
        <p:spPr>
          <a:xfrm>
            <a:off x="776357" y="1474865"/>
            <a:ext cx="6133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Lead vocals</a:t>
            </a:r>
            <a:endParaRPr/>
          </a:p>
        </p:txBody>
      </p:sp>
      <p:sp>
        <p:nvSpPr>
          <p:cNvPr id="509" name="Google Shape;509;p35"/>
          <p:cNvSpPr txBox="1"/>
          <p:nvPr/>
        </p:nvSpPr>
        <p:spPr>
          <a:xfrm>
            <a:off x="3947718" y="4447567"/>
            <a:ext cx="3298244" cy="1534313"/>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Has a range of an octave for phrases 1–2, rising to a 12</a:t>
            </a:r>
            <a:r>
              <a:rPr b="0" baseline="30000" i="0" lang="en-GB" sz="2100" u="none" cap="none" strike="noStrike">
                <a:solidFill>
                  <a:schemeClr val="dk1"/>
                </a:solidFill>
                <a:latin typeface="Calibri"/>
                <a:ea typeface="Calibri"/>
                <a:cs typeface="Calibri"/>
                <a:sym typeface="Calibri"/>
              </a:rPr>
              <a:t>th</a:t>
            </a:r>
            <a:r>
              <a:rPr b="0" i="0" lang="en-GB" sz="2100" u="none" cap="none" strike="noStrike">
                <a:solidFill>
                  <a:schemeClr val="dk1"/>
                </a:solidFill>
                <a:latin typeface="Calibri"/>
                <a:ea typeface="Calibri"/>
                <a:cs typeface="Calibri"/>
                <a:sym typeface="Calibri"/>
              </a:rPr>
              <a:t> in the final phrase</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Ascends and descends</a:t>
            </a:r>
            <a:endParaRPr/>
          </a:p>
        </p:txBody>
      </p:sp>
      <p:pic>
        <p:nvPicPr>
          <p:cNvPr id="510" name="Google Shape;510;p35"/>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id="511" name="Google Shape;511;p35"/>
          <p:cNvPicPr preferRelativeResize="0"/>
          <p:nvPr/>
        </p:nvPicPr>
        <p:blipFill>
          <a:blip r:embed="rId4">
            <a:alphaModFix/>
          </a:blip>
          <a:stretch>
            <a:fillRect/>
          </a:stretch>
        </p:blipFill>
        <p:spPr>
          <a:xfrm>
            <a:off x="434326" y="1972850"/>
            <a:ext cx="7531657" cy="20116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6"/>
          <p:cNvSpPr txBox="1"/>
          <p:nvPr>
            <p:ph idx="12" type="sldNum"/>
          </p:nvPr>
        </p:nvSpPr>
        <p:spPr>
          <a:xfrm>
            <a:off x="4617207" y="549288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518" name="Google Shape;518;p36"/>
          <p:cNvSpPr/>
          <p:nvPr/>
        </p:nvSpPr>
        <p:spPr>
          <a:xfrm>
            <a:off x="325057" y="2644458"/>
            <a:ext cx="685800" cy="5208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519" name="Google Shape;519;p36"/>
          <p:cNvSpPr txBox="1"/>
          <p:nvPr/>
        </p:nvSpPr>
        <p:spPr>
          <a:xfrm>
            <a:off x="586225" y="1079525"/>
            <a:ext cx="8198100" cy="1365900"/>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The word-setting is almost all </a:t>
            </a:r>
            <a:r>
              <a:rPr b="1" i="0" lang="en-GB" sz="2100" u="none" cap="none" strike="noStrike">
                <a:solidFill>
                  <a:schemeClr val="dk1"/>
                </a:solidFill>
                <a:latin typeface="Calibri"/>
                <a:ea typeface="Calibri"/>
                <a:cs typeface="Calibri"/>
                <a:sym typeface="Calibri"/>
              </a:rPr>
              <a:t>syllabic</a:t>
            </a:r>
            <a:r>
              <a:rPr b="0" i="0" lang="en-GB" sz="2100" u="none" cap="none" strike="noStrike">
                <a:solidFill>
                  <a:schemeClr val="dk1"/>
                </a:solidFill>
                <a:latin typeface="Calibri"/>
                <a:ea typeface="Calibri"/>
                <a:cs typeface="Calibri"/>
                <a:sym typeface="Calibri"/>
              </a:rPr>
              <a:t>, but with a (sort-of!) </a:t>
            </a:r>
            <a:r>
              <a:rPr b="1" i="0" lang="en-GB" sz="2100" u="none" cap="none" strike="noStrike">
                <a:solidFill>
                  <a:schemeClr val="dk1"/>
                </a:solidFill>
                <a:latin typeface="Calibri"/>
                <a:ea typeface="Calibri"/>
                <a:cs typeface="Calibri"/>
                <a:sym typeface="Calibri"/>
              </a:rPr>
              <a:t>melisma</a:t>
            </a:r>
            <a:r>
              <a:rPr b="0" i="0" lang="en-GB" sz="2100" u="none" cap="none" strike="noStrike">
                <a:solidFill>
                  <a:schemeClr val="dk1"/>
                </a:solidFill>
                <a:latin typeface="Calibri"/>
                <a:ea typeface="Calibri"/>
                <a:cs typeface="Calibri"/>
                <a:sym typeface="Calibri"/>
              </a:rPr>
              <a:t> at the end of </a:t>
            </a:r>
            <a:r>
              <a:rPr lang="en-GB" sz="2100">
                <a:solidFill>
                  <a:schemeClr val="dk1"/>
                </a:solidFill>
                <a:latin typeface="Calibri"/>
                <a:ea typeface="Calibri"/>
                <a:cs typeface="Calibri"/>
                <a:sym typeface="Calibri"/>
              </a:rPr>
              <a:t>the first</a:t>
            </a:r>
            <a:r>
              <a:rPr b="0" i="0" lang="en-GB" sz="2100" u="none" cap="none" strike="noStrike">
                <a:solidFill>
                  <a:schemeClr val="dk1"/>
                </a:solidFill>
                <a:latin typeface="Calibri"/>
                <a:ea typeface="Calibri"/>
                <a:cs typeface="Calibri"/>
                <a:sym typeface="Calibri"/>
              </a:rPr>
              <a:t> line of Verse 2 (</a:t>
            </a:r>
            <a:r>
              <a:rPr lang="en-GB" sz="2100">
                <a:solidFill>
                  <a:schemeClr val="dk1"/>
                </a:solidFill>
                <a:latin typeface="Calibri"/>
                <a:ea typeface="Calibri"/>
                <a:cs typeface="Calibri"/>
                <a:sym typeface="Calibri"/>
              </a:rPr>
              <a:t>“company”)</a:t>
            </a:r>
            <a:r>
              <a:rPr b="0" i="0" lang="en-GB" sz="2100" u="none" cap="none" strike="noStrike">
                <a:solidFill>
                  <a:schemeClr val="dk1"/>
                </a:solidFill>
                <a:latin typeface="Calibri"/>
                <a:ea typeface="Calibri"/>
                <a:cs typeface="Calibri"/>
                <a:sym typeface="Calibri"/>
              </a:rPr>
              <a:t>, and the last word of the Chorus. T</a:t>
            </a:r>
            <a:r>
              <a:rPr lang="en-GB" sz="2100">
                <a:solidFill>
                  <a:schemeClr val="dk1"/>
                </a:solidFill>
                <a:latin typeface="Calibri"/>
                <a:ea typeface="Calibri"/>
                <a:cs typeface="Calibri"/>
                <a:sym typeface="Calibri"/>
              </a:rPr>
              <a:t>his is in contrast to Verse 1, which has three melismas.</a:t>
            </a:r>
            <a:endParaRPr/>
          </a:p>
          <a:p>
            <a:pPr indent="-342900" lvl="0" marL="342900" marR="0" rtl="0" algn="l">
              <a:lnSpc>
                <a:spcPct val="100000"/>
              </a:lnSpc>
              <a:spcBef>
                <a:spcPts val="420"/>
              </a:spcBef>
              <a:spcAft>
                <a:spcPts val="0"/>
              </a:spcAft>
              <a:buClr>
                <a:srgbClr val="000000"/>
              </a:buClr>
              <a:buSzPts val="2100"/>
              <a:buFont typeface="Arial"/>
              <a:buChar char="•"/>
            </a:pPr>
            <a:r>
              <a:rPr b="1" i="0" lang="en-GB" sz="2100" u="none" cap="none" strike="noStrike">
                <a:solidFill>
                  <a:schemeClr val="dk1"/>
                </a:solidFill>
                <a:latin typeface="Calibri"/>
                <a:ea typeface="Calibri"/>
                <a:cs typeface="Calibri"/>
                <a:sym typeface="Calibri"/>
              </a:rPr>
              <a:t>NB word-setting does not count as part of the melody in the exam!</a:t>
            </a:r>
            <a:endParaRPr/>
          </a:p>
        </p:txBody>
      </p:sp>
      <p:sp>
        <p:nvSpPr>
          <p:cNvPr id="520" name="Google Shape;520;p36"/>
          <p:cNvSpPr txBox="1"/>
          <p:nvPr>
            <p:ph type="title"/>
          </p:nvPr>
        </p:nvSpPr>
        <p:spPr>
          <a:xfrm>
            <a:off x="1273445" y="126673"/>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Vocals</a:t>
            </a:r>
            <a:endParaRPr/>
          </a:p>
        </p:txBody>
      </p:sp>
      <p:sp>
        <p:nvSpPr>
          <p:cNvPr id="521" name="Google Shape;521;p36"/>
          <p:cNvSpPr/>
          <p:nvPr/>
        </p:nvSpPr>
        <p:spPr>
          <a:xfrm>
            <a:off x="1273445" y="604253"/>
            <a:ext cx="6133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Word-setting </a:t>
            </a:r>
            <a:r>
              <a:rPr b="1" lang="en-GB" sz="2400">
                <a:latin typeface="Calibri"/>
                <a:ea typeface="Calibri"/>
                <a:cs typeface="Calibri"/>
                <a:sym typeface="Calibri"/>
              </a:rPr>
              <a:t>–</a:t>
            </a:r>
            <a:r>
              <a:rPr b="1" i="0" lang="en-GB" sz="2400" u="none" cap="none" strike="noStrike">
                <a:solidFill>
                  <a:srgbClr val="000000"/>
                </a:solidFill>
                <a:latin typeface="Calibri"/>
                <a:ea typeface="Calibri"/>
                <a:cs typeface="Calibri"/>
                <a:sym typeface="Calibri"/>
              </a:rPr>
              <a:t> Verse 2</a:t>
            </a:r>
            <a:endParaRPr/>
          </a:p>
        </p:txBody>
      </p:sp>
      <p:pic>
        <p:nvPicPr>
          <p:cNvPr id="522" name="Google Shape;522;p36"/>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id="523" name="Google Shape;523;p36"/>
          <p:cNvPicPr preferRelativeResize="0"/>
          <p:nvPr/>
        </p:nvPicPr>
        <p:blipFill>
          <a:blip r:embed="rId4">
            <a:alphaModFix/>
          </a:blip>
          <a:stretch>
            <a:fillRect/>
          </a:stretch>
        </p:blipFill>
        <p:spPr>
          <a:xfrm>
            <a:off x="1414400" y="2556075"/>
            <a:ext cx="5992877" cy="4225425"/>
          </a:xfrm>
          <a:prstGeom prst="rect">
            <a:avLst/>
          </a:prstGeom>
          <a:noFill/>
          <a:ln>
            <a:noFill/>
          </a:ln>
          <a:effectLst>
            <a:outerShdw blurRad="57150" rotWithShape="0" algn="bl" dir="5400000" dist="19050">
              <a:srgbClr val="000000">
                <a:alpha val="50000"/>
              </a:srgbClr>
            </a:outerShdw>
          </a:effectLst>
        </p:spPr>
      </p:pic>
      <p:sp>
        <p:nvSpPr>
          <p:cNvPr id="524" name="Google Shape;524;p36"/>
          <p:cNvSpPr/>
          <p:nvPr/>
        </p:nvSpPr>
        <p:spPr>
          <a:xfrm>
            <a:off x="4394473" y="3531350"/>
            <a:ext cx="2133600" cy="561000"/>
          </a:xfrm>
          <a:prstGeom prst="roundRect">
            <a:avLst>
              <a:gd fmla="val 16667" name="adj"/>
            </a:avLst>
          </a:prstGeom>
          <a:solidFill>
            <a:srgbClr val="F88F78">
              <a:alpha val="34900"/>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525" name="Google Shape;525;p36"/>
          <p:cNvSpPr/>
          <p:nvPr/>
        </p:nvSpPr>
        <p:spPr>
          <a:xfrm>
            <a:off x="4571998" y="4843925"/>
            <a:ext cx="1956000" cy="561000"/>
          </a:xfrm>
          <a:prstGeom prst="roundRect">
            <a:avLst>
              <a:gd fmla="val 16667" name="adj"/>
            </a:avLst>
          </a:prstGeom>
          <a:solidFill>
            <a:srgbClr val="E0E77F">
              <a:alpha val="34900"/>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526" name="Google Shape;526;p36"/>
          <p:cNvSpPr/>
          <p:nvPr/>
        </p:nvSpPr>
        <p:spPr>
          <a:xfrm>
            <a:off x="6597450" y="4632725"/>
            <a:ext cx="2047200" cy="772200"/>
          </a:xfrm>
          <a:prstGeom prst="leftArrowCallout">
            <a:avLst>
              <a:gd fmla="val 20131" name="adj1"/>
              <a:gd fmla="val 17295" name="adj2"/>
              <a:gd fmla="val 25000" name="adj3"/>
              <a:gd fmla="val 61378"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Not a melisma…</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7"/>
          <p:cNvSpPr txBox="1"/>
          <p:nvPr>
            <p:ph idx="12" type="sldNum"/>
          </p:nvPr>
        </p:nvSpPr>
        <p:spPr>
          <a:xfrm>
            <a:off x="4617207" y="549288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533" name="Google Shape;533;p37"/>
          <p:cNvSpPr/>
          <p:nvPr/>
        </p:nvSpPr>
        <p:spPr>
          <a:xfrm>
            <a:off x="248857" y="2644458"/>
            <a:ext cx="685800" cy="5208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534" name="Google Shape;534;p37"/>
          <p:cNvSpPr txBox="1"/>
          <p:nvPr/>
        </p:nvSpPr>
        <p:spPr>
          <a:xfrm>
            <a:off x="586225" y="1079525"/>
            <a:ext cx="8198100" cy="1365900"/>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The word-setting is almost all </a:t>
            </a:r>
            <a:r>
              <a:rPr b="1" i="0" lang="en-GB" sz="2100" u="none" cap="none" strike="noStrike">
                <a:solidFill>
                  <a:schemeClr val="dk1"/>
                </a:solidFill>
                <a:latin typeface="Calibri"/>
                <a:ea typeface="Calibri"/>
                <a:cs typeface="Calibri"/>
                <a:sym typeface="Calibri"/>
              </a:rPr>
              <a:t>syllabic</a:t>
            </a:r>
            <a:r>
              <a:rPr b="0" i="0" lang="en-GB" sz="2100" u="none" cap="none" strike="noStrike">
                <a:solidFill>
                  <a:schemeClr val="dk1"/>
                </a:solidFill>
                <a:latin typeface="Calibri"/>
                <a:ea typeface="Calibri"/>
                <a:cs typeface="Calibri"/>
                <a:sym typeface="Calibri"/>
              </a:rPr>
              <a:t>, but with a </a:t>
            </a:r>
            <a:r>
              <a:rPr b="1" i="0" lang="en-GB" sz="2100" u="none" cap="none" strike="noStrike">
                <a:solidFill>
                  <a:schemeClr val="dk1"/>
                </a:solidFill>
                <a:latin typeface="Calibri"/>
                <a:ea typeface="Calibri"/>
                <a:cs typeface="Calibri"/>
                <a:sym typeface="Calibri"/>
              </a:rPr>
              <a:t>melisma</a:t>
            </a:r>
            <a:r>
              <a:rPr b="0" i="0" lang="en-GB" sz="2100" u="none" cap="none" strike="noStrike">
                <a:solidFill>
                  <a:schemeClr val="dk1"/>
                </a:solidFill>
                <a:latin typeface="Calibri"/>
                <a:ea typeface="Calibri"/>
                <a:cs typeface="Calibri"/>
                <a:sym typeface="Calibri"/>
              </a:rPr>
              <a:t> on the final word</a:t>
            </a:r>
            <a:r>
              <a:rPr lang="en-GB" sz="2100">
                <a:solidFill>
                  <a:schemeClr val="dk1"/>
                </a:solidFill>
                <a:latin typeface="Calibri"/>
                <a:ea typeface="Calibri"/>
                <a:cs typeface="Calibri"/>
                <a:sym typeface="Calibri"/>
              </a:rPr>
              <a:t> “had”.</a:t>
            </a:r>
            <a:endParaRPr sz="21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T</a:t>
            </a:r>
            <a:r>
              <a:rPr lang="en-GB" sz="2100">
                <a:solidFill>
                  <a:schemeClr val="dk1"/>
                </a:solidFill>
                <a:latin typeface="Calibri"/>
                <a:ea typeface="Calibri"/>
                <a:cs typeface="Calibri"/>
                <a:sym typeface="Calibri"/>
              </a:rPr>
              <a:t>his is the same as in Chorus 1.</a:t>
            </a:r>
            <a:endParaRPr/>
          </a:p>
          <a:p>
            <a:pPr indent="0" lvl="0" marL="0" marR="0" rtl="0" algn="l">
              <a:lnSpc>
                <a:spcPct val="100000"/>
              </a:lnSpc>
              <a:spcBef>
                <a:spcPts val="420"/>
              </a:spcBef>
              <a:spcAft>
                <a:spcPts val="0"/>
              </a:spcAft>
              <a:buNone/>
            </a:pPr>
            <a:r>
              <a:t/>
            </a:r>
            <a:endParaRPr/>
          </a:p>
        </p:txBody>
      </p:sp>
      <p:sp>
        <p:nvSpPr>
          <p:cNvPr id="535" name="Google Shape;535;p37"/>
          <p:cNvSpPr txBox="1"/>
          <p:nvPr>
            <p:ph type="title"/>
          </p:nvPr>
        </p:nvSpPr>
        <p:spPr>
          <a:xfrm>
            <a:off x="1273445" y="126673"/>
            <a:ext cx="6447600" cy="51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Vocals</a:t>
            </a:r>
            <a:endParaRPr/>
          </a:p>
        </p:txBody>
      </p:sp>
      <p:sp>
        <p:nvSpPr>
          <p:cNvPr id="536" name="Google Shape;536;p37"/>
          <p:cNvSpPr/>
          <p:nvPr/>
        </p:nvSpPr>
        <p:spPr>
          <a:xfrm>
            <a:off x="1273445" y="604253"/>
            <a:ext cx="6133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Word-setting </a:t>
            </a:r>
            <a:r>
              <a:rPr b="1" lang="en-GB" sz="2400">
                <a:latin typeface="Calibri"/>
                <a:ea typeface="Calibri"/>
                <a:cs typeface="Calibri"/>
                <a:sym typeface="Calibri"/>
              </a:rPr>
              <a:t>– Chorus 2</a:t>
            </a:r>
            <a:endParaRPr/>
          </a:p>
        </p:txBody>
      </p:sp>
      <p:pic>
        <p:nvPicPr>
          <p:cNvPr id="537" name="Google Shape;537;p37"/>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id="538" name="Google Shape;538;p37"/>
          <p:cNvPicPr preferRelativeResize="0"/>
          <p:nvPr/>
        </p:nvPicPr>
        <p:blipFill>
          <a:blip r:embed="rId4">
            <a:alphaModFix/>
          </a:blip>
          <a:stretch>
            <a:fillRect/>
          </a:stretch>
        </p:blipFill>
        <p:spPr>
          <a:xfrm>
            <a:off x="1010850" y="2204000"/>
            <a:ext cx="7354663" cy="3562776"/>
          </a:xfrm>
          <a:prstGeom prst="rect">
            <a:avLst/>
          </a:prstGeom>
          <a:noFill/>
          <a:ln>
            <a:noFill/>
          </a:ln>
          <a:effectLst>
            <a:outerShdw blurRad="57150" rotWithShape="0" algn="bl" dir="5400000" dist="19050">
              <a:srgbClr val="000000">
                <a:alpha val="50000"/>
              </a:srgbClr>
            </a:outerShdw>
          </a:effectLst>
        </p:spPr>
      </p:pic>
      <p:sp>
        <p:nvSpPr>
          <p:cNvPr id="539" name="Google Shape;539;p37"/>
          <p:cNvSpPr/>
          <p:nvPr/>
        </p:nvSpPr>
        <p:spPr>
          <a:xfrm>
            <a:off x="4850450" y="5010900"/>
            <a:ext cx="2035500" cy="772200"/>
          </a:xfrm>
          <a:prstGeom prst="roundRect">
            <a:avLst>
              <a:gd fmla="val 16667" name="adj"/>
            </a:avLst>
          </a:prstGeom>
          <a:solidFill>
            <a:srgbClr val="F88F78">
              <a:alpha val="34900"/>
            </a:srgbClr>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8"/>
          <p:cNvSpPr txBox="1"/>
          <p:nvPr>
            <p:ph idx="12" type="sldNum"/>
          </p:nvPr>
        </p:nvSpPr>
        <p:spPr>
          <a:xfrm>
            <a:off x="6429082" y="644413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546" name="Google Shape;546;p38"/>
          <p:cNvSpPr/>
          <p:nvPr/>
        </p:nvSpPr>
        <p:spPr>
          <a:xfrm>
            <a:off x="179512" y="877054"/>
            <a:ext cx="685800" cy="52087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547" name="Google Shape;547;p38"/>
          <p:cNvSpPr txBox="1"/>
          <p:nvPr/>
        </p:nvSpPr>
        <p:spPr>
          <a:xfrm>
            <a:off x="760863" y="4725726"/>
            <a:ext cx="3171361" cy="153431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000"/>
              <a:buFont typeface="Noto Sans Symbols"/>
              <a:buNone/>
            </a:pPr>
            <a:r>
              <a:rPr b="0" i="0" lang="en-GB" sz="2000" u="none" cap="none" strike="noStrike">
                <a:solidFill>
                  <a:schemeClr val="dk1"/>
                </a:solidFill>
                <a:latin typeface="Calibri"/>
                <a:ea typeface="Calibri"/>
                <a:cs typeface="Calibri"/>
                <a:sym typeface="Calibri"/>
              </a:rPr>
              <a:t>The melody in the Chorus:</a:t>
            </a:r>
            <a:endParaRPr/>
          </a:p>
          <a:p>
            <a:pPr indent="-342900" lvl="0" marL="342900" marR="0" rtl="0" algn="l">
              <a:lnSpc>
                <a:spcPct val="100000"/>
              </a:lnSpc>
              <a:spcBef>
                <a:spcPts val="400"/>
              </a:spcBef>
              <a:spcAft>
                <a:spcPts val="0"/>
              </a:spcAft>
              <a:buClr>
                <a:srgbClr val="000000"/>
              </a:buClr>
              <a:buSzPts val="2000"/>
              <a:buFont typeface="Arial"/>
              <a:buChar char="•"/>
            </a:pPr>
            <a:r>
              <a:rPr b="0" i="0" lang="en-GB" sz="2000" u="none" cap="none" strike="noStrike">
                <a:solidFill>
                  <a:schemeClr val="dk1"/>
                </a:solidFill>
                <a:latin typeface="Calibri"/>
                <a:ea typeface="Calibri"/>
                <a:cs typeface="Calibri"/>
                <a:sym typeface="Calibri"/>
              </a:rPr>
              <a:t>Is diatonic (A major)</a:t>
            </a:r>
            <a:endParaRPr/>
          </a:p>
          <a:p>
            <a:pPr indent="-342900" lvl="0" marL="342900" marR="0" rtl="0" algn="l">
              <a:lnSpc>
                <a:spcPct val="100000"/>
              </a:lnSpc>
              <a:spcBef>
                <a:spcPts val="400"/>
              </a:spcBef>
              <a:spcAft>
                <a:spcPts val="0"/>
              </a:spcAft>
              <a:buClr>
                <a:srgbClr val="000000"/>
              </a:buClr>
              <a:buSzPts val="2000"/>
              <a:buFont typeface="Arial"/>
              <a:buChar char="•"/>
            </a:pPr>
            <a:r>
              <a:rPr b="0" i="0" lang="en-GB" sz="2000" u="none" cap="none" strike="noStrike">
                <a:solidFill>
                  <a:schemeClr val="dk1"/>
                </a:solidFill>
                <a:latin typeface="Calibri"/>
                <a:ea typeface="Calibri"/>
                <a:cs typeface="Calibri"/>
                <a:sym typeface="Calibri"/>
              </a:rPr>
              <a:t>Is mainly conjunct</a:t>
            </a:r>
            <a:endParaRPr/>
          </a:p>
          <a:p>
            <a:pPr indent="-342900" lvl="0" marL="342900" marR="0" rtl="0" algn="l">
              <a:lnSpc>
                <a:spcPct val="100000"/>
              </a:lnSpc>
              <a:spcBef>
                <a:spcPts val="400"/>
              </a:spcBef>
              <a:spcAft>
                <a:spcPts val="0"/>
              </a:spcAft>
              <a:buClr>
                <a:srgbClr val="000000"/>
              </a:buClr>
              <a:buSzPts val="2000"/>
              <a:buFont typeface="Arial"/>
              <a:buChar char="•"/>
            </a:pPr>
            <a:r>
              <a:rPr b="0" i="0" lang="en-GB" sz="2000" u="none" cap="none" strike="noStrike">
                <a:solidFill>
                  <a:schemeClr val="dk1"/>
                </a:solidFill>
                <a:latin typeface="Calibri"/>
                <a:ea typeface="Calibri"/>
                <a:cs typeface="Calibri"/>
                <a:sym typeface="Calibri"/>
              </a:rPr>
              <a:t>Is in a high tessitura</a:t>
            </a:r>
            <a:endParaRPr/>
          </a:p>
          <a:p>
            <a:pPr indent="-342900" lvl="0" marL="342900" marR="0" rtl="0" algn="l">
              <a:lnSpc>
                <a:spcPct val="100000"/>
              </a:lnSpc>
              <a:spcBef>
                <a:spcPts val="400"/>
              </a:spcBef>
              <a:spcAft>
                <a:spcPts val="0"/>
              </a:spcAft>
              <a:buClr>
                <a:srgbClr val="000000"/>
              </a:buClr>
              <a:buSzPts val="2000"/>
              <a:buFont typeface="Arial"/>
              <a:buChar char="•"/>
            </a:pPr>
            <a:r>
              <a:rPr b="0" i="0" lang="en-GB" sz="2000" u="none" cap="none" strike="noStrike">
                <a:solidFill>
                  <a:schemeClr val="dk1"/>
                </a:solidFill>
                <a:latin typeface="Calibri"/>
                <a:ea typeface="Calibri"/>
                <a:cs typeface="Calibri"/>
                <a:sym typeface="Calibri"/>
              </a:rPr>
              <a:t>Is syncopated</a:t>
            </a:r>
            <a:endParaRPr/>
          </a:p>
        </p:txBody>
      </p:sp>
      <p:sp>
        <p:nvSpPr>
          <p:cNvPr id="548" name="Google Shape;548;p38"/>
          <p:cNvSpPr txBox="1"/>
          <p:nvPr>
            <p:ph type="title"/>
          </p:nvPr>
        </p:nvSpPr>
        <p:spPr>
          <a:xfrm>
            <a:off x="1256137" y="423320"/>
            <a:ext cx="6447600" cy="51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Vocals</a:t>
            </a:r>
            <a:endParaRPr/>
          </a:p>
        </p:txBody>
      </p:sp>
      <p:sp>
        <p:nvSpPr>
          <p:cNvPr id="549" name="Google Shape;549;p38"/>
          <p:cNvSpPr/>
          <p:nvPr/>
        </p:nvSpPr>
        <p:spPr>
          <a:xfrm>
            <a:off x="1256137" y="1006211"/>
            <a:ext cx="6133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Lead vocals</a:t>
            </a:r>
            <a:endParaRPr/>
          </a:p>
        </p:txBody>
      </p:sp>
      <p:sp>
        <p:nvSpPr>
          <p:cNvPr id="550" name="Google Shape;550;p38"/>
          <p:cNvSpPr txBox="1"/>
          <p:nvPr/>
        </p:nvSpPr>
        <p:spPr>
          <a:xfrm>
            <a:off x="3741275" y="5075050"/>
            <a:ext cx="3696600" cy="1534200"/>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Calibri"/>
                <a:ea typeface="Calibri"/>
                <a:cs typeface="Calibri"/>
                <a:sym typeface="Calibri"/>
              </a:rPr>
              <a:t>Has a narrow range: mainly a minor 2</a:t>
            </a:r>
            <a:r>
              <a:rPr b="0" baseline="30000" i="0" lang="en-GB" sz="2000" u="none" cap="none" strike="noStrike">
                <a:solidFill>
                  <a:schemeClr val="dk1"/>
                </a:solidFill>
                <a:latin typeface="Calibri"/>
                <a:ea typeface="Calibri"/>
                <a:cs typeface="Calibri"/>
                <a:sym typeface="Calibri"/>
              </a:rPr>
              <a:t>nd</a:t>
            </a:r>
            <a:r>
              <a:rPr b="0" i="0" lang="en-GB" sz="2000" u="none" cap="none" strike="noStrike">
                <a:solidFill>
                  <a:schemeClr val="dk1"/>
                </a:solidFill>
                <a:latin typeface="Calibri"/>
                <a:ea typeface="Calibri"/>
                <a:cs typeface="Calibri"/>
                <a:sym typeface="Calibri"/>
              </a:rPr>
              <a:t>, extending to a 4</a:t>
            </a:r>
            <a:r>
              <a:rPr b="0" baseline="30000" i="0" lang="en-GB" sz="2000" u="none" cap="none" strike="noStrike">
                <a:solidFill>
                  <a:schemeClr val="dk1"/>
                </a:solidFill>
                <a:latin typeface="Calibri"/>
                <a:ea typeface="Calibri"/>
                <a:cs typeface="Calibri"/>
                <a:sym typeface="Calibri"/>
              </a:rPr>
              <a:t>th</a:t>
            </a:r>
            <a:r>
              <a:rPr b="0" i="0" lang="en-GB" sz="2000" u="none" cap="none" strike="noStrike">
                <a:solidFill>
                  <a:schemeClr val="dk1"/>
                </a:solidFill>
                <a:latin typeface="Calibri"/>
                <a:ea typeface="Calibri"/>
                <a:cs typeface="Calibri"/>
                <a:sym typeface="Calibri"/>
              </a:rPr>
              <a:t> (or 6</a:t>
            </a:r>
            <a:r>
              <a:rPr b="0" baseline="30000" i="0" lang="en-GB" sz="2000" u="none" cap="none" strike="noStrike">
                <a:solidFill>
                  <a:schemeClr val="dk1"/>
                </a:solidFill>
                <a:latin typeface="Calibri"/>
                <a:ea typeface="Calibri"/>
                <a:cs typeface="Calibri"/>
                <a:sym typeface="Calibri"/>
              </a:rPr>
              <a:t>th</a:t>
            </a:r>
            <a:r>
              <a:rPr b="0" i="0" lang="en-GB" sz="2000" u="none" cap="none" strike="noStrike">
                <a:solidFill>
                  <a:schemeClr val="dk1"/>
                </a:solidFill>
                <a:latin typeface="Calibri"/>
                <a:ea typeface="Calibri"/>
                <a:cs typeface="Calibri"/>
                <a:sym typeface="Calibri"/>
              </a:rPr>
              <a:t> if you count the </a:t>
            </a:r>
            <a:r>
              <a:rPr lang="en-GB" sz="2000">
                <a:solidFill>
                  <a:schemeClr val="dk1"/>
                </a:solidFill>
                <a:latin typeface="Calibri"/>
                <a:ea typeface="Calibri"/>
                <a:cs typeface="Calibri"/>
                <a:sym typeface="Calibri"/>
              </a:rPr>
              <a:t>“Ooh”)</a:t>
            </a:r>
            <a:endParaRPr/>
          </a:p>
          <a:p>
            <a:pPr indent="-342900" lvl="0" marL="342900" marR="0" rtl="0" algn="l">
              <a:lnSpc>
                <a:spcPct val="100000"/>
              </a:lnSpc>
              <a:spcBef>
                <a:spcPts val="400"/>
              </a:spcBef>
              <a:spcAft>
                <a:spcPts val="0"/>
              </a:spcAft>
              <a:buClr>
                <a:srgbClr val="000000"/>
              </a:buClr>
              <a:buSzPts val="2000"/>
              <a:buFont typeface="Arial"/>
              <a:buChar char="•"/>
            </a:pPr>
            <a:r>
              <a:rPr b="0" i="0" lang="en-GB" sz="2000" u="none" cap="none" strike="noStrike">
                <a:solidFill>
                  <a:schemeClr val="dk1"/>
                </a:solidFill>
                <a:latin typeface="Calibri"/>
                <a:ea typeface="Calibri"/>
                <a:cs typeface="Calibri"/>
                <a:sym typeface="Calibri"/>
              </a:rPr>
              <a:t>Based on two notes (A and G#)</a:t>
            </a:r>
            <a:endParaRPr/>
          </a:p>
        </p:txBody>
      </p:sp>
      <p:sp>
        <p:nvSpPr>
          <p:cNvPr id="551" name="Google Shape;551;p38"/>
          <p:cNvSpPr txBox="1"/>
          <p:nvPr/>
        </p:nvSpPr>
        <p:spPr>
          <a:xfrm>
            <a:off x="1331341" y="3266982"/>
            <a:ext cx="7453127" cy="22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500" u="none" cap="none" strike="noStrike">
              <a:solidFill>
                <a:srgbClr val="052264"/>
              </a:solidFill>
              <a:latin typeface="Arial"/>
              <a:ea typeface="Arial"/>
              <a:cs typeface="Arial"/>
              <a:sym typeface="Arial"/>
            </a:endParaRPr>
          </a:p>
        </p:txBody>
      </p:sp>
      <p:pic>
        <p:nvPicPr>
          <p:cNvPr id="552" name="Google Shape;552;p38"/>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id="553" name="Google Shape;553;p38"/>
          <p:cNvPicPr preferRelativeResize="0"/>
          <p:nvPr/>
        </p:nvPicPr>
        <p:blipFill>
          <a:blip r:embed="rId4">
            <a:alphaModFix/>
          </a:blip>
          <a:stretch>
            <a:fillRect/>
          </a:stretch>
        </p:blipFill>
        <p:spPr>
          <a:xfrm>
            <a:off x="1256125" y="1467888"/>
            <a:ext cx="6723249" cy="3256926"/>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9"/>
          <p:cNvSpPr txBox="1"/>
          <p:nvPr>
            <p:ph idx="12" type="sldNum"/>
          </p:nvPr>
        </p:nvSpPr>
        <p:spPr>
          <a:xfrm>
            <a:off x="4617207" y="549288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560" name="Google Shape;560;p39"/>
          <p:cNvSpPr/>
          <p:nvPr/>
        </p:nvSpPr>
        <p:spPr>
          <a:xfrm>
            <a:off x="1307598" y="204319"/>
            <a:ext cx="685800" cy="52087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561" name="Google Shape;561;p39"/>
          <p:cNvSpPr txBox="1"/>
          <p:nvPr>
            <p:ph type="title"/>
          </p:nvPr>
        </p:nvSpPr>
        <p:spPr>
          <a:xfrm>
            <a:off x="1993398" y="178610"/>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Vocals</a:t>
            </a:r>
            <a:endParaRPr/>
          </a:p>
        </p:txBody>
      </p:sp>
      <p:sp>
        <p:nvSpPr>
          <p:cNvPr id="562" name="Google Shape;562;p39"/>
          <p:cNvSpPr/>
          <p:nvPr/>
        </p:nvSpPr>
        <p:spPr>
          <a:xfrm>
            <a:off x="1244804" y="712841"/>
            <a:ext cx="61338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Chorus vocals</a:t>
            </a:r>
            <a:endParaRPr/>
          </a:p>
        </p:txBody>
      </p:sp>
      <p:sp>
        <p:nvSpPr>
          <p:cNvPr id="563" name="Google Shape;563;p39"/>
          <p:cNvSpPr txBox="1"/>
          <p:nvPr/>
        </p:nvSpPr>
        <p:spPr>
          <a:xfrm>
            <a:off x="1331341" y="3266982"/>
            <a:ext cx="7453127" cy="22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500" u="none" cap="none" strike="noStrike">
              <a:solidFill>
                <a:srgbClr val="052264"/>
              </a:solidFill>
              <a:latin typeface="Arial"/>
              <a:ea typeface="Arial"/>
              <a:cs typeface="Arial"/>
              <a:sym typeface="Arial"/>
            </a:endParaRPr>
          </a:p>
        </p:txBody>
      </p:sp>
      <p:pic>
        <p:nvPicPr>
          <p:cNvPr descr="Diagram&#10;&#10;Description automatically generated with medium confidence" id="564" name="Google Shape;564;p39"/>
          <p:cNvPicPr preferRelativeResize="0"/>
          <p:nvPr/>
        </p:nvPicPr>
        <p:blipFill rotWithShape="1">
          <a:blip r:embed="rId3">
            <a:alphaModFix/>
          </a:blip>
          <a:srcRect b="0" l="6393" r="0" t="0"/>
          <a:stretch/>
        </p:blipFill>
        <p:spPr>
          <a:xfrm>
            <a:off x="124119" y="1703071"/>
            <a:ext cx="4187597" cy="574156"/>
          </a:xfrm>
          <a:prstGeom prst="rect">
            <a:avLst/>
          </a:prstGeom>
          <a:noFill/>
          <a:ln>
            <a:noFill/>
          </a:ln>
          <a:effectLst>
            <a:outerShdw blurRad="292100" rotWithShape="0" algn="tl" dir="2700000" dist="139700">
              <a:srgbClr val="333333">
                <a:alpha val="64705"/>
              </a:srgbClr>
            </a:outerShdw>
          </a:effectLst>
        </p:spPr>
      </p:pic>
      <p:pic>
        <p:nvPicPr>
          <p:cNvPr descr="Diagram, schematic&#10;&#10;Description automatically generated" id="565" name="Google Shape;565;p39"/>
          <p:cNvPicPr preferRelativeResize="0"/>
          <p:nvPr/>
        </p:nvPicPr>
        <p:blipFill rotWithShape="1">
          <a:blip r:embed="rId4">
            <a:alphaModFix/>
          </a:blip>
          <a:srcRect b="0" l="0" r="0" t="0"/>
          <a:stretch/>
        </p:blipFill>
        <p:spPr>
          <a:xfrm>
            <a:off x="973479" y="2308534"/>
            <a:ext cx="4758641" cy="1159919"/>
          </a:xfrm>
          <a:prstGeom prst="rect">
            <a:avLst/>
          </a:prstGeom>
          <a:noFill/>
          <a:ln>
            <a:noFill/>
          </a:ln>
          <a:effectLst>
            <a:outerShdw blurRad="292100" rotWithShape="0" algn="tl" dir="2700000" dist="139700">
              <a:srgbClr val="333333">
                <a:alpha val="64705"/>
              </a:srgbClr>
            </a:outerShdw>
          </a:effectLst>
        </p:spPr>
      </p:pic>
      <p:pic>
        <p:nvPicPr>
          <p:cNvPr descr="Diagram, schematic&#10;&#10;Description automatically generated" id="566" name="Google Shape;566;p39"/>
          <p:cNvPicPr preferRelativeResize="0"/>
          <p:nvPr/>
        </p:nvPicPr>
        <p:blipFill rotWithShape="1">
          <a:blip r:embed="rId5">
            <a:alphaModFix/>
          </a:blip>
          <a:srcRect b="0" l="0" r="0" t="0"/>
          <a:stretch/>
        </p:blipFill>
        <p:spPr>
          <a:xfrm>
            <a:off x="2702820" y="3515307"/>
            <a:ext cx="4025828" cy="1618098"/>
          </a:xfrm>
          <a:prstGeom prst="rect">
            <a:avLst/>
          </a:prstGeom>
          <a:noFill/>
          <a:ln>
            <a:noFill/>
          </a:ln>
          <a:effectLst>
            <a:outerShdw blurRad="292100" rotWithShape="0" algn="tl" dir="2700000" dist="139700">
              <a:srgbClr val="333333">
                <a:alpha val="64705"/>
              </a:srgbClr>
            </a:outerShdw>
          </a:effectLst>
        </p:spPr>
      </p:pic>
      <p:pic>
        <p:nvPicPr>
          <p:cNvPr descr="Diagram, engineering drawing&#10;&#10;Description automatically generated" id="567" name="Google Shape;567;p39"/>
          <p:cNvPicPr preferRelativeResize="0"/>
          <p:nvPr/>
        </p:nvPicPr>
        <p:blipFill rotWithShape="1">
          <a:blip r:embed="rId6">
            <a:alphaModFix/>
          </a:blip>
          <a:srcRect b="0" l="6953" r="0" t="0"/>
          <a:stretch/>
        </p:blipFill>
        <p:spPr>
          <a:xfrm>
            <a:off x="3814294" y="5153130"/>
            <a:ext cx="4970174" cy="1652180"/>
          </a:xfrm>
          <a:prstGeom prst="rect">
            <a:avLst/>
          </a:prstGeom>
          <a:noFill/>
          <a:ln>
            <a:noFill/>
          </a:ln>
          <a:effectLst>
            <a:outerShdw blurRad="292100" rotWithShape="0" algn="tl" dir="2700000" dist="139700">
              <a:srgbClr val="333333">
                <a:alpha val="64705"/>
              </a:srgbClr>
            </a:outerShdw>
          </a:effectLst>
        </p:spPr>
      </p:pic>
      <p:sp>
        <p:nvSpPr>
          <p:cNvPr id="568" name="Google Shape;568;p39"/>
          <p:cNvSpPr txBox="1"/>
          <p:nvPr/>
        </p:nvSpPr>
        <p:spPr>
          <a:xfrm>
            <a:off x="1244804" y="1010485"/>
            <a:ext cx="6805383" cy="121075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Noto Sans Symbols"/>
              <a:buNone/>
            </a:pPr>
            <a:r>
              <a:rPr b="0" i="0" lang="en-GB" sz="2100" u="none" cap="none" strike="noStrike">
                <a:solidFill>
                  <a:schemeClr val="dk1"/>
                </a:solidFill>
                <a:latin typeface="Calibri"/>
                <a:ea typeface="Calibri"/>
                <a:cs typeface="Calibri"/>
                <a:sym typeface="Calibri"/>
              </a:rPr>
              <a:t>In Chorus 2, vocals and BVs build up gradually, extending to 3 / 4 parts over the four phrases.</a:t>
            </a:r>
            <a:endParaRPr b="1" i="0" sz="2100" u="none" cap="none" strike="noStrike">
              <a:solidFill>
                <a:schemeClr val="dk1"/>
              </a:solidFill>
              <a:latin typeface="Calibri"/>
              <a:ea typeface="Calibri"/>
              <a:cs typeface="Calibri"/>
              <a:sym typeface="Calibri"/>
            </a:endParaRPr>
          </a:p>
        </p:txBody>
      </p:sp>
      <p:pic>
        <p:nvPicPr>
          <p:cNvPr id="569" name="Google Shape;569;p39"/>
          <p:cNvPicPr preferRelativeResize="0"/>
          <p:nvPr/>
        </p:nvPicPr>
        <p:blipFill rotWithShape="1">
          <a:blip r:embed="rId7">
            <a:alphaModFix/>
          </a:blip>
          <a:srcRect b="0" l="0" r="0" t="0"/>
          <a:stretch/>
        </p:blipFill>
        <p:spPr>
          <a:xfrm>
            <a:off x="179512" y="44624"/>
            <a:ext cx="976894" cy="7722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0"/>
          <p:cNvSpPr txBox="1"/>
          <p:nvPr>
            <p:ph idx="12" type="sldNum"/>
          </p:nvPr>
        </p:nvSpPr>
        <p:spPr>
          <a:xfrm>
            <a:off x="4617207" y="549288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576" name="Google Shape;576;p40"/>
          <p:cNvSpPr/>
          <p:nvPr/>
        </p:nvSpPr>
        <p:spPr>
          <a:xfrm>
            <a:off x="90557" y="1222483"/>
            <a:ext cx="685800" cy="52087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577" name="Google Shape;577;p40"/>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Vocals</a:t>
            </a:r>
            <a:endParaRPr/>
          </a:p>
        </p:txBody>
      </p:sp>
      <p:sp>
        <p:nvSpPr>
          <p:cNvPr id="578" name="Google Shape;578;p40"/>
          <p:cNvSpPr/>
          <p:nvPr/>
        </p:nvSpPr>
        <p:spPr>
          <a:xfrm>
            <a:off x="776357" y="1779665"/>
            <a:ext cx="61338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Backing vocals (BVs)</a:t>
            </a:r>
            <a:endParaRPr/>
          </a:p>
        </p:txBody>
      </p:sp>
      <p:sp>
        <p:nvSpPr>
          <p:cNvPr id="579" name="Google Shape;579;p40"/>
          <p:cNvSpPr txBox="1"/>
          <p:nvPr/>
        </p:nvSpPr>
        <p:spPr>
          <a:xfrm>
            <a:off x="776355" y="2218246"/>
            <a:ext cx="7591287" cy="1534313"/>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In Verse 2, there is greater use of BVs, often singing a </a:t>
            </a:r>
            <a:r>
              <a:rPr b="1" i="0" lang="en-GB" sz="2100" u="none" cap="none" strike="noStrike">
                <a:solidFill>
                  <a:schemeClr val="dk1"/>
                </a:solidFill>
                <a:latin typeface="Calibri"/>
                <a:ea typeface="Calibri"/>
                <a:cs typeface="Calibri"/>
                <a:sym typeface="Calibri"/>
              </a:rPr>
              <a:t>3</a:t>
            </a:r>
            <a:r>
              <a:rPr b="1" baseline="30000" i="0" lang="en-GB" sz="2100" u="none" cap="none" strike="noStrike">
                <a:solidFill>
                  <a:schemeClr val="dk1"/>
                </a:solidFill>
                <a:latin typeface="Calibri"/>
                <a:ea typeface="Calibri"/>
                <a:cs typeface="Calibri"/>
                <a:sym typeface="Calibri"/>
              </a:rPr>
              <a:t>rd</a:t>
            </a:r>
            <a:r>
              <a:rPr b="0" i="0" lang="en-GB" sz="2100" u="none" cap="none" strike="noStrike">
                <a:solidFill>
                  <a:schemeClr val="dk1"/>
                </a:solidFill>
                <a:latin typeface="Calibri"/>
                <a:ea typeface="Calibri"/>
                <a:cs typeface="Calibri"/>
                <a:sym typeface="Calibri"/>
              </a:rPr>
              <a:t> apart from the lead vocal</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BVs sing a mixture of “ooh” and the lyrics, in harmony, and homorhythmically.</a:t>
            </a:r>
            <a:endParaRPr/>
          </a:p>
        </p:txBody>
      </p:sp>
      <p:pic>
        <p:nvPicPr>
          <p:cNvPr id="580" name="Google Shape;580;p40"/>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id="581" name="Google Shape;581;p40"/>
          <p:cNvPicPr preferRelativeResize="0"/>
          <p:nvPr/>
        </p:nvPicPr>
        <p:blipFill>
          <a:blip r:embed="rId4">
            <a:alphaModFix/>
          </a:blip>
          <a:stretch>
            <a:fillRect/>
          </a:stretch>
        </p:blipFill>
        <p:spPr>
          <a:xfrm>
            <a:off x="90550" y="3981020"/>
            <a:ext cx="8647127" cy="229265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1"/>
          <p:cNvSpPr txBox="1"/>
          <p:nvPr>
            <p:ph idx="12" type="sldNum"/>
          </p:nvPr>
        </p:nvSpPr>
        <p:spPr>
          <a:xfrm>
            <a:off x="4617207" y="549288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588" name="Google Shape;588;p41"/>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Exam</a:t>
            </a:r>
            <a:endParaRPr/>
          </a:p>
        </p:txBody>
      </p:sp>
      <p:sp>
        <p:nvSpPr>
          <p:cNvPr id="589" name="Google Shape;589;p41"/>
          <p:cNvSpPr/>
          <p:nvPr/>
        </p:nvSpPr>
        <p:spPr>
          <a:xfrm>
            <a:off x="776357" y="1662347"/>
            <a:ext cx="61338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What could the exam ask?</a:t>
            </a:r>
            <a:endParaRPr/>
          </a:p>
        </p:txBody>
      </p:sp>
      <p:sp>
        <p:nvSpPr>
          <p:cNvPr id="590" name="Google Shape;590;p41"/>
          <p:cNvSpPr txBox="1"/>
          <p:nvPr/>
        </p:nvSpPr>
        <p:spPr>
          <a:xfrm>
            <a:off x="1331341" y="3266982"/>
            <a:ext cx="7453127" cy="22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500" u="none" cap="none" strike="noStrike">
              <a:solidFill>
                <a:srgbClr val="052264"/>
              </a:solidFill>
              <a:latin typeface="Arial"/>
              <a:ea typeface="Arial"/>
              <a:cs typeface="Arial"/>
              <a:sym typeface="Arial"/>
            </a:endParaRPr>
          </a:p>
        </p:txBody>
      </p:sp>
      <p:sp>
        <p:nvSpPr>
          <p:cNvPr id="591" name="Google Shape;591;p41"/>
          <p:cNvSpPr txBox="1"/>
          <p:nvPr/>
        </p:nvSpPr>
        <p:spPr>
          <a:xfrm>
            <a:off x="359532" y="2056228"/>
            <a:ext cx="8248439" cy="1210754"/>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Anything… in theory! ☺</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Eduqas has said it will base the exam on the free analysis on its website</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It has also said that all correct answers will be credited – great news! ☺</a:t>
            </a:r>
            <a:endParaRPr/>
          </a:p>
          <a:p>
            <a:pPr indent="-342900" lvl="0" marL="342900" marR="0" rtl="0" algn="l">
              <a:lnSpc>
                <a:spcPct val="100000"/>
              </a:lnSpc>
              <a:spcBef>
                <a:spcPts val="420"/>
              </a:spcBef>
              <a:spcAft>
                <a:spcPts val="0"/>
              </a:spcAft>
              <a:buClr>
                <a:srgbClr val="000000"/>
              </a:buClr>
              <a:buSzPts val="2100"/>
              <a:buFont typeface="Arial"/>
              <a:buChar char="•"/>
            </a:pPr>
            <a:r>
              <a:rPr b="0" i="0" lang="en-GB" sz="2100" u="none" cap="none" strike="noStrike">
                <a:solidFill>
                  <a:schemeClr val="dk1"/>
                </a:solidFill>
                <a:latin typeface="Calibri"/>
                <a:ea typeface="Calibri"/>
                <a:cs typeface="Calibri"/>
                <a:sym typeface="Calibri"/>
              </a:rPr>
              <a:t>Let’s have a look at the last four exam papers, three of which were on </a:t>
            </a:r>
            <a:r>
              <a:rPr b="0" i="1" lang="en-GB" sz="2100" u="none" cap="none" strike="noStrike">
                <a:solidFill>
                  <a:schemeClr val="dk1"/>
                </a:solidFill>
                <a:latin typeface="Calibri"/>
                <a:ea typeface="Calibri"/>
                <a:cs typeface="Calibri"/>
                <a:sym typeface="Calibri"/>
              </a:rPr>
              <a:t>Since You Been Gone</a:t>
            </a:r>
            <a:r>
              <a:rPr b="0" i="0" lang="en-GB" sz="2100" u="none" cap="none" strike="noStrike">
                <a:solidFill>
                  <a:schemeClr val="dk1"/>
                </a:solidFill>
                <a:latin typeface="Calibri"/>
                <a:ea typeface="Calibri"/>
                <a:cs typeface="Calibri"/>
                <a:sym typeface="Calibri"/>
              </a:rPr>
              <a:t>, but these are still very much worth looking at, to see the style of questioning. </a:t>
            </a:r>
            <a:endParaRPr/>
          </a:p>
          <a:p>
            <a:pPr indent="-209550" lvl="0" marL="342900" marR="0" rtl="0" algn="l">
              <a:lnSpc>
                <a:spcPct val="100000"/>
              </a:lnSpc>
              <a:spcBef>
                <a:spcPts val="42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p:txBody>
      </p:sp>
      <p:pic>
        <p:nvPicPr>
          <p:cNvPr id="592" name="Google Shape;592;p41"/>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Quick Reminder</a:t>
            </a:r>
            <a:endParaRPr/>
          </a:p>
        </p:txBody>
      </p:sp>
      <p:sp>
        <p:nvSpPr>
          <p:cNvPr id="161" name="Google Shape;161;p15"/>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Noto Sans Symbols"/>
              <a:buNone/>
            </a:pPr>
            <a:fld id="{00000000-1234-1234-1234-123412341234}" type="slidenum">
              <a:rPr b="0" i="0" lang="en-GB" sz="825" u="none" cap="none" strike="noStrike">
                <a:solidFill>
                  <a:srgbClr val="052264"/>
                </a:solidFill>
                <a:latin typeface="Calibri"/>
                <a:ea typeface="Calibri"/>
                <a:cs typeface="Calibri"/>
                <a:sym typeface="Calibri"/>
              </a:rPr>
              <a:t>‹#›</a:t>
            </a:fld>
            <a:endParaRPr b="0" i="0" sz="825" u="none" cap="none" strike="noStrike">
              <a:solidFill>
                <a:srgbClr val="052264"/>
              </a:solidFill>
              <a:latin typeface="Calibri"/>
              <a:ea typeface="Calibri"/>
              <a:cs typeface="Calibri"/>
              <a:sym typeface="Calibri"/>
            </a:endParaRPr>
          </a:p>
        </p:txBody>
      </p:sp>
      <p:sp>
        <p:nvSpPr>
          <p:cNvPr id="162" name="Google Shape;162;p15"/>
          <p:cNvSpPr/>
          <p:nvPr/>
        </p:nvSpPr>
        <p:spPr>
          <a:xfrm>
            <a:off x="2822563" y="2073074"/>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63" name="Google Shape;163;p15"/>
          <p:cNvSpPr/>
          <p:nvPr/>
        </p:nvSpPr>
        <p:spPr>
          <a:xfrm>
            <a:off x="4457700" y="331470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64" name="Google Shape;164;p15"/>
          <p:cNvSpPr/>
          <p:nvPr/>
        </p:nvSpPr>
        <p:spPr>
          <a:xfrm>
            <a:off x="776356" y="1779664"/>
            <a:ext cx="1136527"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Century Schoolbook"/>
                <a:ea typeface="Century Schoolbook"/>
                <a:cs typeface="Century Schoolbook"/>
                <a:sym typeface="Century Schoolbook"/>
              </a:rPr>
              <a:t>Metre:</a:t>
            </a:r>
            <a:endParaRPr b="0" i="0" sz="2000" u="none" cap="none" strike="noStrike">
              <a:solidFill>
                <a:srgbClr val="000000"/>
              </a:solidFill>
              <a:latin typeface="Century Schoolbook"/>
              <a:ea typeface="Century Schoolbook"/>
              <a:cs typeface="Century Schoolbook"/>
              <a:sym typeface="Century Schoolbook"/>
            </a:endParaRPr>
          </a:p>
        </p:txBody>
      </p:sp>
      <p:pic>
        <p:nvPicPr>
          <p:cNvPr id="165" name="Google Shape;165;p15"/>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
        <p:nvSpPr>
          <p:cNvPr id="166" name="Google Shape;166;p15"/>
          <p:cNvSpPr/>
          <p:nvPr/>
        </p:nvSpPr>
        <p:spPr>
          <a:xfrm>
            <a:off x="776356" y="3080225"/>
            <a:ext cx="256593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Century Schoolbook"/>
                <a:ea typeface="Century Schoolbook"/>
                <a:cs typeface="Century Schoolbook"/>
                <a:sym typeface="Century Schoolbook"/>
              </a:rPr>
              <a:t>Texture:</a:t>
            </a:r>
            <a:endParaRPr b="0" i="0" sz="2000" u="none" cap="none" strike="noStrike">
              <a:solidFill>
                <a:srgbClr val="000000"/>
              </a:solidFill>
              <a:latin typeface="Century Schoolbook"/>
              <a:ea typeface="Century Schoolbook"/>
              <a:cs typeface="Century Schoolbook"/>
              <a:sym typeface="Century Schoolbook"/>
            </a:endParaRPr>
          </a:p>
        </p:txBody>
      </p:sp>
      <p:sp>
        <p:nvSpPr>
          <p:cNvPr id="167" name="Google Shape;167;p15"/>
          <p:cNvSpPr/>
          <p:nvPr/>
        </p:nvSpPr>
        <p:spPr>
          <a:xfrm>
            <a:off x="776356" y="2633009"/>
            <a:ext cx="256593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Century Schoolbook"/>
                <a:ea typeface="Century Schoolbook"/>
                <a:cs typeface="Century Schoolbook"/>
                <a:sym typeface="Century Schoolbook"/>
              </a:rPr>
              <a:t>Dynamics:</a:t>
            </a:r>
            <a:endParaRPr b="0" i="0" sz="2000" u="none" cap="none" strike="noStrike">
              <a:solidFill>
                <a:srgbClr val="000000"/>
              </a:solidFill>
              <a:latin typeface="Century Schoolbook"/>
              <a:ea typeface="Century Schoolbook"/>
              <a:cs typeface="Century Schoolbook"/>
              <a:sym typeface="Century Schoolbook"/>
            </a:endParaRPr>
          </a:p>
        </p:txBody>
      </p:sp>
      <p:sp>
        <p:nvSpPr>
          <p:cNvPr id="168" name="Google Shape;168;p15"/>
          <p:cNvSpPr/>
          <p:nvPr/>
        </p:nvSpPr>
        <p:spPr>
          <a:xfrm>
            <a:off x="776356" y="3480335"/>
            <a:ext cx="256593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Century Schoolbook"/>
                <a:ea typeface="Century Schoolbook"/>
                <a:cs typeface="Century Schoolbook"/>
                <a:sym typeface="Century Schoolbook"/>
              </a:rPr>
              <a:t>Structure:</a:t>
            </a:r>
            <a:endParaRPr b="0" i="0" sz="2000" u="none" cap="none" strike="noStrike">
              <a:solidFill>
                <a:srgbClr val="000000"/>
              </a:solidFill>
              <a:latin typeface="Century Schoolbook"/>
              <a:ea typeface="Century Schoolbook"/>
              <a:cs typeface="Century Schoolbook"/>
              <a:sym typeface="Century Schoolbook"/>
            </a:endParaRPr>
          </a:p>
        </p:txBody>
      </p:sp>
      <p:sp>
        <p:nvSpPr>
          <p:cNvPr id="169" name="Google Shape;169;p15"/>
          <p:cNvSpPr/>
          <p:nvPr/>
        </p:nvSpPr>
        <p:spPr>
          <a:xfrm>
            <a:off x="776356" y="2200183"/>
            <a:ext cx="256593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Century Schoolbook"/>
                <a:ea typeface="Century Schoolbook"/>
                <a:cs typeface="Century Schoolbook"/>
                <a:sym typeface="Century Schoolbook"/>
              </a:rPr>
              <a:t>Articulation:</a:t>
            </a:r>
            <a:endParaRPr b="0" i="0" sz="2000" u="none" cap="none" strike="noStrike">
              <a:solidFill>
                <a:srgbClr val="000000"/>
              </a:solidFill>
              <a:latin typeface="Century Schoolbook"/>
              <a:ea typeface="Century Schoolbook"/>
              <a:cs typeface="Century Schoolbook"/>
              <a:sym typeface="Century Schoolbook"/>
            </a:endParaRPr>
          </a:p>
        </p:txBody>
      </p:sp>
      <p:sp>
        <p:nvSpPr>
          <p:cNvPr id="170" name="Google Shape;170;p15"/>
          <p:cNvSpPr/>
          <p:nvPr/>
        </p:nvSpPr>
        <p:spPr>
          <a:xfrm>
            <a:off x="776356" y="3880445"/>
            <a:ext cx="311247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Century Schoolbook"/>
                <a:ea typeface="Century Schoolbook"/>
                <a:cs typeface="Century Schoolbook"/>
                <a:sym typeface="Century Schoolbook"/>
              </a:rPr>
              <a:t>Harmony &amp; Tonality: </a:t>
            </a:r>
            <a:endParaRPr b="0" i="0" sz="2000" u="none" cap="none" strike="noStrike">
              <a:solidFill>
                <a:srgbClr val="000000"/>
              </a:solidFill>
              <a:latin typeface="Century Schoolbook"/>
              <a:ea typeface="Century Schoolbook"/>
              <a:cs typeface="Century Schoolbook"/>
              <a:sym typeface="Century Schoolbook"/>
            </a:endParaRPr>
          </a:p>
        </p:txBody>
      </p:sp>
      <p:sp>
        <p:nvSpPr>
          <p:cNvPr id="171" name="Google Shape;171;p15"/>
          <p:cNvSpPr/>
          <p:nvPr/>
        </p:nvSpPr>
        <p:spPr>
          <a:xfrm>
            <a:off x="776356" y="4950803"/>
            <a:ext cx="311247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Century Schoolbook"/>
                <a:ea typeface="Century Schoolbook"/>
                <a:cs typeface="Century Schoolbook"/>
                <a:sym typeface="Century Schoolbook"/>
              </a:rPr>
              <a:t>Instrumentation:</a:t>
            </a:r>
            <a:endParaRPr b="0" i="0" sz="2000" u="none" cap="none" strike="noStrike">
              <a:solidFill>
                <a:srgbClr val="000000"/>
              </a:solidFill>
              <a:latin typeface="Century Schoolbook"/>
              <a:ea typeface="Century Schoolbook"/>
              <a:cs typeface="Century Schoolbook"/>
              <a:sym typeface="Century Schoolbook"/>
            </a:endParaRPr>
          </a:p>
        </p:txBody>
      </p:sp>
      <p:sp>
        <p:nvSpPr>
          <p:cNvPr id="172" name="Google Shape;172;p15"/>
          <p:cNvSpPr/>
          <p:nvPr/>
        </p:nvSpPr>
        <p:spPr>
          <a:xfrm>
            <a:off x="776356" y="5611820"/>
            <a:ext cx="311247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Century Schoolbook"/>
                <a:ea typeface="Century Schoolbook"/>
                <a:cs typeface="Century Schoolbook"/>
                <a:sym typeface="Century Schoolbook"/>
              </a:rPr>
              <a:t>Rhythm: </a:t>
            </a:r>
            <a:endParaRPr b="0" i="0" sz="2000" u="none" cap="none" strike="noStrike">
              <a:solidFill>
                <a:srgbClr val="000000"/>
              </a:solidFill>
              <a:latin typeface="Century Schoolbook"/>
              <a:ea typeface="Century Schoolbook"/>
              <a:cs typeface="Century Schoolbook"/>
              <a:sym typeface="Century Schoolbook"/>
            </a:endParaRPr>
          </a:p>
        </p:txBody>
      </p:sp>
      <p:sp>
        <p:nvSpPr>
          <p:cNvPr id="173" name="Google Shape;173;p15"/>
          <p:cNvSpPr/>
          <p:nvPr/>
        </p:nvSpPr>
        <p:spPr>
          <a:xfrm>
            <a:off x="776356" y="6011930"/>
            <a:ext cx="311247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000" u="none" cap="none" strike="noStrike">
                <a:solidFill>
                  <a:srgbClr val="000000"/>
                </a:solidFill>
                <a:latin typeface="Century Schoolbook"/>
                <a:ea typeface="Century Schoolbook"/>
                <a:cs typeface="Century Schoolbook"/>
                <a:sym typeface="Century Schoolbook"/>
              </a:rPr>
              <a:t>Tempo:</a:t>
            </a:r>
            <a:endParaRPr b="0" i="0" sz="2000" u="none" cap="none" strike="noStrike">
              <a:solidFill>
                <a:srgbClr val="000000"/>
              </a:solidFill>
              <a:latin typeface="Century Schoolbook"/>
              <a:ea typeface="Century Schoolbook"/>
              <a:cs typeface="Century Schoolbook"/>
              <a:sym typeface="Century Schoolbook"/>
            </a:endParaRPr>
          </a:p>
        </p:txBody>
      </p:sp>
      <p:sp>
        <p:nvSpPr>
          <p:cNvPr id="174" name="Google Shape;174;p15"/>
          <p:cNvSpPr txBox="1"/>
          <p:nvPr/>
        </p:nvSpPr>
        <p:spPr>
          <a:xfrm>
            <a:off x="1859018" y="1790493"/>
            <a:ext cx="3276362" cy="407804"/>
          </a:xfrm>
          <a:prstGeom prst="rect">
            <a:avLst/>
          </a:prstGeom>
          <a:noFill/>
          <a:ln>
            <a:noFill/>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2/2; cut common time</a:t>
            </a:r>
            <a:endParaRPr/>
          </a:p>
        </p:txBody>
      </p:sp>
      <p:sp>
        <p:nvSpPr>
          <p:cNvPr id="175" name="Google Shape;175;p15"/>
          <p:cNvSpPr txBox="1"/>
          <p:nvPr/>
        </p:nvSpPr>
        <p:spPr>
          <a:xfrm>
            <a:off x="2535957" y="2204185"/>
            <a:ext cx="4978940" cy="407804"/>
          </a:xfrm>
          <a:prstGeom prst="rect">
            <a:avLst/>
          </a:prstGeom>
          <a:noFill/>
          <a:ln>
            <a:noFill/>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Mostly legato; Riff A is partly staccato</a:t>
            </a:r>
            <a:endParaRPr/>
          </a:p>
        </p:txBody>
      </p:sp>
      <p:sp>
        <p:nvSpPr>
          <p:cNvPr id="176" name="Google Shape;176;p15"/>
          <p:cNvSpPr txBox="1"/>
          <p:nvPr/>
        </p:nvSpPr>
        <p:spPr>
          <a:xfrm>
            <a:off x="2302375" y="2661505"/>
            <a:ext cx="5969266" cy="407804"/>
          </a:xfrm>
          <a:prstGeom prst="rect">
            <a:avLst/>
          </a:prstGeom>
          <a:noFill/>
          <a:ln>
            <a:noFill/>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Verse 2 is </a:t>
            </a:r>
            <a:r>
              <a:rPr b="0" i="0" lang="en-GB" sz="2000" u="none" cap="none" strike="noStrike">
                <a:solidFill>
                  <a:srgbClr val="000000"/>
                </a:solidFill>
                <a:latin typeface="Arial"/>
                <a:ea typeface="Arial"/>
                <a:cs typeface="Arial"/>
                <a:sym typeface="Arial"/>
              </a:rPr>
              <a:t>mf</a:t>
            </a:r>
            <a:r>
              <a:rPr b="0" i="0" lang="en-GB" sz="2200" u="none" cap="none" strike="noStrike">
                <a:solidFill>
                  <a:srgbClr val="000000"/>
                </a:solidFill>
                <a:latin typeface="Calibri"/>
                <a:ea typeface="Calibri"/>
                <a:cs typeface="Calibri"/>
                <a:sym typeface="Calibri"/>
              </a:rPr>
              <a:t> [mezzo forte]; Chorus 2 is </a:t>
            </a:r>
            <a:r>
              <a:rPr b="0" i="0" lang="en-GB" sz="2000" u="none" cap="none" strike="noStrike">
                <a:solidFill>
                  <a:srgbClr val="000000"/>
                </a:solidFill>
                <a:latin typeface="Arial"/>
                <a:ea typeface="Arial"/>
                <a:cs typeface="Arial"/>
                <a:sym typeface="Arial"/>
              </a:rPr>
              <a:t>f</a:t>
            </a:r>
            <a:r>
              <a:rPr b="0" i="0" lang="en-GB" sz="2200" u="none" cap="none" strike="noStrike">
                <a:solidFill>
                  <a:srgbClr val="000000"/>
                </a:solidFill>
                <a:latin typeface="Calibri"/>
                <a:ea typeface="Calibri"/>
                <a:cs typeface="Calibri"/>
                <a:sym typeface="Calibri"/>
              </a:rPr>
              <a:t> [forte]</a:t>
            </a:r>
            <a:endParaRPr/>
          </a:p>
        </p:txBody>
      </p:sp>
      <p:sp>
        <p:nvSpPr>
          <p:cNvPr id="177" name="Google Shape;177;p15"/>
          <p:cNvSpPr txBox="1"/>
          <p:nvPr/>
        </p:nvSpPr>
        <p:spPr>
          <a:xfrm>
            <a:off x="2048813" y="3098617"/>
            <a:ext cx="3276362" cy="407804"/>
          </a:xfrm>
          <a:prstGeom prst="rect">
            <a:avLst/>
          </a:prstGeom>
          <a:noFill/>
          <a:ln>
            <a:noFill/>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Homophonic</a:t>
            </a:r>
            <a:endParaRPr/>
          </a:p>
        </p:txBody>
      </p:sp>
      <p:sp>
        <p:nvSpPr>
          <p:cNvPr id="178" name="Google Shape;178;p15"/>
          <p:cNvSpPr txBox="1"/>
          <p:nvPr/>
        </p:nvSpPr>
        <p:spPr>
          <a:xfrm>
            <a:off x="2251304" y="3505423"/>
            <a:ext cx="3276362" cy="407804"/>
          </a:xfrm>
          <a:prstGeom prst="rect">
            <a:avLst/>
          </a:prstGeom>
          <a:noFill/>
          <a:ln>
            <a:noFill/>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Verse-Chorus form</a:t>
            </a:r>
            <a:endParaRPr/>
          </a:p>
        </p:txBody>
      </p:sp>
      <p:sp>
        <p:nvSpPr>
          <p:cNvPr id="179" name="Google Shape;179;p15"/>
          <p:cNvSpPr txBox="1"/>
          <p:nvPr/>
        </p:nvSpPr>
        <p:spPr>
          <a:xfrm>
            <a:off x="3682895" y="3903357"/>
            <a:ext cx="4883035" cy="1084912"/>
          </a:xfrm>
          <a:prstGeom prst="rect">
            <a:avLst/>
          </a:prstGeom>
          <a:noFill/>
          <a:ln>
            <a:noFill/>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V2 is in B major; C2 is in A major</a:t>
            </a:r>
            <a:endParaRPr/>
          </a:p>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Diatonic harmony, with use of extended harmony, and slash chords (inversions)</a:t>
            </a:r>
            <a:endParaRPr/>
          </a:p>
        </p:txBody>
      </p:sp>
      <p:sp>
        <p:nvSpPr>
          <p:cNvPr id="180" name="Google Shape;180;p15"/>
          <p:cNvSpPr txBox="1"/>
          <p:nvPr/>
        </p:nvSpPr>
        <p:spPr>
          <a:xfrm>
            <a:off x="3202490" y="4971016"/>
            <a:ext cx="5363440" cy="746358"/>
          </a:xfrm>
          <a:prstGeom prst="rect">
            <a:avLst/>
          </a:prstGeom>
          <a:solidFill>
            <a:schemeClr val="lt1"/>
          </a:solidFill>
          <a:ln>
            <a:noFill/>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Rock band (vox, guitars, bass, keys, drums)</a:t>
            </a:r>
            <a:endParaRPr/>
          </a:p>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Extras: marimba, other perc, recorders</a:t>
            </a:r>
            <a:endParaRPr/>
          </a:p>
        </p:txBody>
      </p:sp>
      <p:sp>
        <p:nvSpPr>
          <p:cNvPr id="181" name="Google Shape;181;p15"/>
          <p:cNvSpPr txBox="1"/>
          <p:nvPr/>
        </p:nvSpPr>
        <p:spPr>
          <a:xfrm>
            <a:off x="2059324" y="5638751"/>
            <a:ext cx="5991600" cy="407804"/>
          </a:xfrm>
          <a:prstGeom prst="rect">
            <a:avLst/>
          </a:prstGeom>
          <a:solidFill>
            <a:schemeClr val="lt1"/>
          </a:solidFill>
          <a:ln>
            <a:noFill/>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Lots of syncopation, and some on-beat rhythms</a:t>
            </a:r>
            <a:endParaRPr/>
          </a:p>
        </p:txBody>
      </p:sp>
      <p:sp>
        <p:nvSpPr>
          <p:cNvPr id="182" name="Google Shape;182;p15"/>
          <p:cNvSpPr txBox="1"/>
          <p:nvPr/>
        </p:nvSpPr>
        <p:spPr>
          <a:xfrm>
            <a:off x="1912883" y="6011436"/>
            <a:ext cx="5991600" cy="407804"/>
          </a:xfrm>
          <a:prstGeom prst="rect">
            <a:avLst/>
          </a:prstGeom>
          <a:solidFill>
            <a:schemeClr val="lt1"/>
          </a:solidFill>
          <a:ln>
            <a:noFill/>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0" i="0" lang="en-GB" sz="2200" u="none" cap="none" strike="noStrike">
                <a:solidFill>
                  <a:srgbClr val="000000"/>
                </a:solidFill>
                <a:latin typeface="Calibri"/>
                <a:ea typeface="Calibri"/>
                <a:cs typeface="Calibri"/>
                <a:sym typeface="Calibri"/>
              </a:rPr>
              <a:t>92 bpm / moderately fast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2"/>
          <p:cNvSpPr txBox="1"/>
          <p:nvPr>
            <p:ph idx="12" type="sldNum"/>
          </p:nvPr>
        </p:nvSpPr>
        <p:spPr>
          <a:xfrm>
            <a:off x="4617207" y="5492883"/>
            <a:ext cx="2133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599" name="Google Shape;599;p42"/>
          <p:cNvSpPr txBox="1"/>
          <p:nvPr>
            <p:ph type="title"/>
          </p:nvPr>
        </p:nvSpPr>
        <p:spPr>
          <a:xfrm>
            <a:off x="1156406" y="186240"/>
            <a:ext cx="6447600" cy="51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Exam</a:t>
            </a:r>
            <a:endParaRPr/>
          </a:p>
        </p:txBody>
      </p:sp>
      <p:sp>
        <p:nvSpPr>
          <p:cNvPr id="600" name="Google Shape;600;p42"/>
          <p:cNvSpPr/>
          <p:nvPr/>
        </p:nvSpPr>
        <p:spPr>
          <a:xfrm>
            <a:off x="1156406" y="651813"/>
            <a:ext cx="6133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400" u="none" cap="none" strike="noStrike">
                <a:solidFill>
                  <a:srgbClr val="000000"/>
                </a:solidFill>
                <a:latin typeface="Calibri"/>
                <a:ea typeface="Calibri"/>
                <a:cs typeface="Calibri"/>
                <a:sym typeface="Calibri"/>
              </a:rPr>
              <a:t>What could be asked in the exam?</a:t>
            </a:r>
            <a:endParaRPr/>
          </a:p>
        </p:txBody>
      </p:sp>
      <p:sp>
        <p:nvSpPr>
          <p:cNvPr id="601" name="Google Shape;601;p42"/>
          <p:cNvSpPr txBox="1"/>
          <p:nvPr/>
        </p:nvSpPr>
        <p:spPr>
          <a:xfrm>
            <a:off x="208399" y="1362984"/>
            <a:ext cx="4023300" cy="1569900"/>
          </a:xfrm>
          <a:prstGeom prst="rect">
            <a:avLst/>
          </a:prstGeom>
          <a:solidFill>
            <a:srgbClr val="F7E6D4"/>
          </a:solidFill>
          <a:ln cap="flat" cmpd="sng" w="9525">
            <a:solidFill>
              <a:srgbClr val="431A1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a) Identify three sections of the song [3]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b) Fill in missing chords [3]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c) Identify instrument playing quavers [1]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d) Harmony based on which other section of song [1]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e) Which section has the thinnest texture (MCQ) [1]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f) Which section has a rising sequence (MCQ) [1]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g) Texture of the song (MCQ) [1]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h) Name the composer [1] [AO3]</a:t>
            </a:r>
            <a:endParaRPr/>
          </a:p>
        </p:txBody>
      </p:sp>
      <p:sp>
        <p:nvSpPr>
          <p:cNvPr id="602" name="Google Shape;602;p42"/>
          <p:cNvSpPr txBox="1"/>
          <p:nvPr/>
        </p:nvSpPr>
        <p:spPr>
          <a:xfrm>
            <a:off x="3530702" y="1452093"/>
            <a:ext cx="595800" cy="253800"/>
          </a:xfrm>
          <a:prstGeom prst="rect">
            <a:avLst/>
          </a:prstGeom>
          <a:solidFill>
            <a:schemeClr val="lt1"/>
          </a:solidFill>
          <a:ln>
            <a:noFill/>
          </a:ln>
          <a:effectLst>
            <a:outerShdw blurRad="190500" algn="ctr" dir="2700000" dist="228600">
              <a:srgbClr val="000000">
                <a:alpha val="298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2018</a:t>
            </a:r>
            <a:endParaRPr/>
          </a:p>
        </p:txBody>
      </p:sp>
      <p:sp>
        <p:nvSpPr>
          <p:cNvPr id="603" name="Google Shape;603;p42"/>
          <p:cNvSpPr txBox="1"/>
          <p:nvPr/>
        </p:nvSpPr>
        <p:spPr>
          <a:xfrm>
            <a:off x="179512" y="4497411"/>
            <a:ext cx="4318500" cy="1385400"/>
          </a:xfrm>
          <a:prstGeom prst="rect">
            <a:avLst/>
          </a:prstGeom>
          <a:solidFill>
            <a:srgbClr val="EECDA9"/>
          </a:solidFill>
          <a:ln cap="flat" cmpd="sng" w="9525">
            <a:solidFill>
              <a:srgbClr val="431A1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a) Identify the section [1]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b) Identify the instrument that plays the melody [1]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c) What does G/B mean? [1] [AO4]</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d) Give bar numbers for a dotted minim, chord IV, 8ve leap, power chord. [4]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e) Describe two features of the bass line [2] [AO4]</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f) Three ways it contrasts with the rest of the song [3] [AO4]</a:t>
            </a:r>
            <a:endParaRPr/>
          </a:p>
        </p:txBody>
      </p:sp>
      <p:sp>
        <p:nvSpPr>
          <p:cNvPr id="604" name="Google Shape;604;p42"/>
          <p:cNvSpPr txBox="1"/>
          <p:nvPr/>
        </p:nvSpPr>
        <p:spPr>
          <a:xfrm>
            <a:off x="3902022" y="4500516"/>
            <a:ext cx="595800" cy="253800"/>
          </a:xfrm>
          <a:prstGeom prst="rect">
            <a:avLst/>
          </a:prstGeom>
          <a:solidFill>
            <a:schemeClr val="lt1"/>
          </a:solidFill>
          <a:ln>
            <a:noFill/>
          </a:ln>
          <a:effectLst>
            <a:outerShdw blurRad="190500" algn="ctr" dir="2700000" dist="228600">
              <a:srgbClr val="000000">
                <a:alpha val="298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2020</a:t>
            </a:r>
            <a:endParaRPr/>
          </a:p>
        </p:txBody>
      </p:sp>
      <p:sp>
        <p:nvSpPr>
          <p:cNvPr id="605" name="Google Shape;605;p42"/>
          <p:cNvSpPr txBox="1"/>
          <p:nvPr/>
        </p:nvSpPr>
        <p:spPr>
          <a:xfrm>
            <a:off x="179512" y="3022530"/>
            <a:ext cx="4052400" cy="1385400"/>
          </a:xfrm>
          <a:prstGeom prst="rect">
            <a:avLst/>
          </a:prstGeom>
          <a:solidFill>
            <a:srgbClr val="EECDA9"/>
          </a:solidFill>
          <a:ln cap="flat" cmpd="sng" w="9525">
            <a:solidFill>
              <a:srgbClr val="431A1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a) Identify an aspect of the melody (MCQ) [1] [AO4]</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b) Identify a rhythmic device [1]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c) Fill in the chords [3]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d) Describe how the keyboard is used [2] [AO4]</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e) Identify the drum kit’s volume (MCQ) [1] [AO4]</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f) Identify the beat where the ‘uh’ happens (MCQ) [1] [AO3]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Calibri"/>
                <a:ea typeface="Calibri"/>
                <a:cs typeface="Calibri"/>
                <a:sym typeface="Calibri"/>
              </a:rPr>
              <a:t>g) Describe three differences between Choruses [3] [AO4]</a:t>
            </a:r>
            <a:endParaRPr/>
          </a:p>
        </p:txBody>
      </p:sp>
      <p:sp>
        <p:nvSpPr>
          <p:cNvPr id="606" name="Google Shape;606;p42"/>
          <p:cNvSpPr txBox="1"/>
          <p:nvPr/>
        </p:nvSpPr>
        <p:spPr>
          <a:xfrm>
            <a:off x="3627434" y="3065174"/>
            <a:ext cx="595800" cy="253800"/>
          </a:xfrm>
          <a:prstGeom prst="rect">
            <a:avLst/>
          </a:prstGeom>
          <a:solidFill>
            <a:schemeClr val="lt1"/>
          </a:solidFill>
          <a:ln>
            <a:noFill/>
          </a:ln>
          <a:effectLst>
            <a:outerShdw blurRad="190500" algn="ctr" dir="2700000" dist="228600">
              <a:srgbClr val="000000">
                <a:alpha val="298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2019</a:t>
            </a:r>
            <a:endParaRPr/>
          </a:p>
        </p:txBody>
      </p:sp>
      <p:pic>
        <p:nvPicPr>
          <p:cNvPr id="607" name="Google Shape;607;p42"/>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
        <p:nvSpPr>
          <p:cNvPr id="608" name="Google Shape;608;p42"/>
          <p:cNvSpPr/>
          <p:nvPr/>
        </p:nvSpPr>
        <p:spPr>
          <a:xfrm>
            <a:off x="208399" y="1085985"/>
            <a:ext cx="1583400" cy="276900"/>
          </a:xfrm>
          <a:prstGeom prst="rect">
            <a:avLst/>
          </a:prstGeom>
          <a:solidFill>
            <a:srgbClr val="FCC5BA"/>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GB" sz="1200" u="none" cap="none" strike="noStrike">
                <a:solidFill>
                  <a:srgbClr val="000000"/>
                </a:solidFill>
                <a:latin typeface="Calibri"/>
                <a:ea typeface="Calibri"/>
                <a:cs typeface="Calibri"/>
                <a:sym typeface="Calibri"/>
              </a:rPr>
              <a:t>Since You Been Gone</a:t>
            </a:r>
            <a:endParaRPr/>
          </a:p>
        </p:txBody>
      </p:sp>
      <p:sp>
        <p:nvSpPr>
          <p:cNvPr id="609" name="Google Shape;609;p42"/>
          <p:cNvSpPr txBox="1"/>
          <p:nvPr/>
        </p:nvSpPr>
        <p:spPr>
          <a:xfrm>
            <a:off x="4223225" y="1515375"/>
            <a:ext cx="4580700" cy="1662300"/>
          </a:xfrm>
          <a:prstGeom prst="rect">
            <a:avLst/>
          </a:prstGeom>
          <a:solidFill>
            <a:srgbClr val="E1DCA5"/>
          </a:solidFill>
          <a:ln cap="flat" cmpd="sng" w="9525">
            <a:solidFill>
              <a:srgbClr val="431A1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700" u="none" cap="none" strike="noStrike">
                <a:solidFill>
                  <a:srgbClr val="000000"/>
                </a:solidFill>
                <a:latin typeface="Calibri"/>
                <a:ea typeface="Calibri"/>
                <a:cs typeface="Calibri"/>
                <a:sym typeface="Calibri"/>
              </a:rPr>
              <a:t>a) Identify the texture throughout [1]</a:t>
            </a:r>
            <a:endParaRPr sz="1300"/>
          </a:p>
          <a:p>
            <a:pPr indent="0" lvl="0" marL="0" marR="0" rtl="0" algn="l">
              <a:lnSpc>
                <a:spcPct val="100000"/>
              </a:lnSpc>
              <a:spcBef>
                <a:spcPts val="0"/>
              </a:spcBef>
              <a:spcAft>
                <a:spcPts val="0"/>
              </a:spcAft>
              <a:buNone/>
            </a:pPr>
            <a:r>
              <a:rPr b="0" i="0" lang="en-GB" sz="1700" u="none" cap="none" strike="noStrike">
                <a:solidFill>
                  <a:srgbClr val="000000"/>
                </a:solidFill>
                <a:latin typeface="Calibri"/>
                <a:ea typeface="Calibri"/>
                <a:cs typeface="Calibri"/>
                <a:sym typeface="Calibri"/>
              </a:rPr>
              <a:t>b) Fill in missing chords [</a:t>
            </a:r>
            <a:r>
              <a:rPr b="1" i="0" lang="en-GB" sz="1700" u="none" cap="none" strike="noStrike">
                <a:solidFill>
                  <a:srgbClr val="000000"/>
                </a:solidFill>
                <a:latin typeface="Calibri"/>
                <a:ea typeface="Calibri"/>
                <a:cs typeface="Calibri"/>
                <a:sym typeface="Calibri"/>
              </a:rPr>
              <a:t>names and Roman</a:t>
            </a:r>
            <a:r>
              <a:rPr b="0" i="0" lang="en-GB" sz="1700" u="none" cap="none" strike="noStrike">
                <a:solidFill>
                  <a:srgbClr val="000000"/>
                </a:solidFill>
                <a:latin typeface="Calibri"/>
                <a:ea typeface="Calibri"/>
                <a:cs typeface="Calibri"/>
                <a:sym typeface="Calibri"/>
              </a:rPr>
              <a:t>] [4]</a:t>
            </a:r>
            <a:endParaRPr sz="1300"/>
          </a:p>
          <a:p>
            <a:pPr indent="0" lvl="0" marL="0" marR="0" rtl="0" algn="l">
              <a:lnSpc>
                <a:spcPct val="100000"/>
              </a:lnSpc>
              <a:spcBef>
                <a:spcPts val="0"/>
              </a:spcBef>
              <a:spcAft>
                <a:spcPts val="0"/>
              </a:spcAft>
              <a:buNone/>
            </a:pPr>
            <a:r>
              <a:rPr b="0" i="0" lang="en-GB" sz="1700" u="none" cap="none" strike="noStrike">
                <a:solidFill>
                  <a:srgbClr val="000000"/>
                </a:solidFill>
                <a:latin typeface="Calibri"/>
                <a:ea typeface="Calibri"/>
                <a:cs typeface="Calibri"/>
                <a:sym typeface="Calibri"/>
              </a:rPr>
              <a:t>c) Identify three features of the vocal melody [3] </a:t>
            </a:r>
            <a:endParaRPr sz="1700">
              <a:latin typeface="Calibri"/>
              <a:ea typeface="Calibri"/>
              <a:cs typeface="Calibri"/>
              <a:sym typeface="Calibri"/>
            </a:endParaRPr>
          </a:p>
          <a:p>
            <a:pPr indent="0" lvl="0" marL="0" marR="0" rtl="0" algn="l">
              <a:lnSpc>
                <a:spcPct val="100000"/>
              </a:lnSpc>
              <a:spcBef>
                <a:spcPts val="0"/>
              </a:spcBef>
              <a:spcAft>
                <a:spcPts val="0"/>
              </a:spcAft>
              <a:buNone/>
            </a:pPr>
            <a:r>
              <a:rPr b="0" i="0" lang="en-GB" sz="1700" u="none" cap="none" strike="noStrike">
                <a:solidFill>
                  <a:srgbClr val="000000"/>
                </a:solidFill>
                <a:latin typeface="Calibri"/>
                <a:ea typeface="Calibri"/>
                <a:cs typeface="Calibri"/>
                <a:sym typeface="Calibri"/>
              </a:rPr>
              <a:t>d) Describe how the chorus is different from previous choruses [3] </a:t>
            </a:r>
            <a:endParaRPr sz="1300"/>
          </a:p>
          <a:p>
            <a:pPr indent="0" lvl="0" marL="0" marR="0" rtl="0" algn="l">
              <a:lnSpc>
                <a:spcPct val="100000"/>
              </a:lnSpc>
              <a:spcBef>
                <a:spcPts val="0"/>
              </a:spcBef>
              <a:spcAft>
                <a:spcPts val="0"/>
              </a:spcAft>
              <a:buNone/>
            </a:pPr>
            <a:r>
              <a:rPr b="0" i="0" lang="en-GB" sz="1700" u="none" cap="none" strike="noStrike">
                <a:solidFill>
                  <a:srgbClr val="000000"/>
                </a:solidFill>
                <a:latin typeface="Calibri"/>
                <a:ea typeface="Calibri"/>
                <a:cs typeface="Calibri"/>
                <a:sym typeface="Calibri"/>
              </a:rPr>
              <a:t>e) Name one of the composers [1]</a:t>
            </a:r>
            <a:endParaRPr sz="1300"/>
          </a:p>
        </p:txBody>
      </p:sp>
      <p:sp>
        <p:nvSpPr>
          <p:cNvPr id="610" name="Google Shape;610;p42"/>
          <p:cNvSpPr txBox="1"/>
          <p:nvPr/>
        </p:nvSpPr>
        <p:spPr>
          <a:xfrm>
            <a:off x="8183866" y="1515385"/>
            <a:ext cx="595800" cy="253800"/>
          </a:xfrm>
          <a:prstGeom prst="rect">
            <a:avLst/>
          </a:prstGeom>
          <a:solidFill>
            <a:schemeClr val="lt1"/>
          </a:solidFill>
          <a:ln>
            <a:noFill/>
          </a:ln>
          <a:effectLst>
            <a:outerShdw blurRad="190500" algn="ctr" dir="2700000" dist="228600">
              <a:srgbClr val="000000">
                <a:alpha val="298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2021</a:t>
            </a:r>
            <a:endParaRPr/>
          </a:p>
        </p:txBody>
      </p:sp>
      <p:sp>
        <p:nvSpPr>
          <p:cNvPr id="611" name="Google Shape;611;p42"/>
          <p:cNvSpPr/>
          <p:nvPr/>
        </p:nvSpPr>
        <p:spPr>
          <a:xfrm>
            <a:off x="4288561" y="1238385"/>
            <a:ext cx="2164200" cy="276900"/>
          </a:xfrm>
          <a:prstGeom prst="rect">
            <a:avLst/>
          </a:prstGeom>
          <a:solidFill>
            <a:srgbClr val="DEE2D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GB" sz="1200" u="none" cap="none" strike="noStrike">
                <a:solidFill>
                  <a:srgbClr val="000000"/>
                </a:solidFill>
                <a:latin typeface="Calibri"/>
                <a:ea typeface="Calibri"/>
                <a:cs typeface="Calibri"/>
                <a:sym typeface="Calibri"/>
              </a:rPr>
              <a:t>Africa</a:t>
            </a:r>
            <a:r>
              <a:rPr b="1" i="0" lang="en-GB" sz="1200" u="none" cap="none" strike="noStrike">
                <a:solidFill>
                  <a:srgbClr val="000000"/>
                </a:solidFill>
                <a:latin typeface="Calibri"/>
                <a:ea typeface="Calibri"/>
                <a:cs typeface="Calibri"/>
                <a:sym typeface="Calibri"/>
              </a:rPr>
              <a:t> – official Eduqas SAM</a:t>
            </a:r>
            <a:endParaRPr b="1" i="1" sz="12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3"/>
          <p:cNvSpPr txBox="1"/>
          <p:nvPr>
            <p:ph idx="12" type="sldNum"/>
          </p:nvPr>
        </p:nvSpPr>
        <p:spPr>
          <a:xfrm>
            <a:off x="5009713" y="5900651"/>
            <a:ext cx="6840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618" name="Google Shape;618;p43"/>
          <p:cNvSpPr txBox="1"/>
          <p:nvPr>
            <p:ph type="title"/>
          </p:nvPr>
        </p:nvSpPr>
        <p:spPr>
          <a:xfrm>
            <a:off x="1259056" y="83916"/>
            <a:ext cx="6447600" cy="51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Some Sample Questions</a:t>
            </a:r>
            <a:endParaRPr/>
          </a:p>
        </p:txBody>
      </p:sp>
      <p:pic>
        <p:nvPicPr>
          <p:cNvPr id="619" name="Google Shape;619;p43"/>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descr="Table&#10;&#10;Description automatically generated" id="620" name="Google Shape;620;p43"/>
          <p:cNvPicPr preferRelativeResize="0"/>
          <p:nvPr/>
        </p:nvPicPr>
        <p:blipFill rotWithShape="1">
          <a:blip r:embed="rId4">
            <a:alphaModFix/>
          </a:blip>
          <a:srcRect b="0" l="0" r="0" t="0"/>
          <a:stretch/>
        </p:blipFill>
        <p:spPr>
          <a:xfrm rot="-171501">
            <a:off x="572987" y="713965"/>
            <a:ext cx="4947059" cy="5741312"/>
          </a:xfrm>
          <a:prstGeom prst="rect">
            <a:avLst/>
          </a:prstGeom>
          <a:noFill/>
          <a:ln>
            <a:noFill/>
          </a:ln>
          <a:effectLst>
            <a:outerShdw blurRad="292100" rotWithShape="0" algn="tl" dir="2700000" dist="139700">
              <a:srgbClr val="333333">
                <a:alpha val="64709"/>
              </a:srgbClr>
            </a:outerShdw>
          </a:effectLst>
        </p:spPr>
      </p:pic>
      <p:pic>
        <p:nvPicPr>
          <p:cNvPr descr="Table&#10;&#10;Description automatically generated" id="621" name="Google Shape;621;p43"/>
          <p:cNvPicPr preferRelativeResize="0"/>
          <p:nvPr/>
        </p:nvPicPr>
        <p:blipFill rotWithShape="1">
          <a:blip r:embed="rId5">
            <a:alphaModFix/>
          </a:blip>
          <a:srcRect b="0" l="0" r="0" t="0"/>
          <a:stretch/>
        </p:blipFill>
        <p:spPr>
          <a:xfrm>
            <a:off x="1437443" y="566545"/>
            <a:ext cx="5139176" cy="5980867"/>
          </a:xfrm>
          <a:prstGeom prst="rect">
            <a:avLst/>
          </a:prstGeom>
          <a:noFill/>
          <a:ln>
            <a:noFill/>
          </a:ln>
          <a:effectLst>
            <a:outerShdw blurRad="292100" rotWithShape="0" algn="tl" dir="2700000" dist="139700">
              <a:srgbClr val="333333">
                <a:alpha val="64709"/>
              </a:srgbClr>
            </a:outerShdw>
          </a:effectLst>
        </p:spPr>
      </p:pic>
      <p:pic>
        <p:nvPicPr>
          <p:cNvPr descr="Table&#10;&#10;Description automatically generated" id="622" name="Google Shape;622;p43"/>
          <p:cNvPicPr preferRelativeResize="0"/>
          <p:nvPr/>
        </p:nvPicPr>
        <p:blipFill rotWithShape="1">
          <a:blip r:embed="rId6">
            <a:alphaModFix/>
          </a:blip>
          <a:srcRect b="0" l="0" r="0" t="0"/>
          <a:stretch/>
        </p:blipFill>
        <p:spPr>
          <a:xfrm rot="164999">
            <a:off x="2387064" y="789597"/>
            <a:ext cx="6099990" cy="5590054"/>
          </a:xfrm>
          <a:prstGeom prst="rect">
            <a:avLst/>
          </a:prstGeom>
          <a:noFill/>
          <a:ln>
            <a:noFill/>
          </a:ln>
          <a:effectLst>
            <a:outerShdw blurRad="292100" rotWithShape="0" algn="tl" dir="2700000" dist="139700">
              <a:srgbClr val="333333">
                <a:alpha val="64709"/>
              </a:srgbClr>
            </a:outerShdw>
          </a:effectLst>
        </p:spPr>
      </p:pic>
      <p:pic>
        <p:nvPicPr>
          <p:cNvPr descr="Table&#10;&#10;Description automatically generated" id="623" name="Google Shape;623;p43"/>
          <p:cNvPicPr preferRelativeResize="0"/>
          <p:nvPr/>
        </p:nvPicPr>
        <p:blipFill rotWithShape="1">
          <a:blip r:embed="rId7">
            <a:alphaModFix/>
          </a:blip>
          <a:srcRect b="0" l="0" r="0" t="0"/>
          <a:stretch/>
        </p:blipFill>
        <p:spPr>
          <a:xfrm rot="309736">
            <a:off x="2053668" y="1189044"/>
            <a:ext cx="6404627" cy="5459226"/>
          </a:xfrm>
          <a:prstGeom prst="rect">
            <a:avLst/>
          </a:prstGeom>
          <a:noFill/>
          <a:ln>
            <a:noFill/>
          </a:ln>
          <a:effectLst>
            <a:outerShdw blurRad="292100" rotWithShape="0" algn="tl" dir="2700000" dist="139700">
              <a:srgbClr val="333333">
                <a:alpha val="64709"/>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500"/>
                                        <p:tgtEl>
                                          <p:spTgt spid="6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4"/>
          <p:cNvSpPr txBox="1"/>
          <p:nvPr>
            <p:ph idx="12" type="sldNum"/>
          </p:nvPr>
        </p:nvSpPr>
        <p:spPr>
          <a:xfrm>
            <a:off x="5009713" y="5443451"/>
            <a:ext cx="684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630" name="Google Shape;630;p44"/>
          <p:cNvSpPr/>
          <p:nvPr/>
        </p:nvSpPr>
        <p:spPr>
          <a:xfrm>
            <a:off x="91735" y="749035"/>
            <a:ext cx="741900" cy="6039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631" name="Google Shape;631;p44"/>
          <p:cNvSpPr/>
          <p:nvPr/>
        </p:nvSpPr>
        <p:spPr>
          <a:xfrm>
            <a:off x="762828" y="1497186"/>
            <a:ext cx="7618200" cy="438600"/>
          </a:xfrm>
          <a:prstGeom prst="rect">
            <a:avLst/>
          </a:prstGeom>
          <a:solidFill>
            <a:srgbClr val="FCC5BA"/>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250" u="none" cap="none" strike="noStrike">
                <a:solidFill>
                  <a:srgbClr val="000000"/>
                </a:solidFill>
                <a:latin typeface="Calibri"/>
                <a:ea typeface="Calibri"/>
                <a:cs typeface="Calibri"/>
                <a:sym typeface="Calibri"/>
              </a:rPr>
              <a:t>Typical exam question: “Comment on the melody in Verse 2”</a:t>
            </a:r>
            <a:endParaRPr/>
          </a:p>
        </p:txBody>
      </p:sp>
      <p:sp>
        <p:nvSpPr>
          <p:cNvPr id="632" name="Google Shape;632;p44"/>
          <p:cNvSpPr/>
          <p:nvPr/>
        </p:nvSpPr>
        <p:spPr>
          <a:xfrm>
            <a:off x="667472" y="2080023"/>
            <a:ext cx="82629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100" u="none" cap="none" strike="noStrike">
                <a:solidFill>
                  <a:srgbClr val="000000"/>
                </a:solidFill>
                <a:latin typeface="Calibri"/>
                <a:ea typeface="Calibri"/>
                <a:cs typeface="Calibri"/>
                <a:sym typeface="Calibri"/>
              </a:rPr>
              <a:t>Students should therefore consider the following points:</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Which scale is used? Major? Minor?</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Is it mainly conjunct (moving by step) or disjunct (moving by leap)?</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Does it ascend or descend? Or both?</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High or low tessitura (part of the voice)?</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What is the overall range of the vocal line?</a:t>
            </a:r>
            <a:endParaRPr b="0" i="0" sz="21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SzPts val="2100"/>
              <a:buFont typeface="Calibri"/>
              <a:buChar char="•"/>
            </a:pPr>
            <a:r>
              <a:rPr lang="en-GB" sz="2100">
                <a:latin typeface="Calibri"/>
                <a:ea typeface="Calibri"/>
                <a:cs typeface="Calibri"/>
                <a:sym typeface="Calibri"/>
              </a:rPr>
              <a:t>Anything about the rhythm?</a:t>
            </a:r>
            <a:endParaRPr sz="2100">
              <a:latin typeface="Calibri"/>
              <a:ea typeface="Calibri"/>
              <a:cs typeface="Calibri"/>
              <a:sym typeface="Calibri"/>
            </a:endParaRPr>
          </a:p>
        </p:txBody>
      </p:sp>
      <p:sp>
        <p:nvSpPr>
          <p:cNvPr id="633" name="Google Shape;633;p44"/>
          <p:cNvSpPr txBox="1"/>
          <p:nvPr>
            <p:ph type="title"/>
          </p:nvPr>
        </p:nvSpPr>
        <p:spPr>
          <a:xfrm>
            <a:off x="776357" y="747457"/>
            <a:ext cx="6447600" cy="51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Exam</a:t>
            </a:r>
            <a:endParaRPr/>
          </a:p>
        </p:txBody>
      </p:sp>
      <p:pic>
        <p:nvPicPr>
          <p:cNvPr id="634" name="Google Shape;634;p44"/>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id="635" name="Google Shape;635;p44"/>
          <p:cNvPicPr preferRelativeResize="0"/>
          <p:nvPr/>
        </p:nvPicPr>
        <p:blipFill>
          <a:blip r:embed="rId4">
            <a:alphaModFix/>
          </a:blip>
          <a:stretch>
            <a:fillRect/>
          </a:stretch>
        </p:blipFill>
        <p:spPr>
          <a:xfrm>
            <a:off x="476026" y="4574550"/>
            <a:ext cx="7531657" cy="20116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5"/>
          <p:cNvSpPr txBox="1"/>
          <p:nvPr>
            <p:ph idx="12" type="sldNum"/>
          </p:nvPr>
        </p:nvSpPr>
        <p:spPr>
          <a:xfrm>
            <a:off x="5009713" y="5443451"/>
            <a:ext cx="684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642" name="Google Shape;642;p45"/>
          <p:cNvSpPr/>
          <p:nvPr/>
        </p:nvSpPr>
        <p:spPr>
          <a:xfrm>
            <a:off x="91735" y="749035"/>
            <a:ext cx="741900" cy="6039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643" name="Google Shape;643;p45"/>
          <p:cNvSpPr/>
          <p:nvPr/>
        </p:nvSpPr>
        <p:spPr>
          <a:xfrm>
            <a:off x="762828" y="1497186"/>
            <a:ext cx="7618200" cy="438600"/>
          </a:xfrm>
          <a:prstGeom prst="rect">
            <a:avLst/>
          </a:prstGeom>
          <a:solidFill>
            <a:srgbClr val="FCC5BA"/>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250" u="none" cap="none" strike="noStrike">
                <a:solidFill>
                  <a:srgbClr val="000000"/>
                </a:solidFill>
                <a:latin typeface="Calibri"/>
                <a:ea typeface="Calibri"/>
                <a:cs typeface="Calibri"/>
                <a:sym typeface="Calibri"/>
              </a:rPr>
              <a:t>Typical exam question: “Comment on the melody in Verse 2”</a:t>
            </a:r>
            <a:endParaRPr/>
          </a:p>
        </p:txBody>
      </p:sp>
      <p:sp>
        <p:nvSpPr>
          <p:cNvPr id="644" name="Google Shape;644;p45"/>
          <p:cNvSpPr/>
          <p:nvPr/>
        </p:nvSpPr>
        <p:spPr>
          <a:xfrm>
            <a:off x="667472" y="2080023"/>
            <a:ext cx="82629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100" u="none" cap="none" strike="noStrike">
                <a:solidFill>
                  <a:srgbClr val="000000"/>
                </a:solidFill>
                <a:latin typeface="Calibri"/>
                <a:ea typeface="Calibri"/>
                <a:cs typeface="Calibri"/>
                <a:sym typeface="Calibri"/>
              </a:rPr>
              <a:t>Students should therefore consider the following points:</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Which scale is used? Major? Minor?</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Is it mainly conjunct (moving by step) or disjunct (moving by leap)?</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Does it ascend or descend? Or both?</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High or low tessitura (part of the voice)?</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What is the overall range of the vocal line?</a:t>
            </a:r>
            <a:endParaRPr b="0" i="0" sz="21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SzPts val="2100"/>
              <a:buFont typeface="Calibri"/>
              <a:buChar char="•"/>
            </a:pPr>
            <a:r>
              <a:rPr lang="en-GB" sz="2100">
                <a:latin typeface="Calibri"/>
                <a:ea typeface="Calibri"/>
                <a:cs typeface="Calibri"/>
                <a:sym typeface="Calibri"/>
              </a:rPr>
              <a:t>Anything about the rhythm?</a:t>
            </a:r>
            <a:endParaRPr sz="2100">
              <a:latin typeface="Calibri"/>
              <a:ea typeface="Calibri"/>
              <a:cs typeface="Calibri"/>
              <a:sym typeface="Calibri"/>
            </a:endParaRPr>
          </a:p>
        </p:txBody>
      </p:sp>
      <p:sp>
        <p:nvSpPr>
          <p:cNvPr id="645" name="Google Shape;645;p45"/>
          <p:cNvSpPr txBox="1"/>
          <p:nvPr>
            <p:ph type="title"/>
          </p:nvPr>
        </p:nvSpPr>
        <p:spPr>
          <a:xfrm>
            <a:off x="776357" y="747457"/>
            <a:ext cx="6447600" cy="51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The Exam</a:t>
            </a:r>
            <a:endParaRPr/>
          </a:p>
        </p:txBody>
      </p:sp>
      <p:pic>
        <p:nvPicPr>
          <p:cNvPr id="646" name="Google Shape;646;p45"/>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id="647" name="Google Shape;647;p45"/>
          <p:cNvPicPr preferRelativeResize="0"/>
          <p:nvPr/>
        </p:nvPicPr>
        <p:blipFill>
          <a:blip r:embed="rId4">
            <a:alphaModFix/>
          </a:blip>
          <a:stretch>
            <a:fillRect/>
          </a:stretch>
        </p:blipFill>
        <p:spPr>
          <a:xfrm>
            <a:off x="476026" y="4574550"/>
            <a:ext cx="7531657" cy="2011699"/>
          </a:xfrm>
          <a:prstGeom prst="rect">
            <a:avLst/>
          </a:prstGeom>
          <a:noFill/>
          <a:ln>
            <a:noFill/>
          </a:ln>
          <a:effectLst>
            <a:outerShdw blurRad="57150" rotWithShape="0" algn="bl" dir="5400000" dist="19050">
              <a:srgbClr val="000000">
                <a:alpha val="50000"/>
              </a:srgbClr>
            </a:outerShdw>
          </a:effectLst>
        </p:spPr>
      </p:pic>
      <p:sp>
        <p:nvSpPr>
          <p:cNvPr id="648" name="Google Shape;648;p45"/>
          <p:cNvSpPr/>
          <p:nvPr/>
        </p:nvSpPr>
        <p:spPr>
          <a:xfrm>
            <a:off x="1054634" y="2465209"/>
            <a:ext cx="7257900" cy="392400"/>
          </a:xfrm>
          <a:prstGeom prst="rect">
            <a:avLst/>
          </a:prstGeom>
          <a:solidFill>
            <a:srgbClr val="F1CFC9"/>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950" u="none" cap="none" strike="noStrike">
                <a:solidFill>
                  <a:srgbClr val="052264"/>
                </a:solidFill>
                <a:latin typeface="Calibri"/>
                <a:ea typeface="Calibri"/>
                <a:cs typeface="Calibri"/>
                <a:sym typeface="Calibri"/>
              </a:rPr>
              <a:t>Uses notes from the (B) major scale</a:t>
            </a:r>
            <a:endParaRPr/>
          </a:p>
        </p:txBody>
      </p:sp>
      <p:sp>
        <p:nvSpPr>
          <p:cNvPr id="649" name="Google Shape;649;p45"/>
          <p:cNvSpPr/>
          <p:nvPr/>
        </p:nvSpPr>
        <p:spPr>
          <a:xfrm>
            <a:off x="1054633" y="2834541"/>
            <a:ext cx="7257900" cy="392400"/>
          </a:xfrm>
          <a:prstGeom prst="rect">
            <a:avLst/>
          </a:prstGeom>
          <a:solidFill>
            <a:srgbClr val="F1CFC9"/>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950" u="none" cap="none" strike="noStrike">
                <a:solidFill>
                  <a:srgbClr val="052264"/>
                </a:solidFill>
                <a:latin typeface="Calibri"/>
                <a:ea typeface="Calibri"/>
                <a:cs typeface="Calibri"/>
                <a:sym typeface="Calibri"/>
              </a:rPr>
              <a:t>It is mainly conjunct</a:t>
            </a:r>
            <a:endParaRPr/>
          </a:p>
        </p:txBody>
      </p:sp>
      <p:sp>
        <p:nvSpPr>
          <p:cNvPr id="650" name="Google Shape;650;p45"/>
          <p:cNvSpPr/>
          <p:nvPr/>
        </p:nvSpPr>
        <p:spPr>
          <a:xfrm>
            <a:off x="1054634" y="3203873"/>
            <a:ext cx="7257900" cy="392400"/>
          </a:xfrm>
          <a:prstGeom prst="rect">
            <a:avLst/>
          </a:prstGeom>
          <a:solidFill>
            <a:srgbClr val="F1CFC9"/>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950" u="none" cap="none" strike="noStrike">
                <a:solidFill>
                  <a:srgbClr val="052264"/>
                </a:solidFill>
                <a:latin typeface="Calibri"/>
                <a:ea typeface="Calibri"/>
                <a:cs typeface="Calibri"/>
                <a:sym typeface="Calibri"/>
              </a:rPr>
              <a:t>Begins by ascending; second phrase ascends and descends</a:t>
            </a:r>
            <a:endParaRPr/>
          </a:p>
        </p:txBody>
      </p:sp>
      <p:sp>
        <p:nvSpPr>
          <p:cNvPr id="651" name="Google Shape;651;p45"/>
          <p:cNvSpPr/>
          <p:nvPr/>
        </p:nvSpPr>
        <p:spPr>
          <a:xfrm>
            <a:off x="1054634" y="3512858"/>
            <a:ext cx="7257900" cy="392400"/>
          </a:xfrm>
          <a:prstGeom prst="rect">
            <a:avLst/>
          </a:prstGeom>
          <a:solidFill>
            <a:srgbClr val="F1CFC9"/>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950" u="none" cap="none" strike="noStrike">
                <a:solidFill>
                  <a:srgbClr val="052264"/>
                </a:solidFill>
                <a:latin typeface="Calibri"/>
                <a:ea typeface="Calibri"/>
                <a:cs typeface="Calibri"/>
                <a:sym typeface="Calibri"/>
              </a:rPr>
              <a:t>It is in a low tessitura (range) for the voice</a:t>
            </a:r>
            <a:endParaRPr/>
          </a:p>
        </p:txBody>
      </p:sp>
      <p:sp>
        <p:nvSpPr>
          <p:cNvPr id="652" name="Google Shape;652;p45"/>
          <p:cNvSpPr/>
          <p:nvPr/>
        </p:nvSpPr>
        <p:spPr>
          <a:xfrm>
            <a:off x="1054633" y="3823474"/>
            <a:ext cx="7257900" cy="392400"/>
          </a:xfrm>
          <a:prstGeom prst="rect">
            <a:avLst/>
          </a:prstGeom>
          <a:solidFill>
            <a:srgbClr val="F1CFC9"/>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950" u="none" cap="none" strike="noStrike">
                <a:solidFill>
                  <a:srgbClr val="052264"/>
                </a:solidFill>
                <a:latin typeface="Calibri"/>
                <a:ea typeface="Calibri"/>
                <a:cs typeface="Calibri"/>
                <a:sym typeface="Calibri"/>
              </a:rPr>
              <a:t>It has a range of an octave, </a:t>
            </a:r>
            <a:r>
              <a:rPr lang="en-GB" sz="1950">
                <a:solidFill>
                  <a:srgbClr val="052264"/>
                </a:solidFill>
                <a:latin typeface="Calibri"/>
                <a:ea typeface="Calibri"/>
                <a:cs typeface="Calibri"/>
                <a:sym typeface="Calibri"/>
              </a:rPr>
              <a:t>for most of the Verse</a:t>
            </a:r>
            <a:endParaRPr/>
          </a:p>
        </p:txBody>
      </p:sp>
      <p:sp>
        <p:nvSpPr>
          <p:cNvPr id="653" name="Google Shape;653;p45"/>
          <p:cNvSpPr/>
          <p:nvPr/>
        </p:nvSpPr>
        <p:spPr>
          <a:xfrm>
            <a:off x="1054633" y="4146737"/>
            <a:ext cx="7257900" cy="392400"/>
          </a:xfrm>
          <a:prstGeom prst="rect">
            <a:avLst/>
          </a:prstGeom>
          <a:solidFill>
            <a:srgbClr val="F1CFC9"/>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1950">
                <a:solidFill>
                  <a:srgbClr val="052264"/>
                </a:solidFill>
                <a:latin typeface="Calibri"/>
                <a:ea typeface="Calibri"/>
                <a:cs typeface="Calibri"/>
                <a:sym typeface="Calibri"/>
              </a:rPr>
              <a:t>It is highly syncopated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6"/>
          <p:cNvSpPr txBox="1"/>
          <p:nvPr>
            <p:ph idx="12" type="sldNum"/>
          </p:nvPr>
        </p:nvSpPr>
        <p:spPr>
          <a:xfrm>
            <a:off x="4617207" y="549288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660" name="Google Shape;660;p46"/>
          <p:cNvSpPr txBox="1"/>
          <p:nvPr>
            <p:ph type="title"/>
          </p:nvPr>
        </p:nvSpPr>
        <p:spPr>
          <a:xfrm>
            <a:off x="1156406" y="1299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Q&amp;A</a:t>
            </a:r>
            <a:endParaRPr/>
          </a:p>
        </p:txBody>
      </p:sp>
      <p:sp>
        <p:nvSpPr>
          <p:cNvPr id="661" name="Google Shape;661;p46"/>
          <p:cNvSpPr/>
          <p:nvPr/>
        </p:nvSpPr>
        <p:spPr>
          <a:xfrm>
            <a:off x="1156406" y="762951"/>
            <a:ext cx="61338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Calibri"/>
                <a:ea typeface="Calibri"/>
                <a:cs typeface="Calibri"/>
                <a:sym typeface="Calibri"/>
              </a:rPr>
              <a:t>Ask me anything!</a:t>
            </a:r>
            <a:endParaRPr/>
          </a:p>
        </p:txBody>
      </p:sp>
      <p:sp>
        <p:nvSpPr>
          <p:cNvPr id="662" name="Google Shape;662;p46"/>
          <p:cNvSpPr txBox="1"/>
          <p:nvPr/>
        </p:nvSpPr>
        <p:spPr>
          <a:xfrm>
            <a:off x="1331341" y="3266982"/>
            <a:ext cx="7453127" cy="22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500" u="none" cap="none" strike="noStrike">
              <a:solidFill>
                <a:srgbClr val="052264"/>
              </a:solidFill>
              <a:latin typeface="Arial"/>
              <a:ea typeface="Arial"/>
              <a:cs typeface="Arial"/>
              <a:sym typeface="Arial"/>
            </a:endParaRPr>
          </a:p>
        </p:txBody>
      </p:sp>
      <p:pic>
        <p:nvPicPr>
          <p:cNvPr id="663" name="Google Shape;663;p46"/>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
        <p:nvSpPr>
          <p:cNvPr id="664" name="Google Shape;664;p46"/>
          <p:cNvSpPr txBox="1"/>
          <p:nvPr/>
        </p:nvSpPr>
        <p:spPr>
          <a:xfrm>
            <a:off x="1048008" y="1439759"/>
            <a:ext cx="6447501" cy="510272"/>
          </a:xfrm>
          <a:prstGeom prst="rect">
            <a:avLst/>
          </a:prstGeom>
          <a:noFill/>
          <a:ln>
            <a:noFill/>
          </a:ln>
        </p:spPr>
        <p:txBody>
          <a:bodyPr anchorCtr="0" anchor="b" bIns="45700" lIns="91425" spcFirstLastPara="1" rIns="91425" wrap="square" tIns="45700">
            <a:normAutofit fontScale="97500" lnSpcReduction="10000"/>
          </a:bodyPr>
          <a:lstStyle/>
          <a:p>
            <a:pPr indent="0" lvl="0" marL="0" marR="0" rtl="0" algn="l">
              <a:lnSpc>
                <a:spcPct val="100000"/>
              </a:lnSpc>
              <a:spcBef>
                <a:spcPts val="0"/>
              </a:spcBef>
              <a:spcAft>
                <a:spcPts val="0"/>
              </a:spcAft>
              <a:buClr>
                <a:schemeClr val="dk2"/>
              </a:buClr>
              <a:buSzPct val="61538"/>
              <a:buFont typeface="Century Schoolbook"/>
              <a:buNone/>
            </a:pPr>
            <a:r>
              <a:rPr b="0" i="0" lang="en-GB" sz="3000" u="none" cap="small" strike="noStrike">
                <a:solidFill>
                  <a:schemeClr val="dk2"/>
                </a:solidFill>
                <a:latin typeface="Century Schoolbook"/>
                <a:ea typeface="Century Schoolbook"/>
                <a:cs typeface="Century Schoolbook"/>
                <a:sym typeface="Century Schoolbook"/>
              </a:rPr>
              <a:t>Shameless plug ☺ </a:t>
            </a:r>
            <a:endParaRPr b="0" i="0" sz="3000" u="none" cap="small" strike="noStrike">
              <a:solidFill>
                <a:schemeClr val="dk2"/>
              </a:solidFill>
              <a:latin typeface="Century Schoolbook"/>
              <a:ea typeface="Century Schoolbook"/>
              <a:cs typeface="Century Schoolbook"/>
              <a:sym typeface="Century Schoolbook"/>
            </a:endParaRPr>
          </a:p>
        </p:txBody>
      </p:sp>
      <p:sp>
        <p:nvSpPr>
          <p:cNvPr id="665" name="Google Shape;665;p46"/>
          <p:cNvSpPr/>
          <p:nvPr/>
        </p:nvSpPr>
        <p:spPr>
          <a:xfrm>
            <a:off x="359531" y="1969349"/>
            <a:ext cx="8355843" cy="434572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I have various </a:t>
            </a:r>
            <a:r>
              <a:rPr b="0" i="1" lang="en-GB" sz="1800" u="none" cap="none" strike="noStrike">
                <a:solidFill>
                  <a:srgbClr val="000000"/>
                </a:solidFill>
                <a:latin typeface="Calibri"/>
                <a:ea typeface="Calibri"/>
                <a:cs typeface="Calibri"/>
                <a:sym typeface="Calibri"/>
              </a:rPr>
              <a:t>Africa</a:t>
            </a:r>
            <a:r>
              <a:rPr b="0" i="0" lang="en-GB" sz="1800" u="none" cap="none" strike="noStrike">
                <a:solidFill>
                  <a:srgbClr val="000000"/>
                </a:solidFill>
                <a:latin typeface="Calibri"/>
                <a:ea typeface="Calibri"/>
                <a:cs typeface="Calibri"/>
                <a:sym typeface="Calibri"/>
              </a:rPr>
              <a:t>-related resources </a:t>
            </a:r>
            <a:r>
              <a:rPr lang="en-GB" sz="1800">
                <a:latin typeface="Calibri"/>
                <a:ea typeface="Calibri"/>
                <a:cs typeface="Calibri"/>
                <a:sym typeface="Calibri"/>
              </a:rPr>
              <a:t>available</a:t>
            </a:r>
            <a:r>
              <a:rPr b="0" i="0" lang="en-GB" sz="1800" u="none" cap="none" strike="noStrike">
                <a:solidFill>
                  <a:srgbClr val="000000"/>
                </a:solidFill>
                <a:latin typeface="Calibri"/>
                <a:ea typeface="Calibri"/>
                <a:cs typeface="Calibri"/>
                <a:sym typeface="Calibri"/>
              </a:rPr>
              <a:t>, including:</a:t>
            </a:r>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Calibri"/>
                <a:ea typeface="Calibri"/>
                <a:cs typeface="Calibri"/>
                <a:sym typeface="Calibri"/>
              </a:rPr>
              <a:t>Full analysis PDF</a:t>
            </a:r>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Calibri"/>
                <a:ea typeface="Calibri"/>
                <a:cs typeface="Calibri"/>
                <a:sym typeface="Calibri"/>
              </a:rPr>
              <a:t>Full analysis PPT</a:t>
            </a:r>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Calibri"/>
                <a:ea typeface="Calibri"/>
                <a:cs typeface="Calibri"/>
                <a:sym typeface="Calibri"/>
              </a:rPr>
              <a:t>Ten sample questions</a:t>
            </a:r>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Calibri"/>
                <a:ea typeface="Calibri"/>
                <a:cs typeface="Calibri"/>
                <a:sym typeface="Calibri"/>
              </a:rPr>
              <a:t>Knowledge organiser</a:t>
            </a:r>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Calibri"/>
                <a:ea typeface="Calibri"/>
                <a:cs typeface="Calibri"/>
                <a:sym typeface="Calibri"/>
              </a:rPr>
              <a:t>50 quick-fire questions on Verse 2 &amp; Chorus 2 (2022 exam)</a:t>
            </a:r>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Calibri"/>
                <a:ea typeface="Calibri"/>
                <a:cs typeface="Calibri"/>
                <a:sym typeface="Calibri"/>
              </a:rPr>
              <a:t>Full score/transcription is on Sheet Music Plus (search for “Eduqas GCSE Africa Toto score”. This transcription goes into more detail than students will need, and is best used by teachers to get to know the song inside out, and for students to be able to see the inner workings of the song. </a:t>
            </a:r>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Calibri"/>
                <a:ea typeface="Calibri"/>
                <a:cs typeface="Calibri"/>
                <a:sym typeface="Calibri"/>
              </a:rPr>
              <a:t>Plus: 50 quick-fire questions on JS Bach Badinerie Part B, and Ten Sample Popular Music Questions: Rock, Pop, Reggae, Hip Hop, Soul, Ballads, Bhangra, Fusions (incl. comparison)</a:t>
            </a:r>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Calibri"/>
                <a:ea typeface="Calibri"/>
                <a:cs typeface="Calibri"/>
                <a:sym typeface="Calibri"/>
              </a:rPr>
              <a:t>And I present a fortnightly music education podcast, called Teaching Notes, on behalf of the Music Teachers’ Association: www.musicteachers.org/podcast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47"/>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
        <p:nvSpPr>
          <p:cNvPr id="671" name="Google Shape;671;p47"/>
          <p:cNvSpPr txBox="1"/>
          <p:nvPr/>
        </p:nvSpPr>
        <p:spPr>
          <a:xfrm>
            <a:off x="1043608" y="1052736"/>
            <a:ext cx="6984900" cy="483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1"/>
                </a:solidFill>
                <a:latin typeface="Times New Roman"/>
                <a:ea typeface="Times New Roman"/>
                <a:cs typeface="Times New Roman"/>
                <a:sym typeface="Times New Roman"/>
              </a:rPr>
              <a:t>Thank you for attending today.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1"/>
                </a:solidFill>
                <a:latin typeface="Times New Roman"/>
                <a:ea typeface="Times New Roman"/>
                <a:cs typeface="Times New Roman"/>
                <a:sym typeface="Times New Roman"/>
              </a:rPr>
              <a:t>We could really appreciate your feedback. You can email us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C00000"/>
                </a:solidFill>
                <a:latin typeface="Times New Roman"/>
                <a:ea typeface="Times New Roman"/>
                <a:cs typeface="Times New Roman"/>
                <a:sym typeface="Times New Roman"/>
              </a:rPr>
              <a:t>info@passingnoteseducation.co.uk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1"/>
                </a:solidFill>
                <a:latin typeface="Times New Roman"/>
                <a:ea typeface="Times New Roman"/>
                <a:cs typeface="Times New Roman"/>
                <a:sym typeface="Times New Roman"/>
              </a:rPr>
              <a:t>Stay in touch. We’re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1"/>
                </a:solidFill>
                <a:latin typeface="Times New Roman"/>
                <a:ea typeface="Times New Roman"/>
                <a:cs typeface="Times New Roman"/>
                <a:sym typeface="Times New Roman"/>
              </a:rPr>
              <a:t>Twitter @passingnotesed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1"/>
                </a:solidFill>
                <a:latin typeface="Times New Roman"/>
                <a:ea typeface="Times New Roman"/>
                <a:cs typeface="Times New Roman"/>
                <a:sym typeface="Times New Roman"/>
              </a:rPr>
              <a:t>Facebook facebook.com/passingnoteseducation</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Quick Reminder</a:t>
            </a:r>
            <a:endParaRPr/>
          </a:p>
        </p:txBody>
      </p:sp>
      <p:sp>
        <p:nvSpPr>
          <p:cNvPr id="189" name="Google Shape;189;p16"/>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Noto Sans Symbols"/>
              <a:buNone/>
            </a:pPr>
            <a:fld id="{00000000-1234-1234-1234-123412341234}" type="slidenum">
              <a:rPr b="0" i="0" lang="en-GB" sz="825" u="none" cap="none" strike="noStrike">
                <a:solidFill>
                  <a:srgbClr val="052264"/>
                </a:solidFill>
                <a:latin typeface="Calibri"/>
                <a:ea typeface="Calibri"/>
                <a:cs typeface="Calibri"/>
                <a:sym typeface="Calibri"/>
              </a:rPr>
              <a:t>‹#›</a:t>
            </a:fld>
            <a:endParaRPr b="0" i="0" sz="825" u="none" cap="none" strike="noStrike">
              <a:solidFill>
                <a:srgbClr val="052264"/>
              </a:solidFill>
              <a:latin typeface="Calibri"/>
              <a:ea typeface="Calibri"/>
              <a:cs typeface="Calibri"/>
              <a:sym typeface="Calibri"/>
            </a:endParaRPr>
          </a:p>
        </p:txBody>
      </p:sp>
      <p:sp>
        <p:nvSpPr>
          <p:cNvPr id="190" name="Google Shape;190;p16"/>
          <p:cNvSpPr/>
          <p:nvPr/>
        </p:nvSpPr>
        <p:spPr>
          <a:xfrm>
            <a:off x="2822563" y="2073074"/>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91" name="Google Shape;191;p16"/>
          <p:cNvSpPr/>
          <p:nvPr/>
        </p:nvSpPr>
        <p:spPr>
          <a:xfrm>
            <a:off x="4457700" y="331470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92" name="Google Shape;192;p16"/>
          <p:cNvSpPr/>
          <p:nvPr/>
        </p:nvSpPr>
        <p:spPr>
          <a:xfrm>
            <a:off x="776356" y="1779664"/>
            <a:ext cx="7200995"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800" u="none" cap="none" strike="noStrike">
                <a:solidFill>
                  <a:srgbClr val="000000"/>
                </a:solidFill>
                <a:latin typeface="Century Schoolbook"/>
                <a:ea typeface="Century Schoolbook"/>
                <a:cs typeface="Century Schoolbook"/>
                <a:sym typeface="Century Schoolbook"/>
              </a:rPr>
              <a:t>Line-up</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Century Schoolbook"/>
                <a:ea typeface="Century Schoolbook"/>
                <a:cs typeface="Century Schoolbook"/>
                <a:sym typeface="Century Schoolbook"/>
              </a:rPr>
              <a:t>Toto have had many changes of personnel over the years, but the line-up on the recording of </a:t>
            </a:r>
            <a:r>
              <a:rPr b="0" i="1" lang="en-GB" sz="1800" u="none" cap="none" strike="noStrike">
                <a:solidFill>
                  <a:srgbClr val="000000"/>
                </a:solidFill>
                <a:latin typeface="Century Schoolbook"/>
                <a:ea typeface="Century Schoolbook"/>
                <a:cs typeface="Century Schoolbook"/>
                <a:sym typeface="Century Schoolbook"/>
              </a:rPr>
              <a:t>Africa</a:t>
            </a:r>
            <a:r>
              <a:rPr b="0" i="0" lang="en-GB" sz="1800" u="none" cap="none" strike="noStrike">
                <a:solidFill>
                  <a:srgbClr val="000000"/>
                </a:solidFill>
                <a:latin typeface="Century Schoolbook"/>
                <a:ea typeface="Century Schoolbook"/>
                <a:cs typeface="Century Schoolbook"/>
                <a:sym typeface="Century Schoolbook"/>
              </a:rPr>
              <a:t> is:</a:t>
            </a:r>
            <a:endParaRPr/>
          </a:p>
        </p:txBody>
      </p:sp>
      <p:sp>
        <p:nvSpPr>
          <p:cNvPr id="193" name="Google Shape;193;p16"/>
          <p:cNvSpPr/>
          <p:nvPr/>
        </p:nvSpPr>
        <p:spPr>
          <a:xfrm>
            <a:off x="776356" y="2718403"/>
            <a:ext cx="7626979" cy="16158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David Paich</a:t>
            </a:r>
            <a:r>
              <a:rPr b="0" i="0" lang="en-GB" sz="1650" u="none" cap="none" strike="noStrike">
                <a:solidFill>
                  <a:srgbClr val="000000"/>
                </a:solidFill>
                <a:latin typeface="Century Schoolbook"/>
                <a:ea typeface="Century Schoolbook"/>
                <a:cs typeface="Century Schoolbook"/>
                <a:sym typeface="Century Schoolbook"/>
              </a:rPr>
              <a:t>: lead vocals (Verse), backing vocals (BVs), and synthesizer</a:t>
            </a:r>
            <a:endParaRPr/>
          </a:p>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Bobby Kimball</a:t>
            </a:r>
            <a:r>
              <a:rPr b="0" i="0" lang="en-GB" sz="1650" u="none" cap="none" strike="noStrike">
                <a:solidFill>
                  <a:srgbClr val="000000"/>
                </a:solidFill>
                <a:latin typeface="Century Schoolbook"/>
                <a:ea typeface="Century Schoolbook"/>
                <a:cs typeface="Century Schoolbook"/>
                <a:sym typeface="Century Schoolbook"/>
              </a:rPr>
              <a:t>: lead vocals (Chorus), BVs </a:t>
            </a:r>
            <a:endParaRPr/>
          </a:p>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Steve Lukather</a:t>
            </a:r>
            <a:r>
              <a:rPr b="0" i="0" lang="en-GB" sz="1650" u="none" cap="none" strike="noStrike">
                <a:solidFill>
                  <a:srgbClr val="000000"/>
                </a:solidFill>
                <a:latin typeface="Century Schoolbook"/>
                <a:ea typeface="Century Schoolbook"/>
                <a:cs typeface="Century Schoolbook"/>
                <a:sym typeface="Century Schoolbook"/>
              </a:rPr>
              <a:t>: electric guitar, 12-string acoustic guitar, BVs</a:t>
            </a:r>
            <a:endParaRPr/>
          </a:p>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Steve Porcaro</a:t>
            </a:r>
            <a:r>
              <a:rPr b="0" i="0" lang="en-GB" sz="1650" u="none" cap="none" strike="noStrike">
                <a:solidFill>
                  <a:srgbClr val="000000"/>
                </a:solidFill>
                <a:latin typeface="Century Schoolbook"/>
                <a:ea typeface="Century Schoolbook"/>
                <a:cs typeface="Century Schoolbook"/>
                <a:sym typeface="Century Schoolbook"/>
              </a:rPr>
              <a:t>: synthesizers</a:t>
            </a:r>
            <a:endParaRPr/>
          </a:p>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David Hungate</a:t>
            </a:r>
            <a:r>
              <a:rPr b="0" i="0" lang="en-GB" sz="1650" u="none" cap="none" strike="noStrike">
                <a:solidFill>
                  <a:srgbClr val="000000"/>
                </a:solidFill>
                <a:latin typeface="Century Schoolbook"/>
                <a:ea typeface="Century Schoolbook"/>
                <a:cs typeface="Century Schoolbook"/>
                <a:sym typeface="Century Schoolbook"/>
              </a:rPr>
              <a:t>: bass guitar</a:t>
            </a:r>
            <a:endParaRPr/>
          </a:p>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Jeff Porcaro</a:t>
            </a:r>
            <a:r>
              <a:rPr b="0" i="0" lang="en-GB" sz="1650" u="none" cap="none" strike="noStrike">
                <a:solidFill>
                  <a:srgbClr val="000000"/>
                </a:solidFill>
                <a:latin typeface="Century Schoolbook"/>
                <a:ea typeface="Century Schoolbook"/>
                <a:cs typeface="Century Schoolbook"/>
                <a:sym typeface="Century Schoolbook"/>
              </a:rPr>
              <a:t>: drums, cowbell, gong, other percussion</a:t>
            </a:r>
            <a:endParaRPr/>
          </a:p>
        </p:txBody>
      </p:sp>
      <p:sp>
        <p:nvSpPr>
          <p:cNvPr id="194" name="Google Shape;194;p16"/>
          <p:cNvSpPr/>
          <p:nvPr/>
        </p:nvSpPr>
        <p:spPr>
          <a:xfrm>
            <a:off x="1282262" y="4505476"/>
            <a:ext cx="6211614" cy="13619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650" u="none" cap="none" strike="noStrike">
                <a:solidFill>
                  <a:srgbClr val="000000"/>
                </a:solidFill>
                <a:latin typeface="Century Schoolbook"/>
                <a:ea typeface="Century Schoolbook"/>
                <a:cs typeface="Century Schoolbook"/>
                <a:sym typeface="Century Schoolbook"/>
              </a:rPr>
              <a:t>Toto were joined by some extra musicians:</a:t>
            </a:r>
            <a:endParaRPr/>
          </a:p>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	Lenny Castro</a:t>
            </a:r>
            <a:r>
              <a:rPr b="0" i="0" lang="en-GB" sz="1650" u="none" cap="none" strike="noStrike">
                <a:solidFill>
                  <a:srgbClr val="000000"/>
                </a:solidFill>
                <a:latin typeface="Century Schoolbook"/>
                <a:ea typeface="Century Schoolbook"/>
                <a:cs typeface="Century Schoolbook"/>
                <a:sym typeface="Century Schoolbook"/>
              </a:rPr>
              <a:t>: congas, shakers, other percussion</a:t>
            </a:r>
            <a:endParaRPr/>
          </a:p>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	Jim Horn:</a:t>
            </a:r>
            <a:r>
              <a:rPr b="0" i="0" lang="en-GB" sz="1650" u="none" cap="none" strike="noStrike">
                <a:solidFill>
                  <a:srgbClr val="000000"/>
                </a:solidFill>
                <a:latin typeface="Century Schoolbook"/>
                <a:ea typeface="Century Schoolbook"/>
                <a:cs typeface="Century Schoolbook"/>
                <a:sym typeface="Century Schoolbook"/>
              </a:rPr>
              <a:t> recorders</a:t>
            </a:r>
            <a:endParaRPr/>
          </a:p>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	Joe</a:t>
            </a:r>
            <a:r>
              <a:rPr b="0" i="0" lang="en-GB" sz="1650" u="none" cap="none" strike="noStrike">
                <a:solidFill>
                  <a:srgbClr val="000000"/>
                </a:solidFill>
                <a:latin typeface="Century Schoolbook"/>
                <a:ea typeface="Century Schoolbook"/>
                <a:cs typeface="Century Schoolbook"/>
                <a:sym typeface="Century Schoolbook"/>
              </a:rPr>
              <a:t> </a:t>
            </a:r>
            <a:r>
              <a:rPr b="1" i="0" lang="en-GB" sz="1650" u="none" cap="none" strike="noStrike">
                <a:solidFill>
                  <a:srgbClr val="000000"/>
                </a:solidFill>
                <a:latin typeface="Century Schoolbook"/>
                <a:ea typeface="Century Schoolbook"/>
                <a:cs typeface="Century Schoolbook"/>
                <a:sym typeface="Century Schoolbook"/>
              </a:rPr>
              <a:t>Porcaro</a:t>
            </a:r>
            <a:r>
              <a:rPr b="0" i="0" lang="en-GB" sz="1650" u="none" cap="none" strike="noStrike">
                <a:solidFill>
                  <a:srgbClr val="000000"/>
                </a:solidFill>
                <a:latin typeface="Century Schoolbook"/>
                <a:ea typeface="Century Schoolbook"/>
                <a:cs typeface="Century Schoolbook"/>
                <a:sym typeface="Century Schoolbook"/>
              </a:rPr>
              <a:t>: marimba, percussion</a:t>
            </a:r>
            <a:endParaRPr/>
          </a:p>
          <a:p>
            <a:pPr indent="0" lvl="0" marL="0" marR="0" rtl="0" algn="l">
              <a:lnSpc>
                <a:spcPct val="100000"/>
              </a:lnSpc>
              <a:spcBef>
                <a:spcPts val="0"/>
              </a:spcBef>
              <a:spcAft>
                <a:spcPts val="0"/>
              </a:spcAft>
              <a:buNone/>
            </a:pPr>
            <a:r>
              <a:rPr b="1" i="0" lang="en-GB" sz="1650" u="none" cap="none" strike="noStrike">
                <a:solidFill>
                  <a:srgbClr val="000000"/>
                </a:solidFill>
                <a:latin typeface="Century Schoolbook"/>
                <a:ea typeface="Century Schoolbook"/>
                <a:cs typeface="Century Schoolbook"/>
                <a:sym typeface="Century Schoolbook"/>
              </a:rPr>
              <a:t>	Timothy B Schmit</a:t>
            </a:r>
            <a:r>
              <a:rPr b="0" i="0" lang="en-GB" sz="1650" u="none" cap="none" strike="noStrike">
                <a:solidFill>
                  <a:srgbClr val="000000"/>
                </a:solidFill>
                <a:latin typeface="Century Schoolbook"/>
                <a:ea typeface="Century Schoolbook"/>
                <a:cs typeface="Century Schoolbook"/>
                <a:sym typeface="Century Schoolbook"/>
              </a:rPr>
              <a:t>: backing vocals</a:t>
            </a:r>
            <a:endParaRPr b="0" i="0" sz="1650" u="none" cap="none" strike="noStrike">
              <a:solidFill>
                <a:srgbClr val="000000"/>
              </a:solidFill>
              <a:latin typeface="Century Schoolbook"/>
              <a:ea typeface="Century Schoolbook"/>
              <a:cs typeface="Century Schoolbook"/>
              <a:sym typeface="Century Schoolbook"/>
            </a:endParaRPr>
          </a:p>
        </p:txBody>
      </p:sp>
      <p:pic>
        <p:nvPicPr>
          <p:cNvPr id="195" name="Google Shape;195;p16"/>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
        <p:nvSpPr>
          <p:cNvPr id="196" name="Google Shape;196;p16"/>
          <p:cNvSpPr txBox="1"/>
          <p:nvPr/>
        </p:nvSpPr>
        <p:spPr>
          <a:xfrm>
            <a:off x="4192951" y="486625"/>
            <a:ext cx="3972900" cy="1177500"/>
          </a:xfrm>
          <a:prstGeom prst="rect">
            <a:avLst/>
          </a:prstGeom>
          <a:solidFill>
            <a:srgbClr val="EECDA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2" marL="0" marR="0" rtl="0" algn="ctr">
              <a:lnSpc>
                <a:spcPct val="100000"/>
              </a:lnSpc>
              <a:spcBef>
                <a:spcPts val="0"/>
              </a:spcBef>
              <a:spcAft>
                <a:spcPts val="0"/>
              </a:spcAft>
              <a:buNone/>
            </a:pPr>
            <a:r>
              <a:rPr lang="en-GB" sz="1800"/>
              <a:t>You don’t need to know the musicians’ names for the exam, except for two… the song’s composers… who were they?</a:t>
            </a:r>
            <a:endParaRPr/>
          </a:p>
        </p:txBody>
      </p:sp>
      <p:sp>
        <p:nvSpPr>
          <p:cNvPr id="197" name="Google Shape;197;p16"/>
          <p:cNvSpPr/>
          <p:nvPr/>
        </p:nvSpPr>
        <p:spPr>
          <a:xfrm>
            <a:off x="755975" y="2718403"/>
            <a:ext cx="1494300" cy="352200"/>
          </a:xfrm>
          <a:prstGeom prst="roundRect">
            <a:avLst>
              <a:gd fmla="val 16667" name="adj"/>
            </a:avLst>
          </a:prstGeom>
          <a:noFill/>
          <a:ln cap="flat" cmpd="sng" w="25400">
            <a:solidFill>
              <a:srgbClr val="FF00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a:p>
        </p:txBody>
      </p:sp>
      <p:sp>
        <p:nvSpPr>
          <p:cNvPr id="198" name="Google Shape;198;p16"/>
          <p:cNvSpPr/>
          <p:nvPr/>
        </p:nvSpPr>
        <p:spPr>
          <a:xfrm>
            <a:off x="845000" y="3981375"/>
            <a:ext cx="1494300" cy="352200"/>
          </a:xfrm>
          <a:prstGeom prst="roundRect">
            <a:avLst>
              <a:gd fmla="val 16667" name="adj"/>
            </a:avLst>
          </a:prstGeom>
          <a:noFill/>
          <a:ln cap="flat" cmpd="sng" w="25400">
            <a:solidFill>
              <a:srgbClr val="FF00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205" name="Google Shape;205;p17"/>
          <p:cNvSpPr/>
          <p:nvPr/>
        </p:nvSpPr>
        <p:spPr>
          <a:xfrm>
            <a:off x="2717184" y="2191030"/>
            <a:ext cx="1698287" cy="587713"/>
          </a:xfrm>
          <a:prstGeom prst="roundRect">
            <a:avLst>
              <a:gd fmla="val 16667" name="adj"/>
            </a:avLst>
          </a:prstGeom>
          <a:solidFill>
            <a:srgbClr val="E3F1D9"/>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Verse 2</a:t>
            </a:r>
            <a:endParaRPr/>
          </a:p>
        </p:txBody>
      </p:sp>
      <p:sp>
        <p:nvSpPr>
          <p:cNvPr id="206" name="Google Shape;206;p17"/>
          <p:cNvSpPr/>
          <p:nvPr/>
        </p:nvSpPr>
        <p:spPr>
          <a:xfrm>
            <a:off x="4531946" y="1481469"/>
            <a:ext cx="1698287" cy="587713"/>
          </a:xfrm>
          <a:prstGeom prst="roundRect">
            <a:avLst>
              <a:gd fmla="val 16667" name="adj"/>
            </a:avLst>
          </a:prstGeom>
          <a:solidFill>
            <a:srgbClr val="FFF2CC"/>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Chorus 1</a:t>
            </a:r>
            <a:endParaRPr/>
          </a:p>
        </p:txBody>
      </p:sp>
      <p:sp>
        <p:nvSpPr>
          <p:cNvPr id="207" name="Google Shape;207;p17"/>
          <p:cNvSpPr/>
          <p:nvPr/>
        </p:nvSpPr>
        <p:spPr>
          <a:xfrm>
            <a:off x="862315" y="1481083"/>
            <a:ext cx="1698287" cy="587713"/>
          </a:xfrm>
          <a:prstGeom prst="roundRect">
            <a:avLst>
              <a:gd fmla="val 16667" name="adj"/>
            </a:avLst>
          </a:prstGeom>
          <a:solidFill>
            <a:srgbClr val="FAE5D4"/>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Intro</a:t>
            </a:r>
            <a:endParaRPr/>
          </a:p>
        </p:txBody>
      </p:sp>
      <p:sp>
        <p:nvSpPr>
          <p:cNvPr id="208" name="Google Shape;208;p17"/>
          <p:cNvSpPr/>
          <p:nvPr/>
        </p:nvSpPr>
        <p:spPr>
          <a:xfrm>
            <a:off x="862314" y="3579293"/>
            <a:ext cx="1698287" cy="587713"/>
          </a:xfrm>
          <a:prstGeom prst="roundRect">
            <a:avLst>
              <a:gd fmla="val 16667" name="adj"/>
            </a:avLst>
          </a:prstGeom>
          <a:solidFill>
            <a:srgbClr val="FAE5D4"/>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Outro</a:t>
            </a:r>
            <a:endParaRPr/>
          </a:p>
        </p:txBody>
      </p:sp>
      <p:sp>
        <p:nvSpPr>
          <p:cNvPr id="209" name="Google Shape;209;p17"/>
          <p:cNvSpPr/>
          <p:nvPr/>
        </p:nvSpPr>
        <p:spPr>
          <a:xfrm>
            <a:off x="2717183" y="2900929"/>
            <a:ext cx="1698287" cy="587713"/>
          </a:xfrm>
          <a:prstGeom prst="roundRect">
            <a:avLst>
              <a:gd fmla="val 16667" name="adj"/>
            </a:avLst>
          </a:prstGeom>
          <a:solidFill>
            <a:srgbClr val="E3F1D9"/>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Solo</a:t>
            </a:r>
            <a:endParaRPr/>
          </a:p>
        </p:txBody>
      </p:sp>
      <p:sp>
        <p:nvSpPr>
          <p:cNvPr id="210" name="Google Shape;210;p17"/>
          <p:cNvSpPr/>
          <p:nvPr/>
        </p:nvSpPr>
        <p:spPr>
          <a:xfrm>
            <a:off x="862315" y="2191102"/>
            <a:ext cx="1698287" cy="587713"/>
          </a:xfrm>
          <a:prstGeom prst="roundRect">
            <a:avLst>
              <a:gd fmla="val 16667" name="adj"/>
            </a:avLst>
          </a:prstGeom>
          <a:solidFill>
            <a:srgbClr val="FAE5D4"/>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Link 1</a:t>
            </a:r>
            <a:endParaRPr/>
          </a:p>
        </p:txBody>
      </p:sp>
      <p:sp>
        <p:nvSpPr>
          <p:cNvPr id="211" name="Google Shape;211;p17"/>
          <p:cNvSpPr/>
          <p:nvPr/>
        </p:nvSpPr>
        <p:spPr>
          <a:xfrm>
            <a:off x="2717184" y="1479161"/>
            <a:ext cx="1698287" cy="587713"/>
          </a:xfrm>
          <a:prstGeom prst="roundRect">
            <a:avLst>
              <a:gd fmla="val 16667" name="adj"/>
            </a:avLst>
          </a:prstGeom>
          <a:solidFill>
            <a:srgbClr val="E3F1D9"/>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Verse 1</a:t>
            </a:r>
            <a:endParaRPr/>
          </a:p>
        </p:txBody>
      </p:sp>
      <p:sp>
        <p:nvSpPr>
          <p:cNvPr id="212" name="Google Shape;212;p17"/>
          <p:cNvSpPr/>
          <p:nvPr/>
        </p:nvSpPr>
        <p:spPr>
          <a:xfrm>
            <a:off x="4531946" y="2193337"/>
            <a:ext cx="1698287" cy="587713"/>
          </a:xfrm>
          <a:prstGeom prst="roundRect">
            <a:avLst>
              <a:gd fmla="val 16667" name="adj"/>
            </a:avLst>
          </a:prstGeom>
          <a:solidFill>
            <a:srgbClr val="FFF2CC"/>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Chorus 2</a:t>
            </a:r>
            <a:endParaRPr/>
          </a:p>
        </p:txBody>
      </p:sp>
      <p:sp>
        <p:nvSpPr>
          <p:cNvPr id="213" name="Google Shape;213;p17"/>
          <p:cNvSpPr/>
          <p:nvPr/>
        </p:nvSpPr>
        <p:spPr>
          <a:xfrm>
            <a:off x="4531945" y="2900192"/>
            <a:ext cx="1698287" cy="587713"/>
          </a:xfrm>
          <a:prstGeom prst="roundRect">
            <a:avLst>
              <a:gd fmla="val 16667" name="adj"/>
            </a:avLst>
          </a:prstGeom>
          <a:solidFill>
            <a:srgbClr val="FFF2CC"/>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Chorus 3</a:t>
            </a:r>
            <a:endParaRPr/>
          </a:p>
        </p:txBody>
      </p:sp>
      <p:sp>
        <p:nvSpPr>
          <p:cNvPr id="214" name="Google Shape;214;p17"/>
          <p:cNvSpPr/>
          <p:nvPr/>
        </p:nvSpPr>
        <p:spPr>
          <a:xfrm>
            <a:off x="6346707" y="2905205"/>
            <a:ext cx="1698287" cy="587713"/>
          </a:xfrm>
          <a:prstGeom prst="roundRect">
            <a:avLst>
              <a:gd fmla="val 16667" name="adj"/>
            </a:avLst>
          </a:prstGeom>
          <a:solidFill>
            <a:srgbClr val="FFF2CC"/>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Chorus 4</a:t>
            </a:r>
            <a:endParaRPr/>
          </a:p>
        </p:txBody>
      </p:sp>
      <p:sp>
        <p:nvSpPr>
          <p:cNvPr id="215" name="Google Shape;215;p17"/>
          <p:cNvSpPr/>
          <p:nvPr/>
        </p:nvSpPr>
        <p:spPr>
          <a:xfrm>
            <a:off x="862315" y="2897956"/>
            <a:ext cx="1698287" cy="587713"/>
          </a:xfrm>
          <a:prstGeom prst="roundRect">
            <a:avLst>
              <a:gd fmla="val 16667" name="adj"/>
            </a:avLst>
          </a:prstGeom>
          <a:solidFill>
            <a:srgbClr val="FAE5D4"/>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Link 2</a:t>
            </a:r>
            <a:endParaRPr/>
          </a:p>
        </p:txBody>
      </p:sp>
      <p:pic>
        <p:nvPicPr>
          <p:cNvPr id="216" name="Google Shape;216;p17"/>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
        <p:nvSpPr>
          <p:cNvPr id="217" name="Google Shape;217;p17"/>
          <p:cNvSpPr txBox="1"/>
          <p:nvPr/>
        </p:nvSpPr>
        <p:spPr>
          <a:xfrm>
            <a:off x="1259830" y="324420"/>
            <a:ext cx="6447501" cy="510272"/>
          </a:xfrm>
          <a:prstGeom prst="rect">
            <a:avLst/>
          </a:prstGeom>
          <a:noFill/>
          <a:ln>
            <a:noFill/>
          </a:ln>
        </p:spPr>
        <p:txBody>
          <a:bodyPr anchorCtr="0" anchor="b" bIns="45700" lIns="91425" spcFirstLastPara="1" rIns="91425" wrap="square" tIns="45700">
            <a:normAutofit fontScale="97500" lnSpcReduction="10000"/>
          </a:bodyPr>
          <a:lstStyle/>
          <a:p>
            <a:pPr indent="0" lvl="0" marL="0" marR="0" rtl="0" algn="l">
              <a:lnSpc>
                <a:spcPct val="100000"/>
              </a:lnSpc>
              <a:spcBef>
                <a:spcPts val="0"/>
              </a:spcBef>
              <a:spcAft>
                <a:spcPts val="0"/>
              </a:spcAft>
              <a:buClr>
                <a:schemeClr val="dk2"/>
              </a:buClr>
              <a:buSzPct val="61538"/>
              <a:buFont typeface="Century Schoolbook"/>
              <a:buNone/>
            </a:pPr>
            <a:r>
              <a:rPr b="0" i="0" lang="en-GB" sz="3000" u="none" cap="small" strike="noStrike">
                <a:solidFill>
                  <a:schemeClr val="dk2"/>
                </a:solidFill>
                <a:latin typeface="Century Schoolbook"/>
                <a:ea typeface="Century Schoolbook"/>
                <a:cs typeface="Century Schoolbook"/>
                <a:sym typeface="Century Schoolbook"/>
              </a:rPr>
              <a:t>Quick Reminder</a:t>
            </a:r>
            <a:endParaRPr b="0" i="0" sz="3000" u="none" cap="small" strike="noStrike">
              <a:solidFill>
                <a:schemeClr val="dk2"/>
              </a:solidFill>
              <a:latin typeface="Century Schoolbook"/>
              <a:ea typeface="Century Schoolbook"/>
              <a:cs typeface="Century Schoolbook"/>
              <a:sym typeface="Century Schoolbook"/>
            </a:endParaRPr>
          </a:p>
        </p:txBody>
      </p:sp>
      <p:sp>
        <p:nvSpPr>
          <p:cNvPr id="218" name="Google Shape;218;p17"/>
          <p:cNvSpPr txBox="1"/>
          <p:nvPr/>
        </p:nvSpPr>
        <p:spPr>
          <a:xfrm>
            <a:off x="840089" y="795352"/>
            <a:ext cx="8158734" cy="2910580"/>
          </a:xfrm>
          <a:prstGeom prst="rect">
            <a:avLst/>
          </a:prstGeom>
          <a:noFill/>
          <a:ln>
            <a:noFill/>
          </a:ln>
        </p:spPr>
        <p:txBody>
          <a:bodyPr anchorCtr="0" anchor="t" bIns="45700" lIns="91425" spcFirstLastPara="1" rIns="91425" wrap="square" tIns="45700">
            <a:noAutofit/>
          </a:bodyPr>
          <a:lstStyle/>
          <a:p>
            <a:pPr indent="0" lvl="0" marL="148590" marR="0" rtl="0" algn="l">
              <a:lnSpc>
                <a:spcPct val="100000"/>
              </a:lnSpc>
              <a:spcBef>
                <a:spcPts val="600"/>
              </a:spcBef>
              <a:spcAft>
                <a:spcPts val="0"/>
              </a:spcAft>
              <a:buClr>
                <a:schemeClr val="accent1"/>
              </a:buClr>
              <a:buSzPts val="1260"/>
              <a:buFont typeface="Noto Sans Symbols"/>
              <a:buNone/>
            </a:pPr>
            <a:r>
              <a:rPr b="0" i="0" lang="en-GB" sz="1800" u="none" cap="none" strike="noStrike">
                <a:solidFill>
                  <a:schemeClr val="dk1"/>
                </a:solidFill>
                <a:latin typeface="Century Schoolbook"/>
                <a:ea typeface="Century Schoolbook"/>
                <a:cs typeface="Century Schoolbook"/>
                <a:sym typeface="Century Schoolbook"/>
              </a:rPr>
              <a:t>This is where Verse 2 and Chorus 2 fit into the whole song.</a:t>
            </a:r>
            <a:endParaRPr/>
          </a:p>
        </p:txBody>
      </p:sp>
      <p:sp>
        <p:nvSpPr>
          <p:cNvPr id="219" name="Google Shape;219;p17"/>
          <p:cNvSpPr txBox="1"/>
          <p:nvPr/>
        </p:nvSpPr>
        <p:spPr>
          <a:xfrm>
            <a:off x="424275" y="4322700"/>
            <a:ext cx="8118600" cy="2285700"/>
          </a:xfrm>
          <a:prstGeom prst="rect">
            <a:avLst/>
          </a:prstGeom>
          <a:solidFill>
            <a:srgbClr val="F1CFC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GB" sz="1800" u="none" cap="none" strike="noStrike">
                <a:solidFill>
                  <a:srgbClr val="000000"/>
                </a:solidFill>
                <a:latin typeface="Arial"/>
                <a:ea typeface="Arial"/>
                <a:cs typeface="Arial"/>
                <a:sym typeface="Arial"/>
              </a:rPr>
              <a:t>Why do we need to know this?</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There could be a question such as:</a:t>
            </a:r>
            <a:endParaRPr/>
          </a:p>
          <a:p>
            <a:pPr indent="-400050" lvl="0" marL="400050" marR="0" rtl="0" algn="l">
              <a:lnSpc>
                <a:spcPct val="100000"/>
              </a:lnSpc>
              <a:spcBef>
                <a:spcPts val="0"/>
              </a:spcBef>
              <a:spcAft>
                <a:spcPts val="0"/>
              </a:spcAft>
              <a:buClr>
                <a:srgbClr val="000000"/>
              </a:buClr>
              <a:buSzPts val="1800"/>
              <a:buFont typeface="Arial"/>
              <a:buAutoNum type="romanLcParenBoth"/>
            </a:pPr>
            <a:r>
              <a:rPr b="0" i="0" lang="en-GB" sz="1800" u="none" cap="none" strike="noStrike">
                <a:solidFill>
                  <a:srgbClr val="000000"/>
                </a:solidFill>
                <a:latin typeface="Arial"/>
                <a:ea typeface="Arial"/>
                <a:cs typeface="Arial"/>
                <a:sym typeface="Arial"/>
              </a:rPr>
              <a:t>Name the </a:t>
            </a:r>
            <a:r>
              <a:rPr b="1" i="0" lang="en-GB" sz="1800" u="none" cap="none" strike="noStrike">
                <a:solidFill>
                  <a:srgbClr val="000000"/>
                </a:solidFill>
                <a:latin typeface="Arial"/>
                <a:ea typeface="Arial"/>
                <a:cs typeface="Arial"/>
                <a:sym typeface="Arial"/>
              </a:rPr>
              <a:t>harmonic pattern </a:t>
            </a:r>
            <a:r>
              <a:rPr b="0" i="0" lang="en-GB" sz="1800" u="none" cap="none" strike="noStrike">
                <a:solidFill>
                  <a:srgbClr val="000000"/>
                </a:solidFill>
                <a:latin typeface="Arial"/>
                <a:ea typeface="Arial"/>
                <a:cs typeface="Arial"/>
                <a:sym typeface="Arial"/>
              </a:rPr>
              <a:t>played by the synthesizer at the end of the </a:t>
            </a:r>
            <a:r>
              <a:rPr lang="en-GB" sz="1800"/>
              <a:t>every</a:t>
            </a:r>
            <a:r>
              <a:rPr b="0" i="0" lang="en-GB" sz="1800" u="none" cap="none" strike="noStrike">
                <a:solidFill>
                  <a:srgbClr val="000000"/>
                </a:solidFill>
                <a:latin typeface="Arial"/>
                <a:ea typeface="Arial"/>
                <a:cs typeface="Arial"/>
                <a:sym typeface="Arial"/>
              </a:rPr>
              <a:t> line of Verse 2.</a:t>
            </a:r>
            <a:endParaRPr/>
          </a:p>
          <a:p>
            <a:pPr indent="0" lvl="2" marL="0" marR="0" rtl="0" algn="l">
              <a:lnSpc>
                <a:spcPct val="100000"/>
              </a:lnSpc>
              <a:spcBef>
                <a:spcPts val="0"/>
              </a:spcBef>
              <a:spcAft>
                <a:spcPts val="0"/>
              </a:spcAft>
              <a:buNone/>
            </a:pPr>
            <a:r>
              <a:rPr b="1" i="0" lang="en-GB" sz="1800" u="none" cap="none" strike="noStrike">
                <a:solidFill>
                  <a:srgbClr val="000000"/>
                </a:solidFill>
                <a:latin typeface="Arial"/>
                <a:ea typeface="Arial"/>
                <a:cs typeface="Arial"/>
                <a:sym typeface="Arial"/>
              </a:rPr>
              <a:t>	</a:t>
            </a:r>
            <a:endParaRPr/>
          </a:p>
          <a:p>
            <a:pPr indent="-400050" lvl="0" marL="400050" marR="0" rtl="0" algn="l">
              <a:lnSpc>
                <a:spcPct val="100000"/>
              </a:lnSpc>
              <a:spcBef>
                <a:spcPts val="0"/>
              </a:spcBef>
              <a:spcAft>
                <a:spcPts val="0"/>
              </a:spcAft>
              <a:buClr>
                <a:srgbClr val="000000"/>
              </a:buClr>
              <a:buSzPts val="1800"/>
              <a:buFont typeface="Arial"/>
              <a:buAutoNum type="romanLcParenBoth"/>
            </a:pPr>
            <a:r>
              <a:rPr b="0" i="0" lang="en-GB" sz="1800" u="none" cap="none" strike="noStrike">
                <a:solidFill>
                  <a:srgbClr val="000000"/>
                </a:solidFill>
                <a:latin typeface="Arial"/>
                <a:ea typeface="Arial"/>
                <a:cs typeface="Arial"/>
                <a:sym typeface="Arial"/>
              </a:rPr>
              <a:t>In which </a:t>
            </a:r>
            <a:r>
              <a:rPr b="1" i="0" lang="en-GB" sz="1800" u="none" cap="none" strike="noStrike">
                <a:solidFill>
                  <a:srgbClr val="000000"/>
                </a:solidFill>
                <a:latin typeface="Arial"/>
                <a:ea typeface="Arial"/>
                <a:cs typeface="Arial"/>
                <a:sym typeface="Arial"/>
              </a:rPr>
              <a:t>section</a:t>
            </a:r>
            <a:r>
              <a:rPr b="0" i="0" lang="en-GB" sz="1800" u="none" cap="none" strike="noStrike">
                <a:solidFill>
                  <a:srgbClr val="000000"/>
                </a:solidFill>
                <a:latin typeface="Arial"/>
                <a:ea typeface="Arial"/>
                <a:cs typeface="Arial"/>
                <a:sym typeface="Arial"/>
              </a:rPr>
              <a:t> of the whole song is this pattern first heard?</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800"/>
          </a:p>
          <a:p>
            <a:pPr indent="0" lvl="1"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20" name="Google Shape;220;p17"/>
          <p:cNvSpPr txBox="1"/>
          <p:nvPr/>
        </p:nvSpPr>
        <p:spPr>
          <a:xfrm>
            <a:off x="3450098" y="5261654"/>
            <a:ext cx="2938800" cy="408000"/>
          </a:xfrm>
          <a:prstGeom prst="rect">
            <a:avLst/>
          </a:prstGeom>
          <a:solidFill>
            <a:srgbClr val="EECDA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2" marL="0" marR="0" rtl="0" algn="l">
              <a:lnSpc>
                <a:spcPct val="100000"/>
              </a:lnSpc>
              <a:spcBef>
                <a:spcPts val="0"/>
              </a:spcBef>
              <a:spcAft>
                <a:spcPts val="0"/>
              </a:spcAft>
              <a:buNone/>
            </a:pPr>
            <a:r>
              <a:rPr b="1" i="0" lang="en-GB" sz="1800" u="none" cap="none" strike="noStrike">
                <a:solidFill>
                  <a:srgbClr val="000000"/>
                </a:solidFill>
                <a:latin typeface="Arial"/>
                <a:ea typeface="Arial"/>
                <a:cs typeface="Arial"/>
                <a:sym typeface="Arial"/>
              </a:rPr>
              <a:t>Answer</a:t>
            </a:r>
            <a:r>
              <a:rPr b="0" i="0" lang="en-GB" sz="1800" u="none" cap="none" strike="noStrike">
                <a:solidFill>
                  <a:srgbClr val="000000"/>
                </a:solidFill>
                <a:latin typeface="Arial"/>
                <a:ea typeface="Arial"/>
                <a:cs typeface="Arial"/>
                <a:sym typeface="Arial"/>
              </a:rPr>
              <a:t>: </a:t>
            </a:r>
            <a:r>
              <a:rPr b="0" i="0" lang="en-GB" sz="2200" u="none" cap="none" strike="noStrike">
                <a:solidFill>
                  <a:srgbClr val="000000"/>
                </a:solidFill>
                <a:latin typeface="Radley"/>
                <a:ea typeface="Radley"/>
                <a:cs typeface="Radley"/>
                <a:sym typeface="Radley"/>
              </a:rPr>
              <a:t>Riff A / a riff</a:t>
            </a:r>
            <a:endParaRPr/>
          </a:p>
        </p:txBody>
      </p:sp>
      <p:sp>
        <p:nvSpPr>
          <p:cNvPr id="221" name="Google Shape;221;p17"/>
          <p:cNvSpPr txBox="1"/>
          <p:nvPr/>
        </p:nvSpPr>
        <p:spPr>
          <a:xfrm>
            <a:off x="3450098" y="6054780"/>
            <a:ext cx="2938800" cy="408000"/>
          </a:xfrm>
          <a:prstGeom prst="rect">
            <a:avLst/>
          </a:prstGeom>
          <a:solidFill>
            <a:srgbClr val="EECDA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1" marL="0" marR="0" rtl="0" algn="l">
              <a:lnSpc>
                <a:spcPct val="100000"/>
              </a:lnSpc>
              <a:spcBef>
                <a:spcPts val="0"/>
              </a:spcBef>
              <a:spcAft>
                <a:spcPts val="0"/>
              </a:spcAft>
              <a:buNone/>
            </a:pPr>
            <a:r>
              <a:rPr b="1" i="0" lang="en-GB" sz="1800" u="none" cap="none" strike="noStrike">
                <a:solidFill>
                  <a:srgbClr val="000000"/>
                </a:solidFill>
                <a:latin typeface="Arial"/>
                <a:ea typeface="Arial"/>
                <a:cs typeface="Arial"/>
                <a:sym typeface="Arial"/>
              </a:rPr>
              <a:t>Answer: </a:t>
            </a:r>
            <a:r>
              <a:rPr b="0" i="0" lang="en-GB" sz="2200" u="none" cap="none" strike="noStrike">
                <a:solidFill>
                  <a:srgbClr val="000000"/>
                </a:solidFill>
                <a:latin typeface="Radley"/>
                <a:ea typeface="Radley"/>
                <a:cs typeface="Radley"/>
                <a:sym typeface="Radley"/>
              </a:rPr>
              <a:t>The Intro</a:t>
            </a:r>
            <a:endParaRPr b="1" i="0" sz="2200" u="none" cap="none" strike="noStrike">
              <a:solidFill>
                <a:srgbClr val="000000"/>
              </a:solidFill>
              <a:latin typeface="Radley"/>
              <a:ea typeface="Radley"/>
              <a:cs typeface="Radley"/>
              <a:sym typeface="Radley"/>
            </a:endParaRPr>
          </a:p>
        </p:txBody>
      </p:sp>
      <p:sp>
        <p:nvSpPr>
          <p:cNvPr id="222" name="Google Shape;222;p17"/>
          <p:cNvSpPr/>
          <p:nvPr/>
        </p:nvSpPr>
        <p:spPr>
          <a:xfrm>
            <a:off x="2623649" y="2069750"/>
            <a:ext cx="3723000" cy="834900"/>
          </a:xfrm>
          <a:prstGeom prst="roundRect">
            <a:avLst>
              <a:gd fmla="val 16667" name="adj"/>
            </a:avLst>
          </a:prstGeom>
          <a:noFill/>
          <a:ln cap="flat" cmpd="sng" w="25400">
            <a:solidFill>
              <a:srgbClr val="FF00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228" name="Google Shape;228;p18"/>
          <p:cNvSpPr/>
          <p:nvPr/>
        </p:nvSpPr>
        <p:spPr>
          <a:xfrm>
            <a:off x="873477" y="2123260"/>
            <a:ext cx="1698287" cy="347081"/>
          </a:xfrm>
          <a:prstGeom prst="roundRect">
            <a:avLst>
              <a:gd fmla="val 16667" name="adj"/>
            </a:avLst>
          </a:prstGeom>
          <a:solidFill>
            <a:srgbClr val="FAE5D4"/>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C# minor</a:t>
            </a:r>
            <a:endParaRPr b="1" i="0" sz="1050" u="none" cap="none" strike="noStrike">
              <a:solidFill>
                <a:schemeClr val="dk1"/>
              </a:solidFill>
              <a:latin typeface="Arial"/>
              <a:ea typeface="Arial"/>
              <a:cs typeface="Arial"/>
              <a:sym typeface="Arial"/>
            </a:endParaRPr>
          </a:p>
        </p:txBody>
      </p:sp>
      <p:sp>
        <p:nvSpPr>
          <p:cNvPr id="229" name="Google Shape;229;p18"/>
          <p:cNvSpPr/>
          <p:nvPr/>
        </p:nvSpPr>
        <p:spPr>
          <a:xfrm>
            <a:off x="2728345" y="2123260"/>
            <a:ext cx="1698287" cy="347081"/>
          </a:xfrm>
          <a:prstGeom prst="roundRect">
            <a:avLst>
              <a:gd fmla="val 16667" name="adj"/>
            </a:avLst>
          </a:prstGeom>
          <a:solidFill>
            <a:srgbClr val="E3F1D9"/>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B major</a:t>
            </a:r>
            <a:endParaRPr/>
          </a:p>
        </p:txBody>
      </p:sp>
      <p:sp>
        <p:nvSpPr>
          <p:cNvPr id="230" name="Google Shape;230;p18"/>
          <p:cNvSpPr/>
          <p:nvPr/>
        </p:nvSpPr>
        <p:spPr>
          <a:xfrm>
            <a:off x="4543108" y="2123260"/>
            <a:ext cx="1698287" cy="347081"/>
          </a:xfrm>
          <a:prstGeom prst="roundRect">
            <a:avLst>
              <a:gd fmla="val 16667" name="adj"/>
            </a:avLst>
          </a:prstGeom>
          <a:solidFill>
            <a:srgbClr val="FFF2CC"/>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GB" sz="2100" u="none" cap="none" strike="noStrike">
                <a:solidFill>
                  <a:schemeClr val="dk1"/>
                </a:solidFill>
                <a:latin typeface="Arial"/>
                <a:ea typeface="Arial"/>
                <a:cs typeface="Arial"/>
                <a:sym typeface="Arial"/>
              </a:rPr>
              <a:t>A major</a:t>
            </a:r>
            <a:endParaRPr/>
          </a:p>
        </p:txBody>
      </p:sp>
      <p:sp>
        <p:nvSpPr>
          <p:cNvPr id="231" name="Google Shape;231;p18"/>
          <p:cNvSpPr txBox="1"/>
          <p:nvPr>
            <p:ph type="title"/>
          </p:nvPr>
        </p:nvSpPr>
        <p:spPr>
          <a:xfrm>
            <a:off x="776357" y="119677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Harmony and Tonality</a:t>
            </a:r>
            <a:endParaRPr/>
          </a:p>
        </p:txBody>
      </p:sp>
      <p:sp>
        <p:nvSpPr>
          <p:cNvPr id="232" name="Google Shape;232;p18"/>
          <p:cNvSpPr/>
          <p:nvPr/>
        </p:nvSpPr>
        <p:spPr>
          <a:xfrm>
            <a:off x="760062" y="1691132"/>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100" u="none" cap="none" strike="noStrike">
                <a:solidFill>
                  <a:srgbClr val="000000"/>
                </a:solidFill>
                <a:latin typeface="Calibri"/>
                <a:ea typeface="Calibri"/>
                <a:cs typeface="Calibri"/>
                <a:sym typeface="Calibri"/>
              </a:rPr>
              <a:t>Here is a diagram of the whole song.</a:t>
            </a:r>
            <a:endParaRPr/>
          </a:p>
        </p:txBody>
      </p:sp>
      <p:pic>
        <p:nvPicPr>
          <p:cNvPr id="233" name="Google Shape;233;p18"/>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
        <p:nvSpPr>
          <p:cNvPr id="234" name="Google Shape;234;p18"/>
          <p:cNvSpPr/>
          <p:nvPr/>
        </p:nvSpPr>
        <p:spPr>
          <a:xfrm>
            <a:off x="2728347" y="3293129"/>
            <a:ext cx="1698287" cy="587713"/>
          </a:xfrm>
          <a:prstGeom prst="roundRect">
            <a:avLst>
              <a:gd fmla="val 16667" name="adj"/>
            </a:avLst>
          </a:prstGeom>
          <a:solidFill>
            <a:srgbClr val="E3F1D9"/>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Verse 2</a:t>
            </a:r>
            <a:endParaRPr/>
          </a:p>
        </p:txBody>
      </p:sp>
      <p:sp>
        <p:nvSpPr>
          <p:cNvPr id="235" name="Google Shape;235;p18"/>
          <p:cNvSpPr/>
          <p:nvPr/>
        </p:nvSpPr>
        <p:spPr>
          <a:xfrm>
            <a:off x="4543109" y="2583568"/>
            <a:ext cx="1698287" cy="587713"/>
          </a:xfrm>
          <a:prstGeom prst="roundRect">
            <a:avLst>
              <a:gd fmla="val 16667" name="adj"/>
            </a:avLst>
          </a:prstGeom>
          <a:solidFill>
            <a:srgbClr val="FFF2CC"/>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Chorus 1</a:t>
            </a:r>
            <a:endParaRPr/>
          </a:p>
        </p:txBody>
      </p:sp>
      <p:sp>
        <p:nvSpPr>
          <p:cNvPr id="236" name="Google Shape;236;p18"/>
          <p:cNvSpPr/>
          <p:nvPr/>
        </p:nvSpPr>
        <p:spPr>
          <a:xfrm>
            <a:off x="873478" y="2583182"/>
            <a:ext cx="1698287" cy="587713"/>
          </a:xfrm>
          <a:prstGeom prst="roundRect">
            <a:avLst>
              <a:gd fmla="val 16667" name="adj"/>
            </a:avLst>
          </a:prstGeom>
          <a:solidFill>
            <a:srgbClr val="FAE5D4"/>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Intro</a:t>
            </a:r>
            <a:endParaRPr/>
          </a:p>
        </p:txBody>
      </p:sp>
      <p:sp>
        <p:nvSpPr>
          <p:cNvPr id="237" name="Google Shape;237;p18"/>
          <p:cNvSpPr/>
          <p:nvPr/>
        </p:nvSpPr>
        <p:spPr>
          <a:xfrm>
            <a:off x="873477" y="4681392"/>
            <a:ext cx="1698287" cy="587713"/>
          </a:xfrm>
          <a:prstGeom prst="roundRect">
            <a:avLst>
              <a:gd fmla="val 16667" name="adj"/>
            </a:avLst>
          </a:prstGeom>
          <a:solidFill>
            <a:srgbClr val="FAE5D4"/>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Outro</a:t>
            </a:r>
            <a:endParaRPr/>
          </a:p>
        </p:txBody>
      </p:sp>
      <p:sp>
        <p:nvSpPr>
          <p:cNvPr id="238" name="Google Shape;238;p18"/>
          <p:cNvSpPr/>
          <p:nvPr/>
        </p:nvSpPr>
        <p:spPr>
          <a:xfrm>
            <a:off x="2728346" y="4003028"/>
            <a:ext cx="1698287" cy="587713"/>
          </a:xfrm>
          <a:prstGeom prst="roundRect">
            <a:avLst>
              <a:gd fmla="val 16667" name="adj"/>
            </a:avLst>
          </a:prstGeom>
          <a:solidFill>
            <a:srgbClr val="E3F1D9"/>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Solo</a:t>
            </a:r>
            <a:endParaRPr/>
          </a:p>
        </p:txBody>
      </p:sp>
      <p:sp>
        <p:nvSpPr>
          <p:cNvPr id="239" name="Google Shape;239;p18"/>
          <p:cNvSpPr/>
          <p:nvPr/>
        </p:nvSpPr>
        <p:spPr>
          <a:xfrm>
            <a:off x="873478" y="3293201"/>
            <a:ext cx="1698287" cy="587713"/>
          </a:xfrm>
          <a:prstGeom prst="roundRect">
            <a:avLst>
              <a:gd fmla="val 16667" name="adj"/>
            </a:avLst>
          </a:prstGeom>
          <a:solidFill>
            <a:srgbClr val="FAE5D4"/>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Link 1</a:t>
            </a:r>
            <a:endParaRPr/>
          </a:p>
        </p:txBody>
      </p:sp>
      <p:sp>
        <p:nvSpPr>
          <p:cNvPr id="240" name="Google Shape;240;p18"/>
          <p:cNvSpPr/>
          <p:nvPr/>
        </p:nvSpPr>
        <p:spPr>
          <a:xfrm>
            <a:off x="2728347" y="2581260"/>
            <a:ext cx="1698287" cy="587713"/>
          </a:xfrm>
          <a:prstGeom prst="roundRect">
            <a:avLst>
              <a:gd fmla="val 16667" name="adj"/>
            </a:avLst>
          </a:prstGeom>
          <a:solidFill>
            <a:srgbClr val="E3F1D9"/>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Verse 1</a:t>
            </a:r>
            <a:endParaRPr/>
          </a:p>
        </p:txBody>
      </p:sp>
      <p:sp>
        <p:nvSpPr>
          <p:cNvPr id="241" name="Google Shape;241;p18"/>
          <p:cNvSpPr/>
          <p:nvPr/>
        </p:nvSpPr>
        <p:spPr>
          <a:xfrm>
            <a:off x="4543109" y="3295436"/>
            <a:ext cx="1698287" cy="587713"/>
          </a:xfrm>
          <a:prstGeom prst="roundRect">
            <a:avLst>
              <a:gd fmla="val 16667" name="adj"/>
            </a:avLst>
          </a:prstGeom>
          <a:solidFill>
            <a:srgbClr val="FFF2CC"/>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Chorus 2</a:t>
            </a:r>
            <a:endParaRPr/>
          </a:p>
        </p:txBody>
      </p:sp>
      <p:sp>
        <p:nvSpPr>
          <p:cNvPr id="242" name="Google Shape;242;p18"/>
          <p:cNvSpPr/>
          <p:nvPr/>
        </p:nvSpPr>
        <p:spPr>
          <a:xfrm>
            <a:off x="4543108" y="4002291"/>
            <a:ext cx="1698287" cy="587713"/>
          </a:xfrm>
          <a:prstGeom prst="roundRect">
            <a:avLst>
              <a:gd fmla="val 16667" name="adj"/>
            </a:avLst>
          </a:prstGeom>
          <a:solidFill>
            <a:srgbClr val="FFF2CC"/>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Chorus 3</a:t>
            </a:r>
            <a:endParaRPr/>
          </a:p>
        </p:txBody>
      </p:sp>
      <p:sp>
        <p:nvSpPr>
          <p:cNvPr id="243" name="Google Shape;243;p18"/>
          <p:cNvSpPr/>
          <p:nvPr/>
        </p:nvSpPr>
        <p:spPr>
          <a:xfrm>
            <a:off x="6357870" y="4007304"/>
            <a:ext cx="1698287" cy="587713"/>
          </a:xfrm>
          <a:prstGeom prst="roundRect">
            <a:avLst>
              <a:gd fmla="val 16667" name="adj"/>
            </a:avLst>
          </a:prstGeom>
          <a:solidFill>
            <a:srgbClr val="FFF2CC"/>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Chorus 4</a:t>
            </a:r>
            <a:endParaRPr/>
          </a:p>
        </p:txBody>
      </p:sp>
      <p:sp>
        <p:nvSpPr>
          <p:cNvPr id="244" name="Google Shape;244;p18"/>
          <p:cNvSpPr/>
          <p:nvPr/>
        </p:nvSpPr>
        <p:spPr>
          <a:xfrm>
            <a:off x="873478" y="4000055"/>
            <a:ext cx="1698287" cy="587713"/>
          </a:xfrm>
          <a:prstGeom prst="roundRect">
            <a:avLst>
              <a:gd fmla="val 16667" name="adj"/>
            </a:avLst>
          </a:prstGeom>
          <a:solidFill>
            <a:srgbClr val="FAE5D4"/>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2100" u="none" cap="none" strike="noStrike">
                <a:solidFill>
                  <a:schemeClr val="dk1"/>
                </a:solidFill>
                <a:latin typeface="Arial"/>
                <a:ea typeface="Arial"/>
                <a:cs typeface="Arial"/>
                <a:sym typeface="Arial"/>
              </a:rPr>
              <a:t>Link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8"/>
                                        </p:tgtEl>
                                      </p:cBhvr>
                                    </p:animEffect>
                                    <p:set>
                                      <p:cBhvr>
                                        <p:cTn dur="1" fill="hold">
                                          <p:stCondLst>
                                            <p:cond delay="500"/>
                                          </p:stCondLst>
                                        </p:cTn>
                                        <p:tgtEl>
                                          <p:spTgt spid="2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36"/>
                                        </p:tgtEl>
                                      </p:cBhvr>
                                    </p:animEffect>
                                    <p:set>
                                      <p:cBhvr>
                                        <p:cTn dur="1" fill="hold">
                                          <p:stCondLst>
                                            <p:cond delay="500"/>
                                          </p:stCondLst>
                                        </p:cTn>
                                        <p:tgtEl>
                                          <p:spTgt spid="2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39"/>
                                        </p:tgtEl>
                                      </p:cBhvr>
                                    </p:animEffect>
                                    <p:set>
                                      <p:cBhvr>
                                        <p:cTn dur="1" fill="hold">
                                          <p:stCondLst>
                                            <p:cond delay="500"/>
                                          </p:stCondLst>
                                        </p:cTn>
                                        <p:tgtEl>
                                          <p:spTgt spid="2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44"/>
                                        </p:tgtEl>
                                      </p:cBhvr>
                                    </p:animEffect>
                                    <p:set>
                                      <p:cBhvr>
                                        <p:cTn dur="1" fill="hold">
                                          <p:stCondLst>
                                            <p:cond delay="500"/>
                                          </p:stCondLst>
                                        </p:cTn>
                                        <p:tgtEl>
                                          <p:spTgt spid="2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37"/>
                                        </p:tgtEl>
                                      </p:cBhvr>
                                    </p:animEffect>
                                    <p:set>
                                      <p:cBhvr>
                                        <p:cTn dur="1" fill="hold">
                                          <p:stCondLst>
                                            <p:cond delay="500"/>
                                          </p:stCondLst>
                                        </p:cTn>
                                        <p:tgtEl>
                                          <p:spTgt spid="2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40"/>
                                        </p:tgtEl>
                                      </p:cBhvr>
                                    </p:animEffect>
                                    <p:set>
                                      <p:cBhvr>
                                        <p:cTn dur="1" fill="hold">
                                          <p:stCondLst>
                                            <p:cond delay="500"/>
                                          </p:stCondLst>
                                        </p:cTn>
                                        <p:tgtEl>
                                          <p:spTgt spid="2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35"/>
                                        </p:tgtEl>
                                      </p:cBhvr>
                                    </p:animEffect>
                                    <p:set>
                                      <p:cBhvr>
                                        <p:cTn dur="1" fill="hold">
                                          <p:stCondLst>
                                            <p:cond delay="500"/>
                                          </p:stCondLst>
                                        </p:cTn>
                                        <p:tgtEl>
                                          <p:spTgt spid="2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38"/>
                                        </p:tgtEl>
                                      </p:cBhvr>
                                    </p:animEffect>
                                    <p:set>
                                      <p:cBhvr>
                                        <p:cTn dur="1" fill="hold">
                                          <p:stCondLst>
                                            <p:cond delay="500"/>
                                          </p:stCondLst>
                                        </p:cTn>
                                        <p:tgtEl>
                                          <p:spTgt spid="2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42"/>
                                        </p:tgtEl>
                                      </p:cBhvr>
                                    </p:animEffect>
                                    <p:set>
                                      <p:cBhvr>
                                        <p:cTn dur="1" fill="hold">
                                          <p:stCondLst>
                                            <p:cond delay="500"/>
                                          </p:stCondLst>
                                        </p:cTn>
                                        <p:tgtEl>
                                          <p:spTgt spid="2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43"/>
                                        </p:tgtEl>
                                      </p:cBhvr>
                                    </p:animEffect>
                                    <p:set>
                                      <p:cBhvr>
                                        <p:cTn dur="1" fill="hold">
                                          <p:stCondLst>
                                            <p:cond delay="500"/>
                                          </p:stCondLst>
                                        </p:cTn>
                                        <p:tgtEl>
                                          <p:spTgt spid="2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251" name="Google Shape;251;p19"/>
          <p:cNvSpPr/>
          <p:nvPr/>
        </p:nvSpPr>
        <p:spPr>
          <a:xfrm>
            <a:off x="692728" y="1321341"/>
            <a:ext cx="6544985" cy="4154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Verse 2 of </a:t>
            </a:r>
            <a:r>
              <a:rPr b="0" i="1" lang="en-GB" sz="2100" u="none" cap="none" strike="noStrike">
                <a:solidFill>
                  <a:srgbClr val="000000"/>
                </a:solidFill>
                <a:latin typeface="Calibri"/>
                <a:ea typeface="Calibri"/>
                <a:cs typeface="Calibri"/>
                <a:sym typeface="Calibri"/>
              </a:rPr>
              <a:t>Africa</a:t>
            </a:r>
            <a:r>
              <a:rPr b="0" i="0" lang="en-GB" sz="2100" u="none" cap="none" strike="noStrike">
                <a:solidFill>
                  <a:srgbClr val="000000"/>
                </a:solidFill>
                <a:latin typeface="Calibri"/>
                <a:ea typeface="Calibri"/>
                <a:cs typeface="Calibri"/>
                <a:sym typeface="Calibri"/>
              </a:rPr>
              <a:t> is in the key of </a:t>
            </a:r>
            <a:r>
              <a:rPr b="1" i="0" lang="en-GB" sz="2100" u="none" cap="none" strike="noStrike">
                <a:solidFill>
                  <a:srgbClr val="000000"/>
                </a:solidFill>
                <a:latin typeface="Calibri"/>
                <a:ea typeface="Calibri"/>
                <a:cs typeface="Calibri"/>
                <a:sym typeface="Calibri"/>
              </a:rPr>
              <a:t>B major</a:t>
            </a:r>
            <a:r>
              <a:rPr b="0" i="0" lang="en-GB" sz="2100" u="none" cap="none" strike="noStrike">
                <a:solidFill>
                  <a:srgbClr val="000000"/>
                </a:solidFill>
                <a:latin typeface="Calibri"/>
                <a:ea typeface="Calibri"/>
                <a:cs typeface="Calibri"/>
                <a:sym typeface="Calibri"/>
              </a:rPr>
              <a:t>.</a:t>
            </a:r>
            <a:endParaRPr/>
          </a:p>
        </p:txBody>
      </p:sp>
      <p:sp>
        <p:nvSpPr>
          <p:cNvPr id="252" name="Google Shape;252;p19"/>
          <p:cNvSpPr/>
          <p:nvPr/>
        </p:nvSpPr>
        <p:spPr>
          <a:xfrm>
            <a:off x="1251342" y="314629"/>
            <a:ext cx="644405" cy="51027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253" name="Google Shape;253;p19"/>
          <p:cNvSpPr txBox="1"/>
          <p:nvPr>
            <p:ph type="title"/>
          </p:nvPr>
        </p:nvSpPr>
        <p:spPr>
          <a:xfrm>
            <a:off x="1870869" y="305784"/>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Harmony and Tonality</a:t>
            </a:r>
            <a:endParaRPr/>
          </a:p>
        </p:txBody>
      </p:sp>
      <p:sp>
        <p:nvSpPr>
          <p:cNvPr id="254" name="Google Shape;254;p19"/>
          <p:cNvSpPr/>
          <p:nvPr/>
        </p:nvSpPr>
        <p:spPr>
          <a:xfrm>
            <a:off x="692727" y="872491"/>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100" u="none" cap="none" strike="noStrike">
                <a:solidFill>
                  <a:srgbClr val="000000"/>
                </a:solidFill>
                <a:latin typeface="Arial"/>
                <a:ea typeface="Arial"/>
                <a:cs typeface="Arial"/>
                <a:sym typeface="Arial"/>
              </a:rPr>
              <a:t>Verse 2</a:t>
            </a:r>
            <a:endParaRPr/>
          </a:p>
        </p:txBody>
      </p:sp>
      <p:sp>
        <p:nvSpPr>
          <p:cNvPr id="255" name="Google Shape;255;p19"/>
          <p:cNvSpPr/>
          <p:nvPr/>
        </p:nvSpPr>
        <p:spPr>
          <a:xfrm>
            <a:off x="699657" y="2094152"/>
            <a:ext cx="7657165" cy="7386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Each phrase is </a:t>
            </a:r>
            <a:r>
              <a:rPr b="1" i="0" lang="en-GB" sz="2100" u="none" cap="none" strike="noStrike">
                <a:solidFill>
                  <a:srgbClr val="000000"/>
                </a:solidFill>
                <a:latin typeface="Calibri"/>
                <a:ea typeface="Calibri"/>
                <a:cs typeface="Calibri"/>
                <a:sym typeface="Calibri"/>
              </a:rPr>
              <a:t>nine </a:t>
            </a:r>
            <a:r>
              <a:rPr b="0" i="0" lang="en-GB" sz="2100" u="none" cap="none" strike="noStrike">
                <a:solidFill>
                  <a:srgbClr val="000000"/>
                </a:solidFill>
                <a:latin typeface="Calibri"/>
                <a:ea typeface="Calibri"/>
                <a:cs typeface="Calibri"/>
                <a:sym typeface="Calibri"/>
              </a:rPr>
              <a:t>bars long – very unusual!</a:t>
            </a:r>
            <a:endParaRPr/>
          </a:p>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And can be </a:t>
            </a:r>
            <a:r>
              <a:rPr b="1" i="0" lang="en-GB" sz="2100" u="none" cap="none" strike="noStrike">
                <a:solidFill>
                  <a:srgbClr val="000000"/>
                </a:solidFill>
                <a:latin typeface="Calibri"/>
                <a:ea typeface="Calibri"/>
                <a:cs typeface="Calibri"/>
                <a:sym typeface="Calibri"/>
              </a:rPr>
              <a:t>sub-divided</a:t>
            </a:r>
            <a:r>
              <a:rPr b="0" i="0" lang="en-GB" sz="2100" u="none" cap="none" strike="noStrike">
                <a:solidFill>
                  <a:srgbClr val="000000"/>
                </a:solidFill>
                <a:latin typeface="Calibri"/>
                <a:ea typeface="Calibri"/>
                <a:cs typeface="Calibri"/>
                <a:sym typeface="Calibri"/>
              </a:rPr>
              <a:t> into three, shorter, unequal </a:t>
            </a:r>
            <a:r>
              <a:rPr lang="en-GB" sz="2100">
                <a:latin typeface="Calibri"/>
                <a:ea typeface="Calibri"/>
                <a:cs typeface="Calibri"/>
                <a:sym typeface="Calibri"/>
              </a:rPr>
              <a:t>parts</a:t>
            </a:r>
            <a:r>
              <a:rPr b="0" i="0" lang="en-GB" sz="2100" u="none" cap="none" strike="noStrike">
                <a:solidFill>
                  <a:srgbClr val="000000"/>
                </a:solidFill>
                <a:latin typeface="Calibri"/>
                <a:ea typeface="Calibri"/>
                <a:cs typeface="Calibri"/>
                <a:sym typeface="Calibri"/>
              </a:rPr>
              <a:t> </a:t>
            </a:r>
            <a:endParaRPr/>
          </a:p>
        </p:txBody>
      </p:sp>
      <p:sp>
        <p:nvSpPr>
          <p:cNvPr id="256" name="Google Shape;256;p19"/>
          <p:cNvSpPr/>
          <p:nvPr/>
        </p:nvSpPr>
        <p:spPr>
          <a:xfrm>
            <a:off x="699657" y="1715029"/>
            <a:ext cx="7657164" cy="4154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GB" sz="2100" u="none" cap="none" strike="noStrike">
                <a:solidFill>
                  <a:srgbClr val="000000"/>
                </a:solidFill>
                <a:latin typeface="Calibri"/>
                <a:ea typeface="Calibri"/>
                <a:cs typeface="Calibri"/>
                <a:sym typeface="Calibri"/>
              </a:rPr>
              <a:t>Verse 2 is </a:t>
            </a:r>
            <a:r>
              <a:rPr b="1" i="0" lang="en-GB" sz="2100" u="none" cap="none" strike="noStrike">
                <a:solidFill>
                  <a:srgbClr val="000000"/>
                </a:solidFill>
                <a:latin typeface="Calibri"/>
                <a:ea typeface="Calibri"/>
                <a:cs typeface="Calibri"/>
                <a:sym typeface="Calibri"/>
              </a:rPr>
              <a:t>shorter</a:t>
            </a:r>
            <a:r>
              <a:rPr b="0" i="0" lang="en-GB" sz="2100" u="none" cap="none" strike="noStrike">
                <a:solidFill>
                  <a:srgbClr val="000000"/>
                </a:solidFill>
                <a:latin typeface="Calibri"/>
                <a:ea typeface="Calibri"/>
                <a:cs typeface="Calibri"/>
                <a:sym typeface="Calibri"/>
              </a:rPr>
              <a:t> than Verse 1: </a:t>
            </a:r>
            <a:r>
              <a:rPr b="1" i="0" lang="en-GB" sz="2100" u="none" cap="none" strike="noStrike">
                <a:solidFill>
                  <a:srgbClr val="000000"/>
                </a:solidFill>
                <a:latin typeface="Calibri"/>
                <a:ea typeface="Calibri"/>
                <a:cs typeface="Calibri"/>
                <a:sym typeface="Calibri"/>
              </a:rPr>
              <a:t>three phrases</a:t>
            </a:r>
            <a:r>
              <a:rPr b="0" i="0" lang="en-GB" sz="2100" u="none" cap="none" strike="noStrike">
                <a:solidFill>
                  <a:srgbClr val="000000"/>
                </a:solidFill>
                <a:latin typeface="Calibri"/>
                <a:ea typeface="Calibri"/>
                <a:cs typeface="Calibri"/>
                <a:sym typeface="Calibri"/>
              </a:rPr>
              <a:t> (rather than four)</a:t>
            </a:r>
            <a:endParaRPr b="1" i="0" sz="2100" u="none" cap="none" strike="noStrike">
              <a:solidFill>
                <a:srgbClr val="000000"/>
              </a:solidFill>
              <a:highlight>
                <a:srgbClr val="FFFF00"/>
              </a:highlight>
              <a:latin typeface="Calibri"/>
              <a:ea typeface="Calibri"/>
              <a:cs typeface="Calibri"/>
              <a:sym typeface="Calibri"/>
            </a:endParaRPr>
          </a:p>
        </p:txBody>
      </p:sp>
      <p:graphicFrame>
        <p:nvGraphicFramePr>
          <p:cNvPr id="257" name="Google Shape;257;p19"/>
          <p:cNvGraphicFramePr/>
          <p:nvPr/>
        </p:nvGraphicFramePr>
        <p:xfrm>
          <a:off x="1044987" y="2851397"/>
          <a:ext cx="3000000" cy="3000000"/>
        </p:xfrm>
        <a:graphic>
          <a:graphicData uri="http://schemas.openxmlformats.org/drawingml/2006/table">
            <a:tbl>
              <a:tblPr>
                <a:noFill/>
                <a:tableStyleId>{7D9C938A-1952-46EB-A34B-41F594F9AC08}</a:tableStyleId>
              </a:tblPr>
              <a:tblGrid>
                <a:gridCol w="1061775"/>
                <a:gridCol w="1349600"/>
                <a:gridCol w="1850000"/>
                <a:gridCol w="1311800"/>
                <a:gridCol w="1393300"/>
              </a:tblGrid>
              <a:tr h="524875">
                <a:tc>
                  <a:txBody>
                    <a:bodyPr/>
                    <a:lstStyle/>
                    <a:p>
                      <a:pPr indent="0" lvl="0" marL="0" marR="0" rtl="0" algn="l">
                        <a:lnSpc>
                          <a:spcPct val="100000"/>
                        </a:lnSpc>
                        <a:spcBef>
                          <a:spcPts val="0"/>
                        </a:spcBef>
                        <a:spcAft>
                          <a:spcPts val="0"/>
                        </a:spcAft>
                        <a:buNone/>
                      </a:pPr>
                      <a:r>
                        <a:rPr b="1" lang="en-GB" sz="1500" u="none" cap="none" strike="noStrike"/>
                        <a:t>Part 1</a:t>
                      </a:r>
                      <a:endParaRPr/>
                    </a:p>
                    <a:p>
                      <a:pPr indent="0" lvl="0" marL="0" marR="0" rtl="0" algn="l">
                        <a:lnSpc>
                          <a:spcPct val="100000"/>
                        </a:lnSpc>
                        <a:spcBef>
                          <a:spcPts val="0"/>
                        </a:spcBef>
                        <a:spcAft>
                          <a:spcPts val="0"/>
                        </a:spcAft>
                        <a:buNone/>
                      </a:pPr>
                      <a:r>
                        <a:rPr b="1" lang="en-GB" sz="1500" u="none" cap="none" strike="noStrike"/>
                        <a:t>[4 bars]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B</a:t>
                      </a:r>
                      <a:endParaRPr/>
                    </a:p>
                    <a:p>
                      <a:pPr indent="0" lvl="0" marL="0" marR="0" rtl="0" algn="ctr">
                        <a:lnSpc>
                          <a:spcPct val="100000"/>
                        </a:lnSpc>
                        <a:spcBef>
                          <a:spcPts val="0"/>
                        </a:spcBef>
                        <a:spcAft>
                          <a:spcPts val="0"/>
                        </a:spcAft>
                        <a:buNone/>
                      </a:pPr>
                      <a:r>
                        <a:rPr i="1" lang="en-GB" sz="1100" u="none" cap="none" strike="noStrike"/>
                        <a:t>The wild dogs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D</a:t>
                      </a:r>
                      <a:r>
                        <a:rPr b="1" lang="en-GB" sz="2100" u="none" cap="none" strike="noStrike">
                          <a:latin typeface="Arial"/>
                          <a:ea typeface="Arial"/>
                          <a:cs typeface="Arial"/>
                          <a:sym typeface="Arial"/>
                        </a:rPr>
                        <a:t>#</a:t>
                      </a:r>
                      <a:r>
                        <a:rPr b="1" lang="en-GB" sz="2100" u="none" cap="none" strike="noStrike"/>
                        <a:t>m</a:t>
                      </a:r>
                      <a:endParaRPr b="1" baseline="30000" sz="2100" u="none" cap="none" strike="noStrike"/>
                    </a:p>
                    <a:p>
                      <a:pPr indent="0" lvl="0" marL="0" marR="0" rtl="0" algn="l">
                        <a:lnSpc>
                          <a:spcPct val="100000"/>
                        </a:lnSpc>
                        <a:spcBef>
                          <a:spcPts val="0"/>
                        </a:spcBef>
                        <a:spcAft>
                          <a:spcPts val="0"/>
                        </a:spcAft>
                        <a:buNone/>
                      </a:pPr>
                      <a:r>
                        <a:rPr i="1" lang="en-GB" sz="1100" u="none" cap="none" strike="noStrike"/>
                        <a:t>cry out in the night</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G</a:t>
                      </a:r>
                      <a:r>
                        <a:rPr b="1" lang="en-GB" sz="2100" u="none" cap="none" strike="noStrike">
                          <a:latin typeface="Arial"/>
                          <a:ea typeface="Arial"/>
                          <a:cs typeface="Arial"/>
                          <a:sym typeface="Arial"/>
                        </a:rPr>
                        <a:t>#</a:t>
                      </a:r>
                      <a:r>
                        <a:rPr b="1" lang="en-GB" sz="2100" u="none" cap="none" strike="noStrike"/>
                        <a:t>m</a:t>
                      </a:r>
                      <a:endParaRPr b="1" baseline="30000" sz="2100" u="none" cap="none" strike="noStrike"/>
                    </a:p>
                    <a:p>
                      <a:pPr indent="0" lvl="0" marL="0" marR="0" rtl="0" algn="r">
                        <a:lnSpc>
                          <a:spcPct val="100000"/>
                        </a:lnSpc>
                        <a:spcBef>
                          <a:spcPts val="0"/>
                        </a:spcBef>
                        <a:spcAft>
                          <a:spcPts val="0"/>
                        </a:spcAft>
                        <a:buNone/>
                      </a:pPr>
                      <a:r>
                        <a:rPr i="1" lang="en-GB" sz="1100" u="none" cap="none" strike="noStrike"/>
                        <a:t>As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B/F</a:t>
                      </a:r>
                      <a:r>
                        <a:rPr b="1" lang="en-GB" sz="2100" u="none" cap="none" strike="noStrike">
                          <a:latin typeface="Arial"/>
                          <a:ea typeface="Arial"/>
                          <a:cs typeface="Arial"/>
                          <a:sym typeface="Arial"/>
                        </a:rPr>
                        <a:t>#</a:t>
                      </a:r>
                      <a:endParaRPr b="1" baseline="30000" sz="2100" u="none" cap="none" strike="noStrike"/>
                    </a:p>
                    <a:p>
                      <a:pPr indent="0" lvl="0" marL="0" marR="0" rtl="0" algn="l">
                        <a:lnSpc>
                          <a:spcPct val="100000"/>
                        </a:lnSpc>
                        <a:spcBef>
                          <a:spcPts val="0"/>
                        </a:spcBef>
                        <a:spcAft>
                          <a:spcPts val="0"/>
                        </a:spcAft>
                        <a:buNone/>
                      </a:pPr>
                      <a:r>
                        <a:rPr i="1" lang="en-GB" sz="1100" u="none" cap="none" strike="noStrike"/>
                        <a:t>they grow restless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524875">
                <a:tc>
                  <a:txBody>
                    <a:bodyPr/>
                    <a:lstStyle/>
                    <a:p>
                      <a:pPr indent="0" lvl="0" marL="0" marR="0" rtl="0" algn="l">
                        <a:lnSpc>
                          <a:spcPct val="100000"/>
                        </a:lnSpc>
                        <a:spcBef>
                          <a:spcPts val="0"/>
                        </a:spcBef>
                        <a:spcAft>
                          <a:spcPts val="0"/>
                        </a:spcAft>
                        <a:buNone/>
                      </a:pPr>
                      <a:r>
                        <a:rPr b="1" lang="en-GB" sz="1500" u="none" cap="none" strike="noStrike"/>
                        <a:t>Part 2</a:t>
                      </a:r>
                      <a:endParaRPr/>
                    </a:p>
                    <a:p>
                      <a:pPr indent="0" lvl="0" marL="0" marR="0" rtl="0" algn="l">
                        <a:lnSpc>
                          <a:spcPct val="100000"/>
                        </a:lnSpc>
                        <a:spcBef>
                          <a:spcPts val="0"/>
                        </a:spcBef>
                        <a:spcAft>
                          <a:spcPts val="0"/>
                        </a:spcAft>
                        <a:buNone/>
                      </a:pPr>
                      <a:r>
                        <a:rPr b="1" lang="en-GB" sz="1500" u="none" cap="none" strike="noStrike"/>
                        <a:t>[3 bars]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None/>
                      </a:pPr>
                      <a:r>
                        <a:rPr b="1" lang="en-GB" sz="2100" u="none" cap="none" strike="noStrike"/>
                        <a:t>A/E</a:t>
                      </a:r>
                      <a:endParaRPr/>
                    </a:p>
                    <a:p>
                      <a:pPr indent="0" lvl="0" marL="0" marR="0" rtl="0" algn="l">
                        <a:lnSpc>
                          <a:spcPct val="100000"/>
                        </a:lnSpc>
                        <a:spcBef>
                          <a:spcPts val="0"/>
                        </a:spcBef>
                        <a:spcAft>
                          <a:spcPts val="0"/>
                        </a:spcAft>
                        <a:buNone/>
                      </a:pPr>
                      <a:r>
                        <a:rPr i="1" lang="en-GB" sz="1100" u="none" cap="none" strike="noStrike"/>
                        <a:t>Longing for some</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Clr>
                          <a:srgbClr val="000000"/>
                        </a:buClr>
                        <a:buSzPts val="2100"/>
                        <a:buFont typeface="Arial"/>
                        <a:buNone/>
                      </a:pPr>
                      <a:r>
                        <a:rPr b="1" lang="en-GB" sz="2100" u="none" cap="none" strike="noStrike"/>
                        <a:t>F</a:t>
                      </a:r>
                      <a:r>
                        <a:rPr b="1" lang="en-GB" sz="2100" u="none" cap="none" strike="noStrike">
                          <a:latin typeface="Arial"/>
                          <a:ea typeface="Arial"/>
                          <a:cs typeface="Arial"/>
                          <a:sym typeface="Arial"/>
                        </a:rPr>
                        <a:t>#</a:t>
                      </a:r>
                      <a:r>
                        <a:rPr b="1" baseline="30000" lang="en-GB" sz="2100" u="none" cap="none" strike="noStrike"/>
                        <a:t>11       (aka E/F</a:t>
                      </a:r>
                      <a:r>
                        <a:rPr b="1" baseline="30000" lang="en-GB" sz="2100" u="none" cap="none" strike="noStrike">
                          <a:latin typeface="Arial"/>
                          <a:ea typeface="Arial"/>
                          <a:cs typeface="Arial"/>
                          <a:sym typeface="Arial"/>
                        </a:rPr>
                        <a:t>#</a:t>
                      </a:r>
                      <a:r>
                        <a:rPr b="1" baseline="30000" lang="en-GB" sz="2100" u="none" cap="none" strike="noStrike"/>
                        <a:t>)</a:t>
                      </a:r>
                      <a:endParaRPr/>
                    </a:p>
                    <a:p>
                      <a:pPr indent="0" lvl="0" marL="0" marR="0" rtl="0" algn="l">
                        <a:lnSpc>
                          <a:spcPct val="100000"/>
                        </a:lnSpc>
                        <a:spcBef>
                          <a:spcPts val="0"/>
                        </a:spcBef>
                        <a:spcAft>
                          <a:spcPts val="0"/>
                        </a:spcAft>
                        <a:buNone/>
                      </a:pPr>
                      <a:r>
                        <a:rPr i="1" lang="en-GB" sz="1100" u="none" cap="none" strike="noStrike"/>
                        <a:t>solitary</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None/>
                      </a:pPr>
                      <a:r>
                        <a:rPr b="1" lang="en-GB" sz="2100" u="none" cap="none" strike="noStrike"/>
                        <a:t>E</a:t>
                      </a:r>
                      <a:r>
                        <a:rPr b="1" baseline="30000" lang="en-GB" sz="2100" u="none" cap="none" strike="noStrike"/>
                        <a:t>maj9</a:t>
                      </a:r>
                      <a:r>
                        <a:rPr b="1" lang="en-GB" sz="2100" u="none" cap="none" strike="noStrike"/>
                        <a:t>/G</a:t>
                      </a:r>
                      <a:r>
                        <a:rPr b="1" lang="en-GB" sz="2100" u="none" cap="none" strike="noStrike">
                          <a:latin typeface="Arial"/>
                          <a:ea typeface="Arial"/>
                          <a:cs typeface="Arial"/>
                          <a:sym typeface="Arial"/>
                        </a:rPr>
                        <a:t>#</a:t>
                      </a:r>
                      <a:endParaRPr/>
                    </a:p>
                    <a:p>
                      <a:pPr indent="0" lvl="0" marL="0" marR="0" rtl="0" algn="l">
                        <a:lnSpc>
                          <a:spcPct val="100000"/>
                        </a:lnSpc>
                        <a:spcBef>
                          <a:spcPts val="0"/>
                        </a:spcBef>
                        <a:spcAft>
                          <a:spcPts val="0"/>
                        </a:spcAft>
                        <a:buNone/>
                      </a:pPr>
                      <a:r>
                        <a:rPr i="1" lang="en-GB" sz="1100" u="none" cap="none" strike="noStrike"/>
                        <a:t>compa-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04775">
                <a:tc>
                  <a:txBody>
                    <a:bodyPr/>
                    <a:lstStyle/>
                    <a:p>
                      <a:pPr indent="0" lvl="0" marL="0" marR="0" rtl="0" algn="l">
                        <a:lnSpc>
                          <a:spcPct val="100000"/>
                        </a:lnSpc>
                        <a:spcBef>
                          <a:spcPts val="0"/>
                        </a:spcBef>
                        <a:spcAft>
                          <a:spcPts val="0"/>
                        </a:spcAft>
                        <a:buNone/>
                      </a:pPr>
                      <a:r>
                        <a:rPr b="1" lang="en-GB" sz="1500" u="none" cap="none" strike="noStrike"/>
                        <a:t>Part 3</a:t>
                      </a:r>
                      <a:endParaRPr/>
                    </a:p>
                    <a:p>
                      <a:pPr indent="0" lvl="0" marL="0" marR="0" rtl="0" algn="l">
                        <a:lnSpc>
                          <a:spcPct val="100000"/>
                        </a:lnSpc>
                        <a:spcBef>
                          <a:spcPts val="0"/>
                        </a:spcBef>
                        <a:spcAft>
                          <a:spcPts val="0"/>
                        </a:spcAft>
                        <a:buNone/>
                      </a:pPr>
                      <a:r>
                        <a:rPr b="1" lang="en-GB" sz="1500" u="none" cap="none" strike="noStrike"/>
                        <a:t>[2 bars]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CE5B1"/>
                    </a:solidFill>
                  </a:tcPr>
                </a:tc>
                <a:tc>
                  <a:txBody>
                    <a:bodyPr/>
                    <a:lstStyle/>
                    <a:p>
                      <a:pPr indent="0" lvl="0" marL="0" marR="0" rtl="0" algn="l">
                        <a:lnSpc>
                          <a:spcPct val="100000"/>
                        </a:lnSpc>
                        <a:spcBef>
                          <a:spcPts val="0"/>
                        </a:spcBef>
                        <a:spcAft>
                          <a:spcPts val="0"/>
                        </a:spcAft>
                        <a:buNone/>
                      </a:pPr>
                      <a:r>
                        <a:rPr b="1" lang="en-GB" sz="2100" u="none" cap="none" strike="noStrike"/>
                        <a:t>A</a:t>
                      </a:r>
                      <a:endParaRPr/>
                    </a:p>
                    <a:p>
                      <a:pPr indent="0" lvl="0" marL="0" marR="0" rtl="0" algn="l">
                        <a:lnSpc>
                          <a:spcPct val="100000"/>
                        </a:lnSpc>
                        <a:spcBef>
                          <a:spcPts val="0"/>
                        </a:spcBef>
                        <a:spcAft>
                          <a:spcPts val="0"/>
                        </a:spcAft>
                        <a:buNone/>
                      </a:pPr>
                      <a:r>
                        <a:rPr i="1" lang="en-GB" sz="1100" u="none" cap="none" strike="noStrike"/>
                        <a:t>-ny</a:t>
                      </a:r>
                      <a:r>
                        <a:rPr b="0" i="1" lang="en-GB" sz="1100" u="none" cap="none" strike="noStrike"/>
                        <a:t>.   </a:t>
                      </a:r>
                      <a:r>
                        <a:rPr b="1" lang="en-GB" sz="1400" u="none" cap="none" strike="noStrike"/>
                        <a:t>(RIFF 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CE5B1"/>
                    </a:solidFill>
                  </a:tcPr>
                </a:tc>
                <a:tc>
                  <a:txBody>
                    <a:bodyPr/>
                    <a:lstStyle/>
                    <a:p>
                      <a:pPr indent="0" lvl="0" marL="0" marR="0" rtl="0" algn="l">
                        <a:lnSpc>
                          <a:spcPct val="100000"/>
                        </a:lnSpc>
                        <a:spcBef>
                          <a:spcPts val="0"/>
                        </a:spcBef>
                        <a:spcAft>
                          <a:spcPts val="0"/>
                        </a:spcAft>
                        <a:buNone/>
                      </a:pPr>
                      <a:r>
                        <a:rPr b="1" lang="en-GB" sz="2100" u="none" cap="none" strike="noStrike"/>
                        <a:t> –G</a:t>
                      </a:r>
                      <a:r>
                        <a:rPr b="1" lang="en-GB" sz="2100" u="none" cap="none" strike="noStrike">
                          <a:latin typeface="Arial"/>
                          <a:ea typeface="Arial"/>
                          <a:cs typeface="Arial"/>
                          <a:sym typeface="Arial"/>
                        </a:rPr>
                        <a:t>#</a:t>
                      </a:r>
                      <a:r>
                        <a:rPr b="1" lang="en-GB" sz="2100" u="none" cap="none" strike="noStrike"/>
                        <a:t>m–C</a:t>
                      </a:r>
                      <a:r>
                        <a:rPr b="1" lang="en-GB" sz="2100" u="none" cap="none" strike="noStrike">
                          <a:latin typeface="Arial"/>
                          <a:ea typeface="Arial"/>
                          <a:cs typeface="Arial"/>
                          <a:sym typeface="Arial"/>
                        </a:rPr>
                        <a:t>#</a:t>
                      </a:r>
                      <a:r>
                        <a:rPr b="1" lang="en-GB" sz="2100" u="none" cap="none" strike="noStrike"/>
                        <a:t>m</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rPr b="1" lang="en-GB" sz="1400" u="none" cap="none" strike="noStrike"/>
                        <a:t>(RIFF 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CE5B1"/>
                    </a:solidFill>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58" name="Google Shape;258;p19"/>
          <p:cNvSpPr txBox="1"/>
          <p:nvPr/>
        </p:nvSpPr>
        <p:spPr>
          <a:xfrm>
            <a:off x="179512" y="5684277"/>
            <a:ext cx="8489686" cy="900246"/>
          </a:xfrm>
          <a:prstGeom prst="rect">
            <a:avLst/>
          </a:prstGeom>
          <a:solidFill>
            <a:srgbClr val="F1CFC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There is a high chance that there’ll be a question asking you to fill in missing chords in a grid, either as chord names (eg ‘B major’), or as Roman numerals.</a:t>
            </a:r>
            <a:endParaRPr/>
          </a:p>
          <a:p>
            <a:pPr indent="0" lvl="0" marL="0" marR="0" rtl="0" algn="ctr">
              <a:lnSpc>
                <a:spcPct val="100000"/>
              </a:lnSpc>
              <a:spcBef>
                <a:spcPts val="0"/>
              </a:spcBef>
              <a:spcAft>
                <a:spcPts val="0"/>
              </a:spcAft>
              <a:buNone/>
            </a:pPr>
            <a:r>
              <a:rPr b="1" i="0" lang="en-GB" sz="1800" u="none" cap="none" strike="noStrike">
                <a:solidFill>
                  <a:srgbClr val="000000"/>
                </a:solidFill>
                <a:latin typeface="Arial"/>
                <a:ea typeface="Arial"/>
                <a:cs typeface="Arial"/>
                <a:sym typeface="Arial"/>
              </a:rPr>
              <a:t>Learn </a:t>
            </a:r>
            <a:r>
              <a:rPr b="1" lang="en-GB" sz="1800"/>
              <a:t>’</a:t>
            </a:r>
            <a:r>
              <a:rPr b="1" i="0" lang="en-GB" sz="1800" u="none" cap="none" strike="noStrike">
                <a:solidFill>
                  <a:srgbClr val="000000"/>
                </a:solidFill>
                <a:latin typeface="Arial"/>
                <a:ea typeface="Arial"/>
                <a:cs typeface="Arial"/>
                <a:sym typeface="Arial"/>
              </a:rPr>
              <a:t>em…!</a:t>
            </a:r>
            <a:endParaRPr b="1" i="0" sz="1800" u="none" cap="none" strike="noStrike">
              <a:solidFill>
                <a:srgbClr val="000000"/>
              </a:solidFill>
              <a:latin typeface="Arial"/>
              <a:ea typeface="Arial"/>
              <a:cs typeface="Arial"/>
              <a:sym typeface="Arial"/>
            </a:endParaRPr>
          </a:p>
        </p:txBody>
      </p:sp>
      <p:sp>
        <p:nvSpPr>
          <p:cNvPr id="259" name="Google Shape;259;p19"/>
          <p:cNvSpPr/>
          <p:nvPr/>
        </p:nvSpPr>
        <p:spPr>
          <a:xfrm>
            <a:off x="6593332" y="3399230"/>
            <a:ext cx="2207908" cy="1089816"/>
          </a:xfrm>
          <a:prstGeom prst="leftArrowCallout">
            <a:avLst>
              <a:gd fmla="val 25000" name="adj1"/>
              <a:gd fmla="val 25000" name="adj2"/>
              <a:gd fmla="val 25000" name="adj3"/>
              <a:gd fmla="val 84232" name="adj4"/>
            </a:avLst>
          </a:prstGeom>
          <a:solidFill>
            <a:srgbClr val="F7E6D4"/>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Eduqas has identified this chord as G#m</a:t>
            </a:r>
            <a:endParaRPr b="0" i="0" sz="2000" u="none" cap="none" strike="noStrike">
              <a:solidFill>
                <a:schemeClr val="dk1"/>
              </a:solidFill>
              <a:latin typeface="Arial"/>
              <a:ea typeface="Arial"/>
              <a:cs typeface="Arial"/>
              <a:sym typeface="Arial"/>
            </a:endParaRPr>
          </a:p>
        </p:txBody>
      </p:sp>
      <p:pic>
        <p:nvPicPr>
          <p:cNvPr id="260" name="Google Shape;260;p19"/>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pic>
        <p:nvPicPr>
          <p:cNvPr descr="Diagram, schematic&#10;&#10;Description automatically generated" id="261" name="Google Shape;261;p19"/>
          <p:cNvPicPr preferRelativeResize="0"/>
          <p:nvPr/>
        </p:nvPicPr>
        <p:blipFill rotWithShape="1">
          <a:blip r:embed="rId4">
            <a:alphaModFix/>
          </a:blip>
          <a:srcRect b="0" l="0" r="0" t="0"/>
          <a:stretch/>
        </p:blipFill>
        <p:spPr>
          <a:xfrm>
            <a:off x="6979916" y="4497102"/>
            <a:ext cx="1807468" cy="1116716"/>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268" name="Google Shape;268;p20"/>
          <p:cNvSpPr/>
          <p:nvPr/>
        </p:nvSpPr>
        <p:spPr>
          <a:xfrm>
            <a:off x="156830" y="827248"/>
            <a:ext cx="644405" cy="51027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269" name="Google Shape;269;p20"/>
          <p:cNvSpPr txBox="1"/>
          <p:nvPr>
            <p:ph type="title"/>
          </p:nvPr>
        </p:nvSpPr>
        <p:spPr>
          <a:xfrm>
            <a:off x="776357" y="818403"/>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Harmony and Tonality</a:t>
            </a:r>
            <a:endParaRPr/>
          </a:p>
        </p:txBody>
      </p:sp>
      <p:sp>
        <p:nvSpPr>
          <p:cNvPr id="270" name="Google Shape;270;p20"/>
          <p:cNvSpPr/>
          <p:nvPr/>
        </p:nvSpPr>
        <p:spPr>
          <a:xfrm>
            <a:off x="678872" y="1385110"/>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100" u="none" cap="none" strike="noStrike">
                <a:solidFill>
                  <a:srgbClr val="000000"/>
                </a:solidFill>
                <a:latin typeface="Arial"/>
                <a:ea typeface="Arial"/>
                <a:cs typeface="Arial"/>
                <a:sym typeface="Arial"/>
              </a:rPr>
              <a:t>Verse 2 – Chord names</a:t>
            </a:r>
            <a:endParaRPr/>
          </a:p>
        </p:txBody>
      </p:sp>
      <p:pic>
        <p:nvPicPr>
          <p:cNvPr id="271" name="Google Shape;271;p20"/>
          <p:cNvPicPr preferRelativeResize="0"/>
          <p:nvPr/>
        </p:nvPicPr>
        <p:blipFill rotWithShape="1">
          <a:blip r:embed="rId3">
            <a:alphaModFix/>
          </a:blip>
          <a:srcRect b="0" l="0" r="0" t="0"/>
          <a:stretch/>
        </p:blipFill>
        <p:spPr>
          <a:xfrm>
            <a:off x="179512" y="44624"/>
            <a:ext cx="976894" cy="772294"/>
          </a:xfrm>
          <a:prstGeom prst="rect">
            <a:avLst/>
          </a:prstGeom>
          <a:noFill/>
          <a:ln>
            <a:noFill/>
          </a:ln>
        </p:spPr>
      </p:pic>
      <p:sp>
        <p:nvSpPr>
          <p:cNvPr id="272" name="Google Shape;272;p20"/>
          <p:cNvSpPr txBox="1"/>
          <p:nvPr/>
        </p:nvSpPr>
        <p:spPr>
          <a:xfrm>
            <a:off x="801235" y="6125270"/>
            <a:ext cx="7246930" cy="346249"/>
          </a:xfrm>
          <a:prstGeom prst="rect">
            <a:avLst/>
          </a:prstGeom>
          <a:solidFill>
            <a:srgbClr val="F1CFC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*Eduqas have labelled this chord as iv</a:t>
            </a:r>
            <a:r>
              <a:rPr b="0" baseline="30000" i="0" lang="en-GB" sz="1800" u="none" cap="none" strike="noStrike">
                <a:solidFill>
                  <a:srgbClr val="000000"/>
                </a:solidFill>
                <a:latin typeface="Arial"/>
                <a:ea typeface="Arial"/>
                <a:cs typeface="Arial"/>
                <a:sym typeface="Arial"/>
              </a:rPr>
              <a:t>9</a:t>
            </a:r>
            <a:r>
              <a:rPr b="0" i="0" lang="en-GB" sz="1800" u="none" cap="none" strike="noStrike">
                <a:solidFill>
                  <a:srgbClr val="000000"/>
                </a:solidFill>
                <a:latin typeface="Arial"/>
                <a:ea typeface="Arial"/>
                <a:cs typeface="Arial"/>
                <a:sym typeface="Arial"/>
              </a:rPr>
              <a:t>d, but this would be E</a:t>
            </a:r>
            <a:r>
              <a:rPr b="0" baseline="30000" i="0" lang="en-GB" sz="1800" u="none" cap="none" strike="noStrike">
                <a:solidFill>
                  <a:srgbClr val="000000"/>
                </a:solidFill>
                <a:latin typeface="Arial"/>
                <a:ea typeface="Arial"/>
                <a:cs typeface="Arial"/>
                <a:sym typeface="Arial"/>
              </a:rPr>
              <a:t>9</a:t>
            </a:r>
            <a:r>
              <a:rPr b="0" i="0" lang="en-GB" sz="1800" u="none" cap="none" strike="noStrike">
                <a:solidFill>
                  <a:srgbClr val="000000"/>
                </a:solidFill>
                <a:latin typeface="Arial"/>
                <a:ea typeface="Arial"/>
                <a:cs typeface="Arial"/>
                <a:sym typeface="Arial"/>
              </a:rPr>
              <a:t>/D…</a:t>
            </a:r>
            <a:endParaRPr b="1" i="0" sz="1800" u="none" cap="none" strike="noStrike">
              <a:solidFill>
                <a:srgbClr val="000000"/>
              </a:solidFill>
              <a:latin typeface="Arial"/>
              <a:ea typeface="Arial"/>
              <a:cs typeface="Arial"/>
              <a:sym typeface="Arial"/>
            </a:endParaRPr>
          </a:p>
        </p:txBody>
      </p:sp>
      <p:sp>
        <p:nvSpPr>
          <p:cNvPr id="273" name="Google Shape;273;p20"/>
          <p:cNvSpPr/>
          <p:nvPr/>
        </p:nvSpPr>
        <p:spPr>
          <a:xfrm>
            <a:off x="694642" y="3755190"/>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100" u="none" cap="none" strike="noStrike">
                <a:solidFill>
                  <a:srgbClr val="000000"/>
                </a:solidFill>
                <a:latin typeface="Arial"/>
                <a:ea typeface="Arial"/>
                <a:cs typeface="Arial"/>
                <a:sym typeface="Arial"/>
              </a:rPr>
              <a:t>Verse 2 – Roman numerals</a:t>
            </a:r>
            <a:endParaRPr/>
          </a:p>
        </p:txBody>
      </p:sp>
      <p:graphicFrame>
        <p:nvGraphicFramePr>
          <p:cNvPr id="274" name="Google Shape;274;p20"/>
          <p:cNvGraphicFramePr/>
          <p:nvPr/>
        </p:nvGraphicFramePr>
        <p:xfrm>
          <a:off x="792127" y="4213458"/>
          <a:ext cx="3000000" cy="3000000"/>
        </p:xfrm>
        <a:graphic>
          <a:graphicData uri="http://schemas.openxmlformats.org/drawingml/2006/table">
            <a:tbl>
              <a:tblPr>
                <a:noFill/>
                <a:tableStyleId>{7D9C938A-1952-46EB-A34B-41F594F9AC08}</a:tableStyleId>
              </a:tblPr>
              <a:tblGrid>
                <a:gridCol w="1061775"/>
                <a:gridCol w="1349600"/>
                <a:gridCol w="1850000"/>
                <a:gridCol w="1311800"/>
                <a:gridCol w="1393300"/>
              </a:tblGrid>
              <a:tr h="524875">
                <a:tc>
                  <a:txBody>
                    <a:bodyPr/>
                    <a:lstStyle/>
                    <a:p>
                      <a:pPr indent="0" lvl="0" marL="0" marR="0" rtl="0" algn="l">
                        <a:lnSpc>
                          <a:spcPct val="100000"/>
                        </a:lnSpc>
                        <a:spcBef>
                          <a:spcPts val="0"/>
                        </a:spcBef>
                        <a:spcAft>
                          <a:spcPts val="0"/>
                        </a:spcAft>
                        <a:buNone/>
                      </a:pPr>
                      <a:r>
                        <a:rPr b="1" lang="en-GB" sz="1500" u="none" cap="none" strike="noStrike"/>
                        <a:t>Part 1</a:t>
                      </a:r>
                      <a:endParaRPr/>
                    </a:p>
                    <a:p>
                      <a:pPr indent="0" lvl="0" marL="0" marR="0" rtl="0" algn="l">
                        <a:lnSpc>
                          <a:spcPct val="100000"/>
                        </a:lnSpc>
                        <a:spcBef>
                          <a:spcPts val="0"/>
                        </a:spcBef>
                        <a:spcAft>
                          <a:spcPts val="0"/>
                        </a:spcAft>
                        <a:buNone/>
                      </a:pPr>
                      <a:r>
                        <a:rPr b="1" lang="en-GB" sz="1500" u="none" cap="none" strike="noStrike"/>
                        <a:t>[4 bars]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I</a:t>
                      </a:r>
                      <a:endParaRPr/>
                    </a:p>
                    <a:p>
                      <a:pPr indent="0" lvl="0" marL="0" marR="0" rtl="0" algn="ctr">
                        <a:lnSpc>
                          <a:spcPct val="100000"/>
                        </a:lnSpc>
                        <a:spcBef>
                          <a:spcPts val="0"/>
                        </a:spcBef>
                        <a:spcAft>
                          <a:spcPts val="0"/>
                        </a:spcAft>
                        <a:buNone/>
                      </a:pPr>
                      <a:r>
                        <a:rPr i="1" lang="en-GB" sz="1100" u="none" cap="none" strike="noStrike"/>
                        <a:t>The wild dogs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iii</a:t>
                      </a:r>
                      <a:endParaRPr b="1" baseline="30000" sz="2100" u="none" cap="none" strike="noStrike"/>
                    </a:p>
                    <a:p>
                      <a:pPr indent="0" lvl="0" marL="0" marR="0" rtl="0" algn="l">
                        <a:lnSpc>
                          <a:spcPct val="100000"/>
                        </a:lnSpc>
                        <a:spcBef>
                          <a:spcPts val="0"/>
                        </a:spcBef>
                        <a:spcAft>
                          <a:spcPts val="0"/>
                        </a:spcAft>
                        <a:buNone/>
                      </a:pPr>
                      <a:r>
                        <a:rPr i="1" lang="en-GB" sz="1100" u="none" cap="none" strike="noStrike"/>
                        <a:t>cry out in the night</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vi</a:t>
                      </a:r>
                      <a:endParaRPr b="1" baseline="30000" sz="2100" u="none" cap="none" strike="noStrike"/>
                    </a:p>
                    <a:p>
                      <a:pPr indent="0" lvl="0" marL="0" marR="0" rtl="0" algn="r">
                        <a:lnSpc>
                          <a:spcPct val="100000"/>
                        </a:lnSpc>
                        <a:spcBef>
                          <a:spcPts val="0"/>
                        </a:spcBef>
                        <a:spcAft>
                          <a:spcPts val="0"/>
                        </a:spcAft>
                        <a:buNone/>
                      </a:pPr>
                      <a:r>
                        <a:rPr i="1" lang="en-GB" sz="1100" u="none" cap="none" strike="noStrike"/>
                        <a:t>As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Ic</a:t>
                      </a:r>
                      <a:endParaRPr b="1" baseline="30000" sz="2100" u="none" cap="none" strike="noStrike"/>
                    </a:p>
                    <a:p>
                      <a:pPr indent="0" lvl="0" marL="0" marR="0" rtl="0" algn="l">
                        <a:lnSpc>
                          <a:spcPct val="100000"/>
                        </a:lnSpc>
                        <a:spcBef>
                          <a:spcPts val="0"/>
                        </a:spcBef>
                        <a:spcAft>
                          <a:spcPts val="0"/>
                        </a:spcAft>
                        <a:buNone/>
                      </a:pPr>
                      <a:r>
                        <a:rPr i="1" lang="en-GB" sz="1100" u="none" cap="none" strike="noStrike"/>
                        <a:t>they grow restless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524875">
                <a:tc>
                  <a:txBody>
                    <a:bodyPr/>
                    <a:lstStyle/>
                    <a:p>
                      <a:pPr indent="0" lvl="0" marL="0" marR="0" rtl="0" algn="l">
                        <a:lnSpc>
                          <a:spcPct val="100000"/>
                        </a:lnSpc>
                        <a:spcBef>
                          <a:spcPts val="0"/>
                        </a:spcBef>
                        <a:spcAft>
                          <a:spcPts val="0"/>
                        </a:spcAft>
                        <a:buNone/>
                      </a:pPr>
                      <a:r>
                        <a:rPr b="1" lang="en-GB" sz="1500" u="none" cap="none" strike="noStrike"/>
                        <a:t>Part 2</a:t>
                      </a:r>
                      <a:endParaRPr/>
                    </a:p>
                    <a:p>
                      <a:pPr indent="0" lvl="0" marL="0" marR="0" rtl="0" algn="l">
                        <a:lnSpc>
                          <a:spcPct val="100000"/>
                        </a:lnSpc>
                        <a:spcBef>
                          <a:spcPts val="0"/>
                        </a:spcBef>
                        <a:spcAft>
                          <a:spcPts val="0"/>
                        </a:spcAft>
                        <a:buNone/>
                      </a:pPr>
                      <a:r>
                        <a:rPr b="1" lang="en-GB" sz="1500" u="none" cap="none" strike="noStrike"/>
                        <a:t>[3 bars]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None/>
                      </a:pPr>
                      <a:r>
                        <a:rPr b="1" lang="en-GB" sz="2100" u="none" cap="none" strike="noStrike"/>
                        <a:t>♮VIIc</a:t>
                      </a:r>
                      <a:endParaRPr b="1" sz="2100" u="none" cap="none" strike="noStrike"/>
                    </a:p>
                    <a:p>
                      <a:pPr indent="0" lvl="0" marL="0" marR="0" rtl="0" algn="l">
                        <a:lnSpc>
                          <a:spcPct val="100000"/>
                        </a:lnSpc>
                        <a:spcBef>
                          <a:spcPts val="0"/>
                        </a:spcBef>
                        <a:spcAft>
                          <a:spcPts val="0"/>
                        </a:spcAft>
                        <a:buNone/>
                      </a:pPr>
                      <a:r>
                        <a:rPr i="1" lang="en-GB" sz="1100" u="none" cap="none" strike="noStrike"/>
                        <a:t>Longing for some</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Clr>
                          <a:srgbClr val="000000"/>
                        </a:buClr>
                        <a:buSzPts val="2100"/>
                        <a:buFont typeface="Arial"/>
                        <a:buNone/>
                      </a:pPr>
                      <a:r>
                        <a:rPr b="1" lang="en-GB" sz="2100" u="none" cap="none" strike="noStrike"/>
                        <a:t>V</a:t>
                      </a:r>
                      <a:r>
                        <a:rPr b="1" baseline="30000" lang="en-GB" sz="2100" u="none" cap="none" strike="noStrike"/>
                        <a:t>11           (or IV/V)*</a:t>
                      </a:r>
                      <a:endParaRPr/>
                    </a:p>
                    <a:p>
                      <a:pPr indent="0" lvl="0" marL="0" marR="0" rtl="0" algn="l">
                        <a:lnSpc>
                          <a:spcPct val="100000"/>
                        </a:lnSpc>
                        <a:spcBef>
                          <a:spcPts val="0"/>
                        </a:spcBef>
                        <a:spcAft>
                          <a:spcPts val="0"/>
                        </a:spcAft>
                        <a:buNone/>
                      </a:pPr>
                      <a:r>
                        <a:rPr i="1" lang="en-GB" sz="1100" u="none" cap="none" strike="noStrike"/>
                        <a:t>solitary</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None/>
                      </a:pPr>
                      <a:r>
                        <a:rPr b="1" lang="en-GB" sz="2100" u="none" cap="none" strike="noStrike"/>
                        <a:t>IV</a:t>
                      </a:r>
                      <a:r>
                        <a:rPr b="1" baseline="30000" lang="en-GB" sz="2100" u="none" cap="none" strike="noStrike"/>
                        <a:t>maj9</a:t>
                      </a:r>
                      <a:r>
                        <a:rPr b="1" lang="en-GB" sz="2100" u="none" cap="none" strike="noStrike"/>
                        <a:t>b</a:t>
                      </a:r>
                      <a:endParaRPr b="1" sz="2100" u="none" cap="none" strike="noStrike">
                        <a:latin typeface="Arial"/>
                        <a:ea typeface="Arial"/>
                        <a:cs typeface="Arial"/>
                        <a:sym typeface="Arial"/>
                      </a:endParaRPr>
                    </a:p>
                    <a:p>
                      <a:pPr indent="0" lvl="0" marL="0" marR="0" rtl="0" algn="l">
                        <a:lnSpc>
                          <a:spcPct val="100000"/>
                        </a:lnSpc>
                        <a:spcBef>
                          <a:spcPts val="0"/>
                        </a:spcBef>
                        <a:spcAft>
                          <a:spcPts val="0"/>
                        </a:spcAft>
                        <a:buNone/>
                      </a:pPr>
                      <a:r>
                        <a:rPr i="1" lang="en-GB" sz="1100" u="none" cap="none" strike="noStrike"/>
                        <a:t>compa-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04775">
                <a:tc>
                  <a:txBody>
                    <a:bodyPr/>
                    <a:lstStyle/>
                    <a:p>
                      <a:pPr indent="0" lvl="0" marL="0" marR="0" rtl="0" algn="l">
                        <a:lnSpc>
                          <a:spcPct val="100000"/>
                        </a:lnSpc>
                        <a:spcBef>
                          <a:spcPts val="0"/>
                        </a:spcBef>
                        <a:spcAft>
                          <a:spcPts val="0"/>
                        </a:spcAft>
                        <a:buNone/>
                      </a:pPr>
                      <a:r>
                        <a:rPr b="1" lang="en-GB" sz="1500" u="none" cap="none" strike="noStrike"/>
                        <a:t>Part 3</a:t>
                      </a:r>
                      <a:endParaRPr/>
                    </a:p>
                    <a:p>
                      <a:pPr indent="0" lvl="0" marL="0" marR="0" rtl="0" algn="l">
                        <a:lnSpc>
                          <a:spcPct val="100000"/>
                        </a:lnSpc>
                        <a:spcBef>
                          <a:spcPts val="0"/>
                        </a:spcBef>
                        <a:spcAft>
                          <a:spcPts val="0"/>
                        </a:spcAft>
                        <a:buNone/>
                      </a:pPr>
                      <a:r>
                        <a:rPr b="1" lang="en-GB" sz="1500" u="none" cap="none" strike="noStrike"/>
                        <a:t>[2 bars]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CE5B1"/>
                    </a:solidFill>
                  </a:tcPr>
                </a:tc>
                <a:tc>
                  <a:txBody>
                    <a:bodyPr/>
                    <a:lstStyle/>
                    <a:p>
                      <a:pPr indent="0" lvl="0" marL="0" marR="0" rtl="0" algn="l">
                        <a:lnSpc>
                          <a:spcPct val="100000"/>
                        </a:lnSpc>
                        <a:spcBef>
                          <a:spcPts val="0"/>
                        </a:spcBef>
                        <a:spcAft>
                          <a:spcPts val="0"/>
                        </a:spcAft>
                        <a:buNone/>
                      </a:pPr>
                      <a:r>
                        <a:rPr b="1" lang="en-GB" sz="2100" u="none" cap="none" strike="noStrike"/>
                        <a:t>♮VII</a:t>
                      </a:r>
                      <a:endParaRPr/>
                    </a:p>
                    <a:p>
                      <a:pPr indent="0" lvl="0" marL="0" marR="0" rtl="0" algn="l">
                        <a:lnSpc>
                          <a:spcPct val="100000"/>
                        </a:lnSpc>
                        <a:spcBef>
                          <a:spcPts val="0"/>
                        </a:spcBef>
                        <a:spcAft>
                          <a:spcPts val="0"/>
                        </a:spcAft>
                        <a:buNone/>
                      </a:pPr>
                      <a:r>
                        <a:rPr i="1" lang="en-GB" sz="1100" u="none" cap="none" strike="noStrike"/>
                        <a:t>-ny</a:t>
                      </a:r>
                      <a:r>
                        <a:rPr b="0" i="1" lang="en-GB" sz="1100" u="none" cap="none" strike="noStrike"/>
                        <a:t>.   </a:t>
                      </a:r>
                      <a:r>
                        <a:rPr b="1" lang="en-GB" sz="1400" u="none" cap="none" strike="noStrike"/>
                        <a:t>(RIFF 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CE5B1"/>
                    </a:solidFill>
                  </a:tcPr>
                </a:tc>
                <a:tc>
                  <a:txBody>
                    <a:bodyPr/>
                    <a:lstStyle/>
                    <a:p>
                      <a:pPr indent="0" lvl="0" marL="0" marR="0" rtl="0" algn="l">
                        <a:lnSpc>
                          <a:spcPct val="100000"/>
                        </a:lnSpc>
                        <a:spcBef>
                          <a:spcPts val="0"/>
                        </a:spcBef>
                        <a:spcAft>
                          <a:spcPts val="0"/>
                        </a:spcAft>
                        <a:buNone/>
                      </a:pPr>
                      <a:r>
                        <a:rPr b="1" lang="en-GB" sz="2100" u="none" cap="none" strike="noStrike"/>
                        <a:t> –vi–ii</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rPr b="1" lang="en-GB" sz="1400" u="none" cap="none" strike="noStrike"/>
                        <a:t>(RIFF 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CE5B1"/>
                    </a:solidFill>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75" name="Google Shape;275;p20"/>
          <p:cNvGraphicFramePr/>
          <p:nvPr/>
        </p:nvGraphicFramePr>
        <p:xfrm>
          <a:off x="734909" y="1800608"/>
          <a:ext cx="3000000" cy="3000000"/>
        </p:xfrm>
        <a:graphic>
          <a:graphicData uri="http://schemas.openxmlformats.org/drawingml/2006/table">
            <a:tbl>
              <a:tblPr>
                <a:noFill/>
                <a:tableStyleId>{7D9C938A-1952-46EB-A34B-41F594F9AC08}</a:tableStyleId>
              </a:tblPr>
              <a:tblGrid>
                <a:gridCol w="1061775"/>
                <a:gridCol w="1349600"/>
                <a:gridCol w="1850000"/>
                <a:gridCol w="1311800"/>
                <a:gridCol w="1393300"/>
              </a:tblGrid>
              <a:tr h="524875">
                <a:tc>
                  <a:txBody>
                    <a:bodyPr/>
                    <a:lstStyle/>
                    <a:p>
                      <a:pPr indent="0" lvl="0" marL="0" marR="0" rtl="0" algn="l">
                        <a:lnSpc>
                          <a:spcPct val="100000"/>
                        </a:lnSpc>
                        <a:spcBef>
                          <a:spcPts val="0"/>
                        </a:spcBef>
                        <a:spcAft>
                          <a:spcPts val="0"/>
                        </a:spcAft>
                        <a:buNone/>
                      </a:pPr>
                      <a:r>
                        <a:rPr b="1" lang="en-GB" sz="1500" u="none" cap="none" strike="noStrike"/>
                        <a:t>Part 1</a:t>
                      </a:r>
                      <a:endParaRPr/>
                    </a:p>
                    <a:p>
                      <a:pPr indent="0" lvl="0" marL="0" marR="0" rtl="0" algn="l">
                        <a:lnSpc>
                          <a:spcPct val="100000"/>
                        </a:lnSpc>
                        <a:spcBef>
                          <a:spcPts val="0"/>
                        </a:spcBef>
                        <a:spcAft>
                          <a:spcPts val="0"/>
                        </a:spcAft>
                        <a:buNone/>
                      </a:pPr>
                      <a:r>
                        <a:rPr b="1" lang="en-GB" sz="1500" u="none" cap="none" strike="noStrike"/>
                        <a:t>[4 bars]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B</a:t>
                      </a:r>
                      <a:endParaRPr/>
                    </a:p>
                    <a:p>
                      <a:pPr indent="0" lvl="0" marL="0" marR="0" rtl="0" algn="ctr">
                        <a:lnSpc>
                          <a:spcPct val="100000"/>
                        </a:lnSpc>
                        <a:spcBef>
                          <a:spcPts val="0"/>
                        </a:spcBef>
                        <a:spcAft>
                          <a:spcPts val="0"/>
                        </a:spcAft>
                        <a:buNone/>
                      </a:pPr>
                      <a:r>
                        <a:rPr i="1" lang="en-GB" sz="1100" u="none" cap="none" strike="noStrike"/>
                        <a:t>The wild dogs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D</a:t>
                      </a:r>
                      <a:r>
                        <a:rPr b="1" lang="en-GB" sz="2100" u="none" cap="none" strike="noStrike">
                          <a:latin typeface="Arial"/>
                          <a:ea typeface="Arial"/>
                          <a:cs typeface="Arial"/>
                          <a:sym typeface="Arial"/>
                        </a:rPr>
                        <a:t>#</a:t>
                      </a:r>
                      <a:r>
                        <a:rPr b="1" lang="en-GB" sz="2100" u="none" cap="none" strike="noStrike"/>
                        <a:t>m</a:t>
                      </a:r>
                      <a:endParaRPr b="1" baseline="30000" sz="2100" u="none" cap="none" strike="noStrike"/>
                    </a:p>
                    <a:p>
                      <a:pPr indent="0" lvl="0" marL="0" marR="0" rtl="0" algn="l">
                        <a:lnSpc>
                          <a:spcPct val="100000"/>
                        </a:lnSpc>
                        <a:spcBef>
                          <a:spcPts val="0"/>
                        </a:spcBef>
                        <a:spcAft>
                          <a:spcPts val="0"/>
                        </a:spcAft>
                        <a:buNone/>
                      </a:pPr>
                      <a:r>
                        <a:rPr i="1" lang="en-GB" sz="1100" u="none" cap="none" strike="noStrike"/>
                        <a:t>cry out in the night</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G</a:t>
                      </a:r>
                      <a:r>
                        <a:rPr b="1" lang="en-GB" sz="2100" u="none" cap="none" strike="noStrike">
                          <a:latin typeface="Arial"/>
                          <a:ea typeface="Arial"/>
                          <a:cs typeface="Arial"/>
                          <a:sym typeface="Arial"/>
                        </a:rPr>
                        <a:t>#</a:t>
                      </a:r>
                      <a:r>
                        <a:rPr b="1" lang="en-GB" sz="2100" u="none" cap="none" strike="noStrike"/>
                        <a:t>m</a:t>
                      </a:r>
                      <a:endParaRPr b="1" baseline="30000" sz="2100" u="none" cap="none" strike="noStrike"/>
                    </a:p>
                    <a:p>
                      <a:pPr indent="0" lvl="0" marL="0" marR="0" rtl="0" algn="r">
                        <a:lnSpc>
                          <a:spcPct val="100000"/>
                        </a:lnSpc>
                        <a:spcBef>
                          <a:spcPts val="0"/>
                        </a:spcBef>
                        <a:spcAft>
                          <a:spcPts val="0"/>
                        </a:spcAft>
                        <a:buNone/>
                      </a:pPr>
                      <a:r>
                        <a:rPr i="1" lang="en-GB" sz="1100" u="none" cap="none" strike="noStrike"/>
                        <a:t>As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None/>
                      </a:pPr>
                      <a:r>
                        <a:rPr b="1" lang="en-GB" sz="2100" u="none" cap="none" strike="noStrike"/>
                        <a:t>B/F</a:t>
                      </a:r>
                      <a:r>
                        <a:rPr b="1" lang="en-GB" sz="2100" u="none" cap="none" strike="noStrike">
                          <a:latin typeface="Arial"/>
                          <a:ea typeface="Arial"/>
                          <a:cs typeface="Arial"/>
                          <a:sym typeface="Arial"/>
                        </a:rPr>
                        <a:t>#</a:t>
                      </a:r>
                      <a:endParaRPr b="1" baseline="30000" sz="2100" u="none" cap="none" strike="noStrike"/>
                    </a:p>
                    <a:p>
                      <a:pPr indent="0" lvl="0" marL="0" marR="0" rtl="0" algn="l">
                        <a:lnSpc>
                          <a:spcPct val="100000"/>
                        </a:lnSpc>
                        <a:spcBef>
                          <a:spcPts val="0"/>
                        </a:spcBef>
                        <a:spcAft>
                          <a:spcPts val="0"/>
                        </a:spcAft>
                        <a:buNone/>
                      </a:pPr>
                      <a:r>
                        <a:rPr i="1" lang="en-GB" sz="1100" u="none" cap="none" strike="noStrike"/>
                        <a:t>they grow restless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524875">
                <a:tc>
                  <a:txBody>
                    <a:bodyPr/>
                    <a:lstStyle/>
                    <a:p>
                      <a:pPr indent="0" lvl="0" marL="0" marR="0" rtl="0" algn="l">
                        <a:lnSpc>
                          <a:spcPct val="100000"/>
                        </a:lnSpc>
                        <a:spcBef>
                          <a:spcPts val="0"/>
                        </a:spcBef>
                        <a:spcAft>
                          <a:spcPts val="0"/>
                        </a:spcAft>
                        <a:buNone/>
                      </a:pPr>
                      <a:r>
                        <a:rPr b="1" lang="en-GB" sz="1500" u="none" cap="none" strike="noStrike"/>
                        <a:t>Part 2</a:t>
                      </a:r>
                      <a:endParaRPr/>
                    </a:p>
                    <a:p>
                      <a:pPr indent="0" lvl="0" marL="0" marR="0" rtl="0" algn="l">
                        <a:lnSpc>
                          <a:spcPct val="100000"/>
                        </a:lnSpc>
                        <a:spcBef>
                          <a:spcPts val="0"/>
                        </a:spcBef>
                        <a:spcAft>
                          <a:spcPts val="0"/>
                        </a:spcAft>
                        <a:buNone/>
                      </a:pPr>
                      <a:r>
                        <a:rPr b="1" lang="en-GB" sz="1500" u="none" cap="none" strike="noStrike"/>
                        <a:t>[3 bars]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None/>
                      </a:pPr>
                      <a:r>
                        <a:rPr b="1" lang="en-GB" sz="2100" u="none" cap="none" strike="noStrike"/>
                        <a:t>A/E</a:t>
                      </a:r>
                      <a:endParaRPr/>
                    </a:p>
                    <a:p>
                      <a:pPr indent="0" lvl="0" marL="0" marR="0" rtl="0" algn="l">
                        <a:lnSpc>
                          <a:spcPct val="100000"/>
                        </a:lnSpc>
                        <a:spcBef>
                          <a:spcPts val="0"/>
                        </a:spcBef>
                        <a:spcAft>
                          <a:spcPts val="0"/>
                        </a:spcAft>
                        <a:buNone/>
                      </a:pPr>
                      <a:r>
                        <a:rPr i="1" lang="en-GB" sz="1100" u="none" cap="none" strike="noStrike"/>
                        <a:t>Longing for some</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Clr>
                          <a:srgbClr val="000000"/>
                        </a:buClr>
                        <a:buSzPts val="2100"/>
                        <a:buFont typeface="Arial"/>
                        <a:buNone/>
                      </a:pPr>
                      <a:r>
                        <a:rPr b="1" lang="en-GB" sz="2100" u="none" cap="none" strike="noStrike"/>
                        <a:t>F</a:t>
                      </a:r>
                      <a:r>
                        <a:rPr b="1" lang="en-GB" sz="2100" u="none" cap="none" strike="noStrike">
                          <a:latin typeface="Arial"/>
                          <a:ea typeface="Arial"/>
                          <a:cs typeface="Arial"/>
                          <a:sym typeface="Arial"/>
                        </a:rPr>
                        <a:t>#</a:t>
                      </a:r>
                      <a:r>
                        <a:rPr b="1" baseline="30000" lang="en-GB" sz="2100" u="none" cap="none" strike="noStrike"/>
                        <a:t>11       (aka E/F</a:t>
                      </a:r>
                      <a:r>
                        <a:rPr b="1" baseline="30000" lang="en-GB" sz="2100" u="none" cap="none" strike="noStrike">
                          <a:latin typeface="Arial"/>
                          <a:ea typeface="Arial"/>
                          <a:cs typeface="Arial"/>
                          <a:sym typeface="Arial"/>
                        </a:rPr>
                        <a:t>#</a:t>
                      </a:r>
                      <a:r>
                        <a:rPr b="1" baseline="30000" lang="en-GB" sz="2100" u="none" cap="none" strike="noStrike"/>
                        <a:t>)</a:t>
                      </a:r>
                      <a:endParaRPr/>
                    </a:p>
                    <a:p>
                      <a:pPr indent="0" lvl="0" marL="0" marR="0" rtl="0" algn="l">
                        <a:lnSpc>
                          <a:spcPct val="100000"/>
                        </a:lnSpc>
                        <a:spcBef>
                          <a:spcPts val="0"/>
                        </a:spcBef>
                        <a:spcAft>
                          <a:spcPts val="0"/>
                        </a:spcAft>
                        <a:buNone/>
                      </a:pPr>
                      <a:r>
                        <a:rPr i="1" lang="en-GB" sz="1100" u="none" cap="none" strike="noStrike"/>
                        <a:t>solitary</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None/>
                      </a:pPr>
                      <a:r>
                        <a:rPr b="1" lang="en-GB" sz="2100" u="none" cap="none" strike="noStrike"/>
                        <a:t>E</a:t>
                      </a:r>
                      <a:r>
                        <a:rPr b="1" baseline="30000" lang="en-GB" sz="2100" u="none" cap="none" strike="noStrike"/>
                        <a:t>maj9</a:t>
                      </a:r>
                      <a:r>
                        <a:rPr b="1" lang="en-GB" sz="2100" u="none" cap="none" strike="noStrike"/>
                        <a:t>/G</a:t>
                      </a:r>
                      <a:r>
                        <a:rPr b="1" lang="en-GB" sz="2100" u="none" cap="none" strike="noStrike">
                          <a:latin typeface="Arial"/>
                          <a:ea typeface="Arial"/>
                          <a:cs typeface="Arial"/>
                          <a:sym typeface="Arial"/>
                        </a:rPr>
                        <a:t>#</a:t>
                      </a:r>
                      <a:endParaRPr/>
                    </a:p>
                    <a:p>
                      <a:pPr indent="0" lvl="0" marL="0" marR="0" rtl="0" algn="l">
                        <a:lnSpc>
                          <a:spcPct val="100000"/>
                        </a:lnSpc>
                        <a:spcBef>
                          <a:spcPts val="0"/>
                        </a:spcBef>
                        <a:spcAft>
                          <a:spcPts val="0"/>
                        </a:spcAft>
                        <a:buNone/>
                      </a:pPr>
                      <a:r>
                        <a:rPr i="1" lang="en-GB" sz="1100" u="none" cap="none" strike="noStrike"/>
                        <a:t>compa-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3A193"/>
                    </a:solidFill>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04775">
                <a:tc>
                  <a:txBody>
                    <a:bodyPr/>
                    <a:lstStyle/>
                    <a:p>
                      <a:pPr indent="0" lvl="0" marL="0" marR="0" rtl="0" algn="l">
                        <a:lnSpc>
                          <a:spcPct val="100000"/>
                        </a:lnSpc>
                        <a:spcBef>
                          <a:spcPts val="0"/>
                        </a:spcBef>
                        <a:spcAft>
                          <a:spcPts val="0"/>
                        </a:spcAft>
                        <a:buNone/>
                      </a:pPr>
                      <a:r>
                        <a:rPr b="1" lang="en-GB" sz="1500" u="none" cap="none" strike="noStrike"/>
                        <a:t>Part 3</a:t>
                      </a:r>
                      <a:endParaRPr/>
                    </a:p>
                    <a:p>
                      <a:pPr indent="0" lvl="0" marL="0" marR="0" rtl="0" algn="l">
                        <a:lnSpc>
                          <a:spcPct val="100000"/>
                        </a:lnSpc>
                        <a:spcBef>
                          <a:spcPts val="0"/>
                        </a:spcBef>
                        <a:spcAft>
                          <a:spcPts val="0"/>
                        </a:spcAft>
                        <a:buNone/>
                      </a:pPr>
                      <a:r>
                        <a:rPr b="1" lang="en-GB" sz="1500" u="none" cap="none" strike="noStrike"/>
                        <a:t>[2 bars]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CE5B1"/>
                    </a:solidFill>
                  </a:tcPr>
                </a:tc>
                <a:tc>
                  <a:txBody>
                    <a:bodyPr/>
                    <a:lstStyle/>
                    <a:p>
                      <a:pPr indent="0" lvl="0" marL="0" marR="0" rtl="0" algn="l">
                        <a:lnSpc>
                          <a:spcPct val="100000"/>
                        </a:lnSpc>
                        <a:spcBef>
                          <a:spcPts val="0"/>
                        </a:spcBef>
                        <a:spcAft>
                          <a:spcPts val="0"/>
                        </a:spcAft>
                        <a:buNone/>
                      </a:pPr>
                      <a:r>
                        <a:rPr b="1" lang="en-GB" sz="2100" u="none" cap="none" strike="noStrike"/>
                        <a:t>A</a:t>
                      </a:r>
                      <a:endParaRPr/>
                    </a:p>
                    <a:p>
                      <a:pPr indent="0" lvl="0" marL="0" marR="0" rtl="0" algn="l">
                        <a:lnSpc>
                          <a:spcPct val="100000"/>
                        </a:lnSpc>
                        <a:spcBef>
                          <a:spcPts val="0"/>
                        </a:spcBef>
                        <a:spcAft>
                          <a:spcPts val="0"/>
                        </a:spcAft>
                        <a:buNone/>
                      </a:pPr>
                      <a:r>
                        <a:rPr i="1" lang="en-GB" sz="1100" u="none" cap="none" strike="noStrike"/>
                        <a:t>-ny</a:t>
                      </a:r>
                      <a:r>
                        <a:rPr b="0" i="1" lang="en-GB" sz="1100" u="none" cap="none" strike="noStrike"/>
                        <a:t>.   </a:t>
                      </a:r>
                      <a:r>
                        <a:rPr b="1" lang="en-GB" sz="1400" u="none" cap="none" strike="noStrike"/>
                        <a:t>(RIFF 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CE5B1"/>
                    </a:solidFill>
                  </a:tcPr>
                </a:tc>
                <a:tc>
                  <a:txBody>
                    <a:bodyPr/>
                    <a:lstStyle/>
                    <a:p>
                      <a:pPr indent="0" lvl="0" marL="0" marR="0" rtl="0" algn="l">
                        <a:lnSpc>
                          <a:spcPct val="100000"/>
                        </a:lnSpc>
                        <a:spcBef>
                          <a:spcPts val="0"/>
                        </a:spcBef>
                        <a:spcAft>
                          <a:spcPts val="0"/>
                        </a:spcAft>
                        <a:buNone/>
                      </a:pPr>
                      <a:r>
                        <a:rPr b="1" lang="en-GB" sz="2100" u="none" cap="none" strike="noStrike"/>
                        <a:t> –G</a:t>
                      </a:r>
                      <a:r>
                        <a:rPr b="1" lang="en-GB" sz="2100" u="none" cap="none" strike="noStrike">
                          <a:latin typeface="Arial"/>
                          <a:ea typeface="Arial"/>
                          <a:cs typeface="Arial"/>
                          <a:sym typeface="Arial"/>
                        </a:rPr>
                        <a:t>#</a:t>
                      </a:r>
                      <a:r>
                        <a:rPr b="1" lang="en-GB" sz="2100" u="none" cap="none" strike="noStrike"/>
                        <a:t>m–C</a:t>
                      </a:r>
                      <a:r>
                        <a:rPr b="1" lang="en-GB" sz="2100" u="none" cap="none" strike="noStrike">
                          <a:latin typeface="Arial"/>
                          <a:ea typeface="Arial"/>
                          <a:cs typeface="Arial"/>
                          <a:sym typeface="Arial"/>
                        </a:rPr>
                        <a:t>#</a:t>
                      </a:r>
                      <a:r>
                        <a:rPr b="1" lang="en-GB" sz="2100" u="none" cap="none" strike="noStrike"/>
                        <a:t>m</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rPr b="1" lang="en-GB" sz="1400" u="none" cap="none" strike="noStrike"/>
                        <a:t>(RIFF A)</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CE5B1"/>
                    </a:solidFill>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34300" marB="34300" marR="68575" marL="68575">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76" name="Google Shape;276;p20"/>
          <p:cNvSpPr/>
          <p:nvPr/>
        </p:nvSpPr>
        <p:spPr>
          <a:xfrm>
            <a:off x="6387452" y="4779752"/>
            <a:ext cx="2207908" cy="736454"/>
          </a:xfrm>
          <a:prstGeom prst="leftArrowCallout">
            <a:avLst>
              <a:gd fmla="val 25000" name="adj1"/>
              <a:gd fmla="val 25000" name="adj2"/>
              <a:gd fmla="val 25000" name="adj3"/>
              <a:gd fmla="val 84232" name="adj4"/>
            </a:avLst>
          </a:prstGeom>
          <a:solidFill>
            <a:srgbClr val="F7E6D4"/>
          </a:solidFill>
          <a:ln cap="flat" cmpd="sng" w="25400">
            <a:solidFill>
              <a:srgbClr val="622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Or vi, if you go with G#m</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idx="12" type="sldNum"/>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
        <p:nvSpPr>
          <p:cNvPr id="283" name="Google Shape;283;p21"/>
          <p:cNvSpPr/>
          <p:nvPr/>
        </p:nvSpPr>
        <p:spPr>
          <a:xfrm>
            <a:off x="179512" y="835531"/>
            <a:ext cx="644405" cy="51027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284" name="Google Shape;284;p21"/>
          <p:cNvSpPr txBox="1"/>
          <p:nvPr>
            <p:ph type="title"/>
          </p:nvPr>
        </p:nvSpPr>
        <p:spPr>
          <a:xfrm>
            <a:off x="776357" y="825299"/>
            <a:ext cx="6447501" cy="510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66666"/>
              <a:buNone/>
            </a:pPr>
            <a:r>
              <a:rPr lang="en-GB"/>
              <a:t>Harmony and Tonality</a:t>
            </a:r>
            <a:endParaRPr/>
          </a:p>
        </p:txBody>
      </p:sp>
      <p:sp>
        <p:nvSpPr>
          <p:cNvPr id="285" name="Google Shape;285;p21"/>
          <p:cNvSpPr/>
          <p:nvPr/>
        </p:nvSpPr>
        <p:spPr>
          <a:xfrm>
            <a:off x="678872" y="1392006"/>
            <a:ext cx="6133824"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2100" u="none" cap="none" strike="noStrike">
                <a:solidFill>
                  <a:srgbClr val="000000"/>
                </a:solidFill>
                <a:latin typeface="Arial"/>
                <a:ea typeface="Arial"/>
                <a:cs typeface="Arial"/>
                <a:sym typeface="Arial"/>
              </a:rPr>
              <a:t>Advanced harmony within </a:t>
            </a:r>
            <a:r>
              <a:rPr b="1" i="1" lang="en-GB" sz="2100" u="none" cap="none" strike="noStrike">
                <a:solidFill>
                  <a:srgbClr val="000000"/>
                </a:solidFill>
                <a:latin typeface="Arial"/>
                <a:ea typeface="Arial"/>
                <a:cs typeface="Arial"/>
                <a:sym typeface="Arial"/>
              </a:rPr>
              <a:t>Africa</a:t>
            </a:r>
            <a:endParaRPr b="1" i="0" sz="2100" u="none" cap="none" strike="noStrike">
              <a:solidFill>
                <a:srgbClr val="000000"/>
              </a:solidFill>
              <a:latin typeface="Arial"/>
              <a:ea typeface="Arial"/>
              <a:cs typeface="Arial"/>
              <a:sym typeface="Arial"/>
            </a:endParaRPr>
          </a:p>
        </p:txBody>
      </p:sp>
      <p:sp>
        <p:nvSpPr>
          <p:cNvPr id="286" name="Google Shape;286;p21"/>
          <p:cNvSpPr/>
          <p:nvPr/>
        </p:nvSpPr>
        <p:spPr>
          <a:xfrm>
            <a:off x="612547" y="1784422"/>
            <a:ext cx="724930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800" u="none" cap="none" strike="noStrike">
                <a:solidFill>
                  <a:srgbClr val="000000"/>
                </a:solidFill>
                <a:latin typeface="Calibri"/>
                <a:ea typeface="Calibri"/>
                <a:cs typeface="Calibri"/>
                <a:sym typeface="Calibri"/>
              </a:rPr>
              <a:t>The E</a:t>
            </a:r>
            <a:r>
              <a:rPr b="1" baseline="30000" i="0" lang="en-GB" sz="1800" u="none" cap="none" strike="noStrike">
                <a:solidFill>
                  <a:srgbClr val="000000"/>
                </a:solidFill>
                <a:latin typeface="Calibri"/>
                <a:ea typeface="Calibri"/>
                <a:cs typeface="Calibri"/>
                <a:sym typeface="Calibri"/>
              </a:rPr>
              <a:t>maj9</a:t>
            </a:r>
            <a:r>
              <a:rPr b="1" i="0" lang="en-GB" sz="1800" u="none" cap="none" strike="noStrike">
                <a:solidFill>
                  <a:srgbClr val="000000"/>
                </a:solidFill>
                <a:latin typeface="Calibri"/>
                <a:ea typeface="Calibri"/>
                <a:cs typeface="Calibri"/>
                <a:sym typeface="Calibri"/>
              </a:rPr>
              <a:t>/G</a:t>
            </a:r>
            <a:r>
              <a:rPr b="1" i="0" lang="en-GB" sz="1800" u="none" cap="none" strike="noStrike">
                <a:solidFill>
                  <a:srgbClr val="000000"/>
                </a:solidFill>
                <a:latin typeface="Arial"/>
                <a:ea typeface="Arial"/>
                <a:cs typeface="Arial"/>
                <a:sym typeface="Arial"/>
              </a:rPr>
              <a:t>#</a:t>
            </a:r>
            <a:r>
              <a:rPr b="1" i="0" lang="en-GB" sz="1800" u="none" cap="none" strike="noStrike">
                <a:solidFill>
                  <a:srgbClr val="000000"/>
                </a:solidFill>
                <a:latin typeface="Calibri"/>
                <a:ea typeface="Calibri"/>
                <a:cs typeface="Calibri"/>
                <a:sym typeface="Calibri"/>
              </a:rPr>
              <a:t> chord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pic>
        <p:nvPicPr>
          <p:cNvPr descr="Diagram, schematic&#10;&#10;Description automatically generated" id="287" name="Google Shape;287;p21"/>
          <p:cNvPicPr preferRelativeResize="0"/>
          <p:nvPr/>
        </p:nvPicPr>
        <p:blipFill rotWithShape="1">
          <a:blip r:embed="rId3">
            <a:alphaModFix/>
          </a:blip>
          <a:srcRect b="0" l="0" r="0" t="0"/>
          <a:stretch/>
        </p:blipFill>
        <p:spPr>
          <a:xfrm>
            <a:off x="5345150" y="1226064"/>
            <a:ext cx="1807468" cy="1116716"/>
          </a:xfrm>
          <a:prstGeom prst="rect">
            <a:avLst/>
          </a:prstGeom>
          <a:noFill/>
          <a:ln>
            <a:noFill/>
          </a:ln>
          <a:effectLst>
            <a:outerShdw blurRad="292100" rotWithShape="0" algn="tl" dir="2700000" dist="139700">
              <a:srgbClr val="333333">
                <a:alpha val="64705"/>
              </a:srgbClr>
            </a:outerShdw>
          </a:effectLst>
        </p:spPr>
      </p:pic>
      <p:pic>
        <p:nvPicPr>
          <p:cNvPr descr="Diagram, schematic&#10;&#10;Description automatically generated" id="288" name="Google Shape;288;p21"/>
          <p:cNvPicPr preferRelativeResize="0"/>
          <p:nvPr/>
        </p:nvPicPr>
        <p:blipFill rotWithShape="1">
          <a:blip r:embed="rId4">
            <a:alphaModFix/>
          </a:blip>
          <a:srcRect b="0" l="0" r="0" t="0"/>
          <a:stretch/>
        </p:blipFill>
        <p:spPr>
          <a:xfrm>
            <a:off x="2957042" y="3310532"/>
            <a:ext cx="5638318" cy="1116716"/>
          </a:xfrm>
          <a:prstGeom prst="rect">
            <a:avLst/>
          </a:prstGeom>
          <a:noFill/>
          <a:ln>
            <a:noFill/>
          </a:ln>
          <a:effectLst>
            <a:outerShdw blurRad="292100" rotWithShape="0" algn="tl" dir="2700000" dist="139700">
              <a:srgbClr val="333333">
                <a:alpha val="64705"/>
              </a:srgbClr>
            </a:outerShdw>
          </a:effectLst>
        </p:spPr>
      </p:pic>
      <p:sp>
        <p:nvSpPr>
          <p:cNvPr id="289" name="Google Shape;289;p21"/>
          <p:cNvSpPr txBox="1"/>
          <p:nvPr/>
        </p:nvSpPr>
        <p:spPr>
          <a:xfrm>
            <a:off x="612547" y="2104264"/>
            <a:ext cx="7790700" cy="3694200"/>
          </a:xfrm>
          <a:prstGeom prst="rect">
            <a:avLst/>
          </a:prstGeom>
          <a:noFill/>
          <a:ln>
            <a:noFill/>
          </a:ln>
        </p:spPr>
        <p:txBody>
          <a:bodyPr anchorCtr="0" anchor="t" bIns="45700" lIns="91425" spcFirstLastPara="1" rIns="91425" wrap="square" tIns="45700">
            <a:spAutoFit/>
          </a:bodyPr>
          <a:lstStyle/>
          <a:p>
            <a:pPr indent="-257175" lvl="0" marL="257175"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Calibri"/>
                <a:ea typeface="Calibri"/>
                <a:cs typeface="Calibri"/>
                <a:sym typeface="Calibri"/>
              </a:rPr>
              <a:t>The notes in the chord are: G</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–F</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–B–D</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–E</a:t>
            </a:r>
            <a:endParaRPr/>
          </a:p>
          <a:p>
            <a:pPr indent="-257175" lvl="0" marL="257175"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Calibri"/>
                <a:ea typeface="Calibri"/>
                <a:cs typeface="Calibri"/>
                <a:sym typeface="Calibri"/>
              </a:rPr>
              <a:t>It’s been described as G</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m</a:t>
            </a:r>
            <a:r>
              <a:rPr b="0" baseline="30000" i="0" lang="en-GB" sz="1800" u="none" cap="none" strike="noStrike">
                <a:solidFill>
                  <a:srgbClr val="000000"/>
                </a:solidFill>
                <a:latin typeface="Calibri"/>
                <a:ea typeface="Calibri"/>
                <a:cs typeface="Calibri"/>
                <a:sym typeface="Calibri"/>
              </a:rPr>
              <a:t>7</a:t>
            </a:r>
            <a:r>
              <a:rPr b="0" i="0" lang="en-GB" sz="1800" u="none" cap="none" strike="noStrike">
                <a:solidFill>
                  <a:srgbClr val="000000"/>
                </a:solidFill>
                <a:latin typeface="Calibri"/>
                <a:ea typeface="Calibri"/>
                <a:cs typeface="Calibri"/>
                <a:sym typeface="Calibri"/>
              </a:rPr>
              <a:t> (G</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–B–D</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–F</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 but this overlooks the presence of the </a:t>
            </a:r>
            <a:r>
              <a:rPr b="1" i="0" lang="en-GB" sz="1800" u="none" cap="none" strike="noStrike">
                <a:solidFill>
                  <a:srgbClr val="000000"/>
                </a:solidFill>
                <a:latin typeface="Calibri"/>
                <a:ea typeface="Calibri"/>
                <a:cs typeface="Calibri"/>
                <a:sym typeface="Calibri"/>
              </a:rPr>
              <a:t>E</a:t>
            </a:r>
            <a:r>
              <a:rPr b="0" i="0" lang="en-GB" sz="1800" u="none" cap="none" strike="noStrike">
                <a:solidFill>
                  <a:srgbClr val="000000"/>
                </a:solidFill>
                <a:latin typeface="Calibri"/>
                <a:ea typeface="Calibri"/>
                <a:cs typeface="Calibri"/>
                <a:sym typeface="Calibri"/>
              </a:rPr>
              <a:t>, at the top, which is prominent in the synth and the 12-string guitar. </a:t>
            </a:r>
            <a:endParaRPr/>
          </a:p>
          <a:p>
            <a:pPr indent="-257175" lvl="0" marL="257175"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Calibri"/>
                <a:ea typeface="Calibri"/>
                <a:cs typeface="Calibri"/>
                <a:sym typeface="Calibri"/>
              </a:rPr>
              <a:t>A more accurate way of thinking of this chord is as: E</a:t>
            </a:r>
            <a:r>
              <a:rPr b="0" baseline="30000" i="0" lang="en-GB" sz="1800" u="none" cap="none" strike="noStrike">
                <a:solidFill>
                  <a:srgbClr val="000000"/>
                </a:solidFill>
                <a:latin typeface="Calibri"/>
                <a:ea typeface="Calibri"/>
                <a:cs typeface="Calibri"/>
                <a:sym typeface="Calibri"/>
              </a:rPr>
              <a:t>maj9</a:t>
            </a:r>
            <a:r>
              <a:rPr b="0" i="0" lang="en-GB" sz="1800" u="none" cap="none" strike="noStrike">
                <a:solidFill>
                  <a:srgbClr val="000000"/>
                </a:solidFill>
                <a:latin typeface="Calibri"/>
                <a:ea typeface="Calibri"/>
                <a:cs typeface="Calibri"/>
                <a:sym typeface="Calibri"/>
              </a:rPr>
              <a:t>/G</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E major: E–G</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–B</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E</a:t>
            </a:r>
            <a:r>
              <a:rPr b="0" baseline="30000" i="0" lang="en-GB" sz="1800" u="none" cap="none" strike="noStrike">
                <a:solidFill>
                  <a:srgbClr val="000000"/>
                </a:solidFill>
                <a:latin typeface="Calibri"/>
                <a:ea typeface="Calibri"/>
                <a:cs typeface="Calibri"/>
                <a:sym typeface="Calibri"/>
              </a:rPr>
              <a:t>maj7</a:t>
            </a:r>
            <a:r>
              <a:rPr b="0" i="0" lang="en-GB" sz="1800" u="none" cap="none" strike="noStrike">
                <a:solidFill>
                  <a:srgbClr val="000000"/>
                </a:solidFill>
                <a:latin typeface="Calibri"/>
                <a:ea typeface="Calibri"/>
                <a:cs typeface="Calibri"/>
                <a:sym typeface="Calibri"/>
              </a:rPr>
              <a:t>: E–G</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–B–D</a:t>
            </a:r>
            <a:r>
              <a:rPr b="0" i="0" lang="en-GB" sz="1800" u="none" cap="none" strike="noStrike">
                <a:solidFill>
                  <a:srgbClr val="000000"/>
                </a:solidFill>
                <a:latin typeface="Arial"/>
                <a:ea typeface="Arial"/>
                <a:cs typeface="Arial"/>
                <a:sym typeface="Arial"/>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E</a:t>
            </a:r>
            <a:r>
              <a:rPr b="0" baseline="30000" i="0" lang="en-GB" sz="1800" u="none" cap="none" strike="noStrike">
                <a:solidFill>
                  <a:srgbClr val="000000"/>
                </a:solidFill>
                <a:latin typeface="Calibri"/>
                <a:ea typeface="Calibri"/>
                <a:cs typeface="Calibri"/>
                <a:sym typeface="Calibri"/>
              </a:rPr>
              <a:t>maj9</a:t>
            </a:r>
            <a:r>
              <a:rPr b="0" i="0" lang="en-GB" sz="1800" u="none" cap="none" strike="noStrike">
                <a:solidFill>
                  <a:srgbClr val="000000"/>
                </a:solidFill>
                <a:latin typeface="Calibri"/>
                <a:ea typeface="Calibri"/>
                <a:cs typeface="Calibri"/>
                <a:sym typeface="Calibri"/>
              </a:rPr>
              <a:t>: E–G</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–B–D</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–F</a:t>
            </a:r>
            <a:r>
              <a:rPr b="0" i="0" lang="en-GB"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257175" lvl="0" marL="257175"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Calibri"/>
                <a:ea typeface="Calibri"/>
                <a:cs typeface="Calibri"/>
                <a:sym typeface="Calibri"/>
              </a:rPr>
              <a:t>And then move the G</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 into the bass, creating a 1st inversion, and re-voice, to give E</a:t>
            </a:r>
            <a:r>
              <a:rPr b="0" baseline="30000" i="0" lang="en-GB" sz="1800" u="none" cap="none" strike="noStrike">
                <a:solidFill>
                  <a:srgbClr val="000000"/>
                </a:solidFill>
                <a:latin typeface="Calibri"/>
                <a:ea typeface="Calibri"/>
                <a:cs typeface="Calibri"/>
                <a:sym typeface="Calibri"/>
              </a:rPr>
              <a:t>maj9</a:t>
            </a:r>
            <a:r>
              <a:rPr b="0" i="0" lang="en-GB" sz="1800" u="none" cap="none" strike="noStrike">
                <a:solidFill>
                  <a:srgbClr val="000000"/>
                </a:solidFill>
                <a:latin typeface="Calibri"/>
                <a:ea typeface="Calibri"/>
                <a:cs typeface="Calibri"/>
                <a:sym typeface="Calibri"/>
              </a:rPr>
              <a:t>/G</a:t>
            </a:r>
            <a:r>
              <a:rPr b="0"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 </a:t>
            </a:r>
            <a:endParaRPr/>
          </a:p>
          <a:p>
            <a:pPr indent="-257175" lvl="0" marL="257175"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Calibri"/>
                <a:ea typeface="Calibri"/>
                <a:cs typeface="Calibri"/>
                <a:sym typeface="Calibri"/>
              </a:rPr>
              <a:t>This makes more harmonic sense, too, as it acts as a dominant chord leading to the next chord, of A major.</a:t>
            </a:r>
            <a:endParaRPr/>
          </a:p>
        </p:txBody>
      </p:sp>
      <p:sp>
        <p:nvSpPr>
          <p:cNvPr id="290" name="Google Shape;290;p21"/>
          <p:cNvSpPr txBox="1"/>
          <p:nvPr/>
        </p:nvSpPr>
        <p:spPr>
          <a:xfrm>
            <a:off x="3815255" y="5582504"/>
            <a:ext cx="3736063" cy="623248"/>
          </a:xfrm>
          <a:prstGeom prst="rect">
            <a:avLst/>
          </a:prstGeom>
          <a:solidFill>
            <a:srgbClr val="F1CFC9"/>
          </a:solid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This won’t come up in the exam – it’s just if you have a thirst for knowledge!</a:t>
            </a:r>
            <a:endParaRPr b="0" i="0" sz="1800" u="none" cap="none" strike="noStrike">
              <a:solidFill>
                <a:srgbClr val="000000"/>
              </a:solidFill>
              <a:latin typeface="Calibri"/>
              <a:ea typeface="Calibri"/>
              <a:cs typeface="Calibri"/>
              <a:sym typeface="Calibri"/>
            </a:endParaRPr>
          </a:p>
        </p:txBody>
      </p:sp>
      <p:pic>
        <p:nvPicPr>
          <p:cNvPr id="291" name="Google Shape;291;p21"/>
          <p:cNvPicPr preferRelativeResize="0"/>
          <p:nvPr/>
        </p:nvPicPr>
        <p:blipFill rotWithShape="1">
          <a:blip r:embed="rId5">
            <a:alphaModFix/>
          </a:blip>
          <a:srcRect b="0" l="0" r="0" t="0"/>
          <a:stretch/>
        </p:blipFill>
        <p:spPr>
          <a:xfrm>
            <a:off x="179512" y="44624"/>
            <a:ext cx="976894" cy="7722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e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