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83"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22262-789C-4D3E-94C3-F26B295460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27C8E62-8DE9-495A-BA28-5F080C56CF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B25BD4D-B726-40C5-8F3A-F01F5A0586F6}"/>
              </a:ext>
            </a:extLst>
          </p:cNvPr>
          <p:cNvSpPr>
            <a:spLocks noGrp="1"/>
          </p:cNvSpPr>
          <p:nvPr>
            <p:ph type="dt" sz="half" idx="10"/>
          </p:nvPr>
        </p:nvSpPr>
        <p:spPr/>
        <p:txBody>
          <a:bodyPr/>
          <a:lstStyle/>
          <a:p>
            <a:fld id="{65E9314D-472A-4EEE-91CB-5385A2B4A822}" type="datetimeFigureOut">
              <a:rPr lang="en-GB" smtClean="0"/>
              <a:t>16/05/2022</a:t>
            </a:fld>
            <a:endParaRPr lang="en-GB"/>
          </a:p>
        </p:txBody>
      </p:sp>
      <p:sp>
        <p:nvSpPr>
          <p:cNvPr id="5" name="Footer Placeholder 4">
            <a:extLst>
              <a:ext uri="{FF2B5EF4-FFF2-40B4-BE49-F238E27FC236}">
                <a16:creationId xmlns:a16="http://schemas.microsoft.com/office/drawing/2014/main" id="{6BB971DE-0B39-40BA-A2F2-4B9AF8F746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0B9779-3476-4FCE-A57E-CD3956196EFF}"/>
              </a:ext>
            </a:extLst>
          </p:cNvPr>
          <p:cNvSpPr>
            <a:spLocks noGrp="1"/>
          </p:cNvSpPr>
          <p:nvPr>
            <p:ph type="sldNum" sz="quarter" idx="12"/>
          </p:nvPr>
        </p:nvSpPr>
        <p:spPr/>
        <p:txBody>
          <a:bodyPr/>
          <a:lstStyle/>
          <a:p>
            <a:fld id="{7A8FE0B6-92E5-4CB7-A81E-8893BEE97944}" type="slidenum">
              <a:rPr lang="en-GB" smtClean="0"/>
              <a:t>‹#›</a:t>
            </a:fld>
            <a:endParaRPr lang="en-GB"/>
          </a:p>
        </p:txBody>
      </p:sp>
    </p:spTree>
    <p:extLst>
      <p:ext uri="{BB962C8B-B14F-4D97-AF65-F5344CB8AC3E}">
        <p14:creationId xmlns:p14="http://schemas.microsoft.com/office/powerpoint/2010/main" val="1013366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CC692-E979-4399-BD53-67E038578CD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E4F350B-442A-4950-808B-B5F8D8E26D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A8E6B0-393A-4357-BEB5-95B8C8EEB719}"/>
              </a:ext>
            </a:extLst>
          </p:cNvPr>
          <p:cNvSpPr>
            <a:spLocks noGrp="1"/>
          </p:cNvSpPr>
          <p:nvPr>
            <p:ph type="dt" sz="half" idx="10"/>
          </p:nvPr>
        </p:nvSpPr>
        <p:spPr/>
        <p:txBody>
          <a:bodyPr/>
          <a:lstStyle/>
          <a:p>
            <a:fld id="{65E9314D-472A-4EEE-91CB-5385A2B4A822}" type="datetimeFigureOut">
              <a:rPr lang="en-GB" smtClean="0"/>
              <a:t>16/05/2022</a:t>
            </a:fld>
            <a:endParaRPr lang="en-GB"/>
          </a:p>
        </p:txBody>
      </p:sp>
      <p:sp>
        <p:nvSpPr>
          <p:cNvPr id="5" name="Footer Placeholder 4">
            <a:extLst>
              <a:ext uri="{FF2B5EF4-FFF2-40B4-BE49-F238E27FC236}">
                <a16:creationId xmlns:a16="http://schemas.microsoft.com/office/drawing/2014/main" id="{A29F4CD6-58CE-4747-B358-6C820820B4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2787A6-5F1E-4E40-AFE5-BEBB53DF2E02}"/>
              </a:ext>
            </a:extLst>
          </p:cNvPr>
          <p:cNvSpPr>
            <a:spLocks noGrp="1"/>
          </p:cNvSpPr>
          <p:nvPr>
            <p:ph type="sldNum" sz="quarter" idx="12"/>
          </p:nvPr>
        </p:nvSpPr>
        <p:spPr/>
        <p:txBody>
          <a:bodyPr/>
          <a:lstStyle/>
          <a:p>
            <a:fld id="{7A8FE0B6-92E5-4CB7-A81E-8893BEE97944}" type="slidenum">
              <a:rPr lang="en-GB" smtClean="0"/>
              <a:t>‹#›</a:t>
            </a:fld>
            <a:endParaRPr lang="en-GB"/>
          </a:p>
        </p:txBody>
      </p:sp>
    </p:spTree>
    <p:extLst>
      <p:ext uri="{BB962C8B-B14F-4D97-AF65-F5344CB8AC3E}">
        <p14:creationId xmlns:p14="http://schemas.microsoft.com/office/powerpoint/2010/main" val="670578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AECA51-AB84-4F00-B9FD-9636D2E018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E770712-6CB1-479C-A94D-D85C165D07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7DDD3EA-0847-4907-BA3F-A89DEA98775B}"/>
              </a:ext>
            </a:extLst>
          </p:cNvPr>
          <p:cNvSpPr>
            <a:spLocks noGrp="1"/>
          </p:cNvSpPr>
          <p:nvPr>
            <p:ph type="dt" sz="half" idx="10"/>
          </p:nvPr>
        </p:nvSpPr>
        <p:spPr/>
        <p:txBody>
          <a:bodyPr/>
          <a:lstStyle/>
          <a:p>
            <a:fld id="{65E9314D-472A-4EEE-91CB-5385A2B4A822}" type="datetimeFigureOut">
              <a:rPr lang="en-GB" smtClean="0"/>
              <a:t>16/05/2022</a:t>
            </a:fld>
            <a:endParaRPr lang="en-GB"/>
          </a:p>
        </p:txBody>
      </p:sp>
      <p:sp>
        <p:nvSpPr>
          <p:cNvPr id="5" name="Footer Placeholder 4">
            <a:extLst>
              <a:ext uri="{FF2B5EF4-FFF2-40B4-BE49-F238E27FC236}">
                <a16:creationId xmlns:a16="http://schemas.microsoft.com/office/drawing/2014/main" id="{370CB041-D0EE-4030-8525-4AC17FE61C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81D6B7-802A-45F0-9EEC-9E5DEDECF030}"/>
              </a:ext>
            </a:extLst>
          </p:cNvPr>
          <p:cNvSpPr>
            <a:spLocks noGrp="1"/>
          </p:cNvSpPr>
          <p:nvPr>
            <p:ph type="sldNum" sz="quarter" idx="12"/>
          </p:nvPr>
        </p:nvSpPr>
        <p:spPr/>
        <p:txBody>
          <a:bodyPr/>
          <a:lstStyle/>
          <a:p>
            <a:fld id="{7A8FE0B6-92E5-4CB7-A81E-8893BEE97944}" type="slidenum">
              <a:rPr lang="en-GB" smtClean="0"/>
              <a:t>‹#›</a:t>
            </a:fld>
            <a:endParaRPr lang="en-GB"/>
          </a:p>
        </p:txBody>
      </p:sp>
    </p:spTree>
    <p:extLst>
      <p:ext uri="{BB962C8B-B14F-4D97-AF65-F5344CB8AC3E}">
        <p14:creationId xmlns:p14="http://schemas.microsoft.com/office/powerpoint/2010/main" val="1087376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321EA-9ADF-4DE0-A758-55E4FB862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9AA91B-93F7-47FB-9956-B38CD069FF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095AD81-9812-41CC-A3D6-35062B5E356F}"/>
              </a:ext>
            </a:extLst>
          </p:cNvPr>
          <p:cNvSpPr>
            <a:spLocks noGrp="1"/>
          </p:cNvSpPr>
          <p:nvPr>
            <p:ph type="dt" sz="half" idx="10"/>
          </p:nvPr>
        </p:nvSpPr>
        <p:spPr/>
        <p:txBody>
          <a:bodyPr/>
          <a:lstStyle/>
          <a:p>
            <a:fld id="{65E9314D-472A-4EEE-91CB-5385A2B4A822}" type="datetimeFigureOut">
              <a:rPr lang="en-GB" smtClean="0"/>
              <a:t>16/05/2022</a:t>
            </a:fld>
            <a:endParaRPr lang="en-GB"/>
          </a:p>
        </p:txBody>
      </p:sp>
      <p:sp>
        <p:nvSpPr>
          <p:cNvPr id="5" name="Footer Placeholder 4">
            <a:extLst>
              <a:ext uri="{FF2B5EF4-FFF2-40B4-BE49-F238E27FC236}">
                <a16:creationId xmlns:a16="http://schemas.microsoft.com/office/drawing/2014/main" id="{A4D7FDEC-8C3E-429E-9A85-102AAFECF5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44EC13-FBA8-4638-BE5D-B2F6C69DBB1E}"/>
              </a:ext>
            </a:extLst>
          </p:cNvPr>
          <p:cNvSpPr>
            <a:spLocks noGrp="1"/>
          </p:cNvSpPr>
          <p:nvPr>
            <p:ph type="sldNum" sz="quarter" idx="12"/>
          </p:nvPr>
        </p:nvSpPr>
        <p:spPr/>
        <p:txBody>
          <a:bodyPr/>
          <a:lstStyle/>
          <a:p>
            <a:fld id="{7A8FE0B6-92E5-4CB7-A81E-8893BEE97944}" type="slidenum">
              <a:rPr lang="en-GB" smtClean="0"/>
              <a:t>‹#›</a:t>
            </a:fld>
            <a:endParaRPr lang="en-GB"/>
          </a:p>
        </p:txBody>
      </p:sp>
    </p:spTree>
    <p:extLst>
      <p:ext uri="{BB962C8B-B14F-4D97-AF65-F5344CB8AC3E}">
        <p14:creationId xmlns:p14="http://schemas.microsoft.com/office/powerpoint/2010/main" val="3972160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9391-D187-4871-9D1C-D08BC9DA86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88CE7D2-079F-4878-A91D-5E76019545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6687BF-A406-43E7-81F5-B1A4EA2B5C4E}"/>
              </a:ext>
            </a:extLst>
          </p:cNvPr>
          <p:cNvSpPr>
            <a:spLocks noGrp="1"/>
          </p:cNvSpPr>
          <p:nvPr>
            <p:ph type="dt" sz="half" idx="10"/>
          </p:nvPr>
        </p:nvSpPr>
        <p:spPr/>
        <p:txBody>
          <a:bodyPr/>
          <a:lstStyle/>
          <a:p>
            <a:fld id="{65E9314D-472A-4EEE-91CB-5385A2B4A822}" type="datetimeFigureOut">
              <a:rPr lang="en-GB" smtClean="0"/>
              <a:t>16/05/2022</a:t>
            </a:fld>
            <a:endParaRPr lang="en-GB"/>
          </a:p>
        </p:txBody>
      </p:sp>
      <p:sp>
        <p:nvSpPr>
          <p:cNvPr id="5" name="Footer Placeholder 4">
            <a:extLst>
              <a:ext uri="{FF2B5EF4-FFF2-40B4-BE49-F238E27FC236}">
                <a16:creationId xmlns:a16="http://schemas.microsoft.com/office/drawing/2014/main" id="{CF65CC0E-4A23-46D2-AC5D-A0E158F495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D39616-FDB1-4CA7-B7FB-4C5ECE248D84}"/>
              </a:ext>
            </a:extLst>
          </p:cNvPr>
          <p:cNvSpPr>
            <a:spLocks noGrp="1"/>
          </p:cNvSpPr>
          <p:nvPr>
            <p:ph type="sldNum" sz="quarter" idx="12"/>
          </p:nvPr>
        </p:nvSpPr>
        <p:spPr/>
        <p:txBody>
          <a:bodyPr/>
          <a:lstStyle/>
          <a:p>
            <a:fld id="{7A8FE0B6-92E5-4CB7-A81E-8893BEE97944}" type="slidenum">
              <a:rPr lang="en-GB" smtClean="0"/>
              <a:t>‹#›</a:t>
            </a:fld>
            <a:endParaRPr lang="en-GB"/>
          </a:p>
        </p:txBody>
      </p:sp>
    </p:spTree>
    <p:extLst>
      <p:ext uri="{BB962C8B-B14F-4D97-AF65-F5344CB8AC3E}">
        <p14:creationId xmlns:p14="http://schemas.microsoft.com/office/powerpoint/2010/main" val="1990527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5D673-3941-4D11-AC60-B7A179721AD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67DAD62-83B4-4213-B77D-5B53FD1744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1648DBF-6F06-4E40-A382-245159D330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A19E8E0-ABD1-40FC-9EB2-A2B67BAC521D}"/>
              </a:ext>
            </a:extLst>
          </p:cNvPr>
          <p:cNvSpPr>
            <a:spLocks noGrp="1"/>
          </p:cNvSpPr>
          <p:nvPr>
            <p:ph type="dt" sz="half" idx="10"/>
          </p:nvPr>
        </p:nvSpPr>
        <p:spPr/>
        <p:txBody>
          <a:bodyPr/>
          <a:lstStyle/>
          <a:p>
            <a:fld id="{65E9314D-472A-4EEE-91CB-5385A2B4A822}" type="datetimeFigureOut">
              <a:rPr lang="en-GB" smtClean="0"/>
              <a:t>16/05/2022</a:t>
            </a:fld>
            <a:endParaRPr lang="en-GB"/>
          </a:p>
        </p:txBody>
      </p:sp>
      <p:sp>
        <p:nvSpPr>
          <p:cNvPr id="6" name="Footer Placeholder 5">
            <a:extLst>
              <a:ext uri="{FF2B5EF4-FFF2-40B4-BE49-F238E27FC236}">
                <a16:creationId xmlns:a16="http://schemas.microsoft.com/office/drawing/2014/main" id="{BEBA1A9B-A312-4579-A639-586E30D0FB3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50ACD15-8C93-4B41-B5E9-1046B65B6959}"/>
              </a:ext>
            </a:extLst>
          </p:cNvPr>
          <p:cNvSpPr>
            <a:spLocks noGrp="1"/>
          </p:cNvSpPr>
          <p:nvPr>
            <p:ph type="sldNum" sz="quarter" idx="12"/>
          </p:nvPr>
        </p:nvSpPr>
        <p:spPr/>
        <p:txBody>
          <a:bodyPr/>
          <a:lstStyle/>
          <a:p>
            <a:fld id="{7A8FE0B6-92E5-4CB7-A81E-8893BEE97944}" type="slidenum">
              <a:rPr lang="en-GB" smtClean="0"/>
              <a:t>‹#›</a:t>
            </a:fld>
            <a:endParaRPr lang="en-GB"/>
          </a:p>
        </p:txBody>
      </p:sp>
    </p:spTree>
    <p:extLst>
      <p:ext uri="{BB962C8B-B14F-4D97-AF65-F5344CB8AC3E}">
        <p14:creationId xmlns:p14="http://schemas.microsoft.com/office/powerpoint/2010/main" val="34312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0E5C-00BD-4D03-B9B5-1899EC9871E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5AF98F4-625D-46D6-B92D-63485C146D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C2B2A9-E63E-4203-87C9-3B6A670744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F47A804-B935-4529-956F-537744B1BB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2E19E7-1ADF-412B-B838-5EE530A06C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5B67E60-78F2-4E02-BF63-16764E4F6EF8}"/>
              </a:ext>
            </a:extLst>
          </p:cNvPr>
          <p:cNvSpPr>
            <a:spLocks noGrp="1"/>
          </p:cNvSpPr>
          <p:nvPr>
            <p:ph type="dt" sz="half" idx="10"/>
          </p:nvPr>
        </p:nvSpPr>
        <p:spPr/>
        <p:txBody>
          <a:bodyPr/>
          <a:lstStyle/>
          <a:p>
            <a:fld id="{65E9314D-472A-4EEE-91CB-5385A2B4A822}" type="datetimeFigureOut">
              <a:rPr lang="en-GB" smtClean="0"/>
              <a:t>16/05/2022</a:t>
            </a:fld>
            <a:endParaRPr lang="en-GB"/>
          </a:p>
        </p:txBody>
      </p:sp>
      <p:sp>
        <p:nvSpPr>
          <p:cNvPr id="8" name="Footer Placeholder 7">
            <a:extLst>
              <a:ext uri="{FF2B5EF4-FFF2-40B4-BE49-F238E27FC236}">
                <a16:creationId xmlns:a16="http://schemas.microsoft.com/office/drawing/2014/main" id="{0A19FC34-C633-4000-B66E-0E671F4E475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26555A7-E341-45F3-8045-5B716E7DDBB2}"/>
              </a:ext>
            </a:extLst>
          </p:cNvPr>
          <p:cNvSpPr>
            <a:spLocks noGrp="1"/>
          </p:cNvSpPr>
          <p:nvPr>
            <p:ph type="sldNum" sz="quarter" idx="12"/>
          </p:nvPr>
        </p:nvSpPr>
        <p:spPr/>
        <p:txBody>
          <a:bodyPr/>
          <a:lstStyle/>
          <a:p>
            <a:fld id="{7A8FE0B6-92E5-4CB7-A81E-8893BEE97944}" type="slidenum">
              <a:rPr lang="en-GB" smtClean="0"/>
              <a:t>‹#›</a:t>
            </a:fld>
            <a:endParaRPr lang="en-GB"/>
          </a:p>
        </p:txBody>
      </p:sp>
    </p:spTree>
    <p:extLst>
      <p:ext uri="{BB962C8B-B14F-4D97-AF65-F5344CB8AC3E}">
        <p14:creationId xmlns:p14="http://schemas.microsoft.com/office/powerpoint/2010/main" val="3434915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95D16-58E1-46F3-87B6-3C235BA0403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4555FD0-B616-4D8F-B604-05118A7B5EFE}"/>
              </a:ext>
            </a:extLst>
          </p:cNvPr>
          <p:cNvSpPr>
            <a:spLocks noGrp="1"/>
          </p:cNvSpPr>
          <p:nvPr>
            <p:ph type="dt" sz="half" idx="10"/>
          </p:nvPr>
        </p:nvSpPr>
        <p:spPr/>
        <p:txBody>
          <a:bodyPr/>
          <a:lstStyle/>
          <a:p>
            <a:fld id="{65E9314D-472A-4EEE-91CB-5385A2B4A822}" type="datetimeFigureOut">
              <a:rPr lang="en-GB" smtClean="0"/>
              <a:t>16/05/2022</a:t>
            </a:fld>
            <a:endParaRPr lang="en-GB"/>
          </a:p>
        </p:txBody>
      </p:sp>
      <p:sp>
        <p:nvSpPr>
          <p:cNvPr id="4" name="Footer Placeholder 3">
            <a:extLst>
              <a:ext uri="{FF2B5EF4-FFF2-40B4-BE49-F238E27FC236}">
                <a16:creationId xmlns:a16="http://schemas.microsoft.com/office/drawing/2014/main" id="{02A34137-C4B9-47A4-B1D0-561F01ABA18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45FC220-F80D-4918-94A3-2B8C95B9706A}"/>
              </a:ext>
            </a:extLst>
          </p:cNvPr>
          <p:cNvSpPr>
            <a:spLocks noGrp="1"/>
          </p:cNvSpPr>
          <p:nvPr>
            <p:ph type="sldNum" sz="quarter" idx="12"/>
          </p:nvPr>
        </p:nvSpPr>
        <p:spPr/>
        <p:txBody>
          <a:bodyPr/>
          <a:lstStyle/>
          <a:p>
            <a:fld id="{7A8FE0B6-92E5-4CB7-A81E-8893BEE97944}" type="slidenum">
              <a:rPr lang="en-GB" smtClean="0"/>
              <a:t>‹#›</a:t>
            </a:fld>
            <a:endParaRPr lang="en-GB"/>
          </a:p>
        </p:txBody>
      </p:sp>
    </p:spTree>
    <p:extLst>
      <p:ext uri="{BB962C8B-B14F-4D97-AF65-F5344CB8AC3E}">
        <p14:creationId xmlns:p14="http://schemas.microsoft.com/office/powerpoint/2010/main" val="419848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90E60A-C801-4BB6-9A96-A1F81C330427}"/>
              </a:ext>
            </a:extLst>
          </p:cNvPr>
          <p:cNvSpPr>
            <a:spLocks noGrp="1"/>
          </p:cNvSpPr>
          <p:nvPr>
            <p:ph type="dt" sz="half" idx="10"/>
          </p:nvPr>
        </p:nvSpPr>
        <p:spPr/>
        <p:txBody>
          <a:bodyPr/>
          <a:lstStyle/>
          <a:p>
            <a:fld id="{65E9314D-472A-4EEE-91CB-5385A2B4A822}" type="datetimeFigureOut">
              <a:rPr lang="en-GB" smtClean="0"/>
              <a:t>16/05/2022</a:t>
            </a:fld>
            <a:endParaRPr lang="en-GB"/>
          </a:p>
        </p:txBody>
      </p:sp>
      <p:sp>
        <p:nvSpPr>
          <p:cNvPr id="3" name="Footer Placeholder 2">
            <a:extLst>
              <a:ext uri="{FF2B5EF4-FFF2-40B4-BE49-F238E27FC236}">
                <a16:creationId xmlns:a16="http://schemas.microsoft.com/office/drawing/2014/main" id="{3453102F-56F7-4833-854A-02BEFAAD2E6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9DC6674-7522-4031-9CCF-32F5CE42A686}"/>
              </a:ext>
            </a:extLst>
          </p:cNvPr>
          <p:cNvSpPr>
            <a:spLocks noGrp="1"/>
          </p:cNvSpPr>
          <p:nvPr>
            <p:ph type="sldNum" sz="quarter" idx="12"/>
          </p:nvPr>
        </p:nvSpPr>
        <p:spPr/>
        <p:txBody>
          <a:bodyPr/>
          <a:lstStyle/>
          <a:p>
            <a:fld id="{7A8FE0B6-92E5-4CB7-A81E-8893BEE97944}" type="slidenum">
              <a:rPr lang="en-GB" smtClean="0"/>
              <a:t>‹#›</a:t>
            </a:fld>
            <a:endParaRPr lang="en-GB"/>
          </a:p>
        </p:txBody>
      </p:sp>
    </p:spTree>
    <p:extLst>
      <p:ext uri="{BB962C8B-B14F-4D97-AF65-F5344CB8AC3E}">
        <p14:creationId xmlns:p14="http://schemas.microsoft.com/office/powerpoint/2010/main" val="4206334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FFFE3-256C-43F4-9DCC-AE6DA1AC6E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46BBD20-FD24-432A-907C-1D6DDB0ACD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510BB6B-D1C0-4D9F-A138-603A07D668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36E3B8-61FB-4D20-954F-3B66018C5B3A}"/>
              </a:ext>
            </a:extLst>
          </p:cNvPr>
          <p:cNvSpPr>
            <a:spLocks noGrp="1"/>
          </p:cNvSpPr>
          <p:nvPr>
            <p:ph type="dt" sz="half" idx="10"/>
          </p:nvPr>
        </p:nvSpPr>
        <p:spPr/>
        <p:txBody>
          <a:bodyPr/>
          <a:lstStyle/>
          <a:p>
            <a:fld id="{65E9314D-472A-4EEE-91CB-5385A2B4A822}" type="datetimeFigureOut">
              <a:rPr lang="en-GB" smtClean="0"/>
              <a:t>16/05/2022</a:t>
            </a:fld>
            <a:endParaRPr lang="en-GB"/>
          </a:p>
        </p:txBody>
      </p:sp>
      <p:sp>
        <p:nvSpPr>
          <p:cNvPr id="6" name="Footer Placeholder 5">
            <a:extLst>
              <a:ext uri="{FF2B5EF4-FFF2-40B4-BE49-F238E27FC236}">
                <a16:creationId xmlns:a16="http://schemas.microsoft.com/office/drawing/2014/main" id="{A7F66842-7CF6-4700-A3CB-A6DB4A44183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6618D73-4BF7-4BD1-9354-F343EFE130F5}"/>
              </a:ext>
            </a:extLst>
          </p:cNvPr>
          <p:cNvSpPr>
            <a:spLocks noGrp="1"/>
          </p:cNvSpPr>
          <p:nvPr>
            <p:ph type="sldNum" sz="quarter" idx="12"/>
          </p:nvPr>
        </p:nvSpPr>
        <p:spPr/>
        <p:txBody>
          <a:bodyPr/>
          <a:lstStyle/>
          <a:p>
            <a:fld id="{7A8FE0B6-92E5-4CB7-A81E-8893BEE97944}" type="slidenum">
              <a:rPr lang="en-GB" smtClean="0"/>
              <a:t>‹#›</a:t>
            </a:fld>
            <a:endParaRPr lang="en-GB"/>
          </a:p>
        </p:txBody>
      </p:sp>
    </p:spTree>
    <p:extLst>
      <p:ext uri="{BB962C8B-B14F-4D97-AF65-F5344CB8AC3E}">
        <p14:creationId xmlns:p14="http://schemas.microsoft.com/office/powerpoint/2010/main" val="4024959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26CA-C710-401E-A824-567F2213CB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058DE29-ED6C-48D7-8747-1C08008BC1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26DD692-67F6-446B-AA31-9060ACE809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988B8C-F4AB-420B-A3D2-EAB6C5376DC0}"/>
              </a:ext>
            </a:extLst>
          </p:cNvPr>
          <p:cNvSpPr>
            <a:spLocks noGrp="1"/>
          </p:cNvSpPr>
          <p:nvPr>
            <p:ph type="dt" sz="half" idx="10"/>
          </p:nvPr>
        </p:nvSpPr>
        <p:spPr/>
        <p:txBody>
          <a:bodyPr/>
          <a:lstStyle/>
          <a:p>
            <a:fld id="{65E9314D-472A-4EEE-91CB-5385A2B4A822}" type="datetimeFigureOut">
              <a:rPr lang="en-GB" smtClean="0"/>
              <a:t>16/05/2022</a:t>
            </a:fld>
            <a:endParaRPr lang="en-GB"/>
          </a:p>
        </p:txBody>
      </p:sp>
      <p:sp>
        <p:nvSpPr>
          <p:cNvPr id="6" name="Footer Placeholder 5">
            <a:extLst>
              <a:ext uri="{FF2B5EF4-FFF2-40B4-BE49-F238E27FC236}">
                <a16:creationId xmlns:a16="http://schemas.microsoft.com/office/drawing/2014/main" id="{D5D9D581-8C2B-48C1-A53A-DCD3DE7AE94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37B8D58-F792-4CAC-B207-D7775E693347}"/>
              </a:ext>
            </a:extLst>
          </p:cNvPr>
          <p:cNvSpPr>
            <a:spLocks noGrp="1"/>
          </p:cNvSpPr>
          <p:nvPr>
            <p:ph type="sldNum" sz="quarter" idx="12"/>
          </p:nvPr>
        </p:nvSpPr>
        <p:spPr/>
        <p:txBody>
          <a:bodyPr/>
          <a:lstStyle/>
          <a:p>
            <a:fld id="{7A8FE0B6-92E5-4CB7-A81E-8893BEE97944}" type="slidenum">
              <a:rPr lang="en-GB" smtClean="0"/>
              <a:t>‹#›</a:t>
            </a:fld>
            <a:endParaRPr lang="en-GB"/>
          </a:p>
        </p:txBody>
      </p:sp>
    </p:spTree>
    <p:extLst>
      <p:ext uri="{BB962C8B-B14F-4D97-AF65-F5344CB8AC3E}">
        <p14:creationId xmlns:p14="http://schemas.microsoft.com/office/powerpoint/2010/main" val="2613948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7FBD62-A049-4F15-9AAB-1351E1785D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46E3EA-787B-435A-BC88-A644B3C0E4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040FFE3-88F2-45FD-8EFC-C1259B70DF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E9314D-472A-4EEE-91CB-5385A2B4A822}" type="datetimeFigureOut">
              <a:rPr lang="en-GB" smtClean="0"/>
              <a:t>16/05/2022</a:t>
            </a:fld>
            <a:endParaRPr lang="en-GB"/>
          </a:p>
        </p:txBody>
      </p:sp>
      <p:sp>
        <p:nvSpPr>
          <p:cNvPr id="5" name="Footer Placeholder 4">
            <a:extLst>
              <a:ext uri="{FF2B5EF4-FFF2-40B4-BE49-F238E27FC236}">
                <a16:creationId xmlns:a16="http://schemas.microsoft.com/office/drawing/2014/main" id="{2C8D5B13-D413-416B-BE1A-3EE5077F4B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17174E8-476B-4408-A615-D5BFC4C0AF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8FE0B6-92E5-4CB7-A81E-8893BEE97944}" type="slidenum">
              <a:rPr lang="en-GB" smtClean="0"/>
              <a:t>‹#›</a:t>
            </a:fld>
            <a:endParaRPr lang="en-GB"/>
          </a:p>
        </p:txBody>
      </p:sp>
    </p:spTree>
    <p:extLst>
      <p:ext uri="{BB962C8B-B14F-4D97-AF65-F5344CB8AC3E}">
        <p14:creationId xmlns:p14="http://schemas.microsoft.com/office/powerpoint/2010/main" val="1271822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45F49-13EA-46B4-8CF6-9069799DC1C7}"/>
              </a:ext>
            </a:extLst>
          </p:cNvPr>
          <p:cNvSpPr>
            <a:spLocks noGrp="1"/>
          </p:cNvSpPr>
          <p:nvPr>
            <p:ph type="ctrTitle"/>
          </p:nvPr>
        </p:nvSpPr>
        <p:spPr>
          <a:xfrm>
            <a:off x="1524000" y="1122363"/>
            <a:ext cx="9144000" cy="1655762"/>
          </a:xfrm>
          <a:solidFill>
            <a:srgbClr val="FFFF00"/>
          </a:solidFill>
        </p:spPr>
        <p:txBody>
          <a:bodyPr>
            <a:normAutofit fontScale="90000"/>
          </a:bodyPr>
          <a:lstStyle/>
          <a:p>
            <a:r>
              <a:rPr lang="en-GB" dirty="0"/>
              <a:t>B1 Higher and Foundation paper</a:t>
            </a:r>
          </a:p>
        </p:txBody>
      </p:sp>
      <p:sp>
        <p:nvSpPr>
          <p:cNvPr id="3" name="Subtitle 2">
            <a:extLst>
              <a:ext uri="{FF2B5EF4-FFF2-40B4-BE49-F238E27FC236}">
                <a16:creationId xmlns:a16="http://schemas.microsoft.com/office/drawing/2014/main" id="{F5E2245D-2101-4762-91B5-1BAC0DC1A2BD}"/>
              </a:ext>
            </a:extLst>
          </p:cNvPr>
          <p:cNvSpPr>
            <a:spLocks noGrp="1"/>
          </p:cNvSpPr>
          <p:nvPr>
            <p:ph type="subTitle" idx="1"/>
          </p:nvPr>
        </p:nvSpPr>
        <p:spPr/>
        <p:txBody>
          <a:bodyPr/>
          <a:lstStyle/>
          <a:p>
            <a:r>
              <a:rPr lang="en-GB" dirty="0"/>
              <a:t>RP: Food test, Enzyme and pH, Light Intensity Photosynthesis (HP)</a:t>
            </a:r>
          </a:p>
          <a:p>
            <a:r>
              <a:rPr lang="en-GB" dirty="0"/>
              <a:t>RP: </a:t>
            </a:r>
          </a:p>
        </p:txBody>
      </p:sp>
    </p:spTree>
    <p:extLst>
      <p:ext uri="{BB962C8B-B14F-4D97-AF65-F5344CB8AC3E}">
        <p14:creationId xmlns:p14="http://schemas.microsoft.com/office/powerpoint/2010/main" val="1264692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61FC1-B1BA-4A22-90EF-C6B50C4C792F}"/>
              </a:ext>
            </a:extLst>
          </p:cNvPr>
          <p:cNvSpPr>
            <a:spLocks noGrp="1"/>
          </p:cNvSpPr>
          <p:nvPr>
            <p:ph type="title"/>
          </p:nvPr>
        </p:nvSpPr>
        <p:spPr>
          <a:solidFill>
            <a:srgbClr val="FFFF00"/>
          </a:solidFill>
        </p:spPr>
        <p:txBody>
          <a:bodyPr/>
          <a:lstStyle/>
          <a:p>
            <a:r>
              <a:rPr lang="en-GB" dirty="0"/>
              <a:t>The Heart</a:t>
            </a:r>
          </a:p>
        </p:txBody>
      </p:sp>
      <p:sp>
        <p:nvSpPr>
          <p:cNvPr id="3" name="Content Placeholder 2">
            <a:extLst>
              <a:ext uri="{FF2B5EF4-FFF2-40B4-BE49-F238E27FC236}">
                <a16:creationId xmlns:a16="http://schemas.microsoft.com/office/drawing/2014/main" id="{569D1932-6DB7-41AE-BE40-D19F1CB1A7CF}"/>
              </a:ext>
            </a:extLst>
          </p:cNvPr>
          <p:cNvSpPr>
            <a:spLocks noGrp="1"/>
          </p:cNvSpPr>
          <p:nvPr>
            <p:ph idx="1"/>
          </p:nvPr>
        </p:nvSpPr>
        <p:spPr/>
        <p:txBody>
          <a:bodyPr>
            <a:normAutofit fontScale="70000" lnSpcReduction="20000"/>
          </a:bodyPr>
          <a:lstStyle/>
          <a:p>
            <a:r>
              <a:rPr lang="en-GB" dirty="0"/>
              <a:t>Students should be able to evaluate the advantages and disadvantages of treating cardiovascular diseases by drugs, mechanical devices or transplant. </a:t>
            </a:r>
          </a:p>
          <a:p>
            <a:r>
              <a:rPr lang="en-GB" dirty="0"/>
              <a:t>In coronary heart disease layers of fatty material build up inside the coronary arteries, narrowing them. </a:t>
            </a:r>
          </a:p>
          <a:p>
            <a:r>
              <a:rPr lang="en-GB" dirty="0"/>
              <a:t>This reduces the flow of blood through the coronary arteries, resulting in a lack of oxygen for the heart muscle. </a:t>
            </a:r>
          </a:p>
          <a:p>
            <a:r>
              <a:rPr lang="en-GB" dirty="0"/>
              <a:t>Stents are used to keep the coronary arteries open. Statins are widely used to reduce blood cholesterol levels which slows down the rate of fatty material deposit. </a:t>
            </a:r>
          </a:p>
          <a:p>
            <a:r>
              <a:rPr lang="en-GB" dirty="0"/>
              <a:t>In some people heart valves may become faulty, preventing the valve from opening fully, or the heart valve might develop a leak. Students should understand the consequences of faulty valves. </a:t>
            </a:r>
          </a:p>
          <a:p>
            <a:r>
              <a:rPr lang="en-GB" dirty="0"/>
              <a:t>Faulty heart valves can be replaced using biological or mechanical valves. In the case of heart failure a donor heart, or heart and lungs can be transplanted. </a:t>
            </a:r>
          </a:p>
          <a:p>
            <a:r>
              <a:rPr lang="en-GB" dirty="0"/>
              <a:t>Artificial hearts are occasionally used to keep patients alive whilst waiting for a heart transplant, or to allow the heart to rest as an aid to recovery.</a:t>
            </a:r>
          </a:p>
        </p:txBody>
      </p:sp>
    </p:spTree>
    <p:extLst>
      <p:ext uri="{BB962C8B-B14F-4D97-AF65-F5344CB8AC3E}">
        <p14:creationId xmlns:p14="http://schemas.microsoft.com/office/powerpoint/2010/main" val="3059919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DA6D6-5122-48A7-80C1-740B9097AAC8}"/>
              </a:ext>
            </a:extLst>
          </p:cNvPr>
          <p:cNvSpPr>
            <a:spLocks noGrp="1"/>
          </p:cNvSpPr>
          <p:nvPr>
            <p:ph type="title"/>
          </p:nvPr>
        </p:nvSpPr>
        <p:spPr>
          <a:solidFill>
            <a:srgbClr val="FFFF00"/>
          </a:solidFill>
        </p:spPr>
        <p:txBody>
          <a:bodyPr/>
          <a:lstStyle/>
          <a:p>
            <a:r>
              <a:rPr lang="en-GB" dirty="0"/>
              <a:t>Health Diseases</a:t>
            </a:r>
          </a:p>
        </p:txBody>
      </p:sp>
      <p:sp>
        <p:nvSpPr>
          <p:cNvPr id="3" name="Content Placeholder 2">
            <a:extLst>
              <a:ext uri="{FF2B5EF4-FFF2-40B4-BE49-F238E27FC236}">
                <a16:creationId xmlns:a16="http://schemas.microsoft.com/office/drawing/2014/main" id="{911479FF-5370-4E07-ACAD-97420B2E3C3D}"/>
              </a:ext>
            </a:extLst>
          </p:cNvPr>
          <p:cNvSpPr>
            <a:spLocks noGrp="1"/>
          </p:cNvSpPr>
          <p:nvPr>
            <p:ph idx="1"/>
          </p:nvPr>
        </p:nvSpPr>
        <p:spPr/>
        <p:txBody>
          <a:bodyPr>
            <a:normAutofit fontScale="92500" lnSpcReduction="20000"/>
          </a:bodyPr>
          <a:lstStyle/>
          <a:p>
            <a:r>
              <a:rPr lang="en-GB" dirty="0"/>
              <a:t>Health is the state of physical and mental well-being. </a:t>
            </a:r>
          </a:p>
          <a:p>
            <a:r>
              <a:rPr lang="en-GB" dirty="0"/>
              <a:t>Diseases, both communicable,  Communicable diseases (page 35) and non-communicable, are major causes of ill health. </a:t>
            </a:r>
          </a:p>
          <a:p>
            <a:r>
              <a:rPr lang="en-GB" dirty="0"/>
              <a:t>Other factors including diet, stress and life situations may have a profound effect on both physical and mental health. </a:t>
            </a:r>
          </a:p>
          <a:p>
            <a:r>
              <a:rPr lang="en-GB" dirty="0"/>
              <a:t>Different types of disease may interact. •</a:t>
            </a:r>
          </a:p>
          <a:p>
            <a:r>
              <a:rPr lang="en-GB" dirty="0"/>
              <a:t> Defects in the immune system mean that an individual is more likely to suffer from infectious diseases. </a:t>
            </a:r>
          </a:p>
          <a:p>
            <a:pPr marL="0" indent="0">
              <a:buNone/>
            </a:pPr>
            <a:r>
              <a:rPr lang="en-GB" dirty="0"/>
              <a:t>• Viruses living in cells can be the trigger for cancers. </a:t>
            </a:r>
          </a:p>
          <a:p>
            <a:pPr marL="0" indent="0">
              <a:buNone/>
            </a:pPr>
            <a:r>
              <a:rPr lang="en-GB" dirty="0"/>
              <a:t>• Immune reactions initially caused by a pathogen can trigger allergies such as skin rashes and asthma. </a:t>
            </a:r>
          </a:p>
          <a:p>
            <a:pPr marL="0" indent="0">
              <a:buNone/>
            </a:pPr>
            <a:r>
              <a:rPr lang="en-GB" dirty="0"/>
              <a:t>• Severe physical ill health can lead to depression and other mental illness.</a:t>
            </a:r>
          </a:p>
        </p:txBody>
      </p:sp>
    </p:spTree>
    <p:extLst>
      <p:ext uri="{BB962C8B-B14F-4D97-AF65-F5344CB8AC3E}">
        <p14:creationId xmlns:p14="http://schemas.microsoft.com/office/powerpoint/2010/main" val="656814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35727-E75A-4596-BA7E-F6F65567D816}"/>
              </a:ext>
            </a:extLst>
          </p:cNvPr>
          <p:cNvSpPr>
            <a:spLocks noGrp="1"/>
          </p:cNvSpPr>
          <p:nvPr>
            <p:ph type="title"/>
          </p:nvPr>
        </p:nvSpPr>
        <p:spPr>
          <a:solidFill>
            <a:srgbClr val="FFFF00"/>
          </a:solidFill>
        </p:spPr>
        <p:txBody>
          <a:bodyPr/>
          <a:lstStyle/>
          <a:p>
            <a:r>
              <a:rPr lang="en-GB" dirty="0"/>
              <a:t>Lifestyle factors</a:t>
            </a:r>
          </a:p>
        </p:txBody>
      </p:sp>
      <p:sp>
        <p:nvSpPr>
          <p:cNvPr id="3" name="Content Placeholder 2">
            <a:extLst>
              <a:ext uri="{FF2B5EF4-FFF2-40B4-BE49-F238E27FC236}">
                <a16:creationId xmlns:a16="http://schemas.microsoft.com/office/drawing/2014/main" id="{D0982D3D-0B0D-4E06-962E-BCAE2DA1410C}"/>
              </a:ext>
            </a:extLst>
          </p:cNvPr>
          <p:cNvSpPr>
            <a:spLocks noGrp="1"/>
          </p:cNvSpPr>
          <p:nvPr>
            <p:ph idx="1"/>
          </p:nvPr>
        </p:nvSpPr>
        <p:spPr/>
        <p:txBody>
          <a:bodyPr/>
          <a:lstStyle/>
          <a:p>
            <a:r>
              <a:rPr lang="en-GB" dirty="0"/>
              <a:t>Students should be able to: • </a:t>
            </a:r>
          </a:p>
          <a:p>
            <a:r>
              <a:rPr lang="en-GB" dirty="0"/>
              <a:t>Discuss the human and financial cost of these non-communicable diseases to an individual, a local community, a nation or globally </a:t>
            </a:r>
          </a:p>
          <a:p>
            <a:pPr marL="0" indent="0">
              <a:buNone/>
            </a:pPr>
            <a:r>
              <a:rPr lang="en-GB" dirty="0"/>
              <a:t>• Explain the effect of lifestyle factors including diet, alcohol and smoking on the incidence of non-communicable diseases at local, national and global levels. </a:t>
            </a:r>
          </a:p>
        </p:txBody>
      </p:sp>
    </p:spTree>
    <p:extLst>
      <p:ext uri="{BB962C8B-B14F-4D97-AF65-F5344CB8AC3E}">
        <p14:creationId xmlns:p14="http://schemas.microsoft.com/office/powerpoint/2010/main" val="1855864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47367-CA4E-4639-A55C-3DD325ACEF32}"/>
              </a:ext>
            </a:extLst>
          </p:cNvPr>
          <p:cNvSpPr>
            <a:spLocks noGrp="1"/>
          </p:cNvSpPr>
          <p:nvPr>
            <p:ph type="title"/>
          </p:nvPr>
        </p:nvSpPr>
        <p:spPr>
          <a:solidFill>
            <a:srgbClr val="FFFF00"/>
          </a:solidFill>
        </p:spPr>
        <p:txBody>
          <a:bodyPr/>
          <a:lstStyle/>
          <a:p>
            <a:r>
              <a:rPr lang="en-GB" dirty="0"/>
              <a:t>Risk factors are linked to an increased rate of a disease</a:t>
            </a:r>
          </a:p>
        </p:txBody>
      </p:sp>
      <p:sp>
        <p:nvSpPr>
          <p:cNvPr id="3" name="Content Placeholder 2">
            <a:extLst>
              <a:ext uri="{FF2B5EF4-FFF2-40B4-BE49-F238E27FC236}">
                <a16:creationId xmlns:a16="http://schemas.microsoft.com/office/drawing/2014/main" id="{31F6D183-598A-4694-97EF-4385F8CE9D78}"/>
              </a:ext>
            </a:extLst>
          </p:cNvPr>
          <p:cNvSpPr>
            <a:spLocks noGrp="1"/>
          </p:cNvSpPr>
          <p:nvPr>
            <p:ph idx="1"/>
          </p:nvPr>
        </p:nvSpPr>
        <p:spPr/>
        <p:txBody>
          <a:bodyPr>
            <a:normAutofit fontScale="92500" lnSpcReduction="20000"/>
          </a:bodyPr>
          <a:lstStyle/>
          <a:p>
            <a:pPr marL="0" indent="0">
              <a:buNone/>
            </a:pPr>
            <a:r>
              <a:rPr lang="en-GB" dirty="0"/>
              <a:t>They can be:</a:t>
            </a:r>
          </a:p>
          <a:p>
            <a:pPr marL="0" indent="0">
              <a:buNone/>
            </a:pPr>
            <a:r>
              <a:rPr lang="en-GB" dirty="0"/>
              <a:t>• aspects of a person’s lifestyle </a:t>
            </a:r>
          </a:p>
          <a:p>
            <a:pPr marL="0" indent="0">
              <a:buNone/>
            </a:pPr>
            <a:r>
              <a:rPr lang="en-GB" dirty="0"/>
              <a:t>• substances in the person’s body or environment. </a:t>
            </a:r>
          </a:p>
          <a:p>
            <a:pPr marL="0" indent="0">
              <a:buNone/>
            </a:pPr>
            <a:r>
              <a:rPr lang="en-GB" dirty="0"/>
              <a:t>A causal mechanism has been proven for some risk factors, but not in others. </a:t>
            </a:r>
          </a:p>
          <a:p>
            <a:pPr marL="0" indent="0">
              <a:buNone/>
            </a:pPr>
            <a:r>
              <a:rPr lang="en-GB" dirty="0"/>
              <a:t>• The effects of diet, smoking and exercise on cardiovascular disease. • Obesity as a risk factor for Type 2 diabetes. </a:t>
            </a:r>
          </a:p>
          <a:p>
            <a:pPr marL="0" indent="0">
              <a:buNone/>
            </a:pPr>
            <a:r>
              <a:rPr lang="en-GB" dirty="0"/>
              <a:t>• The effect of alcohol on the liver and brain function. </a:t>
            </a:r>
          </a:p>
          <a:p>
            <a:pPr marL="0" indent="0">
              <a:buNone/>
            </a:pPr>
            <a:r>
              <a:rPr lang="en-GB" dirty="0"/>
              <a:t>• The effect of smoking on lung disease and lung cancer. • The effects of smoking and alcohol on unborn babies. </a:t>
            </a:r>
          </a:p>
          <a:p>
            <a:pPr marL="0" indent="0">
              <a:buNone/>
            </a:pPr>
            <a:r>
              <a:rPr lang="en-GB" dirty="0"/>
              <a:t>• Carcinogens, including ionising radiation, as risk factors in cancer. Many diseases are caused by the interaction of a number of factors</a:t>
            </a:r>
          </a:p>
        </p:txBody>
      </p:sp>
    </p:spTree>
    <p:extLst>
      <p:ext uri="{BB962C8B-B14F-4D97-AF65-F5344CB8AC3E}">
        <p14:creationId xmlns:p14="http://schemas.microsoft.com/office/powerpoint/2010/main" val="2190019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37706-0087-4FB7-8883-A935211B6834}"/>
              </a:ext>
            </a:extLst>
          </p:cNvPr>
          <p:cNvSpPr>
            <a:spLocks noGrp="1"/>
          </p:cNvSpPr>
          <p:nvPr>
            <p:ph type="title"/>
          </p:nvPr>
        </p:nvSpPr>
        <p:spPr>
          <a:solidFill>
            <a:srgbClr val="FFFF00"/>
          </a:solidFill>
        </p:spPr>
        <p:txBody>
          <a:bodyPr/>
          <a:lstStyle/>
          <a:p>
            <a:r>
              <a:rPr lang="en-GB" dirty="0"/>
              <a:t>Cancer</a:t>
            </a:r>
          </a:p>
        </p:txBody>
      </p:sp>
      <p:sp>
        <p:nvSpPr>
          <p:cNvPr id="3" name="Content Placeholder 2">
            <a:extLst>
              <a:ext uri="{FF2B5EF4-FFF2-40B4-BE49-F238E27FC236}">
                <a16:creationId xmlns:a16="http://schemas.microsoft.com/office/drawing/2014/main" id="{D2282AD1-AB83-49C7-A7FC-2EF8D70DC833}"/>
              </a:ext>
            </a:extLst>
          </p:cNvPr>
          <p:cNvSpPr>
            <a:spLocks noGrp="1"/>
          </p:cNvSpPr>
          <p:nvPr>
            <p:ph idx="1"/>
          </p:nvPr>
        </p:nvSpPr>
        <p:spPr/>
        <p:txBody>
          <a:bodyPr>
            <a:normAutofit lnSpcReduction="10000"/>
          </a:bodyPr>
          <a:lstStyle/>
          <a:p>
            <a:r>
              <a:rPr lang="en-GB" dirty="0"/>
              <a:t>Students should be able to describe cancer as the result of changes in cells that lead to uncontrolled growth and division. </a:t>
            </a:r>
          </a:p>
          <a:p>
            <a:r>
              <a:rPr lang="en-GB" dirty="0"/>
              <a:t>Benign tumours are growths of abnormal cells which are contained in one area, usually within a membrane. </a:t>
            </a:r>
          </a:p>
          <a:p>
            <a:r>
              <a:rPr lang="en-GB" dirty="0"/>
              <a:t>They do not invade other parts of the body. </a:t>
            </a:r>
          </a:p>
          <a:p>
            <a:r>
              <a:rPr lang="en-GB" dirty="0"/>
              <a:t>Malignant tumour cells are cancers. </a:t>
            </a:r>
          </a:p>
          <a:p>
            <a:r>
              <a:rPr lang="en-GB" dirty="0"/>
              <a:t>They invade neighbouring tissues and spread to different parts of the body in the blood where they form secondary tumours.</a:t>
            </a:r>
          </a:p>
          <a:p>
            <a:r>
              <a:rPr lang="en-GB" dirty="0"/>
              <a:t> Scientists have identified lifestyle risk factors for various types of cancer. There are also genetic risk factors for some cancers. </a:t>
            </a:r>
          </a:p>
        </p:txBody>
      </p:sp>
    </p:spTree>
    <p:extLst>
      <p:ext uri="{BB962C8B-B14F-4D97-AF65-F5344CB8AC3E}">
        <p14:creationId xmlns:p14="http://schemas.microsoft.com/office/powerpoint/2010/main" val="2737315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62E0B-3FA0-40DE-8E5D-7EB4D25BF028}"/>
              </a:ext>
            </a:extLst>
          </p:cNvPr>
          <p:cNvSpPr>
            <a:spLocks noGrp="1"/>
          </p:cNvSpPr>
          <p:nvPr>
            <p:ph type="title"/>
          </p:nvPr>
        </p:nvSpPr>
        <p:spPr>
          <a:solidFill>
            <a:srgbClr val="FFFF00"/>
          </a:solidFill>
        </p:spPr>
        <p:txBody>
          <a:bodyPr/>
          <a:lstStyle/>
          <a:p>
            <a:r>
              <a:rPr lang="en-GB" dirty="0"/>
              <a:t>Photosynthesis</a:t>
            </a:r>
          </a:p>
        </p:txBody>
      </p:sp>
      <p:sp>
        <p:nvSpPr>
          <p:cNvPr id="3" name="Content Placeholder 2">
            <a:extLst>
              <a:ext uri="{FF2B5EF4-FFF2-40B4-BE49-F238E27FC236}">
                <a16:creationId xmlns:a16="http://schemas.microsoft.com/office/drawing/2014/main" id="{35543C48-622E-42FB-AEC8-E7FECCBA48A1}"/>
              </a:ext>
            </a:extLst>
          </p:cNvPr>
          <p:cNvSpPr>
            <a:spLocks noGrp="1"/>
          </p:cNvSpPr>
          <p:nvPr>
            <p:ph idx="1"/>
          </p:nvPr>
        </p:nvSpPr>
        <p:spPr/>
        <p:txBody>
          <a:bodyPr/>
          <a:lstStyle/>
          <a:p>
            <a:r>
              <a:rPr lang="en-GB" dirty="0"/>
              <a:t>Photosynthesis is represented by the equation: carbon dioxide + water light glucose + oxygen </a:t>
            </a:r>
          </a:p>
          <a:p>
            <a:endParaRPr lang="en-GB" dirty="0"/>
          </a:p>
          <a:p>
            <a:r>
              <a:rPr lang="en-GB" dirty="0"/>
              <a:t>Students should recognise the chemical symbols: </a:t>
            </a:r>
          </a:p>
          <a:p>
            <a:r>
              <a:rPr lang="en-GB" dirty="0"/>
              <a:t>CO2, H2O, O2 and C6H12O6. </a:t>
            </a:r>
          </a:p>
        </p:txBody>
      </p:sp>
    </p:spTree>
    <p:extLst>
      <p:ext uri="{BB962C8B-B14F-4D97-AF65-F5344CB8AC3E}">
        <p14:creationId xmlns:p14="http://schemas.microsoft.com/office/powerpoint/2010/main" val="299774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A234A-10D2-4CD8-A4A0-865A36B577CE}"/>
              </a:ext>
            </a:extLst>
          </p:cNvPr>
          <p:cNvSpPr>
            <a:spLocks noGrp="1"/>
          </p:cNvSpPr>
          <p:nvPr>
            <p:ph type="title"/>
          </p:nvPr>
        </p:nvSpPr>
        <p:spPr>
          <a:solidFill>
            <a:srgbClr val="FFFF00"/>
          </a:solidFill>
        </p:spPr>
        <p:txBody>
          <a:bodyPr/>
          <a:lstStyle/>
          <a:p>
            <a:r>
              <a:rPr lang="en-GB" dirty="0"/>
              <a:t>Photosynthesis (H students only)</a:t>
            </a:r>
          </a:p>
        </p:txBody>
      </p:sp>
      <p:sp>
        <p:nvSpPr>
          <p:cNvPr id="3" name="Content Placeholder 2">
            <a:extLst>
              <a:ext uri="{FF2B5EF4-FFF2-40B4-BE49-F238E27FC236}">
                <a16:creationId xmlns:a16="http://schemas.microsoft.com/office/drawing/2014/main" id="{7F036253-6DF0-430C-86DA-B070240F9416}"/>
              </a:ext>
            </a:extLst>
          </p:cNvPr>
          <p:cNvSpPr>
            <a:spLocks noGrp="1"/>
          </p:cNvSpPr>
          <p:nvPr>
            <p:ph idx="1"/>
          </p:nvPr>
        </p:nvSpPr>
        <p:spPr/>
        <p:txBody>
          <a:bodyPr/>
          <a:lstStyle/>
          <a:p>
            <a:r>
              <a:rPr lang="en-GB" dirty="0"/>
              <a:t>The glucose produced in photosynthesis may be: </a:t>
            </a:r>
          </a:p>
          <a:p>
            <a:pPr marL="0" indent="0">
              <a:buNone/>
            </a:pPr>
            <a:r>
              <a:rPr lang="en-GB" dirty="0"/>
              <a:t>• used for respiration </a:t>
            </a:r>
          </a:p>
          <a:p>
            <a:pPr marL="0" indent="0">
              <a:buNone/>
            </a:pPr>
            <a:r>
              <a:rPr lang="en-GB" dirty="0"/>
              <a:t>• converted into insoluble starch for storage </a:t>
            </a:r>
          </a:p>
          <a:p>
            <a:pPr marL="0" indent="0">
              <a:buNone/>
            </a:pPr>
            <a:r>
              <a:rPr lang="en-GB" dirty="0"/>
              <a:t>• used to produce fat or oil for storage </a:t>
            </a:r>
          </a:p>
          <a:p>
            <a:pPr marL="0" indent="0">
              <a:buNone/>
            </a:pPr>
            <a:r>
              <a:rPr lang="en-GB" dirty="0"/>
              <a:t>• used to produce cellulose, which strengthens the cell wall </a:t>
            </a:r>
          </a:p>
          <a:p>
            <a:pPr marL="0" indent="0">
              <a:buNone/>
            </a:pPr>
            <a:r>
              <a:rPr lang="en-GB" dirty="0"/>
              <a:t>• used to produce amino acids for protein synthesis. To produce proteins, plants also use nitrate ions that are absorbed from the soil.</a:t>
            </a:r>
          </a:p>
        </p:txBody>
      </p:sp>
    </p:spTree>
    <p:extLst>
      <p:ext uri="{BB962C8B-B14F-4D97-AF65-F5344CB8AC3E}">
        <p14:creationId xmlns:p14="http://schemas.microsoft.com/office/powerpoint/2010/main" val="983315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EB29-EE70-4397-970F-AC9ED5E679E2}"/>
              </a:ext>
            </a:extLst>
          </p:cNvPr>
          <p:cNvSpPr>
            <a:spLocks noGrp="1"/>
          </p:cNvSpPr>
          <p:nvPr>
            <p:ph type="title"/>
          </p:nvPr>
        </p:nvSpPr>
        <p:spPr>
          <a:xfrm>
            <a:off x="838200" y="365125"/>
            <a:ext cx="10515600" cy="696759"/>
          </a:xfrm>
          <a:solidFill>
            <a:srgbClr val="FFFF00"/>
          </a:solidFill>
        </p:spPr>
        <p:txBody>
          <a:bodyPr/>
          <a:lstStyle/>
          <a:p>
            <a:r>
              <a:rPr lang="en-GB" dirty="0"/>
              <a:t>4.3.1 Foundation only from here onwards</a:t>
            </a:r>
          </a:p>
        </p:txBody>
      </p:sp>
      <p:sp>
        <p:nvSpPr>
          <p:cNvPr id="3" name="Content Placeholder 2">
            <a:extLst>
              <a:ext uri="{FF2B5EF4-FFF2-40B4-BE49-F238E27FC236}">
                <a16:creationId xmlns:a16="http://schemas.microsoft.com/office/drawing/2014/main" id="{F8366054-ECA5-400B-AD79-850794DA6294}"/>
              </a:ext>
            </a:extLst>
          </p:cNvPr>
          <p:cNvSpPr>
            <a:spLocks noGrp="1"/>
          </p:cNvSpPr>
          <p:nvPr>
            <p:ph idx="1"/>
          </p:nvPr>
        </p:nvSpPr>
        <p:spPr>
          <a:xfrm>
            <a:off x="838200" y="1194619"/>
            <a:ext cx="10515600" cy="4982344"/>
          </a:xfrm>
        </p:spPr>
        <p:txBody>
          <a:bodyPr>
            <a:normAutofit fontScale="85000" lnSpcReduction="20000"/>
          </a:bodyPr>
          <a:lstStyle/>
          <a:p>
            <a:r>
              <a:rPr lang="en-GB" dirty="0"/>
              <a:t>Pathogens are microorganisms such as viruses and bacteria that cause infectious diseases in animals and plants. </a:t>
            </a:r>
          </a:p>
          <a:p>
            <a:r>
              <a:rPr lang="en-GB" dirty="0"/>
              <a:t>They depend on their host to provide the conditions and nutrients that they need to grow and reproduce. </a:t>
            </a:r>
          </a:p>
          <a:p>
            <a:r>
              <a:rPr lang="en-GB" dirty="0"/>
              <a:t>They frequently produce toxins that damage tissues and make us feel ill. </a:t>
            </a:r>
          </a:p>
          <a:p>
            <a:r>
              <a:rPr lang="en-GB" dirty="0"/>
              <a:t>This section will explore how we can avoid diseases by reducing contact with them, as well as how the body uses barriers against pathogens. </a:t>
            </a:r>
          </a:p>
          <a:p>
            <a:r>
              <a:rPr lang="en-GB" dirty="0"/>
              <a:t>Once inside the body our immune system is triggered which is usually strong enough to destroy the pathogen and prevent disease. </a:t>
            </a:r>
          </a:p>
          <a:p>
            <a:r>
              <a:rPr lang="en-GB" dirty="0"/>
              <a:t>When at risk from unusual or dangerous diseases our body's natural system can be enhanced by the use of vaccination. </a:t>
            </a:r>
          </a:p>
          <a:p>
            <a:r>
              <a:rPr lang="en-GB" dirty="0"/>
              <a:t>Since the 1940s a range of antibiotics have been developed which have proved successful against a number of lethal diseases caused by bacteria. </a:t>
            </a:r>
          </a:p>
          <a:p>
            <a:r>
              <a:rPr lang="en-GB" dirty="0"/>
              <a:t>Unfortunately many groups of bacteria have now become resistant to these antibiotics. The race is now on to develop a new set of antibiotics.</a:t>
            </a:r>
          </a:p>
        </p:txBody>
      </p:sp>
    </p:spTree>
    <p:extLst>
      <p:ext uri="{BB962C8B-B14F-4D97-AF65-F5344CB8AC3E}">
        <p14:creationId xmlns:p14="http://schemas.microsoft.com/office/powerpoint/2010/main" val="178030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017A4-DBD9-4F52-BCD1-C73796D7779B}"/>
              </a:ext>
            </a:extLst>
          </p:cNvPr>
          <p:cNvSpPr>
            <a:spLocks noGrp="1"/>
          </p:cNvSpPr>
          <p:nvPr>
            <p:ph type="title"/>
          </p:nvPr>
        </p:nvSpPr>
        <p:spPr>
          <a:xfrm>
            <a:off x="838200" y="365126"/>
            <a:ext cx="10515600" cy="814746"/>
          </a:xfrm>
          <a:solidFill>
            <a:srgbClr val="FFFF00"/>
          </a:solidFill>
        </p:spPr>
        <p:txBody>
          <a:bodyPr/>
          <a:lstStyle/>
          <a:p>
            <a:r>
              <a:rPr lang="en-GB" dirty="0"/>
              <a:t>Communicable diseases</a:t>
            </a:r>
          </a:p>
        </p:txBody>
      </p:sp>
      <p:sp>
        <p:nvSpPr>
          <p:cNvPr id="3" name="Content Placeholder 2">
            <a:extLst>
              <a:ext uri="{FF2B5EF4-FFF2-40B4-BE49-F238E27FC236}">
                <a16:creationId xmlns:a16="http://schemas.microsoft.com/office/drawing/2014/main" id="{7DB19B0E-25A4-4236-8224-3A2AA0713DB0}"/>
              </a:ext>
            </a:extLst>
          </p:cNvPr>
          <p:cNvSpPr>
            <a:spLocks noGrp="1"/>
          </p:cNvSpPr>
          <p:nvPr>
            <p:ph idx="1"/>
          </p:nvPr>
        </p:nvSpPr>
        <p:spPr>
          <a:xfrm>
            <a:off x="838200" y="1415845"/>
            <a:ext cx="10515600" cy="4761118"/>
          </a:xfrm>
        </p:spPr>
        <p:txBody>
          <a:bodyPr>
            <a:normAutofit fontScale="92500" lnSpcReduction="10000"/>
          </a:bodyPr>
          <a:lstStyle/>
          <a:p>
            <a:r>
              <a:rPr lang="en-GB" dirty="0"/>
              <a:t>Students should be able to explain how diseases caused by viruses, bacteria, protists and fungi are spread in animals and plants. </a:t>
            </a:r>
          </a:p>
          <a:p>
            <a:r>
              <a:rPr lang="en-GB" dirty="0"/>
              <a:t>Students should be able to explain how the spread of diseases can be reduced or prevented. </a:t>
            </a:r>
          </a:p>
          <a:p>
            <a:r>
              <a:rPr lang="en-GB" dirty="0"/>
              <a:t>Pathogens are microorganisms that cause infectious disease. Pathogens may be viruses, bacteria, protists or fungi. </a:t>
            </a:r>
          </a:p>
          <a:p>
            <a:r>
              <a:rPr lang="en-GB" dirty="0"/>
              <a:t>They may infect plants or animals and can be spread by direct contact, by water or by air. </a:t>
            </a:r>
          </a:p>
          <a:p>
            <a:r>
              <a:rPr lang="en-GB" dirty="0"/>
              <a:t>Bacteria and viruses may reproduce rapidly inside the body. </a:t>
            </a:r>
          </a:p>
          <a:p>
            <a:r>
              <a:rPr lang="en-GB" dirty="0"/>
              <a:t>Bacteria may produce poisons (toxins) that damage tissues and make us feel ill. </a:t>
            </a:r>
          </a:p>
          <a:p>
            <a:r>
              <a:rPr lang="en-GB" dirty="0"/>
              <a:t>Viruses live and reproduce inside cells, causing cell damage. </a:t>
            </a:r>
          </a:p>
        </p:txBody>
      </p:sp>
    </p:spTree>
    <p:extLst>
      <p:ext uri="{BB962C8B-B14F-4D97-AF65-F5344CB8AC3E}">
        <p14:creationId xmlns:p14="http://schemas.microsoft.com/office/powerpoint/2010/main" val="928404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04FF3-DFF2-434B-9861-E251D6B03F4C}"/>
              </a:ext>
            </a:extLst>
          </p:cNvPr>
          <p:cNvSpPr>
            <a:spLocks noGrp="1"/>
          </p:cNvSpPr>
          <p:nvPr>
            <p:ph type="title"/>
          </p:nvPr>
        </p:nvSpPr>
        <p:spPr>
          <a:xfrm>
            <a:off x="838200" y="365125"/>
            <a:ext cx="10515600" cy="785249"/>
          </a:xfrm>
          <a:solidFill>
            <a:srgbClr val="FFFF00"/>
          </a:solidFill>
        </p:spPr>
        <p:txBody>
          <a:bodyPr/>
          <a:lstStyle/>
          <a:p>
            <a:r>
              <a:rPr lang="en-GB" dirty="0"/>
              <a:t>Virus Causing disease</a:t>
            </a:r>
          </a:p>
        </p:txBody>
      </p:sp>
      <p:sp>
        <p:nvSpPr>
          <p:cNvPr id="3" name="Content Placeholder 2">
            <a:extLst>
              <a:ext uri="{FF2B5EF4-FFF2-40B4-BE49-F238E27FC236}">
                <a16:creationId xmlns:a16="http://schemas.microsoft.com/office/drawing/2014/main" id="{919D5924-A598-4DC9-9F0B-535E9E38804E}"/>
              </a:ext>
            </a:extLst>
          </p:cNvPr>
          <p:cNvSpPr>
            <a:spLocks noGrp="1"/>
          </p:cNvSpPr>
          <p:nvPr>
            <p:ph idx="1"/>
          </p:nvPr>
        </p:nvSpPr>
        <p:spPr>
          <a:xfrm>
            <a:off x="838200" y="1150374"/>
            <a:ext cx="10515600" cy="5026589"/>
          </a:xfrm>
        </p:spPr>
        <p:txBody>
          <a:bodyPr>
            <a:normAutofit fontScale="85000" lnSpcReduction="20000"/>
          </a:bodyPr>
          <a:lstStyle/>
          <a:p>
            <a:r>
              <a:rPr lang="en-GB" dirty="0">
                <a:highlight>
                  <a:srgbClr val="FFFF00"/>
                </a:highlight>
              </a:rPr>
              <a:t>Measles</a:t>
            </a:r>
            <a:r>
              <a:rPr lang="en-GB" dirty="0"/>
              <a:t> is a viral disease showing symptoms of fever and a red skin rash. Measles is a serious illness that can be fatal if complications arise.</a:t>
            </a:r>
          </a:p>
          <a:p>
            <a:r>
              <a:rPr lang="en-GB" dirty="0"/>
              <a:t> For this reason most young children are vaccinated against measles. </a:t>
            </a:r>
          </a:p>
          <a:p>
            <a:r>
              <a:rPr lang="en-GB" dirty="0"/>
              <a:t>The measles virus is spread by inhalation of droplets from sneezes and coughs. HIV initially causes a flu-like illness. </a:t>
            </a:r>
          </a:p>
          <a:p>
            <a:r>
              <a:rPr lang="en-GB" dirty="0"/>
              <a:t>Unless successfully controlled with antiretroviral drugs the virus attacks the body’s immune cells. </a:t>
            </a:r>
          </a:p>
          <a:p>
            <a:r>
              <a:rPr lang="en-GB" dirty="0"/>
              <a:t>Late stage </a:t>
            </a:r>
            <a:r>
              <a:rPr lang="en-GB" dirty="0">
                <a:highlight>
                  <a:srgbClr val="FFFF00"/>
                </a:highlight>
              </a:rPr>
              <a:t>HIV infection, or AIDS</a:t>
            </a:r>
            <a:r>
              <a:rPr lang="en-GB" dirty="0"/>
              <a:t>, occurs when the body's immune system becomes so badly damaged it can no longer deal with other infections or cancers. </a:t>
            </a:r>
          </a:p>
          <a:p>
            <a:r>
              <a:rPr lang="en-GB" dirty="0"/>
              <a:t>HIV is spread by sexual contact or exchange of body fluids such as blood which occurs when drug users share needles. </a:t>
            </a:r>
          </a:p>
          <a:p>
            <a:r>
              <a:rPr lang="en-GB" dirty="0">
                <a:highlight>
                  <a:srgbClr val="FFFF00"/>
                </a:highlight>
              </a:rPr>
              <a:t>Tobacco mosaic virus (TMV</a:t>
            </a:r>
            <a:r>
              <a:rPr lang="en-GB" dirty="0"/>
              <a:t>) is a widespread plant pathogen affecting many species of plants including tomatoes. It gives a distinctive ‘mosaic’ pattern of discolouration on the leaves which affects the growth of the plant due to lack of photosynthesis.</a:t>
            </a:r>
          </a:p>
        </p:txBody>
      </p:sp>
    </p:spTree>
    <p:extLst>
      <p:ext uri="{BB962C8B-B14F-4D97-AF65-F5344CB8AC3E}">
        <p14:creationId xmlns:p14="http://schemas.microsoft.com/office/powerpoint/2010/main" val="423493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8EE71-3E13-4B60-9B9D-4C36AD3543E3}"/>
              </a:ext>
            </a:extLst>
          </p:cNvPr>
          <p:cNvSpPr>
            <a:spLocks noGrp="1"/>
          </p:cNvSpPr>
          <p:nvPr>
            <p:ph type="title"/>
          </p:nvPr>
        </p:nvSpPr>
        <p:spPr>
          <a:solidFill>
            <a:srgbClr val="FFFF00"/>
          </a:solidFill>
        </p:spPr>
        <p:txBody>
          <a:bodyPr/>
          <a:lstStyle/>
          <a:p>
            <a:r>
              <a:rPr lang="en-GB" dirty="0"/>
              <a:t>DNA</a:t>
            </a:r>
          </a:p>
        </p:txBody>
      </p:sp>
      <p:sp>
        <p:nvSpPr>
          <p:cNvPr id="6" name="Content Placeholder 5">
            <a:extLst>
              <a:ext uri="{FF2B5EF4-FFF2-40B4-BE49-F238E27FC236}">
                <a16:creationId xmlns:a16="http://schemas.microsoft.com/office/drawing/2014/main" id="{01CB787D-C827-48C3-8463-310A350A87A9}"/>
              </a:ext>
            </a:extLst>
          </p:cNvPr>
          <p:cNvSpPr>
            <a:spLocks noGrp="1"/>
          </p:cNvSpPr>
          <p:nvPr>
            <p:ph idx="1"/>
          </p:nvPr>
        </p:nvSpPr>
        <p:spPr/>
        <p:txBody>
          <a:bodyPr/>
          <a:lstStyle/>
          <a:p>
            <a:r>
              <a:rPr lang="en-GB" dirty="0"/>
              <a:t>The nucleus of a cell contains chromosomes made of DNA molecules. Each chromosome carries a large number of genes. In body cells the chromosomes are normally found in pairs.</a:t>
            </a:r>
          </a:p>
        </p:txBody>
      </p:sp>
    </p:spTree>
    <p:extLst>
      <p:ext uri="{BB962C8B-B14F-4D97-AF65-F5344CB8AC3E}">
        <p14:creationId xmlns:p14="http://schemas.microsoft.com/office/powerpoint/2010/main" val="1745730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D69A5-1B75-4331-9F8D-F624C2DC43E4}"/>
              </a:ext>
            </a:extLst>
          </p:cNvPr>
          <p:cNvSpPr>
            <a:spLocks noGrp="1"/>
          </p:cNvSpPr>
          <p:nvPr>
            <p:ph type="title"/>
          </p:nvPr>
        </p:nvSpPr>
        <p:spPr>
          <a:solidFill>
            <a:srgbClr val="FFFF00"/>
          </a:solidFill>
        </p:spPr>
        <p:txBody>
          <a:bodyPr/>
          <a:lstStyle/>
          <a:p>
            <a:r>
              <a:rPr lang="en-GB" dirty="0"/>
              <a:t>Bacterial Disease</a:t>
            </a:r>
          </a:p>
        </p:txBody>
      </p:sp>
      <p:sp>
        <p:nvSpPr>
          <p:cNvPr id="3" name="Content Placeholder 2">
            <a:extLst>
              <a:ext uri="{FF2B5EF4-FFF2-40B4-BE49-F238E27FC236}">
                <a16:creationId xmlns:a16="http://schemas.microsoft.com/office/drawing/2014/main" id="{860344D9-EED1-4D7F-81DF-1215A8A53ABD}"/>
              </a:ext>
            </a:extLst>
          </p:cNvPr>
          <p:cNvSpPr>
            <a:spLocks noGrp="1"/>
          </p:cNvSpPr>
          <p:nvPr>
            <p:ph idx="1"/>
          </p:nvPr>
        </p:nvSpPr>
        <p:spPr/>
        <p:txBody>
          <a:bodyPr>
            <a:normAutofit fontScale="92500" lnSpcReduction="20000"/>
          </a:bodyPr>
          <a:lstStyle/>
          <a:p>
            <a:r>
              <a:rPr lang="en-GB" dirty="0"/>
              <a:t>Salmonella food poisoning is spread by bacteria ingested in food, or on food prepared in unhygienic conditions. </a:t>
            </a:r>
          </a:p>
          <a:p>
            <a:r>
              <a:rPr lang="en-GB" dirty="0"/>
              <a:t>In the UK, poultry are vaccinated against salmonella to control the spread. </a:t>
            </a:r>
          </a:p>
          <a:p>
            <a:r>
              <a:rPr lang="en-GB" dirty="0"/>
              <a:t>Fever, abdominal cramps, vomiting and diarrhoea are caused by the bacteria and the toxins they secrete. </a:t>
            </a:r>
          </a:p>
          <a:p>
            <a:r>
              <a:rPr lang="en-GB" dirty="0"/>
              <a:t>Gonorrhoea is a sexually transmitted disease (STD) with symptoms of a thick yellow or green discharge from the vagina or penis and pain on urinating. </a:t>
            </a:r>
            <a:br>
              <a:rPr lang="en-GB" dirty="0"/>
            </a:br>
            <a:r>
              <a:rPr lang="en-GB" dirty="0"/>
              <a:t>It is caused by a bacterium and was easily treated with the antibiotic penicillin until many resistant strains appeared. </a:t>
            </a:r>
          </a:p>
          <a:p>
            <a:r>
              <a:rPr lang="en-GB" dirty="0"/>
              <a:t>Gonorrhoea is spread by sexual contact. </a:t>
            </a:r>
          </a:p>
          <a:p>
            <a:r>
              <a:rPr lang="en-GB" dirty="0"/>
              <a:t>The spread can be controlled by treatment with antibiotics or the use of a barrier method of contraception such as a condom.</a:t>
            </a:r>
          </a:p>
        </p:txBody>
      </p:sp>
    </p:spTree>
    <p:extLst>
      <p:ext uri="{BB962C8B-B14F-4D97-AF65-F5344CB8AC3E}">
        <p14:creationId xmlns:p14="http://schemas.microsoft.com/office/powerpoint/2010/main" val="762853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0A7D7-7A09-4679-964F-C25E2AF2B0F7}"/>
              </a:ext>
            </a:extLst>
          </p:cNvPr>
          <p:cNvSpPr>
            <a:spLocks noGrp="1"/>
          </p:cNvSpPr>
          <p:nvPr>
            <p:ph type="title"/>
          </p:nvPr>
        </p:nvSpPr>
        <p:spPr>
          <a:solidFill>
            <a:srgbClr val="FFFF00"/>
          </a:solidFill>
        </p:spPr>
        <p:txBody>
          <a:bodyPr/>
          <a:lstStyle/>
          <a:p>
            <a:r>
              <a:rPr lang="en-GB" dirty="0"/>
              <a:t>Fungal disease</a:t>
            </a:r>
          </a:p>
        </p:txBody>
      </p:sp>
      <p:sp>
        <p:nvSpPr>
          <p:cNvPr id="3" name="Content Placeholder 2">
            <a:extLst>
              <a:ext uri="{FF2B5EF4-FFF2-40B4-BE49-F238E27FC236}">
                <a16:creationId xmlns:a16="http://schemas.microsoft.com/office/drawing/2014/main" id="{8107421B-BC3B-4D72-926D-6705E20095BE}"/>
              </a:ext>
            </a:extLst>
          </p:cNvPr>
          <p:cNvSpPr>
            <a:spLocks noGrp="1"/>
          </p:cNvSpPr>
          <p:nvPr>
            <p:ph idx="1"/>
          </p:nvPr>
        </p:nvSpPr>
        <p:spPr/>
        <p:txBody>
          <a:bodyPr/>
          <a:lstStyle/>
          <a:p>
            <a:r>
              <a:rPr lang="en-GB" dirty="0"/>
              <a:t>Rose black spot is a fungal disease where purple or black spots develop on leaves, which often turn yellow and drop early. </a:t>
            </a:r>
          </a:p>
          <a:p>
            <a:r>
              <a:rPr lang="en-GB" dirty="0"/>
              <a:t>It affects the growth of the plant as photosynthesis is reduced. </a:t>
            </a:r>
          </a:p>
          <a:p>
            <a:r>
              <a:rPr lang="en-GB" dirty="0"/>
              <a:t>It is spread in the environment by water or wind. </a:t>
            </a:r>
          </a:p>
          <a:p>
            <a:r>
              <a:rPr lang="en-GB" dirty="0"/>
              <a:t>Rose black spot can be treated by using fungicides and/or removing and destroying the affected leaves.</a:t>
            </a:r>
          </a:p>
        </p:txBody>
      </p:sp>
    </p:spTree>
    <p:extLst>
      <p:ext uri="{BB962C8B-B14F-4D97-AF65-F5344CB8AC3E}">
        <p14:creationId xmlns:p14="http://schemas.microsoft.com/office/powerpoint/2010/main" val="4287918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4B972-BE14-434B-A78C-B636A602AB5D}"/>
              </a:ext>
            </a:extLst>
          </p:cNvPr>
          <p:cNvSpPr>
            <a:spLocks noGrp="1"/>
          </p:cNvSpPr>
          <p:nvPr>
            <p:ph type="title"/>
          </p:nvPr>
        </p:nvSpPr>
        <p:spPr>
          <a:solidFill>
            <a:srgbClr val="FFFF00"/>
          </a:solidFill>
        </p:spPr>
        <p:txBody>
          <a:bodyPr/>
          <a:lstStyle/>
          <a:p>
            <a:r>
              <a:rPr lang="en-GB" dirty="0"/>
              <a:t>Protist diseases</a:t>
            </a:r>
          </a:p>
        </p:txBody>
      </p:sp>
      <p:sp>
        <p:nvSpPr>
          <p:cNvPr id="3" name="Content Placeholder 2">
            <a:extLst>
              <a:ext uri="{FF2B5EF4-FFF2-40B4-BE49-F238E27FC236}">
                <a16:creationId xmlns:a16="http://schemas.microsoft.com/office/drawing/2014/main" id="{55BF41FD-4E0B-4EA8-85E7-05C0D28C6828}"/>
              </a:ext>
            </a:extLst>
          </p:cNvPr>
          <p:cNvSpPr>
            <a:spLocks noGrp="1"/>
          </p:cNvSpPr>
          <p:nvPr>
            <p:ph idx="1"/>
          </p:nvPr>
        </p:nvSpPr>
        <p:spPr/>
        <p:txBody>
          <a:bodyPr/>
          <a:lstStyle/>
          <a:p>
            <a:r>
              <a:rPr lang="en-GB" dirty="0"/>
              <a:t>The pathogens that cause malaria are protists. </a:t>
            </a:r>
          </a:p>
          <a:p>
            <a:r>
              <a:rPr lang="en-GB" dirty="0"/>
              <a:t>The malarial protist has a life cycle that includes the mosque</a:t>
            </a:r>
          </a:p>
          <a:p>
            <a:r>
              <a:rPr lang="en-GB" dirty="0"/>
              <a:t>to. Malaria causes recurrent episodes of fever and can be fatal. </a:t>
            </a:r>
          </a:p>
          <a:p>
            <a:r>
              <a:rPr lang="en-GB" dirty="0"/>
              <a:t>The spread of malaria is controlled by preventing the vectors, mosquitos, from breeding and by using mosquito nets to avoid being bitten.</a:t>
            </a:r>
          </a:p>
        </p:txBody>
      </p:sp>
    </p:spTree>
    <p:extLst>
      <p:ext uri="{BB962C8B-B14F-4D97-AF65-F5344CB8AC3E}">
        <p14:creationId xmlns:p14="http://schemas.microsoft.com/office/powerpoint/2010/main" val="1973747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2476-E417-4465-B732-8BC6E89C1D34}"/>
              </a:ext>
            </a:extLst>
          </p:cNvPr>
          <p:cNvSpPr>
            <a:spLocks noGrp="1"/>
          </p:cNvSpPr>
          <p:nvPr>
            <p:ph type="title"/>
          </p:nvPr>
        </p:nvSpPr>
        <p:spPr>
          <a:xfrm>
            <a:off x="838200" y="365126"/>
            <a:ext cx="10515600" cy="315912"/>
          </a:xfrm>
          <a:solidFill>
            <a:srgbClr val="FFFF00"/>
          </a:solidFill>
        </p:spPr>
        <p:txBody>
          <a:bodyPr>
            <a:normAutofit fontScale="90000"/>
          </a:bodyPr>
          <a:lstStyle/>
          <a:p>
            <a:r>
              <a:rPr lang="en-GB" dirty="0"/>
              <a:t>Human </a:t>
            </a:r>
            <a:r>
              <a:rPr lang="en-GB" dirty="0" err="1"/>
              <a:t>defense</a:t>
            </a:r>
            <a:endParaRPr lang="en-GB" dirty="0"/>
          </a:p>
        </p:txBody>
      </p:sp>
      <p:sp>
        <p:nvSpPr>
          <p:cNvPr id="3" name="Content Placeholder 2">
            <a:extLst>
              <a:ext uri="{FF2B5EF4-FFF2-40B4-BE49-F238E27FC236}">
                <a16:creationId xmlns:a16="http://schemas.microsoft.com/office/drawing/2014/main" id="{19CAC06E-3E29-45BD-9259-CBB82C93FC31}"/>
              </a:ext>
            </a:extLst>
          </p:cNvPr>
          <p:cNvSpPr>
            <a:spLocks noGrp="1"/>
          </p:cNvSpPr>
          <p:nvPr>
            <p:ph idx="1"/>
          </p:nvPr>
        </p:nvSpPr>
        <p:spPr>
          <a:xfrm>
            <a:off x="838200" y="1047135"/>
            <a:ext cx="10515600" cy="5129828"/>
          </a:xfrm>
        </p:spPr>
        <p:txBody>
          <a:bodyPr>
            <a:normAutofit fontScale="92500" lnSpcReduction="20000"/>
          </a:bodyPr>
          <a:lstStyle/>
          <a:p>
            <a:pPr marL="0" indent="0">
              <a:buNone/>
            </a:pPr>
            <a:r>
              <a:rPr lang="en-GB" b="1" u="sng" dirty="0"/>
              <a:t>Students should be able to describe the non-specific defence systems of the human body against pathogens, including the</a:t>
            </a:r>
            <a:r>
              <a:rPr lang="en-GB" dirty="0"/>
              <a:t>:</a:t>
            </a:r>
          </a:p>
          <a:p>
            <a:pPr marL="0" indent="0">
              <a:buNone/>
            </a:pPr>
            <a:r>
              <a:rPr lang="en-GB" dirty="0"/>
              <a:t> • skin </a:t>
            </a:r>
          </a:p>
          <a:p>
            <a:pPr marL="0" indent="0">
              <a:buNone/>
            </a:pPr>
            <a:r>
              <a:rPr lang="en-GB" dirty="0"/>
              <a:t>• nose </a:t>
            </a:r>
          </a:p>
          <a:p>
            <a:pPr marL="0" indent="0">
              <a:buNone/>
            </a:pPr>
            <a:r>
              <a:rPr lang="en-GB" dirty="0"/>
              <a:t>• trachea and bronchi </a:t>
            </a:r>
          </a:p>
          <a:p>
            <a:pPr marL="0" indent="0">
              <a:buNone/>
            </a:pPr>
            <a:r>
              <a:rPr lang="en-GB" dirty="0"/>
              <a:t>• stomach. </a:t>
            </a:r>
          </a:p>
          <a:p>
            <a:pPr marL="0" indent="0">
              <a:buNone/>
            </a:pPr>
            <a:r>
              <a:rPr lang="en-GB" dirty="0"/>
              <a:t>Students should be able to explain the role of the immune system in the defence against disease. If a pathogen enters the body the immune system tries to destroy the pathogen. </a:t>
            </a:r>
          </a:p>
          <a:p>
            <a:pPr marL="0" indent="0">
              <a:buNone/>
            </a:pPr>
            <a:r>
              <a:rPr lang="en-GB" b="1" u="sng" dirty="0"/>
              <a:t>White blood cells help to defend against pathogens by: </a:t>
            </a:r>
          </a:p>
          <a:p>
            <a:pPr marL="0" indent="0">
              <a:buNone/>
            </a:pPr>
            <a:r>
              <a:rPr lang="en-GB" dirty="0"/>
              <a:t>• phagocytosis </a:t>
            </a:r>
          </a:p>
          <a:p>
            <a:pPr marL="0" indent="0">
              <a:buNone/>
            </a:pPr>
            <a:r>
              <a:rPr lang="en-GB" dirty="0"/>
              <a:t>• antibody production </a:t>
            </a:r>
          </a:p>
          <a:p>
            <a:pPr marL="0" indent="0">
              <a:buNone/>
            </a:pPr>
            <a:r>
              <a:rPr lang="en-GB" dirty="0"/>
              <a:t>• antitoxin production.</a:t>
            </a:r>
          </a:p>
        </p:txBody>
      </p:sp>
    </p:spTree>
    <p:extLst>
      <p:ext uri="{BB962C8B-B14F-4D97-AF65-F5344CB8AC3E}">
        <p14:creationId xmlns:p14="http://schemas.microsoft.com/office/powerpoint/2010/main" val="294982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67DA0-26A1-44BE-AD08-0E0AA455A1DF}"/>
              </a:ext>
            </a:extLst>
          </p:cNvPr>
          <p:cNvSpPr>
            <a:spLocks noGrp="1"/>
          </p:cNvSpPr>
          <p:nvPr>
            <p:ph type="title"/>
          </p:nvPr>
        </p:nvSpPr>
        <p:spPr>
          <a:solidFill>
            <a:srgbClr val="FFFF00"/>
          </a:solidFill>
        </p:spPr>
        <p:txBody>
          <a:bodyPr/>
          <a:lstStyle/>
          <a:p>
            <a:r>
              <a:rPr lang="en-GB" dirty="0"/>
              <a:t>Vaccinations</a:t>
            </a:r>
          </a:p>
        </p:txBody>
      </p:sp>
      <p:sp>
        <p:nvSpPr>
          <p:cNvPr id="3" name="Content Placeholder 2">
            <a:extLst>
              <a:ext uri="{FF2B5EF4-FFF2-40B4-BE49-F238E27FC236}">
                <a16:creationId xmlns:a16="http://schemas.microsoft.com/office/drawing/2014/main" id="{5391DDBB-04F8-4DCF-89B8-2072A58EC7E5}"/>
              </a:ext>
            </a:extLst>
          </p:cNvPr>
          <p:cNvSpPr>
            <a:spLocks noGrp="1"/>
          </p:cNvSpPr>
          <p:nvPr>
            <p:ph idx="1"/>
          </p:nvPr>
        </p:nvSpPr>
        <p:spPr/>
        <p:txBody>
          <a:bodyPr>
            <a:normAutofit lnSpcReduction="10000"/>
          </a:bodyPr>
          <a:lstStyle/>
          <a:p>
            <a:r>
              <a:rPr lang="en-GB" dirty="0"/>
              <a:t>Students should be able to explain how vaccination will prevent illness in an individual, and how the spread of pathogens can be reduced by immunising a large proportion of the population.</a:t>
            </a:r>
          </a:p>
          <a:p>
            <a:r>
              <a:rPr lang="en-GB" dirty="0"/>
              <a:t>Vaccination involves introducing small quantities of dead or inactive forms of a pathogen into the body to stimulate the white blood cells to produce antibodies. </a:t>
            </a:r>
          </a:p>
          <a:p>
            <a:r>
              <a:rPr lang="en-GB" dirty="0"/>
              <a:t>If the same pathogen re-enters the body the white blood cells respond quickly to produce the correct antibodies, preventing infection. </a:t>
            </a:r>
          </a:p>
          <a:p>
            <a:r>
              <a:rPr lang="en-GB" dirty="0"/>
              <a:t>Students do not need to know details of vaccination schedules and side effects associated with specific vaccines.</a:t>
            </a:r>
          </a:p>
        </p:txBody>
      </p:sp>
    </p:spTree>
    <p:extLst>
      <p:ext uri="{BB962C8B-B14F-4D97-AF65-F5344CB8AC3E}">
        <p14:creationId xmlns:p14="http://schemas.microsoft.com/office/powerpoint/2010/main" val="747939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C569B-D9C2-4004-9ED6-F5FC6B9BA057}"/>
              </a:ext>
            </a:extLst>
          </p:cNvPr>
          <p:cNvSpPr>
            <a:spLocks noGrp="1"/>
          </p:cNvSpPr>
          <p:nvPr>
            <p:ph type="title"/>
          </p:nvPr>
        </p:nvSpPr>
        <p:spPr>
          <a:solidFill>
            <a:srgbClr val="FFFF00"/>
          </a:solidFill>
        </p:spPr>
        <p:txBody>
          <a:bodyPr/>
          <a:lstStyle/>
          <a:p>
            <a:r>
              <a:rPr lang="en-GB" dirty="0"/>
              <a:t>Antibiotics</a:t>
            </a:r>
          </a:p>
        </p:txBody>
      </p:sp>
      <p:sp>
        <p:nvSpPr>
          <p:cNvPr id="3" name="Content Placeholder 2">
            <a:extLst>
              <a:ext uri="{FF2B5EF4-FFF2-40B4-BE49-F238E27FC236}">
                <a16:creationId xmlns:a16="http://schemas.microsoft.com/office/drawing/2014/main" id="{472529A3-5D74-40DC-97AD-D6A2F8FE78EC}"/>
              </a:ext>
            </a:extLst>
          </p:cNvPr>
          <p:cNvSpPr>
            <a:spLocks noGrp="1"/>
          </p:cNvSpPr>
          <p:nvPr>
            <p:ph idx="1"/>
          </p:nvPr>
        </p:nvSpPr>
        <p:spPr/>
        <p:txBody>
          <a:bodyPr/>
          <a:lstStyle/>
          <a:p>
            <a:r>
              <a:rPr lang="en-GB" dirty="0"/>
              <a:t>Antibiotics, such as penicillin, are medicines that help to cure bacterial disease by killing infective bacteria inside the body. It is important that specific bacteria should be treated by specific antibiotics.</a:t>
            </a:r>
          </a:p>
          <a:p>
            <a:r>
              <a:rPr lang="en-GB" dirty="0"/>
              <a:t>The use of antibiotics has greatly reduced deaths from infectious bacterial diseases. However, the emergence of strains resistant to antibiotics is of great concern.</a:t>
            </a:r>
          </a:p>
        </p:txBody>
      </p:sp>
    </p:spTree>
    <p:extLst>
      <p:ext uri="{BB962C8B-B14F-4D97-AF65-F5344CB8AC3E}">
        <p14:creationId xmlns:p14="http://schemas.microsoft.com/office/powerpoint/2010/main" val="3253472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9EC61-6667-4390-9D65-40C1DDAA68CC}"/>
              </a:ext>
            </a:extLst>
          </p:cNvPr>
          <p:cNvSpPr>
            <a:spLocks noGrp="1"/>
          </p:cNvSpPr>
          <p:nvPr>
            <p:ph type="title"/>
          </p:nvPr>
        </p:nvSpPr>
        <p:spPr>
          <a:solidFill>
            <a:srgbClr val="FFFF00"/>
          </a:solidFill>
        </p:spPr>
        <p:txBody>
          <a:bodyPr/>
          <a:lstStyle/>
          <a:p>
            <a:r>
              <a:rPr lang="en-GB" dirty="0"/>
              <a:t>Antibiotics</a:t>
            </a:r>
          </a:p>
        </p:txBody>
      </p:sp>
      <p:sp>
        <p:nvSpPr>
          <p:cNvPr id="3" name="Content Placeholder 2">
            <a:extLst>
              <a:ext uri="{FF2B5EF4-FFF2-40B4-BE49-F238E27FC236}">
                <a16:creationId xmlns:a16="http://schemas.microsoft.com/office/drawing/2014/main" id="{E65AEFCB-397A-46DA-9C14-8B88DD1D884B}"/>
              </a:ext>
            </a:extLst>
          </p:cNvPr>
          <p:cNvSpPr>
            <a:spLocks noGrp="1"/>
          </p:cNvSpPr>
          <p:nvPr>
            <p:ph idx="1"/>
          </p:nvPr>
        </p:nvSpPr>
        <p:spPr/>
        <p:txBody>
          <a:bodyPr/>
          <a:lstStyle/>
          <a:p>
            <a:r>
              <a:rPr lang="en-GB" dirty="0"/>
              <a:t>Antibiotics cannot kill viral pathogens. </a:t>
            </a:r>
          </a:p>
          <a:p>
            <a:r>
              <a:rPr lang="en-GB" dirty="0"/>
              <a:t>Painkillers and other medicines are used to treat the symptoms of disease but do not kill pathogens. </a:t>
            </a:r>
          </a:p>
          <a:p>
            <a:r>
              <a:rPr lang="en-GB" dirty="0"/>
              <a:t>It is difficult to develop drugs that kill viruses without also damaging the body’s tissues.</a:t>
            </a:r>
          </a:p>
        </p:txBody>
      </p:sp>
    </p:spTree>
    <p:extLst>
      <p:ext uri="{BB962C8B-B14F-4D97-AF65-F5344CB8AC3E}">
        <p14:creationId xmlns:p14="http://schemas.microsoft.com/office/powerpoint/2010/main" val="3129154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E9EF-DBF4-41E0-BC92-E18F2F00D899}"/>
              </a:ext>
            </a:extLst>
          </p:cNvPr>
          <p:cNvSpPr>
            <a:spLocks noGrp="1"/>
          </p:cNvSpPr>
          <p:nvPr>
            <p:ph type="title"/>
          </p:nvPr>
        </p:nvSpPr>
        <p:spPr>
          <a:xfrm>
            <a:off x="838200" y="365126"/>
            <a:ext cx="10515600" cy="667262"/>
          </a:xfrm>
          <a:solidFill>
            <a:srgbClr val="FFFF00"/>
          </a:solidFill>
        </p:spPr>
        <p:txBody>
          <a:bodyPr>
            <a:normAutofit fontScale="90000"/>
          </a:bodyPr>
          <a:lstStyle/>
          <a:p>
            <a:r>
              <a:rPr lang="en-GB" dirty="0"/>
              <a:t>Drug Discovery</a:t>
            </a:r>
          </a:p>
        </p:txBody>
      </p:sp>
      <p:sp>
        <p:nvSpPr>
          <p:cNvPr id="3" name="Content Placeholder 2">
            <a:extLst>
              <a:ext uri="{FF2B5EF4-FFF2-40B4-BE49-F238E27FC236}">
                <a16:creationId xmlns:a16="http://schemas.microsoft.com/office/drawing/2014/main" id="{77DE2007-0526-4C4B-A383-FADB62F8DED5}"/>
              </a:ext>
            </a:extLst>
          </p:cNvPr>
          <p:cNvSpPr>
            <a:spLocks noGrp="1"/>
          </p:cNvSpPr>
          <p:nvPr>
            <p:ph idx="1"/>
          </p:nvPr>
        </p:nvSpPr>
        <p:spPr>
          <a:xfrm>
            <a:off x="734961" y="1158363"/>
            <a:ext cx="10515600" cy="5522656"/>
          </a:xfrm>
        </p:spPr>
        <p:txBody>
          <a:bodyPr>
            <a:noAutofit/>
          </a:bodyPr>
          <a:lstStyle/>
          <a:p>
            <a:r>
              <a:rPr lang="en-GB" sz="3200" dirty="0"/>
              <a:t>Students should be able to describe the process of discovery and development of potential new medicines, including preclinical and clinical testing. </a:t>
            </a:r>
          </a:p>
          <a:p>
            <a:r>
              <a:rPr lang="en-GB" sz="3200" dirty="0"/>
              <a:t>Traditionally drugs were extracted from plants and microorganisms. • The heart drug digitalis originates from foxgloves. </a:t>
            </a:r>
          </a:p>
          <a:p>
            <a:pPr marL="0" indent="0">
              <a:buNone/>
            </a:pPr>
            <a:r>
              <a:rPr lang="en-GB" sz="3200" dirty="0"/>
              <a:t>• The painkiller aspirin originates from willow. </a:t>
            </a:r>
          </a:p>
          <a:p>
            <a:pPr marL="0" indent="0">
              <a:buNone/>
            </a:pPr>
            <a:r>
              <a:rPr lang="en-GB" sz="3200" dirty="0"/>
              <a:t>• Penicillin was discovered by Alexander Fleming from the Penicillium mould. Most new drugs are synthesised by chemists in the pharmaceutical industry. However, the starting point may still be a chemical extracted from a plant.</a:t>
            </a:r>
          </a:p>
        </p:txBody>
      </p:sp>
    </p:spTree>
    <p:extLst>
      <p:ext uri="{BB962C8B-B14F-4D97-AF65-F5344CB8AC3E}">
        <p14:creationId xmlns:p14="http://schemas.microsoft.com/office/powerpoint/2010/main" val="4159216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1F9E-2BE4-4DF9-8369-395C66EE03C4}"/>
              </a:ext>
            </a:extLst>
          </p:cNvPr>
          <p:cNvSpPr>
            <a:spLocks noGrp="1"/>
          </p:cNvSpPr>
          <p:nvPr>
            <p:ph type="title"/>
          </p:nvPr>
        </p:nvSpPr>
        <p:spPr>
          <a:solidFill>
            <a:srgbClr val="FFFF00"/>
          </a:solidFill>
        </p:spPr>
        <p:txBody>
          <a:bodyPr/>
          <a:lstStyle/>
          <a:p>
            <a:r>
              <a:rPr lang="en-GB" dirty="0"/>
              <a:t>Drug Trials</a:t>
            </a:r>
          </a:p>
        </p:txBody>
      </p:sp>
      <p:sp>
        <p:nvSpPr>
          <p:cNvPr id="3" name="Content Placeholder 2">
            <a:extLst>
              <a:ext uri="{FF2B5EF4-FFF2-40B4-BE49-F238E27FC236}">
                <a16:creationId xmlns:a16="http://schemas.microsoft.com/office/drawing/2014/main" id="{29F0F811-7CED-46D3-922B-AF06256EE13F}"/>
              </a:ext>
            </a:extLst>
          </p:cNvPr>
          <p:cNvSpPr>
            <a:spLocks noGrp="1"/>
          </p:cNvSpPr>
          <p:nvPr>
            <p:ph idx="1"/>
          </p:nvPr>
        </p:nvSpPr>
        <p:spPr/>
        <p:txBody>
          <a:bodyPr>
            <a:normAutofit lnSpcReduction="10000"/>
          </a:bodyPr>
          <a:lstStyle/>
          <a:p>
            <a:r>
              <a:rPr lang="en-GB" dirty="0"/>
              <a:t>New medical drugs have to be tested and trialled before being used to check that they are safe and effective. </a:t>
            </a:r>
          </a:p>
          <a:p>
            <a:r>
              <a:rPr lang="en-GB" dirty="0"/>
              <a:t>New drugs are extensively tested for toxicity, efficacy and dose. Preclinical testing is done in a laboratory using cells, tissues and live animals. </a:t>
            </a:r>
          </a:p>
          <a:p>
            <a:pPr marL="0" indent="0">
              <a:buNone/>
            </a:pPr>
            <a:r>
              <a:rPr lang="en-GB" dirty="0"/>
              <a:t>Clinical trials use healthy volunteers and patients. </a:t>
            </a:r>
          </a:p>
          <a:p>
            <a:pPr marL="0" indent="0">
              <a:buNone/>
            </a:pPr>
            <a:r>
              <a:rPr lang="en-GB" dirty="0"/>
              <a:t>• Very low doses of the drug are given at the start of the clinical trial. • If the drug is found to be safe, further clinical trials are carried out to find the optimum dose for the drug. </a:t>
            </a:r>
          </a:p>
          <a:p>
            <a:pPr marL="0" indent="0">
              <a:buNone/>
            </a:pPr>
            <a:r>
              <a:rPr lang="en-GB" dirty="0"/>
              <a:t>• In double blind trials, some patients are given a placebo.</a:t>
            </a:r>
          </a:p>
        </p:txBody>
      </p:sp>
    </p:spTree>
    <p:extLst>
      <p:ext uri="{BB962C8B-B14F-4D97-AF65-F5344CB8AC3E}">
        <p14:creationId xmlns:p14="http://schemas.microsoft.com/office/powerpoint/2010/main" val="3282430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B9689-D523-49D1-B7BC-0756F73F5E7D}"/>
              </a:ext>
            </a:extLst>
          </p:cNvPr>
          <p:cNvSpPr>
            <a:spLocks noGrp="1"/>
          </p:cNvSpPr>
          <p:nvPr>
            <p:ph type="title"/>
          </p:nvPr>
        </p:nvSpPr>
        <p:spPr>
          <a:solidFill>
            <a:srgbClr val="FFFF00"/>
          </a:solidFill>
        </p:spPr>
        <p:txBody>
          <a:bodyPr/>
          <a:lstStyle/>
          <a:p>
            <a:r>
              <a:rPr lang="en-GB" dirty="0"/>
              <a:t>Cell Division</a:t>
            </a:r>
          </a:p>
        </p:txBody>
      </p:sp>
      <p:sp>
        <p:nvSpPr>
          <p:cNvPr id="3" name="Content Placeholder 2">
            <a:extLst>
              <a:ext uri="{FF2B5EF4-FFF2-40B4-BE49-F238E27FC236}">
                <a16:creationId xmlns:a16="http://schemas.microsoft.com/office/drawing/2014/main" id="{2602FD60-93F3-46D5-A2C1-7471278685ED}"/>
              </a:ext>
            </a:extLst>
          </p:cNvPr>
          <p:cNvSpPr>
            <a:spLocks noGrp="1"/>
          </p:cNvSpPr>
          <p:nvPr>
            <p:ph idx="1"/>
          </p:nvPr>
        </p:nvSpPr>
        <p:spPr/>
        <p:txBody>
          <a:bodyPr>
            <a:normAutofit fontScale="70000" lnSpcReduction="20000"/>
          </a:bodyPr>
          <a:lstStyle/>
          <a:p>
            <a:r>
              <a:rPr lang="en-GB" dirty="0"/>
              <a:t>Cells divide in a series of stages called the cell cycle. Students should be able to describe the stages of the cell cycle, including mitosis. </a:t>
            </a:r>
          </a:p>
          <a:p>
            <a:r>
              <a:rPr lang="en-GB" dirty="0"/>
              <a:t>During the cell cycle the genetic material is doubled and then divided into two identical cells. </a:t>
            </a:r>
          </a:p>
          <a:p>
            <a:r>
              <a:rPr lang="en-GB" dirty="0"/>
              <a:t>Before a cell can divide it needs to grow and increase the number of sub-cellular structures such as ribosomes and mitochondria. </a:t>
            </a:r>
          </a:p>
          <a:p>
            <a:r>
              <a:rPr lang="en-GB" dirty="0"/>
              <a:t>The DNA replicates to form two copies of each chromosome. </a:t>
            </a:r>
          </a:p>
          <a:p>
            <a:r>
              <a:rPr lang="en-GB" dirty="0"/>
              <a:t>In mitosis one set of chromosomes is pulled to each end of the cell and the nucleus divides. </a:t>
            </a:r>
          </a:p>
          <a:p>
            <a:r>
              <a:rPr lang="en-GB" dirty="0"/>
              <a:t>Finally the cytoplasm and cell membranes divide to form two identical cells. Students need to understand the three overall stages of the cell cycle but do not need to know the different phases of the mitosis stage. </a:t>
            </a:r>
          </a:p>
          <a:p>
            <a:r>
              <a:rPr lang="en-GB" dirty="0"/>
              <a:t>Cell division by mitosis is important in the growth and development of multicellular organisms. Students should be able to recognise and describe situations in given contexts where mitosis is occurring..</a:t>
            </a:r>
          </a:p>
        </p:txBody>
      </p:sp>
    </p:spTree>
    <p:extLst>
      <p:ext uri="{BB962C8B-B14F-4D97-AF65-F5344CB8AC3E}">
        <p14:creationId xmlns:p14="http://schemas.microsoft.com/office/powerpoint/2010/main" val="381941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81440-5F6C-434C-BF53-6B91F2A15B58}"/>
              </a:ext>
            </a:extLst>
          </p:cNvPr>
          <p:cNvSpPr>
            <a:spLocks noGrp="1"/>
          </p:cNvSpPr>
          <p:nvPr>
            <p:ph type="title"/>
          </p:nvPr>
        </p:nvSpPr>
        <p:spPr>
          <a:solidFill>
            <a:srgbClr val="FFFF00"/>
          </a:solidFill>
        </p:spPr>
        <p:txBody>
          <a:bodyPr/>
          <a:lstStyle/>
          <a:p>
            <a:r>
              <a:rPr lang="en-GB" dirty="0"/>
              <a:t>Stem Cell</a:t>
            </a:r>
          </a:p>
        </p:txBody>
      </p:sp>
      <p:sp>
        <p:nvSpPr>
          <p:cNvPr id="3" name="Content Placeholder 2">
            <a:extLst>
              <a:ext uri="{FF2B5EF4-FFF2-40B4-BE49-F238E27FC236}">
                <a16:creationId xmlns:a16="http://schemas.microsoft.com/office/drawing/2014/main" id="{30A15BF5-F32F-496D-8903-4CDCA7A855B0}"/>
              </a:ext>
            </a:extLst>
          </p:cNvPr>
          <p:cNvSpPr>
            <a:spLocks noGrp="1"/>
          </p:cNvSpPr>
          <p:nvPr>
            <p:ph idx="1"/>
          </p:nvPr>
        </p:nvSpPr>
        <p:spPr/>
        <p:txBody>
          <a:bodyPr>
            <a:normAutofit fontScale="92500" lnSpcReduction="20000"/>
          </a:bodyPr>
          <a:lstStyle/>
          <a:p>
            <a:r>
              <a:rPr lang="en-GB" dirty="0"/>
              <a:t>A stem cell is an undifferentiated cell of an organism which is capable of giving rise to many more cells of the same type, and from which certain other cells can arise from differentiation. </a:t>
            </a:r>
          </a:p>
          <a:p>
            <a:r>
              <a:rPr lang="en-GB" dirty="0"/>
              <a:t>Students should be able to describe the function of stem cells in embryos, in adult animals and in the meristems in plants. </a:t>
            </a:r>
          </a:p>
          <a:p>
            <a:r>
              <a:rPr lang="en-GB" dirty="0"/>
              <a:t>Stem cells from human embryos can be cloned and made to differentiate into most different types of human cells. </a:t>
            </a:r>
          </a:p>
          <a:p>
            <a:r>
              <a:rPr lang="en-GB" dirty="0"/>
              <a:t>Stem cells from adult bone marrow can form many types of cells including blood cells. Meristem tissue in plants can differentiate into any type of plant cell, throughout the life of the plant. </a:t>
            </a:r>
          </a:p>
          <a:p>
            <a:r>
              <a:rPr lang="en-GB" dirty="0"/>
              <a:t> Treatment with stem cells may be able to help conditions such as diabetes and paralysis. </a:t>
            </a:r>
          </a:p>
        </p:txBody>
      </p:sp>
    </p:spTree>
    <p:extLst>
      <p:ext uri="{BB962C8B-B14F-4D97-AF65-F5344CB8AC3E}">
        <p14:creationId xmlns:p14="http://schemas.microsoft.com/office/powerpoint/2010/main" val="4069798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FEB97-47DB-4DB4-B747-FC5F104017CF}"/>
              </a:ext>
            </a:extLst>
          </p:cNvPr>
          <p:cNvSpPr>
            <a:spLocks noGrp="1"/>
          </p:cNvSpPr>
          <p:nvPr>
            <p:ph type="title"/>
          </p:nvPr>
        </p:nvSpPr>
        <p:spPr>
          <a:solidFill>
            <a:srgbClr val="FFFF00"/>
          </a:solidFill>
        </p:spPr>
        <p:txBody>
          <a:bodyPr/>
          <a:lstStyle/>
          <a:p>
            <a:r>
              <a:rPr lang="en-GB" dirty="0"/>
              <a:t>Stem Cells</a:t>
            </a:r>
          </a:p>
        </p:txBody>
      </p:sp>
      <p:sp>
        <p:nvSpPr>
          <p:cNvPr id="3" name="Content Placeholder 2">
            <a:extLst>
              <a:ext uri="{FF2B5EF4-FFF2-40B4-BE49-F238E27FC236}">
                <a16:creationId xmlns:a16="http://schemas.microsoft.com/office/drawing/2014/main" id="{44E66155-0997-4013-B72A-C1E432BD6C2D}"/>
              </a:ext>
            </a:extLst>
          </p:cNvPr>
          <p:cNvSpPr>
            <a:spLocks noGrp="1"/>
          </p:cNvSpPr>
          <p:nvPr>
            <p:ph idx="1"/>
          </p:nvPr>
        </p:nvSpPr>
        <p:spPr/>
        <p:txBody>
          <a:bodyPr>
            <a:normAutofit lnSpcReduction="10000"/>
          </a:bodyPr>
          <a:lstStyle/>
          <a:p>
            <a:r>
              <a:rPr lang="en-GB" dirty="0"/>
              <a:t>In therapeutic cloning an embryo is produced with the same genes as the patient. Stem cells from the embryo are not rejected by the patient’s body so they may be used for medical treatment. </a:t>
            </a:r>
          </a:p>
          <a:p>
            <a:r>
              <a:rPr lang="en-GB" dirty="0"/>
              <a:t>The use of stem cells has potential risks such as transfer of viral infection, and some people have ethical or religious objections.</a:t>
            </a:r>
          </a:p>
          <a:p>
            <a:r>
              <a:rPr lang="en-GB" dirty="0"/>
              <a:t> Stem cells from meristems in plants can be used to produce clones of plants quickly and economically. </a:t>
            </a:r>
          </a:p>
          <a:p>
            <a:pPr marL="0" indent="0">
              <a:buNone/>
            </a:pPr>
            <a:r>
              <a:rPr lang="en-GB" dirty="0"/>
              <a:t>• Rare species can be cloned to protect from extinction. </a:t>
            </a:r>
          </a:p>
          <a:p>
            <a:pPr marL="0" indent="0">
              <a:buNone/>
            </a:pPr>
            <a:r>
              <a:rPr lang="en-GB" dirty="0"/>
              <a:t>• Crop plants with special features such as disease resistance can be cloned to produce large numbers of identical plants for farmers. </a:t>
            </a:r>
          </a:p>
        </p:txBody>
      </p:sp>
    </p:spTree>
    <p:extLst>
      <p:ext uri="{BB962C8B-B14F-4D97-AF65-F5344CB8AC3E}">
        <p14:creationId xmlns:p14="http://schemas.microsoft.com/office/powerpoint/2010/main" val="18791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2DB8B-41EC-4097-A9A8-CCB2D4C79E12}"/>
              </a:ext>
            </a:extLst>
          </p:cNvPr>
          <p:cNvSpPr>
            <a:spLocks noGrp="1"/>
          </p:cNvSpPr>
          <p:nvPr>
            <p:ph type="title"/>
          </p:nvPr>
        </p:nvSpPr>
        <p:spPr>
          <a:solidFill>
            <a:srgbClr val="FFFF00"/>
          </a:solidFill>
        </p:spPr>
        <p:txBody>
          <a:bodyPr/>
          <a:lstStyle/>
          <a:p>
            <a:r>
              <a:rPr lang="en-GB" dirty="0"/>
              <a:t>Enzymes</a:t>
            </a:r>
          </a:p>
        </p:txBody>
      </p:sp>
      <p:sp>
        <p:nvSpPr>
          <p:cNvPr id="3" name="Content Placeholder 2">
            <a:extLst>
              <a:ext uri="{FF2B5EF4-FFF2-40B4-BE49-F238E27FC236}">
                <a16:creationId xmlns:a16="http://schemas.microsoft.com/office/drawing/2014/main" id="{BC8401C3-21BB-4E2E-A711-2ED61FA26DB0}"/>
              </a:ext>
            </a:extLst>
          </p:cNvPr>
          <p:cNvSpPr>
            <a:spLocks noGrp="1"/>
          </p:cNvSpPr>
          <p:nvPr>
            <p:ph idx="1"/>
          </p:nvPr>
        </p:nvSpPr>
        <p:spPr/>
        <p:txBody>
          <a:bodyPr>
            <a:normAutofit fontScale="85000" lnSpcReduction="20000"/>
          </a:bodyPr>
          <a:lstStyle/>
          <a:p>
            <a:pPr>
              <a:buFont typeface="Wingdings" panose="05000000000000000000" pitchFamily="2" charset="2"/>
              <a:buChar char="§"/>
            </a:pPr>
            <a:r>
              <a:rPr lang="en-GB" dirty="0"/>
              <a:t> Digestive enzymes convert food into small soluble molecules that can be absorbed into the bloodstream.</a:t>
            </a:r>
          </a:p>
          <a:p>
            <a:pPr>
              <a:buFont typeface="Wingdings" panose="05000000000000000000" pitchFamily="2" charset="2"/>
              <a:buChar char="§"/>
            </a:pPr>
            <a:r>
              <a:rPr lang="en-GB" dirty="0"/>
              <a:t> </a:t>
            </a:r>
            <a:r>
              <a:rPr lang="en-GB" dirty="0" err="1"/>
              <a:t>Carbohydrases</a:t>
            </a:r>
            <a:r>
              <a:rPr lang="en-GB" dirty="0"/>
              <a:t> break down carbohydrates to simple sugars. </a:t>
            </a:r>
          </a:p>
          <a:p>
            <a:pPr>
              <a:buFont typeface="Wingdings" panose="05000000000000000000" pitchFamily="2" charset="2"/>
              <a:buChar char="§"/>
            </a:pPr>
            <a:r>
              <a:rPr lang="en-GB" dirty="0"/>
              <a:t>Amylase is a carbohydrase which breaks down starch. </a:t>
            </a:r>
          </a:p>
          <a:p>
            <a:pPr>
              <a:buFont typeface="Wingdings" panose="05000000000000000000" pitchFamily="2" charset="2"/>
              <a:buChar char="§"/>
            </a:pPr>
            <a:r>
              <a:rPr lang="en-GB" dirty="0"/>
              <a:t>Proteases break down proteins to amino acids. Lipases break down lipids (fats) to glycerol and fatty acids. T</a:t>
            </a:r>
          </a:p>
          <a:p>
            <a:pPr>
              <a:buFont typeface="Wingdings" panose="05000000000000000000" pitchFamily="2" charset="2"/>
              <a:buChar char="§"/>
            </a:pPr>
            <a:r>
              <a:rPr lang="en-GB" dirty="0"/>
              <a:t>The products of digestion are used to build new carbohydrates, lipids and proteins. </a:t>
            </a:r>
          </a:p>
          <a:p>
            <a:pPr>
              <a:buFont typeface="Wingdings" panose="05000000000000000000" pitchFamily="2" charset="2"/>
              <a:buChar char="§"/>
            </a:pPr>
            <a:r>
              <a:rPr lang="en-GB" dirty="0"/>
              <a:t>Some glucose is used in respiration. Bile is made in the liver and stored in the gall bladder. It is alkaline to neutralise hydrochloric acid from the stomach.</a:t>
            </a:r>
          </a:p>
          <a:p>
            <a:pPr>
              <a:buFont typeface="Wingdings" panose="05000000000000000000" pitchFamily="2" charset="2"/>
              <a:buChar char="§"/>
            </a:pPr>
            <a:r>
              <a:rPr lang="en-GB" dirty="0"/>
              <a:t> It also emulsifies fat to form small droplets which increases the surface area. The alkaline conditions and large surface area increase the rate of fat breakdown by lipase</a:t>
            </a:r>
          </a:p>
        </p:txBody>
      </p:sp>
    </p:spTree>
    <p:extLst>
      <p:ext uri="{BB962C8B-B14F-4D97-AF65-F5344CB8AC3E}">
        <p14:creationId xmlns:p14="http://schemas.microsoft.com/office/powerpoint/2010/main" val="1705658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813F6-6ED2-4E14-BC73-B52245BC3AC9}"/>
              </a:ext>
            </a:extLst>
          </p:cNvPr>
          <p:cNvSpPr>
            <a:spLocks noGrp="1"/>
          </p:cNvSpPr>
          <p:nvPr>
            <p:ph type="title"/>
          </p:nvPr>
        </p:nvSpPr>
        <p:spPr>
          <a:solidFill>
            <a:srgbClr val="FFFF00"/>
          </a:solidFill>
        </p:spPr>
        <p:txBody>
          <a:bodyPr/>
          <a:lstStyle/>
          <a:p>
            <a:r>
              <a:rPr lang="en-GB" dirty="0"/>
              <a:t>Required Practical</a:t>
            </a:r>
          </a:p>
        </p:txBody>
      </p:sp>
      <p:pic>
        <p:nvPicPr>
          <p:cNvPr id="5" name="Content Placeholder 4">
            <a:extLst>
              <a:ext uri="{FF2B5EF4-FFF2-40B4-BE49-F238E27FC236}">
                <a16:creationId xmlns:a16="http://schemas.microsoft.com/office/drawing/2014/main" id="{FFCE2CA8-0D38-4904-A830-3D21BDF12C81}"/>
              </a:ext>
            </a:extLst>
          </p:cNvPr>
          <p:cNvPicPr>
            <a:picLocks noGrp="1" noChangeAspect="1"/>
          </p:cNvPicPr>
          <p:nvPr>
            <p:ph idx="1"/>
          </p:nvPr>
        </p:nvPicPr>
        <p:blipFill>
          <a:blip r:embed="rId2"/>
          <a:stretch>
            <a:fillRect/>
          </a:stretch>
        </p:blipFill>
        <p:spPr>
          <a:xfrm>
            <a:off x="1902542" y="1721197"/>
            <a:ext cx="7645655" cy="4771678"/>
          </a:xfrm>
        </p:spPr>
      </p:pic>
    </p:spTree>
    <p:extLst>
      <p:ext uri="{BB962C8B-B14F-4D97-AF65-F5344CB8AC3E}">
        <p14:creationId xmlns:p14="http://schemas.microsoft.com/office/powerpoint/2010/main" val="3690522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89372-6B7D-494D-A7DE-1E5229178B7F}"/>
              </a:ext>
            </a:extLst>
          </p:cNvPr>
          <p:cNvSpPr>
            <a:spLocks noGrp="1"/>
          </p:cNvSpPr>
          <p:nvPr>
            <p:ph type="title"/>
          </p:nvPr>
        </p:nvSpPr>
        <p:spPr>
          <a:solidFill>
            <a:srgbClr val="FFFF00"/>
          </a:solidFill>
        </p:spPr>
        <p:txBody>
          <a:bodyPr/>
          <a:lstStyle/>
          <a:p>
            <a:r>
              <a:rPr lang="en-GB" dirty="0"/>
              <a:t>The Heart</a:t>
            </a:r>
          </a:p>
        </p:txBody>
      </p:sp>
      <p:sp>
        <p:nvSpPr>
          <p:cNvPr id="3" name="Content Placeholder 2">
            <a:extLst>
              <a:ext uri="{FF2B5EF4-FFF2-40B4-BE49-F238E27FC236}">
                <a16:creationId xmlns:a16="http://schemas.microsoft.com/office/drawing/2014/main" id="{53EBF9F5-12F6-4103-96CA-526B01689691}"/>
              </a:ext>
            </a:extLst>
          </p:cNvPr>
          <p:cNvSpPr>
            <a:spLocks noGrp="1"/>
          </p:cNvSpPr>
          <p:nvPr>
            <p:ph idx="1"/>
          </p:nvPr>
        </p:nvSpPr>
        <p:spPr/>
        <p:txBody>
          <a:bodyPr>
            <a:normAutofit fontScale="85000" lnSpcReduction="20000"/>
          </a:bodyPr>
          <a:lstStyle/>
          <a:p>
            <a:r>
              <a:rPr lang="en-GB" dirty="0"/>
              <a:t>The heart is an organ that pumps blood around the body in a double circulatory system. </a:t>
            </a:r>
          </a:p>
          <a:p>
            <a:r>
              <a:rPr lang="en-GB" dirty="0">
                <a:highlight>
                  <a:srgbClr val="FFFF00"/>
                </a:highlight>
              </a:rPr>
              <a:t>The right ventricle pumps blood to the lungs where gas exchange takes place. </a:t>
            </a:r>
          </a:p>
          <a:p>
            <a:r>
              <a:rPr lang="en-GB" dirty="0">
                <a:highlight>
                  <a:srgbClr val="FFFF00"/>
                </a:highlight>
              </a:rPr>
              <a:t>The left ventricle pumps blood around the rest of the body</a:t>
            </a:r>
            <a:r>
              <a:rPr lang="en-GB" dirty="0"/>
              <a:t>. </a:t>
            </a:r>
          </a:p>
          <a:p>
            <a:r>
              <a:rPr lang="en-GB" dirty="0"/>
              <a:t>Knowledge of the blood vessels associated with the heart is limited to the </a:t>
            </a:r>
            <a:r>
              <a:rPr lang="en-GB" dirty="0">
                <a:highlight>
                  <a:srgbClr val="FFFF00"/>
                </a:highlight>
              </a:rPr>
              <a:t>aorta,</a:t>
            </a:r>
            <a:r>
              <a:rPr lang="en-GB" dirty="0"/>
              <a:t> </a:t>
            </a:r>
            <a:r>
              <a:rPr lang="en-GB" dirty="0">
                <a:highlight>
                  <a:srgbClr val="FFFF00"/>
                </a:highlight>
              </a:rPr>
              <a:t>vena cava</a:t>
            </a:r>
            <a:r>
              <a:rPr lang="en-GB" dirty="0"/>
              <a:t>, </a:t>
            </a:r>
            <a:r>
              <a:rPr lang="en-GB" dirty="0">
                <a:highlight>
                  <a:srgbClr val="FFFF00"/>
                </a:highlight>
              </a:rPr>
              <a:t>pulmonary artery</a:t>
            </a:r>
            <a:r>
              <a:rPr lang="en-GB" dirty="0"/>
              <a:t>, </a:t>
            </a:r>
            <a:r>
              <a:rPr lang="en-GB" dirty="0">
                <a:highlight>
                  <a:srgbClr val="FFFF00"/>
                </a:highlight>
              </a:rPr>
              <a:t>pulmonary vein </a:t>
            </a:r>
            <a:r>
              <a:rPr lang="en-GB" dirty="0"/>
              <a:t>and </a:t>
            </a:r>
            <a:r>
              <a:rPr lang="en-GB" dirty="0">
                <a:highlight>
                  <a:srgbClr val="FFFF00"/>
                </a:highlight>
              </a:rPr>
              <a:t>coronary arteries</a:t>
            </a:r>
            <a:r>
              <a:rPr lang="en-GB" dirty="0"/>
              <a:t>. </a:t>
            </a:r>
          </a:p>
          <a:p>
            <a:r>
              <a:rPr lang="en-GB" dirty="0"/>
              <a:t> Knowledge of the lungs is restricted to the trachea, bronchi, alveoli and the capillary network surrounding the alveoli. </a:t>
            </a:r>
          </a:p>
          <a:p>
            <a:r>
              <a:rPr lang="en-GB" dirty="0"/>
              <a:t>The natural resting heart rate is controlled by a group of cells located in the right atrium that act as a pacemaker. </a:t>
            </a:r>
          </a:p>
          <a:p>
            <a:r>
              <a:rPr lang="en-GB" dirty="0"/>
              <a:t>Artificial pacemakers are electrical devices used to correct irregularities in the heart rate. The body contains three different types of blood vessel: • arteries • veins • capillaries</a:t>
            </a:r>
          </a:p>
        </p:txBody>
      </p:sp>
    </p:spTree>
    <p:extLst>
      <p:ext uri="{BB962C8B-B14F-4D97-AF65-F5344CB8AC3E}">
        <p14:creationId xmlns:p14="http://schemas.microsoft.com/office/powerpoint/2010/main" val="57890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ED556-A463-4F65-8384-02C8731C0FF7}"/>
              </a:ext>
            </a:extLst>
          </p:cNvPr>
          <p:cNvSpPr>
            <a:spLocks noGrp="1"/>
          </p:cNvSpPr>
          <p:nvPr>
            <p:ph type="title"/>
          </p:nvPr>
        </p:nvSpPr>
        <p:spPr>
          <a:solidFill>
            <a:srgbClr val="FFFF00"/>
          </a:solidFill>
        </p:spPr>
        <p:txBody>
          <a:bodyPr/>
          <a:lstStyle/>
          <a:p>
            <a:r>
              <a:rPr lang="en-GB" dirty="0"/>
              <a:t>The Blood</a:t>
            </a:r>
          </a:p>
        </p:txBody>
      </p:sp>
      <p:sp>
        <p:nvSpPr>
          <p:cNvPr id="3" name="Content Placeholder 2">
            <a:extLst>
              <a:ext uri="{FF2B5EF4-FFF2-40B4-BE49-F238E27FC236}">
                <a16:creationId xmlns:a16="http://schemas.microsoft.com/office/drawing/2014/main" id="{FEEAF822-32C7-4A1D-83DF-C484526E1324}"/>
              </a:ext>
            </a:extLst>
          </p:cNvPr>
          <p:cNvSpPr>
            <a:spLocks noGrp="1"/>
          </p:cNvSpPr>
          <p:nvPr>
            <p:ph idx="1"/>
          </p:nvPr>
        </p:nvSpPr>
        <p:spPr/>
        <p:txBody>
          <a:bodyPr/>
          <a:lstStyle/>
          <a:p>
            <a:r>
              <a:rPr lang="en-GB" dirty="0"/>
              <a:t>Blood is a tissue consisting of plasma, in which the red blood cells, white blood cells and platelets are suspended. Students should know the functions of each of these blood components</a:t>
            </a:r>
          </a:p>
        </p:txBody>
      </p:sp>
    </p:spTree>
    <p:extLst>
      <p:ext uri="{BB962C8B-B14F-4D97-AF65-F5344CB8AC3E}">
        <p14:creationId xmlns:p14="http://schemas.microsoft.com/office/powerpoint/2010/main" val="976708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2717</Words>
  <Application>Microsoft Office PowerPoint</Application>
  <PresentationFormat>Widescreen</PresentationFormat>
  <Paragraphs>169</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Wingdings</vt:lpstr>
      <vt:lpstr>Office Theme</vt:lpstr>
      <vt:lpstr>B1 Higher and Foundation paper</vt:lpstr>
      <vt:lpstr>DNA</vt:lpstr>
      <vt:lpstr>Cell Division</vt:lpstr>
      <vt:lpstr>Stem Cell</vt:lpstr>
      <vt:lpstr>Stem Cells</vt:lpstr>
      <vt:lpstr>Enzymes</vt:lpstr>
      <vt:lpstr>Required Practical</vt:lpstr>
      <vt:lpstr>The Heart</vt:lpstr>
      <vt:lpstr>The Blood</vt:lpstr>
      <vt:lpstr>The Heart</vt:lpstr>
      <vt:lpstr>Health Diseases</vt:lpstr>
      <vt:lpstr>Lifestyle factors</vt:lpstr>
      <vt:lpstr>Risk factors are linked to an increased rate of a disease</vt:lpstr>
      <vt:lpstr>Cancer</vt:lpstr>
      <vt:lpstr>Photosynthesis</vt:lpstr>
      <vt:lpstr>Photosynthesis (H students only)</vt:lpstr>
      <vt:lpstr>4.3.1 Foundation only from here onwards</vt:lpstr>
      <vt:lpstr>Communicable diseases</vt:lpstr>
      <vt:lpstr>Virus Causing disease</vt:lpstr>
      <vt:lpstr>Bacterial Disease</vt:lpstr>
      <vt:lpstr>Fungal disease</vt:lpstr>
      <vt:lpstr>Protist diseases</vt:lpstr>
      <vt:lpstr>Human defense</vt:lpstr>
      <vt:lpstr>Vaccinations</vt:lpstr>
      <vt:lpstr>Antibiotics</vt:lpstr>
      <vt:lpstr>Antibiotics</vt:lpstr>
      <vt:lpstr>Drug Discovery</vt:lpstr>
      <vt:lpstr>Drug Trials</vt:lpstr>
    </vt:vector>
  </TitlesOfParts>
  <Company>The Grange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 MUNIEN</dc:creator>
  <cp:lastModifiedBy>R-J Samme</cp:lastModifiedBy>
  <cp:revision>12</cp:revision>
  <dcterms:created xsi:type="dcterms:W3CDTF">2022-05-16T07:34:37Z</dcterms:created>
  <dcterms:modified xsi:type="dcterms:W3CDTF">2022-05-16T15:54:00Z</dcterms:modified>
</cp:coreProperties>
</file>