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37"/>
  </p:notesMasterIdLst>
  <p:sldIdLst>
    <p:sldId id="256" r:id="rId2"/>
    <p:sldId id="341" r:id="rId3"/>
    <p:sldId id="482" r:id="rId4"/>
    <p:sldId id="617" r:id="rId5"/>
    <p:sldId id="662" r:id="rId6"/>
    <p:sldId id="664" r:id="rId7"/>
    <p:sldId id="665" r:id="rId8"/>
    <p:sldId id="666" r:id="rId9"/>
    <p:sldId id="607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511" r:id="rId19"/>
    <p:sldId id="635" r:id="rId20"/>
    <p:sldId id="636" r:id="rId21"/>
    <p:sldId id="637" r:id="rId22"/>
    <p:sldId id="638" r:id="rId23"/>
    <p:sldId id="640" r:id="rId24"/>
    <p:sldId id="641" r:id="rId25"/>
    <p:sldId id="642" r:id="rId26"/>
    <p:sldId id="643" r:id="rId27"/>
    <p:sldId id="647" r:id="rId28"/>
    <p:sldId id="648" r:id="rId29"/>
    <p:sldId id="649" r:id="rId30"/>
    <p:sldId id="650" r:id="rId31"/>
    <p:sldId id="644" r:id="rId32"/>
    <p:sldId id="651" r:id="rId33"/>
    <p:sldId id="514" r:id="rId34"/>
    <p:sldId id="515" r:id="rId35"/>
    <p:sldId id="51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269" autoAdjust="0"/>
  </p:normalViewPr>
  <p:slideViewPr>
    <p:cSldViewPr>
      <p:cViewPr varScale="1">
        <p:scale>
          <a:sx n="78" d="100"/>
          <a:sy n="78" d="100"/>
        </p:scale>
        <p:origin x="-672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78"/>
    </p:cViewPr>
  </p:sorterViewPr>
  <p:notesViewPr>
    <p:cSldViewPr>
      <p:cViewPr varScale="1">
        <p:scale>
          <a:sx n="32" d="100"/>
          <a:sy n="32" d="100"/>
        </p:scale>
        <p:origin x="-215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19.xml"/><Relationship Id="rId1" Type="http://schemas.openxmlformats.org/officeDocument/2006/relationships/slide" Target="slides/slide2.xml"/><Relationship Id="rId4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767A98E-CAC2-481F-9F7E-27C6106F88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588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B9A00CF-8615-4EA5-B8C2-5B8AB0FE94AA}" type="slidenum">
              <a:rPr lang="zh-CN" altLang="en-US" smtClean="0">
                <a:latin typeface="Times New Roman" pitchFamily="18" charset="0"/>
              </a:rPr>
              <a:pPr eaLnBrk="1" hangingPunct="1"/>
              <a:t>1</a:t>
            </a:fld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25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814F205-08C7-4476-AE73-7DEBE7149C7C}" type="slidenum">
              <a:rPr lang="zh-CN" altLang="en-US" smtClean="0">
                <a:latin typeface="Times New Roman" pitchFamily="18" charset="0"/>
              </a:rPr>
              <a:pPr eaLnBrk="1" hangingPunct="1"/>
              <a:t>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22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77CB75D-68A3-495A-ACAD-090090E4DD23}" type="datetime1">
              <a:rPr lang="zh-CN" altLang="en-US" smtClean="0">
                <a:latin typeface="Times New Roman" pitchFamily="18" charset="0"/>
              </a:rPr>
              <a:pPr eaLnBrk="1" hangingPunct="1"/>
              <a:t>2023/4/28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227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yangyu@bupt.edu.cn</a:t>
            </a:r>
          </a:p>
        </p:txBody>
      </p:sp>
      <p:sp>
        <p:nvSpPr>
          <p:cNvPr id="18227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Datahiding &amp; Digital Watermark</a:t>
            </a:r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9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814F205-08C7-4476-AE73-7DEBE7149C7C}" type="slidenum">
              <a:rPr lang="zh-CN" altLang="en-US" smtClean="0">
                <a:latin typeface="Times New Roman" pitchFamily="18" charset="0"/>
              </a:rPr>
              <a:pPr eaLnBrk="1" hangingPunct="1"/>
              <a:t>32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22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77CB75D-68A3-495A-ACAD-090090E4DD23}" type="datetime1">
              <a:rPr lang="zh-CN" altLang="en-US" smtClean="0">
                <a:latin typeface="Times New Roman" pitchFamily="18" charset="0"/>
              </a:rPr>
              <a:pPr eaLnBrk="1" hangingPunct="1"/>
              <a:t>2023/4/28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227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yangyu@bupt.edu.cn</a:t>
            </a:r>
          </a:p>
        </p:txBody>
      </p:sp>
      <p:sp>
        <p:nvSpPr>
          <p:cNvPr id="18227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Datahiding &amp; Digital Watermark</a:t>
            </a:r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2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67A98E-CAC2-481F-9F7E-27C6106F88A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52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915C4EF-5BF5-435F-B8BA-0437BAA6CDBC}" type="slidenum">
              <a:rPr lang="zh-CN" altLang="en-US" smtClean="0"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70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变换域方法的优势：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、能量集中，大部份信号处理操作影响信号一个频段，而不是整个频谱，因此在变换域嵌入，稳健性更强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、变换域的修改，扩散到整个时域，因此更容易抵抗剪切等攻击</a:t>
            </a: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55BB9AC-A6E4-472E-8E25-A79546F52AA9}" type="slidenum">
              <a:rPr lang="zh-CN" altLang="en-US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5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4AB0E80-F7E6-4985-961A-65419013C566}" type="datetime1">
              <a:rPr lang="zh-CN" altLang="en-US" smtClean="0">
                <a:latin typeface="Times New Roman" pitchFamily="18" charset="0"/>
              </a:rPr>
              <a:pPr eaLnBrk="1" hangingPunct="1"/>
              <a:t>2023/4/28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51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yangyu@bupt.edu.cn</a:t>
            </a:r>
          </a:p>
        </p:txBody>
      </p:sp>
      <p:sp>
        <p:nvSpPr>
          <p:cNvPr id="17511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Datahiding &amp; Digital Watermark</a:t>
            </a:r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2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55BB9AC-A6E4-472E-8E25-A79546F52AA9}" type="slidenum">
              <a:rPr lang="zh-CN" altLang="en-US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5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4AB0E80-F7E6-4985-961A-65419013C566}" type="datetime1">
              <a:rPr lang="zh-CN" altLang="en-US" smtClean="0">
                <a:latin typeface="Times New Roman" pitchFamily="18" charset="0"/>
              </a:rPr>
              <a:pPr eaLnBrk="1" hangingPunct="1"/>
              <a:t>2023/4/28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51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yangyu@bupt.edu.cn</a:t>
            </a:r>
          </a:p>
        </p:txBody>
      </p:sp>
      <p:sp>
        <p:nvSpPr>
          <p:cNvPr id="17511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Datahiding &amp; Digital Watermark</a:t>
            </a:r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9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C439880-97CE-4840-BD6D-E576F652863E}" type="slidenum">
              <a:rPr lang="zh-CN" altLang="en-US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81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C0DED88-0D3C-44BF-9BC1-2672ADDFDE22}" type="datetime1">
              <a:rPr lang="zh-CN" altLang="en-US" smtClean="0">
                <a:latin typeface="Times New Roman" pitchFamily="18" charset="0"/>
              </a:rPr>
              <a:pPr eaLnBrk="1" hangingPunct="1"/>
              <a:t>2023/4/28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81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yangyu@bupt.edu.cn</a:t>
            </a:r>
          </a:p>
        </p:txBody>
      </p:sp>
      <p:sp>
        <p:nvSpPr>
          <p:cNvPr id="17818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Datahiding &amp; Digital Watermark</a:t>
            </a:r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9C722AD-07FA-4DD9-B387-9194DBCAF469}" type="slidenum">
              <a:rPr lang="zh-CN" altLang="en-US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92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1DF8DF4-2BB4-4442-AA54-8B11A99F5B24}" type="datetime1">
              <a:rPr lang="zh-CN" altLang="en-US" smtClean="0">
                <a:latin typeface="Times New Roman" pitchFamily="18" charset="0"/>
              </a:rPr>
              <a:pPr eaLnBrk="1" hangingPunct="1"/>
              <a:t>2023/4/28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792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yangyu@bupt.edu.cn</a:t>
            </a:r>
          </a:p>
        </p:txBody>
      </p:sp>
      <p:sp>
        <p:nvSpPr>
          <p:cNvPr id="17920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Datahiding &amp; Digital Watermark</a:t>
            </a:r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3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A819B43-CEA1-4065-B116-381C7F9B2348}" type="slidenum">
              <a:rPr lang="zh-CN" altLang="en-US" smtClean="0">
                <a:latin typeface="Times New Roman" pitchFamily="18" charset="0"/>
              </a:rPr>
              <a:pPr eaLnBrk="1" hangingPunct="1"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02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8326FC0-DDE2-411E-82B3-D8B5E1E1085E}" type="datetime1">
              <a:rPr lang="zh-CN" altLang="en-US" smtClean="0">
                <a:latin typeface="Times New Roman" pitchFamily="18" charset="0"/>
              </a:rPr>
              <a:pPr eaLnBrk="1" hangingPunct="1"/>
              <a:t>2023/4/28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02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yangyu@bupt.edu.cn</a:t>
            </a:r>
          </a:p>
        </p:txBody>
      </p:sp>
      <p:sp>
        <p:nvSpPr>
          <p:cNvPr id="18023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Datahiding &amp; Digital Watermark</a:t>
            </a:r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3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3BB7287-4EDF-4ED7-82AC-B1AB5ABCCC72}" type="slidenum">
              <a:rPr lang="zh-CN" altLang="en-US" smtClean="0">
                <a:latin typeface="Times New Roman" pitchFamily="18" charset="0"/>
              </a:rPr>
              <a:pPr eaLnBrk="1" hangingPunct="1"/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1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C79C052-49EE-4364-9A1A-7C92664ED50C}" type="datetime1">
              <a:rPr lang="zh-CN" altLang="en-US" smtClean="0">
                <a:latin typeface="Times New Roman" pitchFamily="18" charset="0"/>
              </a:rPr>
              <a:pPr eaLnBrk="1" hangingPunct="1"/>
              <a:t>2023/4/28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81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yangyu@bupt.edu.cn</a:t>
            </a:r>
          </a:p>
        </p:txBody>
      </p:sp>
      <p:sp>
        <p:nvSpPr>
          <p:cNvPr id="18125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Times New Roman" pitchFamily="18" charset="0"/>
              </a:rPr>
              <a:t>Datahiding &amp; Digital Watermark</a:t>
            </a:r>
            <a:endParaRPr lang="zh-CN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1627-57FC-438E-AD49-E503E8468048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CAF1-D2CC-4FEF-97B3-E8ECFC045B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22912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B597B-3835-42F3-ABC2-48C8D8DF048A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0C817-1BC4-4F1D-9CEF-61A23B92C4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20450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DC90C-0614-4435-B363-F742C2F74A85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928C-60F7-4B96-8381-6AECEADFC0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418517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3612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B8703-9D14-4FB4-AB52-C2A7FC985BC6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24A45-53D8-433E-9D50-E503AC1E1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495947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27BD9-ED3E-424B-B29B-74D4875E74C1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AC898-779E-47D1-9A1A-F506716969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379646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CA331-1E09-4ACA-BC52-C94E0EE52E20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242B1-AC1C-4FD4-8203-B1982B47DB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39973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9E4B1-0188-4604-9584-9956C90D6E43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1BA94-FC92-4E3F-BD55-0C9EED709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580291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2134-B4E8-4335-A9FF-5847FC18EEF6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7B935-AD41-4C27-B619-6997D5A8A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3762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D3526-FBC9-4C7F-8BBA-4E610B43045D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8214-CCBA-4276-854C-264B537769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7494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CCD38-F04F-4594-AD39-C4A46D0CA08D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2F46-6B2D-4B38-822C-1D2A5A133C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9809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C2C00-E279-4BB9-BB9A-F0433483CAE0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634BE-8326-496C-BCD4-ADD1569F35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4446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DFB00-6B84-48DC-8DBE-17FF59F0333F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E65B-C30A-4CBF-ADF2-E5DE19C1D6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78764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7CF73-8DA2-49D2-A6BE-BFA30F2D34D8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4D82E-1312-44FD-8417-E2DC6EF91B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53821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591A-E601-4EFE-9B40-97A9016CA93F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A85F1-DC33-430A-BD38-04314363B4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75608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D5E4-FA1D-40FC-BBB0-D8922A9FA515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1D6E-BE99-46E3-8A2C-A9F60844F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5242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39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A25482-1A55-4929-8973-46CC69047F86}" type="datetime1">
              <a:rPr lang="zh-CN" altLang="en-US" smtClean="0"/>
              <a:t>2023/4/28</a:t>
            </a:fld>
            <a:endParaRPr lang="en-US" altLang="zh-CN"/>
          </a:p>
        </p:txBody>
      </p:sp>
      <p:sp>
        <p:nvSpPr>
          <p:cNvPr id="839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Data Hiding &amp; Digital Watermark</a:t>
            </a:r>
            <a:endParaRPr lang="en-US" altLang="zh-CN"/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56CD1B3-020B-4F39-B36E-A4691E90EA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</p:sldLayoutIdLst>
  <p:transition>
    <p:dissolv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0.wmf"/><Relationship Id="rId5" Type="http://schemas.openxmlformats.org/officeDocument/2006/relationships/image" Target="../media/image23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zh-CN" altLang="zh-CN" dirty="0"/>
              <a:t>数字图像内容</a:t>
            </a:r>
            <a:r>
              <a:rPr lang="zh-CN" altLang="zh-CN" dirty="0" smtClean="0"/>
              <a:t>安全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924944"/>
            <a:ext cx="7239000" cy="17526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图像</a:t>
            </a:r>
            <a:r>
              <a:rPr lang="zh-CN" altLang="en-US" dirty="0"/>
              <a:t>信息隐藏算法二</a:t>
            </a:r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打印扫描对图像灰度值的影响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812925"/>
            <a:ext cx="7313613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统计</a:t>
            </a:r>
            <a:r>
              <a:rPr lang="en-US" altLang="zh-CN" dirty="0" smtClean="0"/>
              <a:t>256x256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LENA</a:t>
            </a:r>
            <a:r>
              <a:rPr lang="zh-CN" altLang="en-US" dirty="0" smtClean="0"/>
              <a:t>灰度图像的像素值中每个灰度值出现的个数，研究其像素值的分布情况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endParaRPr lang="zh-CN" altLang="en-US"/>
          </a:p>
        </p:txBody>
      </p:sp>
      <p:pic>
        <p:nvPicPr>
          <p:cNvPr id="26630" name="Picture 5" descr="no-print-le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644900"/>
            <a:ext cx="22320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3048000"/>
            <a:ext cx="695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r>
              <a:rPr kumimoji="1" lang="zh-CN" altLang="en-US" sz="1200">
                <a:latin typeface="宋体" charset="-122"/>
              </a:rPr>
              <a:t>   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26632" name="Picture 7" descr="print-l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644900"/>
            <a:ext cx="23764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1835150" y="5373688"/>
            <a:ext cx="6048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/>
          <a:p>
            <a:pPr indent="762000"/>
            <a:r>
              <a:rPr kumimoji="1" lang="zh-CN" altLang="en-US" dirty="0">
                <a:latin typeface="宋体" charset="-122"/>
              </a:rPr>
              <a:t>      </a:t>
            </a:r>
            <a:r>
              <a:rPr kumimoji="1" lang="en-US" altLang="zh-CN" dirty="0">
                <a:latin typeface="宋体" charset="-122"/>
              </a:rPr>
              <a:t>(a) </a:t>
            </a:r>
            <a:r>
              <a:rPr kumimoji="1" lang="zh-CN" altLang="en-US" dirty="0">
                <a:latin typeface="宋体" charset="-122"/>
              </a:rPr>
              <a:t>原始图像          </a:t>
            </a:r>
            <a:r>
              <a:rPr kumimoji="1" lang="en-US" altLang="zh-CN" dirty="0">
                <a:latin typeface="宋体" charset="-122"/>
              </a:rPr>
              <a:t>(b) </a:t>
            </a:r>
            <a:r>
              <a:rPr kumimoji="1" lang="zh-CN" altLang="en-US" dirty="0">
                <a:latin typeface="宋体" charset="-122"/>
              </a:rPr>
              <a:t>打印扫描后  </a:t>
            </a:r>
            <a:endParaRPr kumimoji="1" lang="zh-CN" altLang="en-US" dirty="0">
              <a:latin typeface="Times New Roman" pitchFamily="18" charset="0"/>
            </a:endParaRPr>
          </a:p>
          <a:p>
            <a:pPr indent="762000"/>
            <a:r>
              <a:rPr kumimoji="1" lang="en-US" altLang="zh-CN" dirty="0">
                <a:latin typeface="Times New Roman" pitchFamily="18" charset="0"/>
              </a:rPr>
              <a:t>                   </a:t>
            </a:r>
            <a:r>
              <a:rPr kumimoji="1" lang="en-US" altLang="zh-CN" dirty="0">
                <a:latin typeface="宋体" charset="-122"/>
              </a:rPr>
              <a:t> LENA</a:t>
            </a:r>
            <a:r>
              <a:rPr kumimoji="1" lang="zh-CN" altLang="en-US" dirty="0">
                <a:latin typeface="宋体" charset="-122"/>
              </a:rPr>
              <a:t>图像的像素值分布的直方图</a:t>
            </a:r>
            <a:endParaRPr kumimoji="1"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endParaRPr lang="zh-CN" altLang="en-US"/>
          </a:p>
        </p:txBody>
      </p:sp>
      <p:pic>
        <p:nvPicPr>
          <p:cNvPr id="27654" name="Picture 5" descr="no-print-cou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4813"/>
            <a:ext cx="2447925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1227138"/>
            <a:ext cx="655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r>
              <a:rPr kumimoji="1" lang="zh-CN" altLang="en-US" sz="1200">
                <a:latin typeface="宋体" charset="-122"/>
              </a:rPr>
              <a:t>   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27656" name="Picture 7" descr="print-cou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04813"/>
            <a:ext cx="252095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1763713" y="2636838"/>
            <a:ext cx="56737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pPr indent="457200"/>
            <a:r>
              <a:rPr kumimoji="1" lang="en-US" altLang="zh-CN" dirty="0">
                <a:latin typeface="宋体" charset="-122"/>
              </a:rPr>
              <a:t>(a) </a:t>
            </a:r>
            <a:r>
              <a:rPr kumimoji="1" lang="zh-CN" altLang="en-US" dirty="0">
                <a:latin typeface="宋体" charset="-122"/>
              </a:rPr>
              <a:t>原始图像              </a:t>
            </a:r>
            <a:r>
              <a:rPr kumimoji="1" lang="en-US" altLang="zh-CN" dirty="0">
                <a:latin typeface="宋体" charset="-122"/>
              </a:rPr>
              <a:t>(b) </a:t>
            </a:r>
            <a:r>
              <a:rPr kumimoji="1" lang="zh-CN" altLang="en-US" dirty="0">
                <a:latin typeface="宋体" charset="-122"/>
              </a:rPr>
              <a:t>打印扫描后  </a:t>
            </a:r>
            <a:endParaRPr kumimoji="1" lang="zh-CN" altLang="en-US" dirty="0">
              <a:latin typeface="Times New Roman" pitchFamily="18" charset="0"/>
            </a:endParaRPr>
          </a:p>
          <a:p>
            <a:pPr indent="457200" eaLnBrk="0" hangingPunct="0"/>
            <a:r>
              <a:rPr kumimoji="1" lang="en-US" altLang="zh-CN" dirty="0">
                <a:latin typeface="宋体" charset="-122"/>
              </a:rPr>
              <a:t>        COUPLE</a:t>
            </a:r>
            <a:r>
              <a:rPr kumimoji="1" lang="zh-CN" altLang="en-US" dirty="0">
                <a:latin typeface="宋体" charset="-122"/>
              </a:rPr>
              <a:t>图像的像素值分布的直方图</a:t>
            </a:r>
            <a:endParaRPr kumimoji="1" lang="zh-CN" altLang="en-US" dirty="0">
              <a:latin typeface="Times New Roman" pitchFamily="18" charset="0"/>
            </a:endParaRPr>
          </a:p>
          <a:p>
            <a:pPr indent="457200" eaLnBrk="0" hangingPunct="0"/>
            <a:endParaRPr kumimoji="1" lang="zh-CN" altLang="en-US" dirty="0">
              <a:latin typeface="Times New Roman" pitchFamily="18" charset="0"/>
            </a:endParaRPr>
          </a:p>
        </p:txBody>
      </p:sp>
      <p:pic>
        <p:nvPicPr>
          <p:cNvPr id="27658" name="Picture 9" descr="no-print-gir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29000"/>
            <a:ext cx="23749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0" y="4816475"/>
            <a:ext cx="873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r>
              <a:rPr kumimoji="1" lang="zh-CN" altLang="en-US" sz="1200">
                <a:latin typeface="宋体" charset="-122"/>
              </a:rPr>
              <a:t>     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27660" name="Picture 11" descr="print-gir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429000"/>
            <a:ext cx="252095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1908175" y="5805488"/>
            <a:ext cx="536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pPr indent="304800"/>
            <a:r>
              <a:rPr kumimoji="1" lang="en-US" altLang="zh-CN">
                <a:latin typeface="宋体" charset="-122"/>
              </a:rPr>
              <a:t>(a) </a:t>
            </a:r>
            <a:r>
              <a:rPr kumimoji="1" lang="zh-CN" altLang="en-US">
                <a:latin typeface="宋体" charset="-122"/>
              </a:rPr>
              <a:t>原始图像            </a:t>
            </a:r>
            <a:r>
              <a:rPr kumimoji="1" lang="en-US" altLang="zh-CN">
                <a:latin typeface="宋体" charset="-122"/>
              </a:rPr>
              <a:t>(b) </a:t>
            </a:r>
            <a:r>
              <a:rPr kumimoji="1" lang="zh-CN" altLang="en-US">
                <a:latin typeface="宋体" charset="-122"/>
              </a:rPr>
              <a:t>打印扫描后  </a:t>
            </a:r>
            <a:endParaRPr kumimoji="1" lang="zh-CN" altLang="en-US">
              <a:latin typeface="Times New Roman" pitchFamily="18" charset="0"/>
            </a:endParaRPr>
          </a:p>
          <a:p>
            <a:pPr indent="304800" eaLnBrk="0" hangingPunct="0"/>
            <a:r>
              <a:rPr kumimoji="1" lang="zh-CN" altLang="en-US">
                <a:latin typeface="宋体" charset="-122"/>
              </a:rPr>
              <a:t>           </a:t>
            </a:r>
            <a:r>
              <a:rPr kumimoji="1" lang="en-US" altLang="zh-CN">
                <a:latin typeface="宋体" charset="-122"/>
              </a:rPr>
              <a:t>GIRL</a:t>
            </a:r>
            <a:r>
              <a:rPr kumimoji="1" lang="zh-CN" altLang="en-US">
                <a:latin typeface="宋体" charset="-122"/>
              </a:rPr>
              <a:t>图像的像素值分布的直方图</a:t>
            </a:r>
            <a:endParaRPr kumimoji="1"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276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打印扫描对图像灰度值的影响 </a:t>
            </a:r>
            <a:endParaRPr lang="zh-CN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从</a:t>
            </a:r>
            <a:r>
              <a:rPr lang="zh-CN" altLang="en-US" b="1" dirty="0" smtClean="0">
                <a:solidFill>
                  <a:srgbClr val="FF0000"/>
                </a:solidFill>
              </a:rPr>
              <a:t>像素值分布的图形</a:t>
            </a:r>
            <a:r>
              <a:rPr lang="zh-CN" altLang="en-US" dirty="0" smtClean="0"/>
              <a:t>上，可以看出打印扫描前后的差别比较明显，这种</a:t>
            </a:r>
            <a:r>
              <a:rPr lang="zh-CN" altLang="en-US" b="1" dirty="0" smtClean="0">
                <a:solidFill>
                  <a:srgbClr val="FF0000"/>
                </a:solidFill>
              </a:rPr>
              <a:t>较大的差异</a:t>
            </a:r>
            <a:r>
              <a:rPr lang="zh-CN" altLang="en-US" dirty="0" smtClean="0"/>
              <a:t>将导致</a:t>
            </a:r>
            <a:r>
              <a:rPr lang="zh-CN" altLang="en-US" dirty="0" smtClean="0">
                <a:solidFill>
                  <a:srgbClr val="0000CC"/>
                </a:solidFill>
              </a:rPr>
              <a:t>在空间域水印检测非常困难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打印扫描对图像均值的影响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256x256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LENA</a:t>
            </a:r>
            <a:r>
              <a:rPr lang="zh-CN" altLang="en-US" dirty="0" smtClean="0"/>
              <a:t>灰度图像按照</a:t>
            </a:r>
            <a:r>
              <a:rPr lang="en-US" altLang="zh-CN" dirty="0" smtClean="0"/>
              <a:t>8x8</a:t>
            </a:r>
            <a:r>
              <a:rPr lang="zh-CN" altLang="en-US" dirty="0" smtClean="0"/>
              <a:t>进行分块，得到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个小块，计算每个小块所有像素的平均值</a:t>
            </a:r>
          </a:p>
          <a:p>
            <a:pPr eaLnBrk="1" hangingPunct="1"/>
            <a:r>
              <a:rPr lang="zh-CN" altLang="en-US" dirty="0" smtClean="0"/>
              <a:t>比较原始图像的均值和打印扫描后的均值曲线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0723" name="Picture 8" descr="扫描前后均值差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3933825"/>
            <a:ext cx="3459163" cy="2593975"/>
          </a:xfrm>
          <a:noFill/>
        </p:spPr>
      </p:pic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0" y="1608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endParaRPr lang="zh-CN" altLang="en-US"/>
          </a:p>
        </p:txBody>
      </p:sp>
      <p:pic>
        <p:nvPicPr>
          <p:cNvPr id="30726" name="Picture 4" descr="原图均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0350"/>
            <a:ext cx="316865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0" y="3063875"/>
            <a:ext cx="873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r>
              <a:rPr kumimoji="1" lang="zh-CN" altLang="en-US" sz="1200">
                <a:latin typeface="宋体" charset="-122"/>
              </a:rPr>
              <a:t>     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30728" name="Picture 6" descr="扫描后均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60350"/>
            <a:ext cx="3167063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7"/>
          <p:cNvSpPr>
            <a:spLocks noChangeArrowheads="1"/>
          </p:cNvSpPr>
          <p:nvPr/>
        </p:nvSpPr>
        <p:spPr bwMode="auto">
          <a:xfrm>
            <a:off x="1331913" y="2781300"/>
            <a:ext cx="6740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pPr indent="304800"/>
            <a:r>
              <a:rPr kumimoji="1" lang="en-US" altLang="zh-CN">
                <a:latin typeface="宋体" charset="-122"/>
              </a:rPr>
              <a:t>(a) </a:t>
            </a:r>
            <a:r>
              <a:rPr kumimoji="1" lang="zh-CN" altLang="en-US">
                <a:latin typeface="宋体" charset="-122"/>
              </a:rPr>
              <a:t>原始图像                      </a:t>
            </a:r>
            <a:r>
              <a:rPr kumimoji="1" lang="en-US" altLang="zh-CN">
                <a:latin typeface="宋体" charset="-122"/>
              </a:rPr>
              <a:t>(b) </a:t>
            </a:r>
            <a:r>
              <a:rPr kumimoji="1" lang="zh-CN" altLang="en-US">
                <a:latin typeface="宋体" charset="-122"/>
              </a:rPr>
              <a:t>打印扫描后  </a:t>
            </a:r>
            <a:endParaRPr kumimoji="1" lang="zh-CN" altLang="en-US">
              <a:latin typeface="Times New Roman" pitchFamily="18" charset="0"/>
            </a:endParaRPr>
          </a:p>
          <a:p>
            <a:pPr indent="304800" eaLnBrk="0" hangingPunct="0"/>
            <a:r>
              <a:rPr kumimoji="1" lang="zh-CN" altLang="en-US">
                <a:latin typeface="宋体" charset="-122"/>
              </a:rPr>
              <a:t>                    </a:t>
            </a:r>
            <a:r>
              <a:rPr kumimoji="1" lang="en-US" altLang="zh-CN">
                <a:latin typeface="宋体" charset="-122"/>
              </a:rPr>
              <a:t>LENA</a:t>
            </a:r>
            <a:r>
              <a:rPr kumimoji="1" lang="zh-CN" altLang="en-US">
                <a:latin typeface="宋体" charset="-122"/>
              </a:rPr>
              <a:t>图像的均值分布图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5867400" y="5661025"/>
            <a:ext cx="1177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/>
            <a:r>
              <a:rPr kumimoji="1" lang="zh-CN" altLang="en-US">
                <a:latin typeface="Times New Roman" pitchFamily="18" charset="0"/>
              </a:rPr>
              <a:t>两曲线之差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307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原始图像在打印扫描后</a:t>
            </a:r>
            <a:r>
              <a:rPr lang="zh-CN" altLang="en-US" b="1" dirty="0" smtClean="0">
                <a:solidFill>
                  <a:srgbClr val="FF0000"/>
                </a:solidFill>
              </a:rPr>
              <a:t>均值的变化</a:t>
            </a:r>
            <a:r>
              <a:rPr lang="zh-CN" altLang="en-US" dirty="0" smtClean="0"/>
              <a:t>并无规律性</a:t>
            </a:r>
          </a:p>
          <a:p>
            <a:pPr eaLnBrk="1" hangingPunct="1"/>
            <a:r>
              <a:rPr lang="zh-CN" altLang="en-US" dirty="0" smtClean="0"/>
              <a:t>通过图像的灰度值、均值构造能够抵抗打印扫描的数字水印算法是困难的 </a:t>
            </a:r>
          </a:p>
          <a:p>
            <a:pPr eaLnBrk="1" hangingPunct="1"/>
            <a:r>
              <a:rPr lang="zh-CN" altLang="en-US" dirty="0" smtClean="0"/>
              <a:t>结论：在</a:t>
            </a:r>
            <a:r>
              <a:rPr lang="zh-CN" altLang="en-US" b="1" dirty="0" smtClean="0">
                <a:solidFill>
                  <a:srgbClr val="FF0000"/>
                </a:solidFill>
              </a:rPr>
              <a:t>空间域</a:t>
            </a:r>
            <a:r>
              <a:rPr lang="zh-CN" altLang="en-US" dirty="0" smtClean="0"/>
              <a:t>难以建立对打印扫描鲁棒的数字水印算法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打印扫描对图像变换域的影响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将图像按照</a:t>
            </a:r>
            <a:r>
              <a:rPr lang="en-US" altLang="zh-CN" dirty="0" smtClean="0"/>
              <a:t>16x16</a:t>
            </a:r>
            <a:r>
              <a:rPr lang="zh-CN" altLang="en-US" dirty="0" smtClean="0"/>
              <a:t>分块的形式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打印扫描前后的</a:t>
            </a:r>
            <a:r>
              <a:rPr lang="en-US" altLang="zh-CN" dirty="0" smtClean="0"/>
              <a:t>LENA</a:t>
            </a:r>
            <a:r>
              <a:rPr lang="zh-CN" altLang="en-US" dirty="0" smtClean="0"/>
              <a:t>灰度图像的对应块</a:t>
            </a:r>
            <a:r>
              <a:rPr lang="en-US" altLang="zh-CN" dirty="0" smtClean="0"/>
              <a:t>DCT</a:t>
            </a:r>
            <a:r>
              <a:rPr lang="zh-CN" altLang="en-US" dirty="0" smtClean="0"/>
              <a:t>系数变化的情况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endParaRPr lang="zh-CN" altLang="en-US"/>
          </a:p>
        </p:txBody>
      </p:sp>
      <p:pic>
        <p:nvPicPr>
          <p:cNvPr id="32774" name="Picture 5" descr="nm-np1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573463"/>
            <a:ext cx="273685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2860675"/>
            <a:ext cx="65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r>
              <a:rPr kumimoji="1" lang="zh-CN" altLang="en-US" sz="1200">
                <a:latin typeface="宋体" charset="-122"/>
              </a:rPr>
              <a:t>   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32776" name="Picture 7" descr="nm-p1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73463"/>
            <a:ext cx="2735262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2051050" y="5729288"/>
            <a:ext cx="54006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/>
          <a:p>
            <a:pPr indent="304800"/>
            <a:r>
              <a:rPr kumimoji="1" lang="en-US" altLang="zh-CN" dirty="0">
                <a:latin typeface="宋体" charset="-122"/>
              </a:rPr>
              <a:t>(a) </a:t>
            </a:r>
            <a:r>
              <a:rPr kumimoji="1" lang="zh-CN" altLang="en-US" dirty="0">
                <a:latin typeface="宋体" charset="-122"/>
              </a:rPr>
              <a:t>原始图像        </a:t>
            </a:r>
            <a:r>
              <a:rPr kumimoji="1" lang="en-US" altLang="zh-CN" dirty="0">
                <a:latin typeface="宋体" charset="-122"/>
              </a:rPr>
              <a:t>(b) </a:t>
            </a:r>
            <a:r>
              <a:rPr kumimoji="1" lang="zh-CN" altLang="en-US" dirty="0">
                <a:latin typeface="宋体" charset="-122"/>
              </a:rPr>
              <a:t>打印扫描后  </a:t>
            </a:r>
            <a:endParaRPr kumimoji="1" lang="zh-CN" altLang="en-US" dirty="0">
              <a:latin typeface="Times New Roman" pitchFamily="18" charset="0"/>
            </a:endParaRPr>
          </a:p>
          <a:p>
            <a:pPr indent="304800" eaLnBrk="0" hangingPunct="0"/>
            <a:r>
              <a:rPr kumimoji="1" lang="zh-CN" altLang="en-US" dirty="0">
                <a:latin typeface="宋体" charset="-122"/>
              </a:rPr>
              <a:t>  </a:t>
            </a:r>
            <a:r>
              <a:rPr kumimoji="1" lang="en-US" altLang="zh-CN" dirty="0">
                <a:latin typeface="宋体" charset="-122"/>
              </a:rPr>
              <a:t>LENA</a:t>
            </a:r>
            <a:r>
              <a:rPr kumimoji="1" lang="zh-CN" altLang="en-US" dirty="0">
                <a:latin typeface="宋体" charset="-122"/>
              </a:rPr>
              <a:t>图像中的一个</a:t>
            </a:r>
            <a:r>
              <a:rPr kumimoji="1" lang="en-US" altLang="zh-CN" dirty="0">
                <a:latin typeface="宋体" charset="-122"/>
              </a:rPr>
              <a:t>16x</a:t>
            </a:r>
            <a:r>
              <a:rPr kumimoji="1" lang="en-US" altLang="zh-CN" dirty="0">
                <a:latin typeface="Times New Roman" pitchFamily="18" charset="0"/>
              </a:rPr>
              <a:t>16</a:t>
            </a:r>
            <a:r>
              <a:rPr kumimoji="1" lang="zh-CN" altLang="en-US" dirty="0">
                <a:latin typeface="Times New Roman" pitchFamily="18" charset="0"/>
              </a:rPr>
              <a:t>分块的</a:t>
            </a:r>
            <a:r>
              <a:rPr kumimoji="1" lang="en-US" altLang="zh-CN" dirty="0">
                <a:latin typeface="Times New Roman" pitchFamily="18" charset="0"/>
              </a:rPr>
              <a:t>DCT</a:t>
            </a:r>
            <a:r>
              <a:rPr kumimoji="1" lang="zh-CN" altLang="en-US" dirty="0">
                <a:latin typeface="Times New Roman" pitchFamily="18" charset="0"/>
              </a:rPr>
              <a:t>系数变化图</a:t>
            </a:r>
          </a:p>
          <a:p>
            <a:pPr indent="304800" eaLnBrk="0" hangingPunct="0"/>
            <a:endParaRPr kumimoji="1"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打印扫描对图像变换域的影响 </a:t>
            </a:r>
            <a:endParaRPr lang="zh-CN" altLang="en-US" dirty="0" smtClean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256x256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LENA</a:t>
            </a:r>
            <a:r>
              <a:rPr lang="zh-CN" altLang="en-US" dirty="0" smtClean="0"/>
              <a:t>灰度图像按照整幅图像在打印前后进行对比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按照</a:t>
            </a:r>
            <a:r>
              <a:rPr lang="en-US" altLang="zh-CN" dirty="0" smtClean="0"/>
              <a:t>8x8</a:t>
            </a:r>
            <a:r>
              <a:rPr lang="zh-CN" altLang="en-US" dirty="0" smtClean="0"/>
              <a:t>分块对</a:t>
            </a:r>
            <a:r>
              <a:rPr lang="en-US" altLang="zh-CN" dirty="0" smtClean="0"/>
              <a:t>LENA</a:t>
            </a:r>
            <a:r>
              <a:rPr lang="zh-CN" altLang="en-US" dirty="0" smtClean="0"/>
              <a:t>灰度图像在打印扫描前后的</a:t>
            </a:r>
            <a:r>
              <a:rPr lang="en-US" altLang="zh-CN" b="1" dirty="0" smtClean="0">
                <a:solidFill>
                  <a:srgbClr val="FF0000"/>
                </a:solidFill>
              </a:rPr>
              <a:t>DCT</a:t>
            </a:r>
            <a:r>
              <a:rPr lang="zh-CN" altLang="en-US" b="1" dirty="0" smtClean="0">
                <a:solidFill>
                  <a:srgbClr val="FF0000"/>
                </a:solidFill>
              </a:rPr>
              <a:t>系数的变化情况</a:t>
            </a:r>
            <a:r>
              <a:rPr lang="zh-CN" altLang="en-US" dirty="0" smtClean="0"/>
              <a:t>逐块进行比较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结论：从图像在打印扫描前后的变化趋势来看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打印扫描对</a:t>
            </a:r>
            <a:r>
              <a:rPr lang="zh-CN" altLang="en-US" b="1" dirty="0" smtClean="0">
                <a:solidFill>
                  <a:srgbClr val="FF0000"/>
                </a:solidFill>
              </a:rPr>
              <a:t>图像</a:t>
            </a:r>
            <a:r>
              <a:rPr lang="en-US" altLang="zh-CN" b="1" dirty="0" smtClean="0">
                <a:solidFill>
                  <a:srgbClr val="FF0000"/>
                </a:solidFill>
              </a:rPr>
              <a:t>DCT</a:t>
            </a:r>
            <a:r>
              <a:rPr lang="zh-CN" altLang="en-US" b="1" dirty="0" smtClean="0">
                <a:solidFill>
                  <a:srgbClr val="FF0000"/>
                </a:solidFill>
              </a:rPr>
              <a:t>系数影响较</a:t>
            </a:r>
            <a:r>
              <a:rPr lang="zh-CN" altLang="en-US" dirty="0" smtClean="0"/>
              <a:t>小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抗打印扫描水印算法 </a:t>
            </a:r>
            <a:br>
              <a:rPr lang="zh-CN" altLang="en-US" sz="4000" dirty="0" smtClean="0"/>
            </a:b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基于系数比较的方法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虽然打印扫描对图像的</a:t>
            </a:r>
            <a:r>
              <a:rPr lang="en-US" altLang="zh-CN" dirty="0" smtClean="0"/>
              <a:t>DCT</a:t>
            </a:r>
            <a:r>
              <a:rPr lang="zh-CN" altLang="en-US" dirty="0" smtClean="0"/>
              <a:t>系数影响较小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但不同的打印机和扫描仪对图像的影响不同，因而很难找到</a:t>
            </a:r>
            <a:r>
              <a:rPr lang="zh-CN" altLang="en-US" b="1" dirty="0" smtClean="0">
                <a:solidFill>
                  <a:srgbClr val="FF0000"/>
                </a:solidFill>
              </a:rPr>
              <a:t>打印扫描前后</a:t>
            </a:r>
            <a:r>
              <a:rPr lang="en-US" altLang="zh-CN" b="1" dirty="0" smtClean="0">
                <a:solidFill>
                  <a:srgbClr val="FF0000"/>
                </a:solidFill>
              </a:rPr>
              <a:t>DCT</a:t>
            </a:r>
            <a:r>
              <a:rPr lang="zh-CN" altLang="en-US" b="1" dirty="0" smtClean="0">
                <a:solidFill>
                  <a:srgbClr val="FF0000"/>
                </a:solidFill>
              </a:rPr>
              <a:t>系数之间的数量关系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zh-CN" altLang="en-US" dirty="0" smtClean="0"/>
              <a:t>由于图像在打印扫描前后的</a:t>
            </a:r>
            <a:r>
              <a:rPr lang="en-US" altLang="zh-CN" b="1" dirty="0" smtClean="0">
                <a:solidFill>
                  <a:srgbClr val="FF0000"/>
                </a:solidFill>
              </a:rPr>
              <a:t>DCT</a:t>
            </a:r>
            <a:r>
              <a:rPr lang="zh-CN" altLang="en-US" b="1" dirty="0" smtClean="0">
                <a:solidFill>
                  <a:srgbClr val="FF0000"/>
                </a:solidFill>
              </a:rPr>
              <a:t>系数的相对关系</a:t>
            </a:r>
            <a:r>
              <a:rPr lang="zh-CN" altLang="en-US" dirty="0" smtClean="0"/>
              <a:t>应该是基本一致的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因而可以通过</a:t>
            </a:r>
            <a:r>
              <a:rPr lang="zh-CN" altLang="en-US" dirty="0" smtClean="0">
                <a:solidFill>
                  <a:srgbClr val="FF0000"/>
                </a:solidFill>
              </a:rPr>
              <a:t>改变</a:t>
            </a:r>
            <a:r>
              <a:rPr lang="en-US" altLang="zh-CN" dirty="0" smtClean="0">
                <a:solidFill>
                  <a:srgbClr val="FF0000"/>
                </a:solidFill>
              </a:rPr>
              <a:t>DCT</a:t>
            </a:r>
            <a:r>
              <a:rPr lang="zh-CN" altLang="en-US" dirty="0" smtClean="0">
                <a:solidFill>
                  <a:srgbClr val="FF0000"/>
                </a:solidFill>
              </a:rPr>
              <a:t>中频系数的相对关系</a:t>
            </a:r>
            <a:r>
              <a:rPr lang="zh-CN" altLang="en-US" dirty="0" smtClean="0"/>
              <a:t>来嵌入数字水印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 smtClean="0"/>
              <a:t>二维</a:t>
            </a:r>
            <a:r>
              <a:rPr lang="en-US" altLang="zh-CN" sz="2800" dirty="0" smtClean="0"/>
              <a:t>DCT</a:t>
            </a:r>
            <a:r>
              <a:rPr lang="zh-CN" altLang="en-US" sz="2800" dirty="0" smtClean="0"/>
              <a:t>变换</a:t>
            </a:r>
            <a:endParaRPr lang="en-US" altLang="zh-CN" sz="2800" dirty="0" smtClean="0">
              <a:latin typeface="宋体" pitchFamily="2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宋体" pitchFamily="2" charset="-122"/>
              </a:rPr>
              <a:t>图像压缩标准（</a:t>
            </a:r>
            <a:r>
              <a:rPr lang="en-US" altLang="zh-CN" sz="2400" dirty="0" smtClean="0"/>
              <a:t>JPEG）</a:t>
            </a:r>
            <a:r>
              <a:rPr lang="zh-CN" altLang="en-US" sz="2400" dirty="0" smtClean="0">
                <a:latin typeface="宋体" pitchFamily="2" charset="-122"/>
              </a:rPr>
              <a:t>的核心</a:t>
            </a:r>
            <a:r>
              <a:rPr lang="en-US" altLang="zh-CN" sz="2400" dirty="0" smtClean="0">
                <a:latin typeface="Arial" charset="0"/>
              </a:rPr>
              <a:t>:</a:t>
            </a:r>
            <a:r>
              <a:rPr lang="en-US" altLang="zh-CN" sz="2400" dirty="0"/>
              <a:t> DCT</a:t>
            </a:r>
            <a:r>
              <a:rPr lang="zh-CN" altLang="en-US" sz="2400" dirty="0" smtClean="0">
                <a:latin typeface="宋体" pitchFamily="2" charset="-122"/>
              </a:rPr>
              <a:t>变换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宋体" pitchFamily="2" charset="-122"/>
              </a:rPr>
              <a:t>M </a:t>
            </a:r>
            <a:r>
              <a:rPr lang="zh-CN" altLang="en-US" sz="2400" dirty="0" smtClean="0">
                <a:latin typeface="宋体" pitchFamily="2" charset="-122"/>
              </a:rPr>
              <a:t>×</a:t>
            </a:r>
            <a:r>
              <a:rPr lang="en-US" altLang="zh-CN" sz="2400" dirty="0" smtClean="0">
                <a:latin typeface="宋体" pitchFamily="2" charset="-122"/>
              </a:rPr>
              <a:t> N</a:t>
            </a:r>
            <a:r>
              <a:rPr lang="zh-CN" altLang="en-US" sz="2400" dirty="0" smtClean="0">
                <a:latin typeface="宋体" pitchFamily="2" charset="-122"/>
              </a:rPr>
              <a:t>维的图像，进行二维</a:t>
            </a:r>
            <a:r>
              <a:rPr lang="en-US" altLang="zh-CN" sz="2400" dirty="0" smtClean="0"/>
              <a:t>DCT</a:t>
            </a:r>
            <a:r>
              <a:rPr lang="zh-CN" altLang="en-US" sz="2400" dirty="0" smtClean="0">
                <a:latin typeface="宋体" pitchFamily="2" charset="-122"/>
              </a:rPr>
              <a:t>变换，得到</a:t>
            </a:r>
            <a:r>
              <a:rPr lang="en-US" altLang="zh-CN" sz="2400" dirty="0" smtClean="0"/>
              <a:t>M</a:t>
            </a:r>
            <a:r>
              <a:rPr lang="en-US" altLang="zh-CN" sz="2400" dirty="0" smtClean="0">
                <a:latin typeface="宋体" pitchFamily="2" charset="-122"/>
              </a:rPr>
              <a:t>×</a:t>
            </a:r>
            <a:r>
              <a:rPr lang="en-US" altLang="zh-CN" sz="2400" dirty="0" smtClean="0"/>
              <a:t>N</a:t>
            </a:r>
            <a:r>
              <a:rPr lang="zh-CN" altLang="en-US" sz="2400" dirty="0" smtClean="0">
                <a:latin typeface="宋体" pitchFamily="2" charset="-122"/>
              </a:rPr>
              <a:t>的</a:t>
            </a:r>
            <a:r>
              <a:rPr lang="en-US" altLang="zh-CN" sz="2400" dirty="0" smtClean="0"/>
              <a:t>DCT</a:t>
            </a:r>
            <a:r>
              <a:rPr lang="zh-CN" altLang="en-US" sz="2400" dirty="0" smtClean="0">
                <a:latin typeface="宋体" pitchFamily="2" charset="-122"/>
              </a:rPr>
              <a:t>系数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宋体" pitchFamily="2" charset="-122"/>
              </a:rPr>
              <a:t>系数按照</a:t>
            </a:r>
            <a:r>
              <a:rPr lang="en-US" altLang="zh-CN" sz="2400" dirty="0" err="1">
                <a:latin typeface="宋体" pitchFamily="2" charset="-122"/>
              </a:rPr>
              <a:t>Zig-Zag</a:t>
            </a:r>
            <a:r>
              <a:rPr lang="zh-CN" altLang="en-US" sz="2400" dirty="0">
                <a:latin typeface="宋体" pitchFamily="2" charset="-122"/>
              </a:rPr>
              <a:t>次序排列，左上角为直流系数，其余为交流</a:t>
            </a:r>
            <a:r>
              <a:rPr lang="zh-CN" altLang="en-US" sz="2400" dirty="0" smtClean="0">
                <a:latin typeface="宋体" pitchFamily="2" charset="-122"/>
              </a:rPr>
              <a:t>系数</a:t>
            </a:r>
            <a:endParaRPr lang="zh-CN" altLang="en-US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3761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图像信息隐藏技术分类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图像隐写算法（</a:t>
            </a:r>
            <a:r>
              <a:rPr lang="zh-CN" altLang="en-US" dirty="0" smtClean="0">
                <a:latin typeface="宋体" charset="-122"/>
              </a:rPr>
              <a:t>隐蔽性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图像鲁棒性水印</a:t>
            </a:r>
            <a:r>
              <a:rPr lang="zh-CN" altLang="en-US" dirty="0" smtClean="0"/>
              <a:t>（能够抵抗各种信号处理、攻击）</a:t>
            </a:r>
          </a:p>
          <a:p>
            <a:pPr eaLnBrk="1" hangingPunct="1"/>
            <a:r>
              <a:rPr lang="zh-CN" altLang="en-US" dirty="0" smtClean="0"/>
              <a:t>图像脆弱性水印（完整性验证、篡改定位）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</a:p>
        </p:txBody>
      </p:sp>
      <p:grpSp>
        <p:nvGrpSpPr>
          <p:cNvPr id="247832" name="Group 24"/>
          <p:cNvGrpSpPr>
            <a:grpSpLocks/>
          </p:cNvGrpSpPr>
          <p:nvPr/>
        </p:nvGrpSpPr>
        <p:grpSpPr bwMode="auto">
          <a:xfrm>
            <a:off x="914400" y="2209800"/>
            <a:ext cx="8001000" cy="3505200"/>
            <a:chOff x="576" y="1392"/>
            <a:chExt cx="3888" cy="1497"/>
          </a:xfrm>
        </p:grpSpPr>
        <p:grpSp>
          <p:nvGrpSpPr>
            <p:cNvPr id="247812" name="Group 4"/>
            <p:cNvGrpSpPr>
              <a:grpSpLocks/>
            </p:cNvGrpSpPr>
            <p:nvPr/>
          </p:nvGrpSpPr>
          <p:grpSpPr bwMode="auto">
            <a:xfrm>
              <a:off x="2448" y="1891"/>
              <a:ext cx="792" cy="374"/>
              <a:chOff x="2700" y="9240"/>
              <a:chExt cx="1980" cy="936"/>
            </a:xfrm>
          </p:grpSpPr>
          <p:sp>
            <p:nvSpPr>
              <p:cNvPr id="247813" name="Line 5"/>
              <p:cNvSpPr>
                <a:spLocks noChangeShapeType="1"/>
              </p:cNvSpPr>
              <p:nvPr/>
            </p:nvSpPr>
            <p:spPr bwMode="auto">
              <a:xfrm>
                <a:off x="2700" y="970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14" name="Text Box 6"/>
              <p:cNvSpPr txBox="1">
                <a:spLocks noChangeArrowheads="1"/>
              </p:cNvSpPr>
              <p:nvPr/>
            </p:nvSpPr>
            <p:spPr bwMode="auto">
              <a:xfrm>
                <a:off x="3240" y="9240"/>
                <a:ext cx="900" cy="9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1800"/>
                  <a:t>DCT</a:t>
                </a:r>
              </a:p>
              <a:p>
                <a:pPr algn="just" eaLnBrk="0" hangingPunct="0"/>
                <a:r>
                  <a:rPr kumimoji="0" lang="zh-CN" altLang="en-US" sz="1800"/>
                  <a:t>变换</a:t>
                </a:r>
              </a:p>
            </p:txBody>
          </p:sp>
          <p:sp>
            <p:nvSpPr>
              <p:cNvPr id="247815" name="Line 7"/>
              <p:cNvSpPr>
                <a:spLocks noChangeShapeType="1"/>
              </p:cNvSpPr>
              <p:nvPr/>
            </p:nvSpPr>
            <p:spPr bwMode="auto">
              <a:xfrm>
                <a:off x="4140" y="970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7816" name="Group 8"/>
            <p:cNvGrpSpPr>
              <a:grpSpLocks/>
            </p:cNvGrpSpPr>
            <p:nvPr/>
          </p:nvGrpSpPr>
          <p:grpSpPr bwMode="auto">
            <a:xfrm>
              <a:off x="3168" y="1454"/>
              <a:ext cx="1296" cy="1248"/>
              <a:chOff x="2340" y="1284"/>
              <a:chExt cx="3060" cy="2964"/>
            </a:xfrm>
          </p:grpSpPr>
          <p:sp>
            <p:nvSpPr>
              <p:cNvPr id="247817" name="Rectangle 9"/>
              <p:cNvSpPr>
                <a:spLocks noChangeArrowheads="1"/>
              </p:cNvSpPr>
              <p:nvPr/>
            </p:nvSpPr>
            <p:spPr bwMode="auto">
              <a:xfrm>
                <a:off x="2700" y="1596"/>
                <a:ext cx="2700" cy="2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18" name="Line 10"/>
              <p:cNvSpPr>
                <a:spLocks noChangeShapeType="1"/>
              </p:cNvSpPr>
              <p:nvPr/>
            </p:nvSpPr>
            <p:spPr bwMode="auto">
              <a:xfrm>
                <a:off x="2700" y="1908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19" name="Line 11"/>
              <p:cNvSpPr>
                <a:spLocks noChangeShapeType="1"/>
              </p:cNvSpPr>
              <p:nvPr/>
            </p:nvSpPr>
            <p:spPr bwMode="auto">
              <a:xfrm>
                <a:off x="2700" y="2220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20" name="Line 12"/>
              <p:cNvSpPr>
                <a:spLocks noChangeShapeType="1"/>
              </p:cNvSpPr>
              <p:nvPr/>
            </p:nvSpPr>
            <p:spPr bwMode="auto">
              <a:xfrm>
                <a:off x="2700" y="2532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21" name="Line 13"/>
              <p:cNvSpPr>
                <a:spLocks noChangeShapeType="1"/>
              </p:cNvSpPr>
              <p:nvPr/>
            </p:nvSpPr>
            <p:spPr bwMode="auto">
              <a:xfrm>
                <a:off x="3060" y="1596"/>
                <a:ext cx="0" cy="26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22" name="Line 14"/>
              <p:cNvSpPr>
                <a:spLocks noChangeShapeType="1"/>
              </p:cNvSpPr>
              <p:nvPr/>
            </p:nvSpPr>
            <p:spPr bwMode="auto">
              <a:xfrm>
                <a:off x="3420" y="1596"/>
                <a:ext cx="0" cy="26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23" name="Line 15"/>
              <p:cNvSpPr>
                <a:spLocks noChangeShapeType="1"/>
              </p:cNvSpPr>
              <p:nvPr/>
            </p:nvSpPr>
            <p:spPr bwMode="auto">
              <a:xfrm>
                <a:off x="3780" y="1596"/>
                <a:ext cx="0" cy="26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24" name="Text Box 16"/>
              <p:cNvSpPr txBox="1">
                <a:spLocks noChangeArrowheads="1"/>
              </p:cNvSpPr>
              <p:nvPr/>
            </p:nvSpPr>
            <p:spPr bwMode="auto">
              <a:xfrm>
                <a:off x="2700" y="1284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1000"/>
                  <a:t>8</a:t>
                </a:r>
              </a:p>
            </p:txBody>
          </p:sp>
          <p:sp>
            <p:nvSpPr>
              <p:cNvPr id="247825" name="Text Box 17"/>
              <p:cNvSpPr txBox="1">
                <a:spLocks noChangeArrowheads="1"/>
              </p:cNvSpPr>
              <p:nvPr/>
            </p:nvSpPr>
            <p:spPr bwMode="auto">
              <a:xfrm>
                <a:off x="2340" y="1596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sz="1000"/>
                  <a:t>8</a:t>
                </a:r>
              </a:p>
            </p:txBody>
          </p:sp>
        </p:grpSp>
        <p:grpSp>
          <p:nvGrpSpPr>
            <p:cNvPr id="247826" name="Group 18"/>
            <p:cNvGrpSpPr>
              <a:grpSpLocks/>
            </p:cNvGrpSpPr>
            <p:nvPr/>
          </p:nvGrpSpPr>
          <p:grpSpPr bwMode="auto">
            <a:xfrm>
              <a:off x="576" y="1392"/>
              <a:ext cx="1728" cy="1497"/>
              <a:chOff x="1440" y="8304"/>
              <a:chExt cx="4320" cy="3744"/>
            </a:xfrm>
          </p:grpSpPr>
          <p:pic>
            <p:nvPicPr>
              <p:cNvPr id="247827" name="Picture 1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6" t="11960" r="46579" b="3987"/>
              <a:stretch>
                <a:fillRect/>
              </a:stretch>
            </p:blipFill>
            <p:spPr bwMode="auto">
              <a:xfrm>
                <a:off x="1440" y="8304"/>
                <a:ext cx="4320" cy="3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7828" name="Line 20"/>
              <p:cNvSpPr>
                <a:spLocks noChangeShapeType="1"/>
              </p:cNvSpPr>
              <p:nvPr/>
            </p:nvSpPr>
            <p:spPr bwMode="auto">
              <a:xfrm>
                <a:off x="2340" y="8772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29" name="Line 21"/>
              <p:cNvSpPr>
                <a:spLocks noChangeShapeType="1"/>
              </p:cNvSpPr>
              <p:nvPr/>
            </p:nvSpPr>
            <p:spPr bwMode="auto">
              <a:xfrm>
                <a:off x="2520" y="8616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30" name="Line 22"/>
              <p:cNvSpPr>
                <a:spLocks noChangeShapeType="1"/>
              </p:cNvSpPr>
              <p:nvPr/>
            </p:nvSpPr>
            <p:spPr bwMode="auto">
              <a:xfrm>
                <a:off x="2340" y="8928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31" name="Line 23"/>
              <p:cNvSpPr>
                <a:spLocks noChangeShapeType="1"/>
              </p:cNvSpPr>
              <p:nvPr/>
            </p:nvSpPr>
            <p:spPr bwMode="auto">
              <a:xfrm>
                <a:off x="2700" y="8616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30167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8×8分块，</a:t>
            </a:r>
            <a:r>
              <a:rPr lang="en-US" altLang="zh-CN" dirty="0"/>
              <a:t>DCT</a:t>
            </a:r>
            <a:r>
              <a:rPr lang="zh-CN" altLang="en-US" dirty="0"/>
              <a:t>变换，</a:t>
            </a:r>
            <a:r>
              <a:rPr lang="en-US" altLang="zh-CN" dirty="0" err="1"/>
              <a:t>ZigZag</a:t>
            </a:r>
            <a:r>
              <a:rPr lang="en-US" altLang="zh-CN" dirty="0"/>
              <a:t> </a:t>
            </a:r>
            <a:r>
              <a:rPr lang="zh-CN" altLang="en-US" dirty="0"/>
              <a:t>扫描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若用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表示</a:t>
                </a:r>
                <a:r>
                  <a:rPr lang="zh-CN" altLang="en-US" sz="2400" dirty="0"/>
                  <a:t>8×8</a:t>
                </a:r>
                <a:r>
                  <a:rPr lang="zh-CN" altLang="en-US" sz="2400" dirty="0" smtClean="0"/>
                  <a:t>分块第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行第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 smtClean="0"/>
                  <a:t>列像素，则</a:t>
                </a:r>
                <a:r>
                  <a:rPr lang="en-US" altLang="zh-CN" sz="2400" dirty="0" err="1" smtClean="0"/>
                  <a:t>ZigZag</a:t>
                </a:r>
                <a:r>
                  <a:rPr lang="zh-CN" altLang="en-US" sz="2400" dirty="0" smtClean="0"/>
                  <a:t>扫描后，像素矩阵排列为：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852" t="-1333" r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965200" y="82391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72963" y="2929836"/>
            <a:ext cx="3483013" cy="3314328"/>
            <a:chOff x="395536" y="2590800"/>
            <a:chExt cx="4100513" cy="3962400"/>
          </a:xfrm>
        </p:grpSpPr>
        <p:grpSp>
          <p:nvGrpSpPr>
            <p:cNvPr id="200708" name="Group 4"/>
            <p:cNvGrpSpPr>
              <a:grpSpLocks/>
            </p:cNvGrpSpPr>
            <p:nvPr/>
          </p:nvGrpSpPr>
          <p:grpSpPr bwMode="auto">
            <a:xfrm>
              <a:off x="547936" y="2819400"/>
              <a:ext cx="3733800" cy="3733800"/>
              <a:chOff x="3057" y="7870"/>
              <a:chExt cx="5580" cy="5148"/>
            </a:xfrm>
          </p:grpSpPr>
          <p:grpSp>
            <p:nvGrpSpPr>
              <p:cNvPr id="200709" name="Group 5"/>
              <p:cNvGrpSpPr>
                <a:grpSpLocks/>
              </p:cNvGrpSpPr>
              <p:nvPr/>
            </p:nvGrpSpPr>
            <p:grpSpPr bwMode="auto">
              <a:xfrm>
                <a:off x="3057" y="7870"/>
                <a:ext cx="5580" cy="4368"/>
                <a:chOff x="3057" y="7246"/>
                <a:chExt cx="5580" cy="4368"/>
              </a:xfrm>
            </p:grpSpPr>
            <p:sp>
              <p:nvSpPr>
                <p:cNvPr id="200710" name="Line 6"/>
                <p:cNvSpPr>
                  <a:spLocks noChangeShapeType="1"/>
                </p:cNvSpPr>
                <p:nvPr/>
              </p:nvSpPr>
              <p:spPr bwMode="auto">
                <a:xfrm>
                  <a:off x="3237" y="724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057" y="7246"/>
                  <a:ext cx="9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2" name="Line 8"/>
                <p:cNvSpPr>
                  <a:spLocks noChangeShapeType="1"/>
                </p:cNvSpPr>
                <p:nvPr/>
              </p:nvSpPr>
              <p:spPr bwMode="auto">
                <a:xfrm>
                  <a:off x="3057" y="7870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57" y="7246"/>
                  <a:ext cx="162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4" name="Line 10"/>
                <p:cNvSpPr>
                  <a:spLocks noChangeShapeType="1"/>
                </p:cNvSpPr>
                <p:nvPr/>
              </p:nvSpPr>
              <p:spPr bwMode="auto">
                <a:xfrm>
                  <a:off x="4677" y="7246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057" y="7246"/>
                  <a:ext cx="2520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6" name="Line 12"/>
                <p:cNvSpPr>
                  <a:spLocks noChangeShapeType="1"/>
                </p:cNvSpPr>
                <p:nvPr/>
              </p:nvSpPr>
              <p:spPr bwMode="auto">
                <a:xfrm>
                  <a:off x="3057" y="9118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57" y="7246"/>
                  <a:ext cx="3240" cy="24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064" y="7246"/>
                  <a:ext cx="4140" cy="3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19" name="Line 15"/>
                <p:cNvSpPr>
                  <a:spLocks noChangeShapeType="1"/>
                </p:cNvSpPr>
                <p:nvPr/>
              </p:nvSpPr>
              <p:spPr bwMode="auto">
                <a:xfrm>
                  <a:off x="3057" y="10366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057" y="7246"/>
                  <a:ext cx="4860" cy="37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1" name="Line 17"/>
                <p:cNvSpPr>
                  <a:spLocks noChangeShapeType="1"/>
                </p:cNvSpPr>
                <p:nvPr/>
              </p:nvSpPr>
              <p:spPr bwMode="auto">
                <a:xfrm>
                  <a:off x="6297" y="7246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2" name="Line 18"/>
                <p:cNvSpPr>
                  <a:spLocks noChangeShapeType="1"/>
                </p:cNvSpPr>
                <p:nvPr/>
              </p:nvSpPr>
              <p:spPr bwMode="auto">
                <a:xfrm>
                  <a:off x="7917" y="724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57" y="7246"/>
                  <a:ext cx="5580" cy="43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4" name="Line 20"/>
                <p:cNvSpPr>
                  <a:spLocks noChangeShapeType="1"/>
                </p:cNvSpPr>
                <p:nvPr/>
              </p:nvSpPr>
              <p:spPr bwMode="auto">
                <a:xfrm>
                  <a:off x="3057" y="1161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957" y="7870"/>
                  <a:ext cx="4680" cy="37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6" name="Line 22"/>
                <p:cNvSpPr>
                  <a:spLocks noChangeShapeType="1"/>
                </p:cNvSpPr>
                <p:nvPr/>
              </p:nvSpPr>
              <p:spPr bwMode="auto">
                <a:xfrm>
                  <a:off x="8637" y="7870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677" y="8494"/>
                  <a:ext cx="3960" cy="3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8" name="Line 24"/>
                <p:cNvSpPr>
                  <a:spLocks noChangeShapeType="1"/>
                </p:cNvSpPr>
                <p:nvPr/>
              </p:nvSpPr>
              <p:spPr bwMode="auto">
                <a:xfrm>
                  <a:off x="4677" y="116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2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5397" y="9118"/>
                  <a:ext cx="3240" cy="24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30" name="Line 26"/>
                <p:cNvSpPr>
                  <a:spLocks noChangeShapeType="1"/>
                </p:cNvSpPr>
                <p:nvPr/>
              </p:nvSpPr>
              <p:spPr bwMode="auto">
                <a:xfrm>
                  <a:off x="8637" y="9118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31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6297" y="9742"/>
                  <a:ext cx="2340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32" name="Line 28"/>
                <p:cNvSpPr>
                  <a:spLocks noChangeShapeType="1"/>
                </p:cNvSpPr>
                <p:nvPr/>
              </p:nvSpPr>
              <p:spPr bwMode="auto">
                <a:xfrm>
                  <a:off x="6297" y="116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3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17" y="10366"/>
                  <a:ext cx="162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34" name="Line 30"/>
                <p:cNvSpPr>
                  <a:spLocks noChangeShapeType="1"/>
                </p:cNvSpPr>
                <p:nvPr/>
              </p:nvSpPr>
              <p:spPr bwMode="auto">
                <a:xfrm>
                  <a:off x="8637" y="10366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3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7917" y="10990"/>
                  <a:ext cx="7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736" name="Line 32"/>
                <p:cNvSpPr>
                  <a:spLocks noChangeShapeType="1"/>
                </p:cNvSpPr>
                <p:nvPr/>
              </p:nvSpPr>
              <p:spPr bwMode="auto">
                <a:xfrm>
                  <a:off x="7917" y="1161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0737" name="Text Box 33"/>
              <p:cNvSpPr txBox="1">
                <a:spLocks noChangeArrowheads="1"/>
              </p:cNvSpPr>
              <p:nvPr/>
            </p:nvSpPr>
            <p:spPr bwMode="auto">
              <a:xfrm>
                <a:off x="3237" y="12550"/>
                <a:ext cx="52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kumimoji="0" lang="en-US" altLang="zh-CN" sz="1800" dirty="0" err="1" smtClean="0"/>
                  <a:t>ZigZag</a:t>
                </a:r>
                <a:r>
                  <a:rPr kumimoji="0" lang="zh-CN" altLang="en-US" sz="1800" dirty="0"/>
                  <a:t>扫描方式</a:t>
                </a:r>
              </a:p>
            </p:txBody>
          </p:sp>
        </p:grpSp>
        <p:grpSp>
          <p:nvGrpSpPr>
            <p:cNvPr id="200739" name="Group 35"/>
            <p:cNvGrpSpPr>
              <a:grpSpLocks/>
            </p:cNvGrpSpPr>
            <p:nvPr/>
          </p:nvGrpSpPr>
          <p:grpSpPr bwMode="auto">
            <a:xfrm>
              <a:off x="395536" y="2590800"/>
              <a:ext cx="4100513" cy="3554413"/>
              <a:chOff x="-3" y="-3"/>
              <a:chExt cx="3214" cy="3230"/>
            </a:xfrm>
          </p:grpSpPr>
          <p:grpSp>
            <p:nvGrpSpPr>
              <p:cNvPr id="200740" name="Group 36"/>
              <p:cNvGrpSpPr>
                <a:grpSpLocks/>
              </p:cNvGrpSpPr>
              <p:nvPr/>
            </p:nvGrpSpPr>
            <p:grpSpPr bwMode="auto">
              <a:xfrm>
                <a:off x="0" y="0"/>
                <a:ext cx="3208" cy="3224"/>
                <a:chOff x="0" y="0"/>
                <a:chExt cx="3208" cy="3224"/>
              </a:xfrm>
            </p:grpSpPr>
            <p:grpSp>
              <p:nvGrpSpPr>
                <p:cNvPr id="200741" name="Group 3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78" cy="403"/>
                  <a:chOff x="0" y="0"/>
                  <a:chExt cx="378" cy="403"/>
                </a:xfrm>
              </p:grpSpPr>
              <p:sp>
                <p:nvSpPr>
                  <p:cNvPr id="20074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74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44" name="Group 40"/>
                <p:cNvGrpSpPr>
                  <a:grpSpLocks/>
                </p:cNvGrpSpPr>
                <p:nvPr/>
              </p:nvGrpSpPr>
              <p:grpSpPr bwMode="auto">
                <a:xfrm>
                  <a:off x="378" y="0"/>
                  <a:ext cx="394" cy="403"/>
                  <a:chOff x="378" y="0"/>
                  <a:chExt cx="394" cy="403"/>
                </a:xfrm>
              </p:grpSpPr>
              <p:sp>
                <p:nvSpPr>
                  <p:cNvPr id="20074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4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47" name="Group 43"/>
                <p:cNvGrpSpPr>
                  <a:grpSpLocks/>
                </p:cNvGrpSpPr>
                <p:nvPr/>
              </p:nvGrpSpPr>
              <p:grpSpPr bwMode="auto">
                <a:xfrm>
                  <a:off x="772" y="0"/>
                  <a:ext cx="402" cy="403"/>
                  <a:chOff x="772" y="0"/>
                  <a:chExt cx="402" cy="403"/>
                </a:xfrm>
              </p:grpSpPr>
              <p:sp>
                <p:nvSpPr>
                  <p:cNvPr id="20074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4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50" name="Group 46"/>
                <p:cNvGrpSpPr>
                  <a:grpSpLocks/>
                </p:cNvGrpSpPr>
                <p:nvPr/>
              </p:nvGrpSpPr>
              <p:grpSpPr bwMode="auto">
                <a:xfrm>
                  <a:off x="1174" y="0"/>
                  <a:ext cx="406" cy="403"/>
                  <a:chOff x="1174" y="0"/>
                  <a:chExt cx="406" cy="403"/>
                </a:xfrm>
              </p:grpSpPr>
              <p:sp>
                <p:nvSpPr>
                  <p:cNvPr id="20075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5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53" name="Group 49"/>
                <p:cNvGrpSpPr>
                  <a:grpSpLocks/>
                </p:cNvGrpSpPr>
                <p:nvPr/>
              </p:nvGrpSpPr>
              <p:grpSpPr bwMode="auto">
                <a:xfrm>
                  <a:off x="1580" y="0"/>
                  <a:ext cx="408" cy="403"/>
                  <a:chOff x="1580" y="0"/>
                  <a:chExt cx="408" cy="403"/>
                </a:xfrm>
              </p:grpSpPr>
              <p:sp>
                <p:nvSpPr>
                  <p:cNvPr id="20075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5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56" name="Group 52"/>
                <p:cNvGrpSpPr>
                  <a:grpSpLocks/>
                </p:cNvGrpSpPr>
                <p:nvPr/>
              </p:nvGrpSpPr>
              <p:grpSpPr bwMode="auto">
                <a:xfrm>
                  <a:off x="1988" y="0"/>
                  <a:ext cx="409" cy="403"/>
                  <a:chOff x="1988" y="0"/>
                  <a:chExt cx="409" cy="403"/>
                </a:xfrm>
              </p:grpSpPr>
              <p:sp>
                <p:nvSpPr>
                  <p:cNvPr id="20075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5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59" name="Group 55"/>
                <p:cNvGrpSpPr>
                  <a:grpSpLocks/>
                </p:cNvGrpSpPr>
                <p:nvPr/>
              </p:nvGrpSpPr>
              <p:grpSpPr bwMode="auto">
                <a:xfrm>
                  <a:off x="2397" y="0"/>
                  <a:ext cx="410" cy="403"/>
                  <a:chOff x="2397" y="0"/>
                  <a:chExt cx="410" cy="403"/>
                </a:xfrm>
              </p:grpSpPr>
              <p:sp>
                <p:nvSpPr>
                  <p:cNvPr id="200760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61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62" name="Group 58"/>
                <p:cNvGrpSpPr>
                  <a:grpSpLocks/>
                </p:cNvGrpSpPr>
                <p:nvPr/>
              </p:nvGrpSpPr>
              <p:grpSpPr bwMode="auto">
                <a:xfrm>
                  <a:off x="2807" y="0"/>
                  <a:ext cx="401" cy="403"/>
                  <a:chOff x="2807" y="0"/>
                  <a:chExt cx="401" cy="403"/>
                </a:xfrm>
              </p:grpSpPr>
              <p:sp>
                <p:nvSpPr>
                  <p:cNvPr id="20076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6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65" name="Group 61"/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378" cy="403"/>
                  <a:chOff x="0" y="403"/>
                  <a:chExt cx="378" cy="403"/>
                </a:xfrm>
              </p:grpSpPr>
              <p:sp>
                <p:nvSpPr>
                  <p:cNvPr id="200766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03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6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68" name="Group 64"/>
                <p:cNvGrpSpPr>
                  <a:grpSpLocks/>
                </p:cNvGrpSpPr>
                <p:nvPr/>
              </p:nvGrpSpPr>
              <p:grpSpPr bwMode="auto">
                <a:xfrm>
                  <a:off x="378" y="403"/>
                  <a:ext cx="394" cy="403"/>
                  <a:chOff x="378" y="403"/>
                  <a:chExt cx="394" cy="403"/>
                </a:xfrm>
              </p:grpSpPr>
              <p:sp>
                <p:nvSpPr>
                  <p:cNvPr id="200769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403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403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71" name="Group 67"/>
                <p:cNvGrpSpPr>
                  <a:grpSpLocks/>
                </p:cNvGrpSpPr>
                <p:nvPr/>
              </p:nvGrpSpPr>
              <p:grpSpPr bwMode="auto">
                <a:xfrm>
                  <a:off x="772" y="403"/>
                  <a:ext cx="402" cy="403"/>
                  <a:chOff x="772" y="403"/>
                  <a:chExt cx="402" cy="403"/>
                </a:xfrm>
              </p:grpSpPr>
              <p:sp>
                <p:nvSpPr>
                  <p:cNvPr id="200772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403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7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403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74" name="Group 70"/>
                <p:cNvGrpSpPr>
                  <a:grpSpLocks/>
                </p:cNvGrpSpPr>
                <p:nvPr/>
              </p:nvGrpSpPr>
              <p:grpSpPr bwMode="auto">
                <a:xfrm>
                  <a:off x="1174" y="403"/>
                  <a:ext cx="406" cy="403"/>
                  <a:chOff x="1174" y="403"/>
                  <a:chExt cx="406" cy="403"/>
                </a:xfrm>
              </p:grpSpPr>
              <p:sp>
                <p:nvSpPr>
                  <p:cNvPr id="20077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403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76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403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77" name="Group 73"/>
                <p:cNvGrpSpPr>
                  <a:grpSpLocks/>
                </p:cNvGrpSpPr>
                <p:nvPr/>
              </p:nvGrpSpPr>
              <p:grpSpPr bwMode="auto">
                <a:xfrm>
                  <a:off x="1580" y="403"/>
                  <a:ext cx="408" cy="403"/>
                  <a:chOff x="1580" y="403"/>
                  <a:chExt cx="408" cy="403"/>
                </a:xfrm>
              </p:grpSpPr>
              <p:sp>
                <p:nvSpPr>
                  <p:cNvPr id="20077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403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79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403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80" name="Group 76"/>
                <p:cNvGrpSpPr>
                  <a:grpSpLocks/>
                </p:cNvGrpSpPr>
                <p:nvPr/>
              </p:nvGrpSpPr>
              <p:grpSpPr bwMode="auto">
                <a:xfrm>
                  <a:off x="1988" y="403"/>
                  <a:ext cx="409" cy="403"/>
                  <a:chOff x="1988" y="403"/>
                  <a:chExt cx="409" cy="403"/>
                </a:xfrm>
              </p:grpSpPr>
              <p:sp>
                <p:nvSpPr>
                  <p:cNvPr id="20078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403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8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403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83" name="Group 79"/>
                <p:cNvGrpSpPr>
                  <a:grpSpLocks/>
                </p:cNvGrpSpPr>
                <p:nvPr/>
              </p:nvGrpSpPr>
              <p:grpSpPr bwMode="auto">
                <a:xfrm>
                  <a:off x="2397" y="403"/>
                  <a:ext cx="410" cy="403"/>
                  <a:chOff x="2397" y="403"/>
                  <a:chExt cx="410" cy="403"/>
                </a:xfrm>
              </p:grpSpPr>
              <p:sp>
                <p:nvSpPr>
                  <p:cNvPr id="20078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403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8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403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86" name="Group 82"/>
                <p:cNvGrpSpPr>
                  <a:grpSpLocks/>
                </p:cNvGrpSpPr>
                <p:nvPr/>
              </p:nvGrpSpPr>
              <p:grpSpPr bwMode="auto">
                <a:xfrm>
                  <a:off x="2807" y="403"/>
                  <a:ext cx="401" cy="403"/>
                  <a:chOff x="2807" y="403"/>
                  <a:chExt cx="401" cy="403"/>
                </a:xfrm>
              </p:grpSpPr>
              <p:sp>
                <p:nvSpPr>
                  <p:cNvPr id="20078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403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8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403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89" name="Group 85"/>
                <p:cNvGrpSpPr>
                  <a:grpSpLocks/>
                </p:cNvGrpSpPr>
                <p:nvPr/>
              </p:nvGrpSpPr>
              <p:grpSpPr bwMode="auto">
                <a:xfrm>
                  <a:off x="0" y="806"/>
                  <a:ext cx="378" cy="403"/>
                  <a:chOff x="0" y="806"/>
                  <a:chExt cx="378" cy="403"/>
                </a:xfrm>
              </p:grpSpPr>
              <p:sp>
                <p:nvSpPr>
                  <p:cNvPr id="20079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06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9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6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92" name="Group 88"/>
                <p:cNvGrpSpPr>
                  <a:grpSpLocks/>
                </p:cNvGrpSpPr>
                <p:nvPr/>
              </p:nvGrpSpPr>
              <p:grpSpPr bwMode="auto">
                <a:xfrm>
                  <a:off x="378" y="806"/>
                  <a:ext cx="394" cy="403"/>
                  <a:chOff x="378" y="806"/>
                  <a:chExt cx="394" cy="403"/>
                </a:xfrm>
              </p:grpSpPr>
              <p:sp>
                <p:nvSpPr>
                  <p:cNvPr id="200793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806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9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806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95" name="Group 91"/>
                <p:cNvGrpSpPr>
                  <a:grpSpLocks/>
                </p:cNvGrpSpPr>
                <p:nvPr/>
              </p:nvGrpSpPr>
              <p:grpSpPr bwMode="auto">
                <a:xfrm>
                  <a:off x="772" y="806"/>
                  <a:ext cx="402" cy="403"/>
                  <a:chOff x="772" y="806"/>
                  <a:chExt cx="402" cy="403"/>
                </a:xfrm>
              </p:grpSpPr>
              <p:sp>
                <p:nvSpPr>
                  <p:cNvPr id="20079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806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79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806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798" name="Group 94"/>
                <p:cNvGrpSpPr>
                  <a:grpSpLocks/>
                </p:cNvGrpSpPr>
                <p:nvPr/>
              </p:nvGrpSpPr>
              <p:grpSpPr bwMode="auto">
                <a:xfrm>
                  <a:off x="1174" y="806"/>
                  <a:ext cx="406" cy="403"/>
                  <a:chOff x="1174" y="806"/>
                  <a:chExt cx="406" cy="403"/>
                </a:xfrm>
              </p:grpSpPr>
              <p:sp>
                <p:nvSpPr>
                  <p:cNvPr id="20079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806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0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806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01" name="Group 97"/>
                <p:cNvGrpSpPr>
                  <a:grpSpLocks/>
                </p:cNvGrpSpPr>
                <p:nvPr/>
              </p:nvGrpSpPr>
              <p:grpSpPr bwMode="auto">
                <a:xfrm>
                  <a:off x="1580" y="806"/>
                  <a:ext cx="408" cy="403"/>
                  <a:chOff x="1580" y="806"/>
                  <a:chExt cx="408" cy="403"/>
                </a:xfrm>
              </p:grpSpPr>
              <p:sp>
                <p:nvSpPr>
                  <p:cNvPr id="20080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806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0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806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04" name="Group 100"/>
                <p:cNvGrpSpPr>
                  <a:grpSpLocks/>
                </p:cNvGrpSpPr>
                <p:nvPr/>
              </p:nvGrpSpPr>
              <p:grpSpPr bwMode="auto">
                <a:xfrm>
                  <a:off x="1988" y="806"/>
                  <a:ext cx="409" cy="403"/>
                  <a:chOff x="1988" y="806"/>
                  <a:chExt cx="409" cy="403"/>
                </a:xfrm>
              </p:grpSpPr>
              <p:sp>
                <p:nvSpPr>
                  <p:cNvPr id="200805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806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0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806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07" name="Group 103"/>
                <p:cNvGrpSpPr>
                  <a:grpSpLocks/>
                </p:cNvGrpSpPr>
                <p:nvPr/>
              </p:nvGrpSpPr>
              <p:grpSpPr bwMode="auto">
                <a:xfrm>
                  <a:off x="2397" y="806"/>
                  <a:ext cx="410" cy="403"/>
                  <a:chOff x="2397" y="806"/>
                  <a:chExt cx="410" cy="403"/>
                </a:xfrm>
              </p:grpSpPr>
              <p:sp>
                <p:nvSpPr>
                  <p:cNvPr id="200808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806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0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806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10" name="Group 106"/>
                <p:cNvGrpSpPr>
                  <a:grpSpLocks/>
                </p:cNvGrpSpPr>
                <p:nvPr/>
              </p:nvGrpSpPr>
              <p:grpSpPr bwMode="auto">
                <a:xfrm>
                  <a:off x="2807" y="806"/>
                  <a:ext cx="401" cy="403"/>
                  <a:chOff x="2807" y="806"/>
                  <a:chExt cx="401" cy="403"/>
                </a:xfrm>
              </p:grpSpPr>
              <p:sp>
                <p:nvSpPr>
                  <p:cNvPr id="20081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806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1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806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13" name="Group 109"/>
                <p:cNvGrpSpPr>
                  <a:grpSpLocks/>
                </p:cNvGrpSpPr>
                <p:nvPr/>
              </p:nvGrpSpPr>
              <p:grpSpPr bwMode="auto">
                <a:xfrm>
                  <a:off x="0" y="1209"/>
                  <a:ext cx="378" cy="403"/>
                  <a:chOff x="0" y="1209"/>
                  <a:chExt cx="378" cy="403"/>
                </a:xfrm>
              </p:grpSpPr>
              <p:sp>
                <p:nvSpPr>
                  <p:cNvPr id="200814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209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15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9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16" name="Group 112"/>
                <p:cNvGrpSpPr>
                  <a:grpSpLocks/>
                </p:cNvGrpSpPr>
                <p:nvPr/>
              </p:nvGrpSpPr>
              <p:grpSpPr bwMode="auto">
                <a:xfrm>
                  <a:off x="378" y="1209"/>
                  <a:ext cx="394" cy="403"/>
                  <a:chOff x="378" y="1209"/>
                  <a:chExt cx="394" cy="403"/>
                </a:xfrm>
              </p:grpSpPr>
              <p:sp>
                <p:nvSpPr>
                  <p:cNvPr id="200817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1209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1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1209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19" name="Group 115"/>
                <p:cNvGrpSpPr>
                  <a:grpSpLocks/>
                </p:cNvGrpSpPr>
                <p:nvPr/>
              </p:nvGrpSpPr>
              <p:grpSpPr bwMode="auto">
                <a:xfrm>
                  <a:off x="772" y="1209"/>
                  <a:ext cx="402" cy="403"/>
                  <a:chOff x="772" y="1209"/>
                  <a:chExt cx="402" cy="403"/>
                </a:xfrm>
              </p:grpSpPr>
              <p:sp>
                <p:nvSpPr>
                  <p:cNvPr id="20082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1209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2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1209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22" name="Group 118"/>
                <p:cNvGrpSpPr>
                  <a:grpSpLocks/>
                </p:cNvGrpSpPr>
                <p:nvPr/>
              </p:nvGrpSpPr>
              <p:grpSpPr bwMode="auto">
                <a:xfrm>
                  <a:off x="1174" y="1209"/>
                  <a:ext cx="406" cy="403"/>
                  <a:chOff x="1174" y="1209"/>
                  <a:chExt cx="406" cy="403"/>
                </a:xfrm>
              </p:grpSpPr>
              <p:sp>
                <p:nvSpPr>
                  <p:cNvPr id="20082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1209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2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1209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25" name="Group 121"/>
                <p:cNvGrpSpPr>
                  <a:grpSpLocks/>
                </p:cNvGrpSpPr>
                <p:nvPr/>
              </p:nvGrpSpPr>
              <p:grpSpPr bwMode="auto">
                <a:xfrm>
                  <a:off x="1580" y="1209"/>
                  <a:ext cx="408" cy="403"/>
                  <a:chOff x="1580" y="1209"/>
                  <a:chExt cx="408" cy="403"/>
                </a:xfrm>
              </p:grpSpPr>
              <p:sp>
                <p:nvSpPr>
                  <p:cNvPr id="20082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1209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2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1209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28" name="Group 124"/>
                <p:cNvGrpSpPr>
                  <a:grpSpLocks/>
                </p:cNvGrpSpPr>
                <p:nvPr/>
              </p:nvGrpSpPr>
              <p:grpSpPr bwMode="auto">
                <a:xfrm>
                  <a:off x="1988" y="1209"/>
                  <a:ext cx="409" cy="403"/>
                  <a:chOff x="1988" y="1209"/>
                  <a:chExt cx="409" cy="403"/>
                </a:xfrm>
              </p:grpSpPr>
              <p:sp>
                <p:nvSpPr>
                  <p:cNvPr id="200829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1209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3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1209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31" name="Group 127"/>
                <p:cNvGrpSpPr>
                  <a:grpSpLocks/>
                </p:cNvGrpSpPr>
                <p:nvPr/>
              </p:nvGrpSpPr>
              <p:grpSpPr bwMode="auto">
                <a:xfrm>
                  <a:off x="2397" y="1209"/>
                  <a:ext cx="410" cy="403"/>
                  <a:chOff x="2397" y="1209"/>
                  <a:chExt cx="410" cy="403"/>
                </a:xfrm>
              </p:grpSpPr>
              <p:sp>
                <p:nvSpPr>
                  <p:cNvPr id="200832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1209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33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1209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34" name="Group 130"/>
                <p:cNvGrpSpPr>
                  <a:grpSpLocks/>
                </p:cNvGrpSpPr>
                <p:nvPr/>
              </p:nvGrpSpPr>
              <p:grpSpPr bwMode="auto">
                <a:xfrm>
                  <a:off x="2807" y="1209"/>
                  <a:ext cx="401" cy="403"/>
                  <a:chOff x="2807" y="1209"/>
                  <a:chExt cx="401" cy="403"/>
                </a:xfrm>
              </p:grpSpPr>
              <p:sp>
                <p:nvSpPr>
                  <p:cNvPr id="200835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1209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36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1209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37" name="Group 133"/>
                <p:cNvGrpSpPr>
                  <a:grpSpLocks/>
                </p:cNvGrpSpPr>
                <p:nvPr/>
              </p:nvGrpSpPr>
              <p:grpSpPr bwMode="auto">
                <a:xfrm>
                  <a:off x="0" y="1612"/>
                  <a:ext cx="378" cy="403"/>
                  <a:chOff x="0" y="1612"/>
                  <a:chExt cx="378" cy="403"/>
                </a:xfrm>
              </p:grpSpPr>
              <p:sp>
                <p:nvSpPr>
                  <p:cNvPr id="20083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612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39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12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40" name="Group 136"/>
                <p:cNvGrpSpPr>
                  <a:grpSpLocks/>
                </p:cNvGrpSpPr>
                <p:nvPr/>
              </p:nvGrpSpPr>
              <p:grpSpPr bwMode="auto">
                <a:xfrm>
                  <a:off x="378" y="1612"/>
                  <a:ext cx="394" cy="403"/>
                  <a:chOff x="378" y="1612"/>
                  <a:chExt cx="394" cy="403"/>
                </a:xfrm>
              </p:grpSpPr>
              <p:sp>
                <p:nvSpPr>
                  <p:cNvPr id="200841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1612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4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1612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43" name="Group 139"/>
                <p:cNvGrpSpPr>
                  <a:grpSpLocks/>
                </p:cNvGrpSpPr>
                <p:nvPr/>
              </p:nvGrpSpPr>
              <p:grpSpPr bwMode="auto">
                <a:xfrm>
                  <a:off x="772" y="1612"/>
                  <a:ext cx="402" cy="403"/>
                  <a:chOff x="772" y="1612"/>
                  <a:chExt cx="402" cy="403"/>
                </a:xfrm>
              </p:grpSpPr>
              <p:sp>
                <p:nvSpPr>
                  <p:cNvPr id="200844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1612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4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1612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46" name="Group 142"/>
                <p:cNvGrpSpPr>
                  <a:grpSpLocks/>
                </p:cNvGrpSpPr>
                <p:nvPr/>
              </p:nvGrpSpPr>
              <p:grpSpPr bwMode="auto">
                <a:xfrm>
                  <a:off x="1174" y="1612"/>
                  <a:ext cx="406" cy="403"/>
                  <a:chOff x="1174" y="1612"/>
                  <a:chExt cx="406" cy="403"/>
                </a:xfrm>
              </p:grpSpPr>
              <p:sp>
                <p:nvSpPr>
                  <p:cNvPr id="20084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1612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4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1612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49" name="Group 145"/>
                <p:cNvGrpSpPr>
                  <a:grpSpLocks/>
                </p:cNvGrpSpPr>
                <p:nvPr/>
              </p:nvGrpSpPr>
              <p:grpSpPr bwMode="auto">
                <a:xfrm>
                  <a:off x="1580" y="1612"/>
                  <a:ext cx="408" cy="403"/>
                  <a:chOff x="1580" y="1612"/>
                  <a:chExt cx="408" cy="403"/>
                </a:xfrm>
              </p:grpSpPr>
              <p:sp>
                <p:nvSpPr>
                  <p:cNvPr id="20085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1612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5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1612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52" name="Group 148"/>
                <p:cNvGrpSpPr>
                  <a:grpSpLocks/>
                </p:cNvGrpSpPr>
                <p:nvPr/>
              </p:nvGrpSpPr>
              <p:grpSpPr bwMode="auto">
                <a:xfrm>
                  <a:off x="1988" y="1612"/>
                  <a:ext cx="409" cy="403"/>
                  <a:chOff x="1988" y="1612"/>
                  <a:chExt cx="409" cy="403"/>
                </a:xfrm>
              </p:grpSpPr>
              <p:sp>
                <p:nvSpPr>
                  <p:cNvPr id="20085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1612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5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1612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55" name="Group 151"/>
                <p:cNvGrpSpPr>
                  <a:grpSpLocks/>
                </p:cNvGrpSpPr>
                <p:nvPr/>
              </p:nvGrpSpPr>
              <p:grpSpPr bwMode="auto">
                <a:xfrm>
                  <a:off x="2397" y="1612"/>
                  <a:ext cx="410" cy="403"/>
                  <a:chOff x="2397" y="1612"/>
                  <a:chExt cx="410" cy="403"/>
                </a:xfrm>
              </p:grpSpPr>
              <p:sp>
                <p:nvSpPr>
                  <p:cNvPr id="20085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1612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5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1612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58" name="Group 154"/>
                <p:cNvGrpSpPr>
                  <a:grpSpLocks/>
                </p:cNvGrpSpPr>
                <p:nvPr/>
              </p:nvGrpSpPr>
              <p:grpSpPr bwMode="auto">
                <a:xfrm>
                  <a:off x="2807" y="1612"/>
                  <a:ext cx="401" cy="403"/>
                  <a:chOff x="2807" y="1612"/>
                  <a:chExt cx="401" cy="403"/>
                </a:xfrm>
              </p:grpSpPr>
              <p:sp>
                <p:nvSpPr>
                  <p:cNvPr id="20085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1612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60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1612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61" name="Group 157"/>
                <p:cNvGrpSpPr>
                  <a:grpSpLocks/>
                </p:cNvGrpSpPr>
                <p:nvPr/>
              </p:nvGrpSpPr>
              <p:grpSpPr bwMode="auto">
                <a:xfrm>
                  <a:off x="0" y="2015"/>
                  <a:ext cx="378" cy="403"/>
                  <a:chOff x="0" y="2015"/>
                  <a:chExt cx="378" cy="403"/>
                </a:xfrm>
              </p:grpSpPr>
              <p:sp>
                <p:nvSpPr>
                  <p:cNvPr id="200862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015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63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015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64" name="Group 160"/>
                <p:cNvGrpSpPr>
                  <a:grpSpLocks/>
                </p:cNvGrpSpPr>
                <p:nvPr/>
              </p:nvGrpSpPr>
              <p:grpSpPr bwMode="auto">
                <a:xfrm>
                  <a:off x="378" y="2015"/>
                  <a:ext cx="394" cy="403"/>
                  <a:chOff x="378" y="2015"/>
                  <a:chExt cx="394" cy="403"/>
                </a:xfrm>
              </p:grpSpPr>
              <p:sp>
                <p:nvSpPr>
                  <p:cNvPr id="200865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2015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6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2015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67" name="Group 163"/>
                <p:cNvGrpSpPr>
                  <a:grpSpLocks/>
                </p:cNvGrpSpPr>
                <p:nvPr/>
              </p:nvGrpSpPr>
              <p:grpSpPr bwMode="auto">
                <a:xfrm>
                  <a:off x="772" y="2015"/>
                  <a:ext cx="402" cy="403"/>
                  <a:chOff x="772" y="2015"/>
                  <a:chExt cx="402" cy="403"/>
                </a:xfrm>
              </p:grpSpPr>
              <p:sp>
                <p:nvSpPr>
                  <p:cNvPr id="200868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2015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69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2015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70" name="Group 166"/>
                <p:cNvGrpSpPr>
                  <a:grpSpLocks/>
                </p:cNvGrpSpPr>
                <p:nvPr/>
              </p:nvGrpSpPr>
              <p:grpSpPr bwMode="auto">
                <a:xfrm>
                  <a:off x="1174" y="2015"/>
                  <a:ext cx="406" cy="403"/>
                  <a:chOff x="1174" y="2015"/>
                  <a:chExt cx="406" cy="403"/>
                </a:xfrm>
              </p:grpSpPr>
              <p:sp>
                <p:nvSpPr>
                  <p:cNvPr id="200871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015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7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2015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73" name="Group 169"/>
                <p:cNvGrpSpPr>
                  <a:grpSpLocks/>
                </p:cNvGrpSpPr>
                <p:nvPr/>
              </p:nvGrpSpPr>
              <p:grpSpPr bwMode="auto">
                <a:xfrm>
                  <a:off x="1580" y="2015"/>
                  <a:ext cx="408" cy="403"/>
                  <a:chOff x="1580" y="2015"/>
                  <a:chExt cx="408" cy="403"/>
                </a:xfrm>
              </p:grpSpPr>
              <p:sp>
                <p:nvSpPr>
                  <p:cNvPr id="200874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2015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75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2015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76" name="Group 172"/>
                <p:cNvGrpSpPr>
                  <a:grpSpLocks/>
                </p:cNvGrpSpPr>
                <p:nvPr/>
              </p:nvGrpSpPr>
              <p:grpSpPr bwMode="auto">
                <a:xfrm>
                  <a:off x="1988" y="2015"/>
                  <a:ext cx="409" cy="403"/>
                  <a:chOff x="1988" y="2015"/>
                  <a:chExt cx="409" cy="403"/>
                </a:xfrm>
              </p:grpSpPr>
              <p:sp>
                <p:nvSpPr>
                  <p:cNvPr id="20087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2015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7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2015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79" name="Group 175"/>
                <p:cNvGrpSpPr>
                  <a:grpSpLocks/>
                </p:cNvGrpSpPr>
                <p:nvPr/>
              </p:nvGrpSpPr>
              <p:grpSpPr bwMode="auto">
                <a:xfrm>
                  <a:off x="2397" y="2015"/>
                  <a:ext cx="410" cy="403"/>
                  <a:chOff x="2397" y="2015"/>
                  <a:chExt cx="410" cy="403"/>
                </a:xfrm>
              </p:grpSpPr>
              <p:sp>
                <p:nvSpPr>
                  <p:cNvPr id="20088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015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8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2015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82" name="Group 178"/>
                <p:cNvGrpSpPr>
                  <a:grpSpLocks/>
                </p:cNvGrpSpPr>
                <p:nvPr/>
              </p:nvGrpSpPr>
              <p:grpSpPr bwMode="auto">
                <a:xfrm>
                  <a:off x="2807" y="2015"/>
                  <a:ext cx="401" cy="403"/>
                  <a:chOff x="2807" y="2015"/>
                  <a:chExt cx="401" cy="403"/>
                </a:xfrm>
              </p:grpSpPr>
              <p:sp>
                <p:nvSpPr>
                  <p:cNvPr id="20088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2015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8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2015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85" name="Group 181"/>
                <p:cNvGrpSpPr>
                  <a:grpSpLocks/>
                </p:cNvGrpSpPr>
                <p:nvPr/>
              </p:nvGrpSpPr>
              <p:grpSpPr bwMode="auto">
                <a:xfrm>
                  <a:off x="0" y="2418"/>
                  <a:ext cx="378" cy="403"/>
                  <a:chOff x="0" y="2418"/>
                  <a:chExt cx="378" cy="403"/>
                </a:xfrm>
              </p:grpSpPr>
              <p:sp>
                <p:nvSpPr>
                  <p:cNvPr id="200886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418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87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418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88" name="Group 184"/>
                <p:cNvGrpSpPr>
                  <a:grpSpLocks/>
                </p:cNvGrpSpPr>
                <p:nvPr/>
              </p:nvGrpSpPr>
              <p:grpSpPr bwMode="auto">
                <a:xfrm>
                  <a:off x="378" y="2418"/>
                  <a:ext cx="394" cy="403"/>
                  <a:chOff x="378" y="2418"/>
                  <a:chExt cx="394" cy="403"/>
                </a:xfrm>
              </p:grpSpPr>
              <p:sp>
                <p:nvSpPr>
                  <p:cNvPr id="200889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2418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90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2418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91" name="Group 187"/>
                <p:cNvGrpSpPr>
                  <a:grpSpLocks/>
                </p:cNvGrpSpPr>
                <p:nvPr/>
              </p:nvGrpSpPr>
              <p:grpSpPr bwMode="auto">
                <a:xfrm>
                  <a:off x="772" y="2418"/>
                  <a:ext cx="402" cy="403"/>
                  <a:chOff x="772" y="2418"/>
                  <a:chExt cx="402" cy="403"/>
                </a:xfrm>
              </p:grpSpPr>
              <p:sp>
                <p:nvSpPr>
                  <p:cNvPr id="200892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2418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9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2418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94" name="Group 190"/>
                <p:cNvGrpSpPr>
                  <a:grpSpLocks/>
                </p:cNvGrpSpPr>
                <p:nvPr/>
              </p:nvGrpSpPr>
              <p:grpSpPr bwMode="auto">
                <a:xfrm>
                  <a:off x="1174" y="2418"/>
                  <a:ext cx="406" cy="403"/>
                  <a:chOff x="1174" y="2418"/>
                  <a:chExt cx="406" cy="403"/>
                </a:xfrm>
              </p:grpSpPr>
              <p:sp>
                <p:nvSpPr>
                  <p:cNvPr id="200895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418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96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2418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897" name="Group 193"/>
                <p:cNvGrpSpPr>
                  <a:grpSpLocks/>
                </p:cNvGrpSpPr>
                <p:nvPr/>
              </p:nvGrpSpPr>
              <p:grpSpPr bwMode="auto">
                <a:xfrm>
                  <a:off x="1580" y="2418"/>
                  <a:ext cx="408" cy="403"/>
                  <a:chOff x="1580" y="2418"/>
                  <a:chExt cx="408" cy="403"/>
                </a:xfrm>
              </p:grpSpPr>
              <p:sp>
                <p:nvSpPr>
                  <p:cNvPr id="20089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2418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899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2418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00" name="Group 196"/>
                <p:cNvGrpSpPr>
                  <a:grpSpLocks/>
                </p:cNvGrpSpPr>
                <p:nvPr/>
              </p:nvGrpSpPr>
              <p:grpSpPr bwMode="auto">
                <a:xfrm>
                  <a:off x="1988" y="2418"/>
                  <a:ext cx="409" cy="403"/>
                  <a:chOff x="1988" y="2418"/>
                  <a:chExt cx="409" cy="403"/>
                </a:xfrm>
              </p:grpSpPr>
              <p:sp>
                <p:nvSpPr>
                  <p:cNvPr id="200901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2418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02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2418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03" name="Group 199"/>
                <p:cNvGrpSpPr>
                  <a:grpSpLocks/>
                </p:cNvGrpSpPr>
                <p:nvPr/>
              </p:nvGrpSpPr>
              <p:grpSpPr bwMode="auto">
                <a:xfrm>
                  <a:off x="2397" y="2418"/>
                  <a:ext cx="410" cy="403"/>
                  <a:chOff x="2397" y="2418"/>
                  <a:chExt cx="410" cy="403"/>
                </a:xfrm>
              </p:grpSpPr>
              <p:sp>
                <p:nvSpPr>
                  <p:cNvPr id="200904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418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05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2418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06" name="Group 202"/>
                <p:cNvGrpSpPr>
                  <a:grpSpLocks/>
                </p:cNvGrpSpPr>
                <p:nvPr/>
              </p:nvGrpSpPr>
              <p:grpSpPr bwMode="auto">
                <a:xfrm>
                  <a:off x="2807" y="2418"/>
                  <a:ext cx="401" cy="403"/>
                  <a:chOff x="2807" y="2418"/>
                  <a:chExt cx="401" cy="403"/>
                </a:xfrm>
              </p:grpSpPr>
              <p:sp>
                <p:nvSpPr>
                  <p:cNvPr id="200907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2418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08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2418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09" name="Group 205"/>
                <p:cNvGrpSpPr>
                  <a:grpSpLocks/>
                </p:cNvGrpSpPr>
                <p:nvPr/>
              </p:nvGrpSpPr>
              <p:grpSpPr bwMode="auto">
                <a:xfrm>
                  <a:off x="0" y="2821"/>
                  <a:ext cx="378" cy="403"/>
                  <a:chOff x="0" y="2821"/>
                  <a:chExt cx="378" cy="403"/>
                </a:xfrm>
              </p:grpSpPr>
              <p:sp>
                <p:nvSpPr>
                  <p:cNvPr id="200910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821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11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21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12" name="Group 208"/>
                <p:cNvGrpSpPr>
                  <a:grpSpLocks/>
                </p:cNvGrpSpPr>
                <p:nvPr/>
              </p:nvGrpSpPr>
              <p:grpSpPr bwMode="auto">
                <a:xfrm>
                  <a:off x="378" y="2821"/>
                  <a:ext cx="394" cy="403"/>
                  <a:chOff x="378" y="2821"/>
                  <a:chExt cx="394" cy="403"/>
                </a:xfrm>
              </p:grpSpPr>
              <p:sp>
                <p:nvSpPr>
                  <p:cNvPr id="200913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2821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14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2821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15" name="Group 211"/>
                <p:cNvGrpSpPr>
                  <a:grpSpLocks/>
                </p:cNvGrpSpPr>
                <p:nvPr/>
              </p:nvGrpSpPr>
              <p:grpSpPr bwMode="auto">
                <a:xfrm>
                  <a:off x="772" y="2821"/>
                  <a:ext cx="402" cy="403"/>
                  <a:chOff x="772" y="2821"/>
                  <a:chExt cx="402" cy="403"/>
                </a:xfrm>
              </p:grpSpPr>
              <p:sp>
                <p:nvSpPr>
                  <p:cNvPr id="200916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2821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1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2821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18" name="Group 214"/>
                <p:cNvGrpSpPr>
                  <a:grpSpLocks/>
                </p:cNvGrpSpPr>
                <p:nvPr/>
              </p:nvGrpSpPr>
              <p:grpSpPr bwMode="auto">
                <a:xfrm>
                  <a:off x="1174" y="2821"/>
                  <a:ext cx="406" cy="403"/>
                  <a:chOff x="1174" y="2821"/>
                  <a:chExt cx="406" cy="403"/>
                </a:xfrm>
              </p:grpSpPr>
              <p:sp>
                <p:nvSpPr>
                  <p:cNvPr id="200919" name="Rectangle 215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821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20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2821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21" name="Group 217"/>
                <p:cNvGrpSpPr>
                  <a:grpSpLocks/>
                </p:cNvGrpSpPr>
                <p:nvPr/>
              </p:nvGrpSpPr>
              <p:grpSpPr bwMode="auto">
                <a:xfrm>
                  <a:off x="1580" y="2821"/>
                  <a:ext cx="408" cy="403"/>
                  <a:chOff x="1580" y="2821"/>
                  <a:chExt cx="408" cy="403"/>
                </a:xfrm>
              </p:grpSpPr>
              <p:sp>
                <p:nvSpPr>
                  <p:cNvPr id="200922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2821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23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2821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24" name="Group 220"/>
                <p:cNvGrpSpPr>
                  <a:grpSpLocks/>
                </p:cNvGrpSpPr>
                <p:nvPr/>
              </p:nvGrpSpPr>
              <p:grpSpPr bwMode="auto">
                <a:xfrm>
                  <a:off x="1988" y="2821"/>
                  <a:ext cx="409" cy="403"/>
                  <a:chOff x="1988" y="2821"/>
                  <a:chExt cx="409" cy="403"/>
                </a:xfrm>
              </p:grpSpPr>
              <p:sp>
                <p:nvSpPr>
                  <p:cNvPr id="200925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2821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26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2821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27" name="Group 223"/>
                <p:cNvGrpSpPr>
                  <a:grpSpLocks/>
                </p:cNvGrpSpPr>
                <p:nvPr/>
              </p:nvGrpSpPr>
              <p:grpSpPr bwMode="auto">
                <a:xfrm>
                  <a:off x="2397" y="2821"/>
                  <a:ext cx="410" cy="403"/>
                  <a:chOff x="2397" y="2821"/>
                  <a:chExt cx="410" cy="403"/>
                </a:xfrm>
              </p:grpSpPr>
              <p:sp>
                <p:nvSpPr>
                  <p:cNvPr id="200928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821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29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2821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0930" name="Group 226"/>
                <p:cNvGrpSpPr>
                  <a:grpSpLocks/>
                </p:cNvGrpSpPr>
                <p:nvPr/>
              </p:nvGrpSpPr>
              <p:grpSpPr bwMode="auto">
                <a:xfrm>
                  <a:off x="2807" y="2821"/>
                  <a:ext cx="401" cy="403"/>
                  <a:chOff x="2807" y="2821"/>
                  <a:chExt cx="401" cy="403"/>
                </a:xfrm>
              </p:grpSpPr>
              <p:sp>
                <p:nvSpPr>
                  <p:cNvPr id="200931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2821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lang="zh-CN" altLang="en-US" sz="1200">
                        <a:latin typeface="Times New Roman"/>
                      </a:rPr>
                      <a:t> </a:t>
                    </a:r>
                    <a:endParaRPr lang="zh-CN" altLang="en-US" sz="1200">
                      <a:latin typeface="Arial" pitchFamily="34" charset="0"/>
                    </a:endParaRPr>
                  </a:p>
                  <a:p>
                    <a:pPr algn="just" eaLnBrk="0" hangingPunct="0"/>
                    <a:endParaRPr lang="zh-CN" altLang="en-US"/>
                  </a:p>
                </p:txBody>
              </p:sp>
              <p:sp>
                <p:nvSpPr>
                  <p:cNvPr id="200932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2821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00933" name="Rectangle 229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3214" cy="3230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78188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br>
              <a:rPr lang="zh-CN" altLang="en-US" dirty="0" smtClean="0"/>
            </a:br>
            <a:r>
              <a:rPr lang="en-US" altLang="zh-CN" dirty="0" smtClean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smtClean="0"/>
              <a:t>DCT</a:t>
            </a:r>
            <a:r>
              <a:rPr lang="zh-CN" altLang="en-US" sz="2800" dirty="0" smtClean="0"/>
              <a:t>系数</a:t>
            </a:r>
            <a:r>
              <a:rPr lang="zh-CN" altLang="en-US" sz="2800" dirty="0"/>
              <a:t>特点</a:t>
            </a:r>
            <a:endParaRPr lang="en-US" altLang="zh-CN" sz="2800" dirty="0" smtClean="0">
              <a:latin typeface="宋体" pitchFamily="2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宋体" pitchFamily="2" charset="-122"/>
              </a:rPr>
              <a:t>左</a:t>
            </a:r>
            <a:r>
              <a:rPr lang="zh-CN" altLang="en-US" sz="2400" dirty="0">
                <a:latin typeface="宋体" pitchFamily="2" charset="-122"/>
              </a:rPr>
              <a:t>上角部分为直流和低频，右下角部分为高频，中间区域为中频。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直流分量和低频系数值较大，代表了图像的大部分能量，对它们做修改会影响图像的视觉</a:t>
            </a:r>
            <a:r>
              <a:rPr lang="zh-CN" altLang="en-US" sz="2400" dirty="0" smtClean="0">
                <a:latin typeface="宋体" pitchFamily="2" charset="-122"/>
              </a:rPr>
              <a:t>效果。</a:t>
            </a:r>
            <a:endParaRPr lang="zh-CN" altLang="en-US" sz="24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高频系数值很小，去掉它们基本不引起察觉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最好的水印嵌入区域就是在中频部分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  <a:defRPr/>
            </a:pPr>
            <a:endParaRPr lang="zh-CN" altLang="en-US" sz="24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18016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479550" y="1924050"/>
            <a:ext cx="7626350" cy="46482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原理</a:t>
            </a:r>
            <a:endParaRPr lang="en-US" altLang="zh-CN" sz="2800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利用载体中两个特定系数的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宋体" pitchFamily="2" charset="-122"/>
              </a:rPr>
              <a:t>相对大小来代表隐藏的信息</a:t>
            </a:r>
            <a:r>
              <a:rPr lang="zh-CN" altLang="en-US" sz="2400" dirty="0" smtClean="0"/>
              <a:t> </a:t>
            </a:r>
          </a:p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嵌入</a:t>
            </a:r>
            <a:endParaRPr lang="en-US" altLang="zh-CN" sz="2800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划分图像为若干</a:t>
            </a:r>
            <a:r>
              <a:rPr lang="zh-CN" altLang="en-US" sz="2400" dirty="0" smtClean="0"/>
              <a:t>8</a:t>
            </a:r>
            <a:r>
              <a:rPr lang="zh-CN" altLang="en-US" sz="2400" dirty="0" smtClean="0">
                <a:latin typeface="宋体" pitchFamily="2" charset="-122"/>
              </a:rPr>
              <a:t>×</a:t>
            </a:r>
            <a:r>
              <a:rPr lang="zh-CN" altLang="en-US" sz="2400" dirty="0" smtClean="0"/>
              <a:t>8小</a:t>
            </a:r>
            <a:r>
              <a:rPr lang="zh-CN" altLang="en-US" sz="2400" dirty="0" smtClean="0">
                <a:latin typeface="宋体" pitchFamily="2" charset="-122"/>
              </a:rPr>
              <a:t>块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对各个小块分别做二维</a:t>
            </a:r>
            <a:r>
              <a:rPr lang="en-US" altLang="zh-CN" sz="2400" dirty="0" smtClean="0">
                <a:latin typeface="宋体" pitchFamily="2" charset="-122"/>
              </a:rPr>
              <a:t>DCT</a:t>
            </a:r>
            <a:r>
              <a:rPr lang="zh-CN" altLang="en-US" sz="2400" dirty="0" smtClean="0">
                <a:latin typeface="宋体" pitchFamily="2" charset="-122"/>
              </a:rPr>
              <a:t>变换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选择其中的两个位置，若用       和         代表所选定的两个系数的坐标</a:t>
            </a: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隐藏</a:t>
            </a:r>
            <a:r>
              <a:rPr lang="zh-CN" altLang="en-US" sz="2400" dirty="0" smtClean="0"/>
              <a:t>1：调整系数使其满足</a:t>
            </a:r>
          </a:p>
          <a:p>
            <a:pPr lvl="1" eaLnBrk="1" hangingPunct="1"/>
            <a:r>
              <a:rPr lang="zh-CN" altLang="en-US" sz="2400" dirty="0" smtClean="0">
                <a:latin typeface="宋体" pitchFamily="2" charset="-122"/>
              </a:rPr>
              <a:t>隐藏</a:t>
            </a:r>
            <a:r>
              <a:rPr lang="zh-CN" altLang="en-US" sz="2400" dirty="0" smtClean="0"/>
              <a:t>0：调整系数使其满足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286500" y="4786313"/>
          <a:ext cx="6064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0" name="Equation" r:id="rId4" imgW="457002" imgH="215806" progId="Equation.DSMT4">
                  <p:embed/>
                </p:oleObj>
              </mc:Choice>
              <mc:Fallback>
                <p:oleObj name="Equation" r:id="rId4" imgW="4570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786313"/>
                        <a:ext cx="606425" cy="2905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7643813" y="4754563"/>
          <a:ext cx="7143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1" name="Equation" r:id="rId6" imgW="494870" imgH="215713" progId="Equation.DSMT4">
                  <p:embed/>
                </p:oleObj>
              </mc:Choice>
              <mc:Fallback>
                <p:oleObj name="Equation" r:id="rId6" imgW="494870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4754563"/>
                        <a:ext cx="714375" cy="317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6072188" y="5583238"/>
          <a:ext cx="20716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2" name="Equation" r:id="rId8" imgW="1358900" imgH="228600" progId="Equation.DSMT4">
                  <p:embed/>
                </p:oleObj>
              </mc:Choice>
              <mc:Fallback>
                <p:oleObj name="Equation" r:id="rId8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5583238"/>
                        <a:ext cx="2071687" cy="346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6072188" y="6000750"/>
          <a:ext cx="21431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3" name="Equation" r:id="rId10" imgW="1358900" imgH="228600" progId="Equation.DSMT4">
                  <p:embed/>
                </p:oleObj>
              </mc:Choice>
              <mc:Fallback>
                <p:oleObj name="Equation" r:id="rId10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6000750"/>
                        <a:ext cx="2143125" cy="360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6429375" y="1571625"/>
            <a:ext cx="1828800" cy="1752600"/>
            <a:chOff x="6781800" y="228600"/>
            <a:chExt cx="1828800" cy="1752600"/>
          </a:xfrm>
        </p:grpSpPr>
        <p:grpSp>
          <p:nvGrpSpPr>
            <p:cNvPr id="60428" name="Group 34"/>
            <p:cNvGrpSpPr>
              <a:grpSpLocks/>
            </p:cNvGrpSpPr>
            <p:nvPr/>
          </p:nvGrpSpPr>
          <p:grpSpPr bwMode="auto">
            <a:xfrm>
              <a:off x="6781800" y="228600"/>
              <a:ext cx="1828800" cy="1752600"/>
              <a:chOff x="-3" y="-3"/>
              <a:chExt cx="3214" cy="3230"/>
            </a:xfrm>
          </p:grpSpPr>
          <p:grpSp>
            <p:nvGrpSpPr>
              <p:cNvPr id="60435" name="Group 35"/>
              <p:cNvGrpSpPr>
                <a:grpSpLocks/>
              </p:cNvGrpSpPr>
              <p:nvPr/>
            </p:nvGrpSpPr>
            <p:grpSpPr bwMode="auto">
              <a:xfrm>
                <a:off x="0" y="0"/>
                <a:ext cx="3208" cy="3224"/>
                <a:chOff x="0" y="0"/>
                <a:chExt cx="3208" cy="3224"/>
              </a:xfrm>
            </p:grpSpPr>
            <p:grpSp>
              <p:nvGrpSpPr>
                <p:cNvPr id="60437" name="Group 3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78" cy="403"/>
                  <a:chOff x="0" y="0"/>
                  <a:chExt cx="378" cy="403"/>
                </a:xfrm>
              </p:grpSpPr>
              <p:sp>
                <p:nvSpPr>
                  <p:cNvPr id="6062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2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38" name="Group 39"/>
                <p:cNvGrpSpPr>
                  <a:grpSpLocks/>
                </p:cNvGrpSpPr>
                <p:nvPr/>
              </p:nvGrpSpPr>
              <p:grpSpPr bwMode="auto">
                <a:xfrm>
                  <a:off x="378" y="0"/>
                  <a:ext cx="394" cy="403"/>
                  <a:chOff x="378" y="0"/>
                  <a:chExt cx="394" cy="403"/>
                </a:xfrm>
              </p:grpSpPr>
              <p:sp>
                <p:nvSpPr>
                  <p:cNvPr id="6062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0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2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0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39" name="Group 42"/>
                <p:cNvGrpSpPr>
                  <a:grpSpLocks/>
                </p:cNvGrpSpPr>
                <p:nvPr/>
              </p:nvGrpSpPr>
              <p:grpSpPr bwMode="auto">
                <a:xfrm>
                  <a:off x="772" y="0"/>
                  <a:ext cx="402" cy="403"/>
                  <a:chOff x="772" y="0"/>
                  <a:chExt cx="402" cy="403"/>
                </a:xfrm>
              </p:grpSpPr>
              <p:sp>
                <p:nvSpPr>
                  <p:cNvPr id="6062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0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2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0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0" name="Group 45"/>
                <p:cNvGrpSpPr>
                  <a:grpSpLocks/>
                </p:cNvGrpSpPr>
                <p:nvPr/>
              </p:nvGrpSpPr>
              <p:grpSpPr bwMode="auto">
                <a:xfrm>
                  <a:off x="1174" y="0"/>
                  <a:ext cx="406" cy="403"/>
                  <a:chOff x="1174" y="0"/>
                  <a:chExt cx="406" cy="403"/>
                </a:xfrm>
              </p:grpSpPr>
              <p:sp>
                <p:nvSpPr>
                  <p:cNvPr id="6062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0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22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0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1" name="Group 48"/>
                <p:cNvGrpSpPr>
                  <a:grpSpLocks/>
                </p:cNvGrpSpPr>
                <p:nvPr/>
              </p:nvGrpSpPr>
              <p:grpSpPr bwMode="auto">
                <a:xfrm>
                  <a:off x="1580" y="0"/>
                  <a:ext cx="408" cy="403"/>
                  <a:chOff x="1580" y="0"/>
                  <a:chExt cx="408" cy="403"/>
                </a:xfrm>
              </p:grpSpPr>
              <p:sp>
                <p:nvSpPr>
                  <p:cNvPr id="6061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0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2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0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2" name="Group 51"/>
                <p:cNvGrpSpPr>
                  <a:grpSpLocks/>
                </p:cNvGrpSpPr>
                <p:nvPr/>
              </p:nvGrpSpPr>
              <p:grpSpPr bwMode="auto">
                <a:xfrm>
                  <a:off x="1988" y="0"/>
                  <a:ext cx="409" cy="403"/>
                  <a:chOff x="1988" y="0"/>
                  <a:chExt cx="409" cy="403"/>
                </a:xfrm>
              </p:grpSpPr>
              <p:sp>
                <p:nvSpPr>
                  <p:cNvPr id="6061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0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1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0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3" name="Group 54"/>
                <p:cNvGrpSpPr>
                  <a:grpSpLocks/>
                </p:cNvGrpSpPr>
                <p:nvPr/>
              </p:nvGrpSpPr>
              <p:grpSpPr bwMode="auto">
                <a:xfrm>
                  <a:off x="2397" y="0"/>
                  <a:ext cx="410" cy="403"/>
                  <a:chOff x="2397" y="0"/>
                  <a:chExt cx="410" cy="403"/>
                </a:xfrm>
              </p:grpSpPr>
              <p:sp>
                <p:nvSpPr>
                  <p:cNvPr id="6061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0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1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0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4" name="Group 57"/>
                <p:cNvGrpSpPr>
                  <a:grpSpLocks/>
                </p:cNvGrpSpPr>
                <p:nvPr/>
              </p:nvGrpSpPr>
              <p:grpSpPr bwMode="auto">
                <a:xfrm>
                  <a:off x="2807" y="0"/>
                  <a:ext cx="401" cy="403"/>
                  <a:chOff x="2807" y="0"/>
                  <a:chExt cx="401" cy="403"/>
                </a:xfrm>
              </p:grpSpPr>
              <p:sp>
                <p:nvSpPr>
                  <p:cNvPr id="6061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0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14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0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5" name="Group 60"/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378" cy="403"/>
                  <a:chOff x="0" y="403"/>
                  <a:chExt cx="378" cy="403"/>
                </a:xfrm>
              </p:grpSpPr>
              <p:sp>
                <p:nvSpPr>
                  <p:cNvPr id="6061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03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1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6" name="Group 63"/>
                <p:cNvGrpSpPr>
                  <a:grpSpLocks/>
                </p:cNvGrpSpPr>
                <p:nvPr/>
              </p:nvGrpSpPr>
              <p:grpSpPr bwMode="auto">
                <a:xfrm>
                  <a:off x="378" y="403"/>
                  <a:ext cx="394" cy="403"/>
                  <a:chOff x="378" y="403"/>
                  <a:chExt cx="394" cy="403"/>
                </a:xfrm>
              </p:grpSpPr>
              <p:sp>
                <p:nvSpPr>
                  <p:cNvPr id="60609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403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10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403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7" name="Group 66"/>
                <p:cNvGrpSpPr>
                  <a:grpSpLocks/>
                </p:cNvGrpSpPr>
                <p:nvPr/>
              </p:nvGrpSpPr>
              <p:grpSpPr bwMode="auto">
                <a:xfrm>
                  <a:off x="772" y="403"/>
                  <a:ext cx="402" cy="403"/>
                  <a:chOff x="772" y="403"/>
                  <a:chExt cx="402" cy="403"/>
                </a:xfrm>
              </p:grpSpPr>
              <p:sp>
                <p:nvSpPr>
                  <p:cNvPr id="60607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403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08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403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8" name="Group 69"/>
                <p:cNvGrpSpPr>
                  <a:grpSpLocks/>
                </p:cNvGrpSpPr>
                <p:nvPr/>
              </p:nvGrpSpPr>
              <p:grpSpPr bwMode="auto">
                <a:xfrm>
                  <a:off x="1174" y="403"/>
                  <a:ext cx="406" cy="403"/>
                  <a:chOff x="1174" y="403"/>
                  <a:chExt cx="406" cy="403"/>
                </a:xfrm>
              </p:grpSpPr>
              <p:sp>
                <p:nvSpPr>
                  <p:cNvPr id="60605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403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06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403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9" name="Group 72"/>
                <p:cNvGrpSpPr>
                  <a:grpSpLocks/>
                </p:cNvGrpSpPr>
                <p:nvPr/>
              </p:nvGrpSpPr>
              <p:grpSpPr bwMode="auto">
                <a:xfrm>
                  <a:off x="1580" y="403"/>
                  <a:ext cx="408" cy="403"/>
                  <a:chOff x="1580" y="403"/>
                  <a:chExt cx="408" cy="403"/>
                </a:xfrm>
              </p:grpSpPr>
              <p:sp>
                <p:nvSpPr>
                  <p:cNvPr id="60603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403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0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403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0" name="Group 75"/>
                <p:cNvGrpSpPr>
                  <a:grpSpLocks/>
                </p:cNvGrpSpPr>
                <p:nvPr/>
              </p:nvGrpSpPr>
              <p:grpSpPr bwMode="auto">
                <a:xfrm>
                  <a:off x="1988" y="403"/>
                  <a:ext cx="409" cy="403"/>
                  <a:chOff x="1988" y="403"/>
                  <a:chExt cx="409" cy="403"/>
                </a:xfrm>
              </p:grpSpPr>
              <p:sp>
                <p:nvSpPr>
                  <p:cNvPr id="60601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403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02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403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1" name="Group 78"/>
                <p:cNvGrpSpPr>
                  <a:grpSpLocks/>
                </p:cNvGrpSpPr>
                <p:nvPr/>
              </p:nvGrpSpPr>
              <p:grpSpPr bwMode="auto">
                <a:xfrm>
                  <a:off x="2397" y="403"/>
                  <a:ext cx="410" cy="403"/>
                  <a:chOff x="2397" y="403"/>
                  <a:chExt cx="410" cy="403"/>
                </a:xfrm>
              </p:grpSpPr>
              <p:sp>
                <p:nvSpPr>
                  <p:cNvPr id="6059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403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60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403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2" name="Group 81"/>
                <p:cNvGrpSpPr>
                  <a:grpSpLocks/>
                </p:cNvGrpSpPr>
                <p:nvPr/>
              </p:nvGrpSpPr>
              <p:grpSpPr bwMode="auto">
                <a:xfrm>
                  <a:off x="2807" y="403"/>
                  <a:ext cx="401" cy="403"/>
                  <a:chOff x="2807" y="403"/>
                  <a:chExt cx="401" cy="403"/>
                </a:xfrm>
              </p:grpSpPr>
              <p:sp>
                <p:nvSpPr>
                  <p:cNvPr id="60597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403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9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403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3" name="Group 84"/>
                <p:cNvGrpSpPr>
                  <a:grpSpLocks/>
                </p:cNvGrpSpPr>
                <p:nvPr/>
              </p:nvGrpSpPr>
              <p:grpSpPr bwMode="auto">
                <a:xfrm>
                  <a:off x="0" y="806"/>
                  <a:ext cx="378" cy="403"/>
                  <a:chOff x="0" y="806"/>
                  <a:chExt cx="378" cy="403"/>
                </a:xfrm>
              </p:grpSpPr>
              <p:sp>
                <p:nvSpPr>
                  <p:cNvPr id="6059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06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9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6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4" name="Group 87"/>
                <p:cNvGrpSpPr>
                  <a:grpSpLocks/>
                </p:cNvGrpSpPr>
                <p:nvPr/>
              </p:nvGrpSpPr>
              <p:grpSpPr bwMode="auto">
                <a:xfrm>
                  <a:off x="378" y="806"/>
                  <a:ext cx="394" cy="403"/>
                  <a:chOff x="378" y="806"/>
                  <a:chExt cx="394" cy="403"/>
                </a:xfrm>
              </p:grpSpPr>
              <p:sp>
                <p:nvSpPr>
                  <p:cNvPr id="60593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806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94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806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5" name="Group 90"/>
                <p:cNvGrpSpPr>
                  <a:grpSpLocks/>
                </p:cNvGrpSpPr>
                <p:nvPr/>
              </p:nvGrpSpPr>
              <p:grpSpPr bwMode="auto">
                <a:xfrm>
                  <a:off x="772" y="806"/>
                  <a:ext cx="402" cy="403"/>
                  <a:chOff x="772" y="806"/>
                  <a:chExt cx="402" cy="403"/>
                </a:xfrm>
              </p:grpSpPr>
              <p:sp>
                <p:nvSpPr>
                  <p:cNvPr id="6059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806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9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806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6" name="Group 93"/>
                <p:cNvGrpSpPr>
                  <a:grpSpLocks/>
                </p:cNvGrpSpPr>
                <p:nvPr/>
              </p:nvGrpSpPr>
              <p:grpSpPr bwMode="auto">
                <a:xfrm>
                  <a:off x="1174" y="806"/>
                  <a:ext cx="406" cy="403"/>
                  <a:chOff x="1174" y="806"/>
                  <a:chExt cx="406" cy="403"/>
                </a:xfrm>
              </p:grpSpPr>
              <p:sp>
                <p:nvSpPr>
                  <p:cNvPr id="6058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806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90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806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7" name="Group 96"/>
                <p:cNvGrpSpPr>
                  <a:grpSpLocks/>
                </p:cNvGrpSpPr>
                <p:nvPr/>
              </p:nvGrpSpPr>
              <p:grpSpPr bwMode="auto">
                <a:xfrm>
                  <a:off x="1580" y="806"/>
                  <a:ext cx="408" cy="403"/>
                  <a:chOff x="1580" y="806"/>
                  <a:chExt cx="408" cy="403"/>
                </a:xfrm>
              </p:grpSpPr>
              <p:sp>
                <p:nvSpPr>
                  <p:cNvPr id="6058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806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8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806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8" name="Group 99"/>
                <p:cNvGrpSpPr>
                  <a:grpSpLocks/>
                </p:cNvGrpSpPr>
                <p:nvPr/>
              </p:nvGrpSpPr>
              <p:grpSpPr bwMode="auto">
                <a:xfrm>
                  <a:off x="1988" y="806"/>
                  <a:ext cx="409" cy="403"/>
                  <a:chOff x="1988" y="806"/>
                  <a:chExt cx="409" cy="403"/>
                </a:xfrm>
              </p:grpSpPr>
              <p:sp>
                <p:nvSpPr>
                  <p:cNvPr id="60585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806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86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806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9" name="Group 102"/>
                <p:cNvGrpSpPr>
                  <a:grpSpLocks/>
                </p:cNvGrpSpPr>
                <p:nvPr/>
              </p:nvGrpSpPr>
              <p:grpSpPr bwMode="auto">
                <a:xfrm>
                  <a:off x="2397" y="806"/>
                  <a:ext cx="410" cy="403"/>
                  <a:chOff x="2397" y="806"/>
                  <a:chExt cx="410" cy="403"/>
                </a:xfrm>
              </p:grpSpPr>
              <p:sp>
                <p:nvSpPr>
                  <p:cNvPr id="6058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806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84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806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0" name="Group 105"/>
                <p:cNvGrpSpPr>
                  <a:grpSpLocks/>
                </p:cNvGrpSpPr>
                <p:nvPr/>
              </p:nvGrpSpPr>
              <p:grpSpPr bwMode="auto">
                <a:xfrm>
                  <a:off x="2807" y="806"/>
                  <a:ext cx="401" cy="403"/>
                  <a:chOff x="2807" y="806"/>
                  <a:chExt cx="401" cy="403"/>
                </a:xfrm>
              </p:grpSpPr>
              <p:sp>
                <p:nvSpPr>
                  <p:cNvPr id="60581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806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82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806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1" name="Group 108"/>
                <p:cNvGrpSpPr>
                  <a:grpSpLocks/>
                </p:cNvGrpSpPr>
                <p:nvPr/>
              </p:nvGrpSpPr>
              <p:grpSpPr bwMode="auto">
                <a:xfrm>
                  <a:off x="0" y="1209"/>
                  <a:ext cx="378" cy="403"/>
                  <a:chOff x="0" y="1209"/>
                  <a:chExt cx="378" cy="403"/>
                </a:xfrm>
              </p:grpSpPr>
              <p:sp>
                <p:nvSpPr>
                  <p:cNvPr id="60579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209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8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9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2" name="Group 111"/>
                <p:cNvGrpSpPr>
                  <a:grpSpLocks/>
                </p:cNvGrpSpPr>
                <p:nvPr/>
              </p:nvGrpSpPr>
              <p:grpSpPr bwMode="auto">
                <a:xfrm>
                  <a:off x="378" y="1209"/>
                  <a:ext cx="394" cy="403"/>
                  <a:chOff x="378" y="1209"/>
                  <a:chExt cx="394" cy="403"/>
                </a:xfrm>
              </p:grpSpPr>
              <p:sp>
                <p:nvSpPr>
                  <p:cNvPr id="60577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1209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78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1209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3" name="Group 114"/>
                <p:cNvGrpSpPr>
                  <a:grpSpLocks/>
                </p:cNvGrpSpPr>
                <p:nvPr/>
              </p:nvGrpSpPr>
              <p:grpSpPr bwMode="auto">
                <a:xfrm>
                  <a:off x="772" y="1209"/>
                  <a:ext cx="402" cy="403"/>
                  <a:chOff x="772" y="1209"/>
                  <a:chExt cx="402" cy="403"/>
                </a:xfrm>
              </p:grpSpPr>
              <p:sp>
                <p:nvSpPr>
                  <p:cNvPr id="60575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1209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7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1209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4" name="Group 117"/>
                <p:cNvGrpSpPr>
                  <a:grpSpLocks/>
                </p:cNvGrpSpPr>
                <p:nvPr/>
              </p:nvGrpSpPr>
              <p:grpSpPr bwMode="auto">
                <a:xfrm>
                  <a:off x="1174" y="1209"/>
                  <a:ext cx="406" cy="403"/>
                  <a:chOff x="1174" y="1209"/>
                  <a:chExt cx="406" cy="403"/>
                </a:xfrm>
              </p:grpSpPr>
              <p:sp>
                <p:nvSpPr>
                  <p:cNvPr id="60573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1209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7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1209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5" name="Group 120"/>
                <p:cNvGrpSpPr>
                  <a:grpSpLocks/>
                </p:cNvGrpSpPr>
                <p:nvPr/>
              </p:nvGrpSpPr>
              <p:grpSpPr bwMode="auto">
                <a:xfrm>
                  <a:off x="1580" y="1209"/>
                  <a:ext cx="408" cy="403"/>
                  <a:chOff x="1580" y="1209"/>
                  <a:chExt cx="408" cy="403"/>
                </a:xfrm>
              </p:grpSpPr>
              <p:sp>
                <p:nvSpPr>
                  <p:cNvPr id="60571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1209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7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1209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6" name="Group 123"/>
                <p:cNvGrpSpPr>
                  <a:grpSpLocks/>
                </p:cNvGrpSpPr>
                <p:nvPr/>
              </p:nvGrpSpPr>
              <p:grpSpPr bwMode="auto">
                <a:xfrm>
                  <a:off x="1988" y="1209"/>
                  <a:ext cx="409" cy="403"/>
                  <a:chOff x="1988" y="1209"/>
                  <a:chExt cx="409" cy="403"/>
                </a:xfrm>
              </p:grpSpPr>
              <p:sp>
                <p:nvSpPr>
                  <p:cNvPr id="60569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1209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70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1209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7" name="Group 126"/>
                <p:cNvGrpSpPr>
                  <a:grpSpLocks/>
                </p:cNvGrpSpPr>
                <p:nvPr/>
              </p:nvGrpSpPr>
              <p:grpSpPr bwMode="auto">
                <a:xfrm>
                  <a:off x="2397" y="1209"/>
                  <a:ext cx="410" cy="403"/>
                  <a:chOff x="2397" y="1209"/>
                  <a:chExt cx="410" cy="403"/>
                </a:xfrm>
              </p:grpSpPr>
              <p:sp>
                <p:nvSpPr>
                  <p:cNvPr id="6056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1209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6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1209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8" name="Group 129"/>
                <p:cNvGrpSpPr>
                  <a:grpSpLocks/>
                </p:cNvGrpSpPr>
                <p:nvPr/>
              </p:nvGrpSpPr>
              <p:grpSpPr bwMode="auto">
                <a:xfrm>
                  <a:off x="2807" y="1209"/>
                  <a:ext cx="401" cy="403"/>
                  <a:chOff x="2807" y="1209"/>
                  <a:chExt cx="401" cy="403"/>
                </a:xfrm>
              </p:grpSpPr>
              <p:sp>
                <p:nvSpPr>
                  <p:cNvPr id="6056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1209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6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1209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69" name="Group 132"/>
                <p:cNvGrpSpPr>
                  <a:grpSpLocks/>
                </p:cNvGrpSpPr>
                <p:nvPr/>
              </p:nvGrpSpPr>
              <p:grpSpPr bwMode="auto">
                <a:xfrm>
                  <a:off x="0" y="1612"/>
                  <a:ext cx="378" cy="403"/>
                  <a:chOff x="0" y="1612"/>
                  <a:chExt cx="378" cy="403"/>
                </a:xfrm>
              </p:grpSpPr>
              <p:sp>
                <p:nvSpPr>
                  <p:cNvPr id="6056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612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64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12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0" name="Group 135"/>
                <p:cNvGrpSpPr>
                  <a:grpSpLocks/>
                </p:cNvGrpSpPr>
                <p:nvPr/>
              </p:nvGrpSpPr>
              <p:grpSpPr bwMode="auto">
                <a:xfrm>
                  <a:off x="378" y="1612"/>
                  <a:ext cx="394" cy="403"/>
                  <a:chOff x="378" y="1612"/>
                  <a:chExt cx="394" cy="403"/>
                </a:xfrm>
              </p:grpSpPr>
              <p:sp>
                <p:nvSpPr>
                  <p:cNvPr id="6056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1612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6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1612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1" name="Group 138"/>
                <p:cNvGrpSpPr>
                  <a:grpSpLocks/>
                </p:cNvGrpSpPr>
                <p:nvPr/>
              </p:nvGrpSpPr>
              <p:grpSpPr bwMode="auto">
                <a:xfrm>
                  <a:off x="772" y="1612"/>
                  <a:ext cx="402" cy="403"/>
                  <a:chOff x="772" y="1612"/>
                  <a:chExt cx="402" cy="403"/>
                </a:xfrm>
              </p:grpSpPr>
              <p:sp>
                <p:nvSpPr>
                  <p:cNvPr id="60559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1612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60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1612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2" name="Group 141"/>
                <p:cNvGrpSpPr>
                  <a:grpSpLocks/>
                </p:cNvGrpSpPr>
                <p:nvPr/>
              </p:nvGrpSpPr>
              <p:grpSpPr bwMode="auto">
                <a:xfrm>
                  <a:off x="1174" y="1612"/>
                  <a:ext cx="406" cy="403"/>
                  <a:chOff x="1174" y="1612"/>
                  <a:chExt cx="406" cy="403"/>
                </a:xfrm>
              </p:grpSpPr>
              <p:sp>
                <p:nvSpPr>
                  <p:cNvPr id="60557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1612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58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1612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3" name="Group 144"/>
                <p:cNvGrpSpPr>
                  <a:grpSpLocks/>
                </p:cNvGrpSpPr>
                <p:nvPr/>
              </p:nvGrpSpPr>
              <p:grpSpPr bwMode="auto">
                <a:xfrm>
                  <a:off x="1580" y="1612"/>
                  <a:ext cx="408" cy="403"/>
                  <a:chOff x="1580" y="1612"/>
                  <a:chExt cx="408" cy="403"/>
                </a:xfrm>
              </p:grpSpPr>
              <p:sp>
                <p:nvSpPr>
                  <p:cNvPr id="60555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1612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56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1612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4" name="Group 147"/>
                <p:cNvGrpSpPr>
                  <a:grpSpLocks/>
                </p:cNvGrpSpPr>
                <p:nvPr/>
              </p:nvGrpSpPr>
              <p:grpSpPr bwMode="auto">
                <a:xfrm>
                  <a:off x="1988" y="1612"/>
                  <a:ext cx="409" cy="403"/>
                  <a:chOff x="1988" y="1612"/>
                  <a:chExt cx="409" cy="403"/>
                </a:xfrm>
              </p:grpSpPr>
              <p:sp>
                <p:nvSpPr>
                  <p:cNvPr id="60553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1612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54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1612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5" name="Group 150"/>
                <p:cNvGrpSpPr>
                  <a:grpSpLocks/>
                </p:cNvGrpSpPr>
                <p:nvPr/>
              </p:nvGrpSpPr>
              <p:grpSpPr bwMode="auto">
                <a:xfrm>
                  <a:off x="2397" y="1612"/>
                  <a:ext cx="410" cy="403"/>
                  <a:chOff x="2397" y="1612"/>
                  <a:chExt cx="410" cy="403"/>
                </a:xfrm>
              </p:grpSpPr>
              <p:sp>
                <p:nvSpPr>
                  <p:cNvPr id="60551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1612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5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1612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6" name="Group 153"/>
                <p:cNvGrpSpPr>
                  <a:grpSpLocks/>
                </p:cNvGrpSpPr>
                <p:nvPr/>
              </p:nvGrpSpPr>
              <p:grpSpPr bwMode="auto">
                <a:xfrm>
                  <a:off x="2807" y="1612"/>
                  <a:ext cx="401" cy="403"/>
                  <a:chOff x="2807" y="1612"/>
                  <a:chExt cx="401" cy="403"/>
                </a:xfrm>
              </p:grpSpPr>
              <p:sp>
                <p:nvSpPr>
                  <p:cNvPr id="60549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1612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50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1612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7" name="Group 156"/>
                <p:cNvGrpSpPr>
                  <a:grpSpLocks/>
                </p:cNvGrpSpPr>
                <p:nvPr/>
              </p:nvGrpSpPr>
              <p:grpSpPr bwMode="auto">
                <a:xfrm>
                  <a:off x="0" y="2015"/>
                  <a:ext cx="378" cy="403"/>
                  <a:chOff x="0" y="2015"/>
                  <a:chExt cx="378" cy="403"/>
                </a:xfrm>
              </p:grpSpPr>
              <p:sp>
                <p:nvSpPr>
                  <p:cNvPr id="60547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015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48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015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8" name="Group 159"/>
                <p:cNvGrpSpPr>
                  <a:grpSpLocks/>
                </p:cNvGrpSpPr>
                <p:nvPr/>
              </p:nvGrpSpPr>
              <p:grpSpPr bwMode="auto">
                <a:xfrm>
                  <a:off x="378" y="2015"/>
                  <a:ext cx="394" cy="403"/>
                  <a:chOff x="378" y="2015"/>
                  <a:chExt cx="394" cy="403"/>
                </a:xfrm>
              </p:grpSpPr>
              <p:sp>
                <p:nvSpPr>
                  <p:cNvPr id="60545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2015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46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2015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79" name="Group 162"/>
                <p:cNvGrpSpPr>
                  <a:grpSpLocks/>
                </p:cNvGrpSpPr>
                <p:nvPr/>
              </p:nvGrpSpPr>
              <p:grpSpPr bwMode="auto">
                <a:xfrm>
                  <a:off x="772" y="2015"/>
                  <a:ext cx="402" cy="403"/>
                  <a:chOff x="772" y="2015"/>
                  <a:chExt cx="402" cy="403"/>
                </a:xfrm>
              </p:grpSpPr>
              <p:sp>
                <p:nvSpPr>
                  <p:cNvPr id="60543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2015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44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2015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0" name="Group 165"/>
                <p:cNvGrpSpPr>
                  <a:grpSpLocks/>
                </p:cNvGrpSpPr>
                <p:nvPr/>
              </p:nvGrpSpPr>
              <p:grpSpPr bwMode="auto">
                <a:xfrm>
                  <a:off x="1174" y="2015"/>
                  <a:ext cx="406" cy="403"/>
                  <a:chOff x="1174" y="2015"/>
                  <a:chExt cx="406" cy="403"/>
                </a:xfrm>
              </p:grpSpPr>
              <p:sp>
                <p:nvSpPr>
                  <p:cNvPr id="60541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015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42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2015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1" name="Group 168"/>
                <p:cNvGrpSpPr>
                  <a:grpSpLocks/>
                </p:cNvGrpSpPr>
                <p:nvPr/>
              </p:nvGrpSpPr>
              <p:grpSpPr bwMode="auto">
                <a:xfrm>
                  <a:off x="1580" y="2015"/>
                  <a:ext cx="408" cy="403"/>
                  <a:chOff x="1580" y="2015"/>
                  <a:chExt cx="408" cy="403"/>
                </a:xfrm>
              </p:grpSpPr>
              <p:sp>
                <p:nvSpPr>
                  <p:cNvPr id="60539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2015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40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2015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2" name="Group 171"/>
                <p:cNvGrpSpPr>
                  <a:grpSpLocks/>
                </p:cNvGrpSpPr>
                <p:nvPr/>
              </p:nvGrpSpPr>
              <p:grpSpPr bwMode="auto">
                <a:xfrm>
                  <a:off x="1988" y="2015"/>
                  <a:ext cx="409" cy="403"/>
                  <a:chOff x="1988" y="2015"/>
                  <a:chExt cx="409" cy="403"/>
                </a:xfrm>
              </p:grpSpPr>
              <p:sp>
                <p:nvSpPr>
                  <p:cNvPr id="60537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2015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38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2015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3" name="Group 174"/>
                <p:cNvGrpSpPr>
                  <a:grpSpLocks/>
                </p:cNvGrpSpPr>
                <p:nvPr/>
              </p:nvGrpSpPr>
              <p:grpSpPr bwMode="auto">
                <a:xfrm>
                  <a:off x="2397" y="2015"/>
                  <a:ext cx="410" cy="403"/>
                  <a:chOff x="2397" y="2015"/>
                  <a:chExt cx="410" cy="403"/>
                </a:xfrm>
              </p:grpSpPr>
              <p:sp>
                <p:nvSpPr>
                  <p:cNvPr id="60535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015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36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2015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4" name="Group 177"/>
                <p:cNvGrpSpPr>
                  <a:grpSpLocks/>
                </p:cNvGrpSpPr>
                <p:nvPr/>
              </p:nvGrpSpPr>
              <p:grpSpPr bwMode="auto">
                <a:xfrm>
                  <a:off x="2807" y="2015"/>
                  <a:ext cx="401" cy="403"/>
                  <a:chOff x="2807" y="2015"/>
                  <a:chExt cx="401" cy="403"/>
                </a:xfrm>
              </p:grpSpPr>
              <p:sp>
                <p:nvSpPr>
                  <p:cNvPr id="60533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2015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34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2015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5" name="Group 180"/>
                <p:cNvGrpSpPr>
                  <a:grpSpLocks/>
                </p:cNvGrpSpPr>
                <p:nvPr/>
              </p:nvGrpSpPr>
              <p:grpSpPr bwMode="auto">
                <a:xfrm>
                  <a:off x="0" y="2418"/>
                  <a:ext cx="378" cy="403"/>
                  <a:chOff x="0" y="2418"/>
                  <a:chExt cx="378" cy="403"/>
                </a:xfrm>
              </p:grpSpPr>
              <p:sp>
                <p:nvSpPr>
                  <p:cNvPr id="60531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418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32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418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6" name="Group 183"/>
                <p:cNvGrpSpPr>
                  <a:grpSpLocks/>
                </p:cNvGrpSpPr>
                <p:nvPr/>
              </p:nvGrpSpPr>
              <p:grpSpPr bwMode="auto">
                <a:xfrm>
                  <a:off x="378" y="2418"/>
                  <a:ext cx="394" cy="403"/>
                  <a:chOff x="378" y="2418"/>
                  <a:chExt cx="394" cy="403"/>
                </a:xfrm>
              </p:grpSpPr>
              <p:sp>
                <p:nvSpPr>
                  <p:cNvPr id="6052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2418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30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2418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7" name="Group 186"/>
                <p:cNvGrpSpPr>
                  <a:grpSpLocks/>
                </p:cNvGrpSpPr>
                <p:nvPr/>
              </p:nvGrpSpPr>
              <p:grpSpPr bwMode="auto">
                <a:xfrm>
                  <a:off x="772" y="2418"/>
                  <a:ext cx="402" cy="403"/>
                  <a:chOff x="772" y="2418"/>
                  <a:chExt cx="402" cy="403"/>
                </a:xfrm>
              </p:grpSpPr>
              <p:sp>
                <p:nvSpPr>
                  <p:cNvPr id="60527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2418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28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2418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8" name="Group 189"/>
                <p:cNvGrpSpPr>
                  <a:grpSpLocks/>
                </p:cNvGrpSpPr>
                <p:nvPr/>
              </p:nvGrpSpPr>
              <p:grpSpPr bwMode="auto">
                <a:xfrm>
                  <a:off x="1174" y="2418"/>
                  <a:ext cx="406" cy="403"/>
                  <a:chOff x="1174" y="2418"/>
                  <a:chExt cx="406" cy="403"/>
                </a:xfrm>
              </p:grpSpPr>
              <p:sp>
                <p:nvSpPr>
                  <p:cNvPr id="60525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418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26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2418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89" name="Group 192"/>
                <p:cNvGrpSpPr>
                  <a:grpSpLocks/>
                </p:cNvGrpSpPr>
                <p:nvPr/>
              </p:nvGrpSpPr>
              <p:grpSpPr bwMode="auto">
                <a:xfrm>
                  <a:off x="1580" y="2418"/>
                  <a:ext cx="408" cy="403"/>
                  <a:chOff x="1580" y="2418"/>
                  <a:chExt cx="408" cy="403"/>
                </a:xfrm>
              </p:grpSpPr>
              <p:sp>
                <p:nvSpPr>
                  <p:cNvPr id="60523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2418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24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2418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0" name="Group 195"/>
                <p:cNvGrpSpPr>
                  <a:grpSpLocks/>
                </p:cNvGrpSpPr>
                <p:nvPr/>
              </p:nvGrpSpPr>
              <p:grpSpPr bwMode="auto">
                <a:xfrm>
                  <a:off x="1988" y="2418"/>
                  <a:ext cx="409" cy="403"/>
                  <a:chOff x="1988" y="2418"/>
                  <a:chExt cx="409" cy="403"/>
                </a:xfrm>
              </p:grpSpPr>
              <p:sp>
                <p:nvSpPr>
                  <p:cNvPr id="60521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2418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22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2418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1" name="Group 198"/>
                <p:cNvGrpSpPr>
                  <a:grpSpLocks/>
                </p:cNvGrpSpPr>
                <p:nvPr/>
              </p:nvGrpSpPr>
              <p:grpSpPr bwMode="auto">
                <a:xfrm>
                  <a:off x="2397" y="2418"/>
                  <a:ext cx="410" cy="403"/>
                  <a:chOff x="2397" y="2418"/>
                  <a:chExt cx="410" cy="403"/>
                </a:xfrm>
              </p:grpSpPr>
              <p:sp>
                <p:nvSpPr>
                  <p:cNvPr id="6051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418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2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2418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2" name="Group 201"/>
                <p:cNvGrpSpPr>
                  <a:grpSpLocks/>
                </p:cNvGrpSpPr>
                <p:nvPr/>
              </p:nvGrpSpPr>
              <p:grpSpPr bwMode="auto">
                <a:xfrm>
                  <a:off x="2807" y="2418"/>
                  <a:ext cx="401" cy="403"/>
                  <a:chOff x="2807" y="2418"/>
                  <a:chExt cx="401" cy="403"/>
                </a:xfrm>
              </p:grpSpPr>
              <p:sp>
                <p:nvSpPr>
                  <p:cNvPr id="60517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2418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18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2418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3" name="Group 204"/>
                <p:cNvGrpSpPr>
                  <a:grpSpLocks/>
                </p:cNvGrpSpPr>
                <p:nvPr/>
              </p:nvGrpSpPr>
              <p:grpSpPr bwMode="auto">
                <a:xfrm>
                  <a:off x="0" y="2821"/>
                  <a:ext cx="378" cy="403"/>
                  <a:chOff x="0" y="2821"/>
                  <a:chExt cx="378" cy="403"/>
                </a:xfrm>
              </p:grpSpPr>
              <p:sp>
                <p:nvSpPr>
                  <p:cNvPr id="6051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821"/>
                    <a:ext cx="29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1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21"/>
                    <a:ext cx="37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4" name="Group 207"/>
                <p:cNvGrpSpPr>
                  <a:grpSpLocks/>
                </p:cNvGrpSpPr>
                <p:nvPr/>
              </p:nvGrpSpPr>
              <p:grpSpPr bwMode="auto">
                <a:xfrm>
                  <a:off x="378" y="2821"/>
                  <a:ext cx="394" cy="403"/>
                  <a:chOff x="378" y="2821"/>
                  <a:chExt cx="394" cy="403"/>
                </a:xfrm>
              </p:grpSpPr>
              <p:sp>
                <p:nvSpPr>
                  <p:cNvPr id="60513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421" y="2821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14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378" y="2821"/>
                    <a:ext cx="39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5" name="Group 210"/>
                <p:cNvGrpSpPr>
                  <a:grpSpLocks/>
                </p:cNvGrpSpPr>
                <p:nvPr/>
              </p:nvGrpSpPr>
              <p:grpSpPr bwMode="auto">
                <a:xfrm>
                  <a:off x="772" y="2821"/>
                  <a:ext cx="402" cy="403"/>
                  <a:chOff x="772" y="2821"/>
                  <a:chExt cx="402" cy="403"/>
                </a:xfrm>
              </p:grpSpPr>
              <p:sp>
                <p:nvSpPr>
                  <p:cNvPr id="6051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2821"/>
                    <a:ext cx="316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1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2821"/>
                    <a:ext cx="402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6" name="Group 213"/>
                <p:cNvGrpSpPr>
                  <a:grpSpLocks/>
                </p:cNvGrpSpPr>
                <p:nvPr/>
              </p:nvGrpSpPr>
              <p:grpSpPr bwMode="auto">
                <a:xfrm>
                  <a:off x="1174" y="2821"/>
                  <a:ext cx="406" cy="403"/>
                  <a:chOff x="1174" y="2821"/>
                  <a:chExt cx="406" cy="403"/>
                </a:xfrm>
              </p:grpSpPr>
              <p:sp>
                <p:nvSpPr>
                  <p:cNvPr id="60509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1217" y="2821"/>
                    <a:ext cx="320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10" name="Rectangle 215"/>
                  <p:cNvSpPr>
                    <a:spLocks noChangeArrowheads="1"/>
                  </p:cNvSpPr>
                  <p:nvPr/>
                </p:nvSpPr>
                <p:spPr bwMode="auto">
                  <a:xfrm>
                    <a:off x="1174" y="2821"/>
                    <a:ext cx="406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7" name="Group 216"/>
                <p:cNvGrpSpPr>
                  <a:grpSpLocks/>
                </p:cNvGrpSpPr>
                <p:nvPr/>
              </p:nvGrpSpPr>
              <p:grpSpPr bwMode="auto">
                <a:xfrm>
                  <a:off x="1580" y="2821"/>
                  <a:ext cx="408" cy="403"/>
                  <a:chOff x="1580" y="2821"/>
                  <a:chExt cx="408" cy="403"/>
                </a:xfrm>
              </p:grpSpPr>
              <p:sp>
                <p:nvSpPr>
                  <p:cNvPr id="60507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2821"/>
                    <a:ext cx="322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08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1580" y="2821"/>
                    <a:ext cx="408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8" name="Group 219"/>
                <p:cNvGrpSpPr>
                  <a:grpSpLocks/>
                </p:cNvGrpSpPr>
                <p:nvPr/>
              </p:nvGrpSpPr>
              <p:grpSpPr bwMode="auto">
                <a:xfrm>
                  <a:off x="1988" y="2821"/>
                  <a:ext cx="409" cy="403"/>
                  <a:chOff x="1988" y="2821"/>
                  <a:chExt cx="409" cy="403"/>
                </a:xfrm>
              </p:grpSpPr>
              <p:sp>
                <p:nvSpPr>
                  <p:cNvPr id="60505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2821"/>
                    <a:ext cx="323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06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988" y="2821"/>
                    <a:ext cx="409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99" name="Group 222"/>
                <p:cNvGrpSpPr>
                  <a:grpSpLocks/>
                </p:cNvGrpSpPr>
                <p:nvPr/>
              </p:nvGrpSpPr>
              <p:grpSpPr bwMode="auto">
                <a:xfrm>
                  <a:off x="2397" y="2821"/>
                  <a:ext cx="410" cy="403"/>
                  <a:chOff x="2397" y="2821"/>
                  <a:chExt cx="410" cy="403"/>
                </a:xfrm>
              </p:grpSpPr>
              <p:sp>
                <p:nvSpPr>
                  <p:cNvPr id="60503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821"/>
                    <a:ext cx="3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04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397" y="2821"/>
                    <a:ext cx="41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00" name="Group 225"/>
                <p:cNvGrpSpPr>
                  <a:grpSpLocks/>
                </p:cNvGrpSpPr>
                <p:nvPr/>
              </p:nvGrpSpPr>
              <p:grpSpPr bwMode="auto">
                <a:xfrm>
                  <a:off x="2807" y="2821"/>
                  <a:ext cx="401" cy="403"/>
                  <a:chOff x="2807" y="2821"/>
                  <a:chExt cx="401" cy="403"/>
                </a:xfrm>
              </p:grpSpPr>
              <p:sp>
                <p:nvSpPr>
                  <p:cNvPr id="60501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2821"/>
                    <a:ext cx="315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zh-CN" altLang="en-US" sz="1200">
                        <a:latin typeface="Times New Roman" pitchFamily="18" charset="0"/>
                      </a:rPr>
                      <a:t> </a:t>
                    </a:r>
                    <a:endParaRPr kumimoji="1" lang="zh-CN" altLang="en-US" sz="1200">
                      <a:latin typeface="Arial" charset="0"/>
                    </a:endParaRPr>
                  </a:p>
                  <a:p>
                    <a:pPr algn="just" eaLnBrk="0" hangingPunct="0"/>
                    <a:endParaRPr kumimoji="1" lang="zh-CN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050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2821"/>
                    <a:ext cx="401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436" name="Rectangle 228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3214" cy="3230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429" name="Oval 229"/>
            <p:cNvSpPr>
              <a:spLocks noChangeArrowheads="1"/>
            </p:cNvSpPr>
            <p:nvPr/>
          </p:nvSpPr>
          <p:spPr bwMode="auto">
            <a:xfrm>
              <a:off x="7086600" y="1143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Oval 230"/>
            <p:cNvSpPr>
              <a:spLocks noChangeArrowheads="1"/>
            </p:cNvSpPr>
            <p:nvPr/>
          </p:nvSpPr>
          <p:spPr bwMode="auto">
            <a:xfrm>
              <a:off x="7543800" y="914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431" name="Object 231"/>
            <p:cNvGraphicFramePr>
              <a:graphicFrameLocks noChangeAspect="1"/>
            </p:cNvGraphicFramePr>
            <p:nvPr/>
          </p:nvGraphicFramePr>
          <p:xfrm>
            <a:off x="7010400" y="1219200"/>
            <a:ext cx="754063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4" name="Equation" r:id="rId12" imgW="583947" imgH="228501" progId="Equation.DSMT4">
                    <p:embed/>
                  </p:oleObj>
                </mc:Choice>
                <mc:Fallback>
                  <p:oleObj name="Equation" r:id="rId12" imgW="583947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400" y="1219200"/>
                          <a:ext cx="754063" cy="29368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232"/>
            <p:cNvGraphicFramePr>
              <a:graphicFrameLocks noChangeAspect="1"/>
            </p:cNvGraphicFramePr>
            <p:nvPr/>
          </p:nvGraphicFramePr>
          <p:xfrm>
            <a:off x="7239000" y="609600"/>
            <a:ext cx="741363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5" name="Equation" r:id="rId14" imgW="609600" imgH="228600" progId="Equation.DSMT4">
                    <p:embed/>
                  </p:oleObj>
                </mc:Choice>
                <mc:Fallback>
                  <p:oleObj name="Equation" r:id="rId14" imgW="60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609600"/>
                          <a:ext cx="741363" cy="2762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3" name="Oval 233"/>
            <p:cNvSpPr>
              <a:spLocks noChangeArrowheads="1"/>
            </p:cNvSpPr>
            <p:nvPr/>
          </p:nvSpPr>
          <p:spPr bwMode="auto">
            <a:xfrm>
              <a:off x="8229600" y="304800"/>
              <a:ext cx="76200" cy="762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Oval 234"/>
            <p:cNvSpPr>
              <a:spLocks noChangeArrowheads="1"/>
            </p:cNvSpPr>
            <p:nvPr/>
          </p:nvSpPr>
          <p:spPr bwMode="auto">
            <a:xfrm>
              <a:off x="8458200" y="533400"/>
              <a:ext cx="76200" cy="762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5257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479550" y="1981200"/>
            <a:ext cx="7626350" cy="4419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提取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latin typeface="宋体" pitchFamily="2" charset="-122"/>
              </a:rPr>
              <a:t>划分图像为若干</a:t>
            </a:r>
            <a:r>
              <a:rPr lang="zh-CN" altLang="en-US" sz="2400" dirty="0" smtClean="0"/>
              <a:t>8</a:t>
            </a:r>
            <a:r>
              <a:rPr lang="zh-CN" altLang="en-US" sz="2400" dirty="0" smtClean="0">
                <a:latin typeface="宋体" pitchFamily="2" charset="-122"/>
              </a:rPr>
              <a:t>×</a:t>
            </a:r>
            <a:r>
              <a:rPr lang="zh-CN" altLang="en-US" sz="2400" dirty="0" smtClean="0"/>
              <a:t>8小</a:t>
            </a:r>
            <a:r>
              <a:rPr lang="zh-CN" altLang="en-US" sz="2400" dirty="0" smtClean="0">
                <a:latin typeface="宋体" pitchFamily="2" charset="-122"/>
              </a:rPr>
              <a:t>块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宋体" pitchFamily="2" charset="-122"/>
              </a:rPr>
              <a:t>对各个小块分别做二维</a:t>
            </a:r>
            <a:r>
              <a:rPr lang="en-US" altLang="zh-CN" sz="2400" dirty="0" smtClean="0">
                <a:latin typeface="宋体" pitchFamily="2" charset="-122"/>
              </a:rPr>
              <a:t>DCT</a:t>
            </a:r>
            <a:r>
              <a:rPr lang="zh-CN" altLang="en-US" sz="2400" dirty="0" smtClean="0">
                <a:latin typeface="宋体" pitchFamily="2" charset="-122"/>
              </a:rPr>
              <a:t>变换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宋体" pitchFamily="2" charset="-122"/>
              </a:rPr>
              <a:t>比较每一块中约定位置的</a:t>
            </a:r>
            <a:r>
              <a:rPr lang="en-US" altLang="zh-CN" sz="2400" dirty="0" smtClean="0"/>
              <a:t>DCT</a:t>
            </a:r>
            <a:r>
              <a:rPr lang="zh-CN" altLang="en-US" sz="2400" dirty="0" smtClean="0">
                <a:latin typeface="宋体" pitchFamily="2" charset="-122"/>
              </a:rPr>
              <a:t>系数值，根据其相对大小，得到隐藏信息的比特串，从而恢复出秘密信息</a:t>
            </a:r>
            <a:r>
              <a:rPr lang="zh-CN" altLang="en-US" sz="2400" dirty="0" smtClean="0"/>
              <a:t> </a:t>
            </a:r>
          </a:p>
          <a:p>
            <a:pPr eaLnBrk="1" hangingPunct="1">
              <a:defRPr/>
            </a:pPr>
            <a:r>
              <a:rPr lang="zh-CN" altLang="en-US" sz="2800" dirty="0" smtClean="0"/>
              <a:t>特点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不需原始图像</a:t>
            </a:r>
          </a:p>
          <a:p>
            <a:pPr eaLnBrk="1" hangingPunct="1">
              <a:defRPr/>
            </a:pPr>
            <a:r>
              <a:rPr lang="zh-CN" altLang="en-US" sz="2800" dirty="0" smtClean="0"/>
              <a:t>注意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如果选定位置的两个系数相差太大，则对图像影响较大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增大差距，代表无效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应选择相近的值，如中频系数</a:t>
            </a:r>
          </a:p>
        </p:txBody>
      </p:sp>
    </p:spTree>
    <p:extLst>
      <p:ext uri="{BB962C8B-B14F-4D97-AF65-F5344CB8AC3E}">
        <p14:creationId xmlns:p14="http://schemas.microsoft.com/office/powerpoint/2010/main" val="35845605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宋体" pitchFamily="2" charset="-122"/>
              </a:rPr>
              <a:t>扩展</a:t>
            </a:r>
            <a:endParaRPr lang="en-US" altLang="zh-CN" sz="2800" dirty="0" smtClean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宋体" pitchFamily="2" charset="-122"/>
              </a:rPr>
              <a:t>利用</a:t>
            </a:r>
            <a:r>
              <a:rPr lang="en-US" altLang="zh-CN" sz="2400" dirty="0" smtClean="0">
                <a:latin typeface="宋体" pitchFamily="2" charset="-122"/>
              </a:rPr>
              <a:t>DCT</a:t>
            </a:r>
            <a:r>
              <a:rPr lang="zh-CN" altLang="en-US" sz="2400" dirty="0" smtClean="0">
                <a:latin typeface="宋体" pitchFamily="2" charset="-122"/>
              </a:rPr>
              <a:t>中频系数中的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三个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系数</a:t>
            </a:r>
            <a:r>
              <a:rPr lang="zh-CN" altLang="en-US" sz="2400" dirty="0" smtClean="0">
                <a:latin typeface="宋体" pitchFamily="2" charset="-122"/>
              </a:rPr>
              <a:t>之间的相对关系隐藏信息</a:t>
            </a:r>
            <a:r>
              <a:rPr lang="zh-CN" alt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嵌入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选择三个位置             ，           ，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宋体" pitchFamily="2" charset="-122"/>
              </a:rPr>
              <a:t>嵌入1：令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宋体" pitchFamily="2" charset="-122"/>
              </a:rPr>
              <a:t>嵌入0：令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宋体" pitchFamily="2" charset="-122"/>
              </a:rPr>
              <a:t>如果数据不符，则修改这三个系数值，使得它们满足上述关系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宋体" pitchFamily="2" charset="-122"/>
              </a:rPr>
              <a:t>选择参数</a:t>
            </a:r>
            <a:r>
              <a:rPr lang="en-US" altLang="zh-CN" sz="2400" dirty="0" smtClean="0"/>
              <a:t>D</a:t>
            </a:r>
            <a:r>
              <a:rPr lang="zh-CN" altLang="en-US" sz="2400" dirty="0" smtClean="0">
                <a:latin typeface="宋体" pitchFamily="2" charset="-122"/>
              </a:rPr>
              <a:t>要权衡算法的稳健性和透明性</a:t>
            </a:r>
            <a:endParaRPr lang="en-US" altLang="zh-CN" sz="2400" dirty="0" smtClean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D</a:t>
            </a:r>
            <a:r>
              <a:rPr lang="zh-CN" altLang="en-US" sz="2400" dirty="0" smtClean="0">
                <a:latin typeface="宋体" pitchFamily="2" charset="-122"/>
              </a:rPr>
              <a:t>越大，隐藏算法对于图像处理就越健壮，但是对图像的改动就越大，越容易引起察觉</a:t>
            </a:r>
            <a:r>
              <a:rPr lang="zh-CN" altLang="en-US" sz="2400" dirty="0" smtClean="0"/>
              <a:t>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14813" y="3252788"/>
            <a:ext cx="3357562" cy="390525"/>
            <a:chOff x="4214810" y="3181351"/>
            <a:chExt cx="3357586" cy="390525"/>
          </a:xfrm>
        </p:grpSpPr>
        <p:graphicFrame>
          <p:nvGraphicFramePr>
            <p:cNvPr id="62561" name="Object 8"/>
            <p:cNvGraphicFramePr>
              <a:graphicFrameLocks noChangeAspect="1"/>
            </p:cNvGraphicFramePr>
            <p:nvPr/>
          </p:nvGraphicFramePr>
          <p:xfrm>
            <a:off x="4214810" y="3198813"/>
            <a:ext cx="74160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69" name="Equation" r:id="rId4" imgW="457002" imgH="215806" progId="Equation.DSMT4">
                    <p:embed/>
                  </p:oleObj>
                </mc:Choice>
                <mc:Fallback>
                  <p:oleObj name="Equation" r:id="rId4" imgW="457002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3198813"/>
                          <a:ext cx="741603" cy="35560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2" name="Object 9"/>
            <p:cNvGraphicFramePr>
              <a:graphicFrameLocks noChangeAspect="1"/>
            </p:cNvGraphicFramePr>
            <p:nvPr/>
          </p:nvGraphicFramePr>
          <p:xfrm>
            <a:off x="5500694" y="3186108"/>
            <a:ext cx="857272" cy="38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70" name="Equation" r:id="rId6" imgW="494870" imgH="215713" progId="Equation.DSMT4">
                    <p:embed/>
                  </p:oleObj>
                </mc:Choice>
                <mc:Fallback>
                  <p:oleObj name="Equation" r:id="rId6" imgW="494870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94" y="3186108"/>
                          <a:ext cx="857272" cy="38101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3" name="Object 10"/>
            <p:cNvGraphicFramePr>
              <a:graphicFrameLocks noChangeAspect="1"/>
            </p:cNvGraphicFramePr>
            <p:nvPr/>
          </p:nvGraphicFramePr>
          <p:xfrm>
            <a:off x="6807221" y="3181351"/>
            <a:ext cx="7651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71" name="Equation" r:id="rId8" imgW="457200" imgH="228600" progId="Equation.DSMT4">
                    <p:embed/>
                  </p:oleObj>
                </mc:Choice>
                <mc:Fallback>
                  <p:oleObj name="Equation" r:id="rId8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7221" y="3181351"/>
                          <a:ext cx="765175" cy="3905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705225" y="3676650"/>
            <a:ext cx="4867275" cy="323850"/>
            <a:chOff x="3705254" y="3571876"/>
            <a:chExt cx="4867274" cy="323312"/>
          </a:xfrm>
        </p:grpSpPr>
        <p:graphicFrame>
          <p:nvGraphicFramePr>
            <p:cNvPr id="6255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298988"/>
                </p:ext>
              </p:extLst>
            </p:nvPr>
          </p:nvGraphicFramePr>
          <p:xfrm>
            <a:off x="3705254" y="3579813"/>
            <a:ext cx="2224068" cy="315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72" name="Equation" r:id="rId10" imgW="1612900" imgH="228600" progId="Equation.DSMT4">
                    <p:embed/>
                  </p:oleObj>
                </mc:Choice>
                <mc:Fallback>
                  <p:oleObj name="Equation" r:id="rId10" imgW="1612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254" y="3579813"/>
                          <a:ext cx="2224068" cy="31537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0" name="Object 12"/>
            <p:cNvGraphicFramePr>
              <a:graphicFrameLocks noChangeAspect="1"/>
            </p:cNvGraphicFramePr>
            <p:nvPr/>
          </p:nvGraphicFramePr>
          <p:xfrm>
            <a:off x="6257954" y="3571876"/>
            <a:ext cx="2314574" cy="32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73" name="Equation" r:id="rId12" imgW="1651000" imgH="228600" progId="Equation.DSMT4">
                    <p:embed/>
                  </p:oleObj>
                </mc:Choice>
                <mc:Fallback>
                  <p:oleObj name="Equation" r:id="rId12" imgW="165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7954" y="3571876"/>
                          <a:ext cx="2314574" cy="32110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705225" y="4033838"/>
            <a:ext cx="4876800" cy="323850"/>
            <a:chOff x="3705254" y="3929066"/>
            <a:chExt cx="4876800" cy="323850"/>
          </a:xfrm>
        </p:grpSpPr>
        <p:graphicFrame>
          <p:nvGraphicFramePr>
            <p:cNvPr id="62557" name="Object 13"/>
            <p:cNvGraphicFramePr>
              <a:graphicFrameLocks noChangeAspect="1"/>
            </p:cNvGraphicFramePr>
            <p:nvPr/>
          </p:nvGraphicFramePr>
          <p:xfrm>
            <a:off x="3705254" y="3933829"/>
            <a:ext cx="22098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74" name="Equation" r:id="rId14" imgW="1612900" imgH="228600" progId="Equation.DSMT4">
                    <p:embed/>
                  </p:oleObj>
                </mc:Choice>
                <mc:Fallback>
                  <p:oleObj name="Equation" r:id="rId14" imgW="1612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254" y="3933829"/>
                          <a:ext cx="22098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58" name="Object 14"/>
            <p:cNvGraphicFramePr>
              <a:graphicFrameLocks noChangeAspect="1"/>
            </p:cNvGraphicFramePr>
            <p:nvPr/>
          </p:nvGraphicFramePr>
          <p:xfrm>
            <a:off x="6257954" y="3929066"/>
            <a:ext cx="23241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75" name="Equation" r:id="rId16" imgW="1638300" imgH="228600" progId="Equation.DSMT4">
                    <p:embed/>
                  </p:oleObj>
                </mc:Choice>
                <mc:Fallback>
                  <p:oleObj name="Equation" r:id="rId16" imgW="163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7954" y="3929066"/>
                          <a:ext cx="232410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426" name="Group 106"/>
          <p:cNvGraphicFramePr>
            <a:graphicFrameLocks noGrp="1"/>
          </p:cNvGraphicFramePr>
          <p:nvPr/>
        </p:nvGraphicFramePr>
        <p:xfrm>
          <a:off x="5857875" y="1571625"/>
          <a:ext cx="1643065" cy="1706576"/>
        </p:xfrm>
        <a:graphic>
          <a:graphicData uri="http://schemas.openxmlformats.org/drawingml/2006/table">
            <a:tbl>
              <a:tblPr/>
              <a:tblGrid>
                <a:gridCol w="204516"/>
                <a:gridCol w="206251"/>
                <a:gridCol w="223582"/>
                <a:gridCol w="187184"/>
                <a:gridCol w="204516"/>
                <a:gridCol w="209717"/>
                <a:gridCol w="202783"/>
                <a:gridCol w="204516"/>
              </a:tblGrid>
              <a:tr h="213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8000" marR="18000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021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如果需要做的修改太大，则放弃该块，将其</a:t>
            </a:r>
            <a:r>
              <a:rPr lang="zh-CN" altLang="en-US" b="1" dirty="0" smtClean="0">
                <a:solidFill>
                  <a:srgbClr val="FF0000"/>
                </a:solidFill>
              </a:rPr>
              <a:t>标识为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无效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</a:rPr>
              <a:t>”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无效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：对这三个系数做小量的修改使得它们满足下面条件之一：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/>
              <a:t>  或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810979"/>
              </p:ext>
            </p:extLst>
          </p:nvPr>
        </p:nvGraphicFramePr>
        <p:xfrm>
          <a:off x="2625725" y="3941763"/>
          <a:ext cx="40449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8" name="Equation" r:id="rId4" imgW="1917360" imgH="215640" progId="Equation.DSMT4">
                  <p:embed/>
                </p:oleObj>
              </mc:Choice>
              <mc:Fallback>
                <p:oleObj name="Equation" r:id="rId4" imgW="1917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3941763"/>
                        <a:ext cx="4044950" cy="4556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2514600" y="5072063"/>
          <a:ext cx="441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9" name="Equation" r:id="rId6" imgW="2095500" imgH="228600" progId="Equation.DSMT4">
                  <p:embed/>
                </p:oleObj>
              </mc:Choice>
              <mc:Fallback>
                <p:oleObj name="Equation" r:id="rId6" imgW="2095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72063"/>
                        <a:ext cx="4419600" cy="482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19121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某算法策略为，选</a:t>
                </a:r>
                <a:r>
                  <a:rPr lang="en-US" altLang="zh-CN" dirty="0" smtClean="0"/>
                  <a:t>D=0.5</a:t>
                </a:r>
                <a:r>
                  <a:rPr lang="zh-CN" altLang="en-US" dirty="0" smtClean="0"/>
                  <a:t>，系数调整为均值和均值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。即，令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为嵌入水印前系数，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为嵌入水印后系数。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则若嵌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，调整为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若嵌入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，则反之：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1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67040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则根据该算法策略，下面几组系数，嵌入水印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后，变为什么？</a:t>
                </a:r>
                <a:r>
                  <a:rPr lang="en-US" altLang="zh-CN" dirty="0" smtClean="0"/>
                  <a:t>(D=0.5)</a:t>
                </a:r>
              </a:p>
              <a:p>
                <a:pPr lvl="2"/>
                <a:r>
                  <a:rPr lang="en-US" altLang="zh-CN" dirty="0" smtClean="0"/>
                  <a:t>(1.3, 1.7, 1.5),(1.8,1.9,1.4),(1.8,2.3,2.2)</a:t>
                </a:r>
              </a:p>
              <a:p>
                <a:pPr lvl="1"/>
                <a:r>
                  <a:rPr lang="zh-CN" altLang="en-US" dirty="0" smtClean="0"/>
                  <a:t>解：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第一组均值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=1.5+0.5=2.0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所以，第一组系数调整为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(2.0,1.5,2.0)</a:t>
                </a: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1" t="-1481" r="-751" b="-6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93542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则根据该算法策略，下面几组系数，嵌入水印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后，变为什么？</a:t>
                </a:r>
                <a:r>
                  <a:rPr lang="en-US" altLang="zh-CN" dirty="0" smtClean="0"/>
                  <a:t>(D=0.5)</a:t>
                </a:r>
              </a:p>
              <a:p>
                <a:pPr lvl="2"/>
                <a:r>
                  <a:rPr lang="en-US" altLang="zh-CN" dirty="0" smtClean="0"/>
                  <a:t>(1.3, 1.7, 1.5),(1.8,1.9,1.4),(1.8,2.3,2.2)</a:t>
                </a:r>
              </a:p>
              <a:p>
                <a:pPr lvl="1"/>
                <a:r>
                  <a:rPr lang="zh-CN" altLang="en-US" dirty="0" smtClean="0"/>
                  <a:t>类似地：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第二组均值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=1.7−0.5=1.2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所以，第二组系数调整为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(1.2,1.7,1.2)</a:t>
                </a: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1" t="-1481" r="-751" b="-6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03298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图像水印算法介绍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普通图像水印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图像鲁棒性水印</a:t>
            </a:r>
          </a:p>
          <a:p>
            <a:pPr eaLnBrk="1" hangingPunct="1"/>
            <a:r>
              <a:rPr lang="zh-CN" altLang="en-US" smtClean="0"/>
              <a:t>图像脆弱性水印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抗打印扫描水印</a:t>
            </a:r>
            <a:r>
              <a:rPr lang="zh-CN" altLang="en-US" dirty="0" smtClean="0"/>
              <a:t>算法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则根据该算法策略，下面几组系数，嵌入水印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后，变为什么？</a:t>
                </a:r>
                <a:r>
                  <a:rPr lang="en-US" altLang="zh-CN" dirty="0" smtClean="0"/>
                  <a:t>(D=0.5)</a:t>
                </a:r>
              </a:p>
              <a:p>
                <a:pPr lvl="2"/>
                <a:r>
                  <a:rPr lang="en-US" altLang="zh-CN" dirty="0" smtClean="0"/>
                  <a:t>(1.3, 1.7, 1.5),(1.8,1.9,1.4),(1.8,2.3,2.2)</a:t>
                </a:r>
              </a:p>
              <a:p>
                <a:pPr lvl="1"/>
                <a:r>
                  <a:rPr lang="zh-CN" altLang="en-US" dirty="0" smtClean="0"/>
                  <a:t>类似地：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第三组均值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=2.1+0.5=2.6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所以，第三组系数调整为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(2.6,2.1,2.6)</a:t>
                </a: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1" t="-1481" r="-751" b="-6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88475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提取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对图像进行</a:t>
            </a:r>
            <a:r>
              <a:rPr lang="en-US" altLang="zh-CN" dirty="0" smtClean="0"/>
              <a:t>DCT</a:t>
            </a:r>
            <a:r>
              <a:rPr lang="zh-CN" altLang="en-US" dirty="0" smtClean="0">
                <a:latin typeface="宋体" pitchFamily="2" charset="-122"/>
              </a:rPr>
              <a:t>变换，比较每一块相应三个位置的系数，从它们之间的关系，可以判断隐藏的是信息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1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0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>
                <a:latin typeface="宋体" pitchFamily="2" charset="-122"/>
              </a:rPr>
              <a:t>还是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>
                <a:latin typeface="宋体" pitchFamily="2" charset="-122"/>
              </a:rPr>
              <a:t>无效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>
                <a:latin typeface="宋体" pitchFamily="2" charset="-122"/>
              </a:rPr>
              <a:t>块，这样就可以恢复秘密信息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65633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实例：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现有一幅采用系数比较法嵌入水印的图像，已知其系数为：</a:t>
            </a:r>
            <a:endParaRPr lang="en-US" altLang="zh-CN" dirty="0" smtClean="0">
              <a:latin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宋体" pitchFamily="2" charset="-122"/>
              </a:rPr>
              <a:t>(1.7,1.0,1.8),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(2.7,2.2,2.7),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en-US" altLang="zh-CN" dirty="0" smtClean="0">
                <a:latin typeface="宋体" pitchFamily="2" charset="-122"/>
              </a:rPr>
              <a:t>1.7,2.5,1.8),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en-US" altLang="zh-CN" dirty="0" smtClean="0">
                <a:latin typeface="宋体" pitchFamily="2" charset="-122"/>
              </a:rPr>
              <a:t>1.7,1.8,1.9)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则可从中提取的信息为</a:t>
            </a:r>
            <a:r>
              <a:rPr lang="en-US" altLang="zh-CN" dirty="0" smtClean="0">
                <a:latin typeface="宋体" pitchFamily="2" charset="-122"/>
              </a:rPr>
              <a:t>?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解：</a:t>
            </a:r>
            <a:endParaRPr lang="en-US" altLang="zh-CN" dirty="0" smtClean="0">
              <a:latin typeface="宋体" pitchFamily="2" charset="-122"/>
            </a:endParaRPr>
          </a:p>
          <a:p>
            <a:pPr lvl="2" eaLnBrk="1" hangingPunct="1"/>
            <a:r>
              <a:rPr lang="zh-CN" altLang="en-US" dirty="0" smtClean="0"/>
              <a:t>由</a:t>
            </a:r>
            <a:r>
              <a:rPr lang="en-US" altLang="zh-CN" dirty="0" smtClean="0"/>
              <a:t>1.7&gt;1.0,1.8&gt;1.0</a:t>
            </a:r>
            <a:r>
              <a:rPr lang="zh-CN" altLang="en-US" dirty="0" smtClean="0"/>
              <a:t>可知，这组系数嵌入的信息是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由</a:t>
            </a:r>
            <a:r>
              <a:rPr lang="en-US" altLang="zh-CN" dirty="0" smtClean="0"/>
              <a:t>2.7&gt;2.2,2.7&gt;2.2</a:t>
            </a:r>
            <a:r>
              <a:rPr lang="zh-CN" altLang="en-US" dirty="0" smtClean="0"/>
              <a:t>可知</a:t>
            </a:r>
            <a:r>
              <a:rPr lang="zh-CN" altLang="en-US" dirty="0"/>
              <a:t>，这组系数嵌入的信息是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lvl="2" eaLnBrk="1" hangingPunct="1"/>
            <a:r>
              <a:rPr lang="zh-CN" altLang="en-US" dirty="0"/>
              <a:t>由</a:t>
            </a:r>
            <a:r>
              <a:rPr lang="en-US" altLang="zh-CN" dirty="0" smtClean="0"/>
              <a:t>1.7&lt;2.5,1.8&lt;2.5</a:t>
            </a:r>
            <a:r>
              <a:rPr lang="zh-CN" altLang="en-US" dirty="0" smtClean="0"/>
              <a:t>可知</a:t>
            </a:r>
            <a:r>
              <a:rPr lang="zh-CN" altLang="en-US" dirty="0"/>
              <a:t>，这组系数嵌入的信息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 eaLnBrk="1" hangingPunct="1"/>
            <a:r>
              <a:rPr lang="zh-CN" altLang="en-US" dirty="0"/>
              <a:t>由</a:t>
            </a:r>
            <a:r>
              <a:rPr lang="en-US" altLang="zh-CN" dirty="0" smtClean="0"/>
              <a:t>1.7&lt;1.8&lt;1.9</a:t>
            </a:r>
            <a:r>
              <a:rPr lang="zh-CN" altLang="en-US" dirty="0" smtClean="0"/>
              <a:t>可知</a:t>
            </a:r>
            <a:r>
              <a:rPr lang="zh-CN" altLang="en-US" dirty="0"/>
              <a:t>，这组</a:t>
            </a:r>
            <a:r>
              <a:rPr lang="zh-CN" altLang="en-US" dirty="0" smtClean="0"/>
              <a:t>系数无效，没有嵌入；</a:t>
            </a:r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2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448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301625"/>
            <a:ext cx="7522467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</a:t>
            </a:r>
            <a:r>
              <a:rPr lang="zh-CN" altLang="en-US" dirty="0" smtClean="0"/>
              <a:t>方法之仿真结果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原始图像采用的</a:t>
            </a:r>
            <a:r>
              <a:rPr lang="en-US" altLang="zh-CN" dirty="0" smtClean="0"/>
              <a:t>Lena</a:t>
            </a:r>
            <a:r>
              <a:rPr lang="zh-CN" altLang="en-US" dirty="0" smtClean="0"/>
              <a:t>灰度图像，水印信息是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个英文字母</a:t>
            </a:r>
            <a:r>
              <a:rPr lang="en-US" altLang="zh-CN" dirty="0" err="1" smtClean="0"/>
              <a:t>YinCang</a:t>
            </a:r>
            <a:r>
              <a:rPr lang="zh-CN" altLang="en-US" dirty="0" smtClean="0"/>
              <a:t>，换算成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码，用二进制表示就是</a:t>
            </a:r>
            <a:r>
              <a:rPr lang="en-US" altLang="zh-CN" dirty="0" smtClean="0"/>
              <a:t>56</a:t>
            </a:r>
            <a:r>
              <a:rPr lang="zh-CN" altLang="en-US" dirty="0" smtClean="0"/>
              <a:t>个比特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1554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endParaRPr lang="zh-CN" altLang="en-US"/>
          </a:p>
        </p:txBody>
      </p:sp>
      <p:pic>
        <p:nvPicPr>
          <p:cNvPr id="49158" name="Picture 5" descr="LENA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644900"/>
            <a:ext cx="21605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0" y="2979738"/>
            <a:ext cx="163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r>
              <a:rPr kumimoji="1" lang="zh-CN" altLang="en-US" sz="1200">
                <a:latin typeface="宋体" charset="-122"/>
                <a:cs typeface="Times New Roman" pitchFamily="18" charset="0"/>
              </a:rPr>
              <a:t>　        　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49160" name="Picture 7" descr="lena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644900"/>
            <a:ext cx="2101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1835150" y="6156325"/>
            <a:ext cx="5876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pPr indent="304800"/>
            <a:r>
              <a:rPr kumimoji="1" lang="zh-CN" altLang="en-US">
                <a:latin typeface="宋体" charset="-122"/>
                <a:cs typeface="Times New Roman" pitchFamily="18" charset="0"/>
              </a:rPr>
              <a:t>    </a:t>
            </a:r>
            <a:r>
              <a:rPr kumimoji="1" lang="zh-CN" altLang="en-US" sz="2000">
                <a:latin typeface="宋体" charset="-122"/>
                <a:cs typeface="Times New Roman" pitchFamily="18" charset="0"/>
              </a:rPr>
              <a:t>原始图像                嵌入水印后的图像</a:t>
            </a:r>
            <a:endParaRPr kumimoji="1" lang="zh-CN" altLang="en-US" sz="2000">
              <a:latin typeface="Times New Roman" pitchFamily="18" charset="0"/>
            </a:endParaRPr>
          </a:p>
          <a:p>
            <a:pPr indent="304800" eaLnBrk="0" hangingPunct="0"/>
            <a:endParaRPr kumimoji="1" lang="zh-CN" alt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301625"/>
            <a:ext cx="7450459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 dirty="0"/>
              <a:t>基于系数比较的</a:t>
            </a:r>
            <a:r>
              <a:rPr lang="zh-CN" altLang="en-US" dirty="0" smtClean="0"/>
              <a:t>方法之仿真结果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172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endParaRPr lang="zh-CN" altLang="en-US"/>
          </a:p>
        </p:txBody>
      </p:sp>
      <p:pic>
        <p:nvPicPr>
          <p:cNvPr id="50182" name="Picture 5" descr="lenanew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28638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0" y="3113088"/>
            <a:ext cx="163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r>
              <a:rPr kumimoji="1" lang="zh-CN" altLang="en-US" sz="1200">
                <a:latin typeface="宋体" charset="-122"/>
                <a:cs typeface="Times New Roman" pitchFamily="18" charset="0"/>
              </a:rPr>
              <a:t>           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50184" name="Picture 7" descr="lenanew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060575"/>
            <a:ext cx="2808288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755650" y="5229225"/>
            <a:ext cx="7947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pPr indent="800100"/>
            <a:r>
              <a:rPr kumimoji="1" lang="en-US" altLang="zh-CN" sz="2000" dirty="0">
                <a:latin typeface="宋体" charset="-122"/>
                <a:cs typeface="Times New Roman" pitchFamily="18" charset="0"/>
              </a:rPr>
              <a:t>  HP4VC</a:t>
            </a:r>
            <a:r>
              <a:rPr kumimoji="1" lang="zh-CN" altLang="en-US" sz="2000" dirty="0">
                <a:latin typeface="宋体" charset="-122"/>
                <a:cs typeface="Times New Roman" pitchFamily="18" charset="0"/>
              </a:rPr>
              <a:t>激光打印机打印输出     </a:t>
            </a:r>
            <a:r>
              <a:rPr kumimoji="1" lang="en-US" altLang="zh-CN" sz="2000" dirty="0">
                <a:latin typeface="宋体" charset="-122"/>
                <a:cs typeface="Times New Roman" pitchFamily="18" charset="0"/>
              </a:rPr>
              <a:t>HP6L</a:t>
            </a:r>
            <a:r>
              <a:rPr kumimoji="1" lang="zh-CN" altLang="en-US" sz="2000" dirty="0">
                <a:latin typeface="宋体" charset="-122"/>
                <a:cs typeface="Times New Roman" pitchFamily="18" charset="0"/>
              </a:rPr>
              <a:t>激光打印机打印输出 </a:t>
            </a:r>
            <a:endParaRPr kumimoji="1" lang="zh-CN" altLang="en-US" sz="2000" dirty="0">
              <a:latin typeface="Times New Roman" pitchFamily="18" charset="0"/>
            </a:endParaRPr>
          </a:p>
          <a:p>
            <a:pPr indent="800100" eaLnBrk="0" hangingPunct="0"/>
            <a:r>
              <a:rPr kumimoji="1" lang="zh-CN" altLang="en-US" sz="2000" dirty="0">
                <a:latin typeface="宋体" charset="-122"/>
                <a:cs typeface="Times New Roman" pitchFamily="18" charset="0"/>
              </a:rPr>
              <a:t>紫光</a:t>
            </a:r>
            <a:r>
              <a:rPr kumimoji="1" lang="en-US" altLang="zh-CN" sz="2000" dirty="0">
                <a:latin typeface="宋体" charset="-122"/>
                <a:cs typeface="Times New Roman" pitchFamily="18" charset="0"/>
              </a:rPr>
              <a:t>B6210</a:t>
            </a:r>
            <a:r>
              <a:rPr kumimoji="1" lang="zh-CN" altLang="en-US" sz="2000" dirty="0">
                <a:latin typeface="宋体" charset="-122"/>
                <a:cs typeface="Times New Roman" pitchFamily="18" charset="0"/>
              </a:rPr>
              <a:t>扫描仪扫描的图像    紫光</a:t>
            </a:r>
            <a:r>
              <a:rPr kumimoji="1" lang="en-US" altLang="zh-CN" sz="2000" dirty="0">
                <a:latin typeface="宋体" charset="-122"/>
                <a:cs typeface="Times New Roman" pitchFamily="18" charset="0"/>
              </a:rPr>
              <a:t>B6210</a:t>
            </a:r>
            <a:r>
              <a:rPr kumimoji="1" lang="zh-CN" altLang="en-US" sz="2000" dirty="0">
                <a:latin typeface="宋体" charset="-122"/>
                <a:cs typeface="Times New Roman" pitchFamily="18" charset="0"/>
              </a:rPr>
              <a:t>扫描仪扫描的图像  </a:t>
            </a:r>
            <a:endParaRPr kumimoji="1" lang="zh-CN" alt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抗打印扫描水印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/>
              <a:t>基于系数比较的方法</a:t>
            </a:r>
            <a:endParaRPr lang="zh-CN" altLang="en-US" dirty="0" smtClean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水印重复嵌入</a:t>
            </a:r>
            <a:r>
              <a:rPr lang="en-US" altLang="zh-CN" dirty="0" smtClean="0"/>
              <a:t>17</a:t>
            </a:r>
            <a:r>
              <a:rPr lang="zh-CN" altLang="en-US" dirty="0" smtClean="0"/>
              <a:t>次，提高其冗余度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实验结果：水印可以正确提取</a:t>
            </a:r>
            <a:r>
              <a:rPr lang="en-US" altLang="zh-CN" dirty="0" err="1" smtClean="0"/>
              <a:t>YinCang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结论：相对于打印，扫描对图像中水印信息提取的影响更大。扫描仪的好坏，将直接决定印刷水印提取的成功与否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鲁棒水印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鲁棒水印的性能权衡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设计鲁棒水印前，考察水印可能遭受的“处理”是一个重要的环节。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鲁棒水印需要</a:t>
            </a:r>
            <a:r>
              <a:rPr lang="zh-CN" altLang="en-US" b="1" dirty="0" smtClean="0">
                <a:solidFill>
                  <a:srgbClr val="FF0000"/>
                </a:solidFill>
              </a:rPr>
              <a:t>抵抗的处理</a:t>
            </a:r>
            <a:r>
              <a:rPr lang="zh-CN" altLang="en-US" dirty="0" smtClean="0"/>
              <a:t>包括：有损压缩，数模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模数转换，录音，打印扫描，语音重放，和二次录音，去噪，格式转换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几何变换等等。</a:t>
            </a:r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鲁棒水印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典型几何失真</a:t>
            </a:r>
            <a:endParaRPr lang="en-US" altLang="zh-CN" dirty="0" smtClean="0"/>
          </a:p>
        </p:txBody>
      </p:sp>
      <p:pic>
        <p:nvPicPr>
          <p:cNvPr id="9" name="Picture 3" descr="E:\teach\InforHiding\experiment\05_stirmark\StirMarkBenchmark_4_0_129\Media\Output\TestImage\Lena_RNDDIST_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28900"/>
            <a:ext cx="3708412" cy="37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:\teach\InforHiding\experiment\05_stirmark\StirMarkBenchmark_4_0_129\Media\Output\TestImage\Lena_AFFINE_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3384376" cy="354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0407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鲁棒水印</a:t>
            </a:r>
            <a:endParaRPr lang="zh-CN" altLang="en-US" dirty="0" smtClean="0"/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9650" y="1928813"/>
            <a:ext cx="3133725" cy="2990850"/>
          </a:xfrm>
          <a:noFill/>
        </p:spPr>
      </p:pic>
      <p:pic>
        <p:nvPicPr>
          <p:cNvPr id="53255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4813" y="1984375"/>
            <a:ext cx="3095625" cy="2944813"/>
          </a:xfrm>
          <a:noFill/>
        </p:spPr>
      </p:pic>
      <p:pic>
        <p:nvPicPr>
          <p:cNvPr id="53256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6188" y="3141663"/>
            <a:ext cx="1547812" cy="1547812"/>
          </a:xfrm>
          <a:noFill/>
        </p:spPr>
      </p:pic>
      <p:sp>
        <p:nvSpPr>
          <p:cNvPr id="53257" name="Rectangle 6"/>
          <p:cNvSpPr>
            <a:spLocks noChangeArrowheads="1"/>
          </p:cNvSpPr>
          <p:nvPr/>
        </p:nvSpPr>
        <p:spPr bwMode="auto">
          <a:xfrm>
            <a:off x="2051050" y="5229225"/>
            <a:ext cx="7115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 anchor="ctr">
            <a:spAutoFit/>
          </a:bodyPr>
          <a:lstStyle/>
          <a:p>
            <a:pPr marL="457200" indent="-457200"/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原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始图像                 含水印图像                   原始水印</a:t>
            </a:r>
          </a:p>
          <a:p>
            <a:pPr marL="457200" indent="-457200"/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256×256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）       （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256×256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）                （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60×30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8657959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418" y="404664"/>
            <a:ext cx="8000057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鲁棒水印</a:t>
            </a:r>
            <a:endParaRPr lang="zh-CN" altLang="en-US" dirty="0" smtClean="0"/>
          </a:p>
        </p:txBody>
      </p:sp>
      <p:pic>
        <p:nvPicPr>
          <p:cNvPr id="542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4813" y="2928938"/>
            <a:ext cx="1219200" cy="1219200"/>
          </a:xfrm>
          <a:noFill/>
        </p:spPr>
      </p:pic>
      <p:pic>
        <p:nvPicPr>
          <p:cNvPr id="54279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7975" y="2492375"/>
            <a:ext cx="1708150" cy="1727200"/>
          </a:xfrm>
          <a:noFill/>
        </p:spPr>
      </p:pic>
      <p:pic>
        <p:nvPicPr>
          <p:cNvPr id="54280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2250" y="2492375"/>
            <a:ext cx="1708150" cy="1727200"/>
          </a:xfrm>
          <a:noFill/>
        </p:spPr>
      </p:pic>
      <p:sp>
        <p:nvSpPr>
          <p:cNvPr id="54281" name="Text Box 6"/>
          <p:cNvSpPr txBox="1">
            <a:spLocks noChangeArrowheads="1"/>
          </p:cNvSpPr>
          <p:nvPr/>
        </p:nvSpPr>
        <p:spPr bwMode="auto">
          <a:xfrm>
            <a:off x="1476375" y="4581525"/>
            <a:ext cx="26527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从缩小到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200×200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</a:p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含水印图像中提取的水印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4282" name="Text Box 7"/>
          <p:cNvSpPr txBox="1">
            <a:spLocks noChangeArrowheads="1"/>
          </p:cNvSpPr>
          <p:nvPr/>
        </p:nvSpPr>
        <p:spPr bwMode="auto">
          <a:xfrm>
            <a:off x="4284663" y="4581525"/>
            <a:ext cx="1882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JEPG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压缩后的</a:t>
            </a:r>
          </a:p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含水印图像中提取</a:t>
            </a:r>
          </a:p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的水印 </a:t>
            </a:r>
          </a:p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quality=75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54283" name="Text Box 8"/>
          <p:cNvSpPr txBox="1">
            <a:spLocks noChangeArrowheads="1"/>
          </p:cNvSpPr>
          <p:nvPr/>
        </p:nvSpPr>
        <p:spPr bwMode="auto">
          <a:xfrm>
            <a:off x="6372225" y="4581525"/>
            <a:ext cx="2293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从添加高斯噪声后的</a:t>
            </a:r>
          </a:p>
          <a:p>
            <a:pPr algn="just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含水印图像中提取的水印</a:t>
            </a:r>
          </a:p>
          <a:p>
            <a:pPr algn="just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（噪声方差</a:t>
            </a: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</a:rPr>
              <a:t>=0.0005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408929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鲁棒水印</a:t>
            </a:r>
            <a:endParaRPr lang="zh-CN" altLang="en-US" dirty="0" smtClean="0"/>
          </a:p>
        </p:txBody>
      </p:sp>
      <p:pic>
        <p:nvPicPr>
          <p:cNvPr id="552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916113"/>
            <a:ext cx="3600450" cy="3429000"/>
          </a:xfrm>
          <a:noFill/>
        </p:spPr>
      </p:pic>
      <p:pic>
        <p:nvPicPr>
          <p:cNvPr id="553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4213" y="3068638"/>
            <a:ext cx="1204912" cy="1219200"/>
          </a:xfrm>
          <a:noFill/>
        </p:spPr>
      </p:pic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2322513" y="5610225"/>
            <a:ext cx="292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放大和旋转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后的含水印图像 </a:t>
            </a:r>
          </a:p>
          <a:p>
            <a:pPr algn="just"/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size=280×280,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=2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度）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6372225" y="5516563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提取的水印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28661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打印扫描</a:t>
            </a:r>
            <a:endParaRPr lang="zh-CN" altLang="en-US" dirty="0" smtClean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打印扫描过程的失真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像素失真</a:t>
            </a:r>
            <a:endParaRPr lang="en-US" altLang="zh-CN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 smtClean="0"/>
              <a:t>主要源于打印的</a:t>
            </a:r>
            <a:r>
              <a:rPr lang="en-US" altLang="zh-CN" dirty="0" smtClean="0"/>
              <a:t>D/A</a:t>
            </a:r>
            <a:r>
              <a:rPr lang="zh-CN" altLang="en-US" dirty="0" smtClean="0"/>
              <a:t>过程的</a:t>
            </a:r>
            <a:r>
              <a:rPr lang="zh-CN" altLang="en-US" b="1" dirty="0" smtClean="0">
                <a:solidFill>
                  <a:srgbClr val="FF0000"/>
                </a:solidFill>
              </a:rPr>
              <a:t>半色调处理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 smtClean="0"/>
              <a:t>以及扫描的</a:t>
            </a:r>
            <a:r>
              <a:rPr lang="en-US" altLang="zh-CN" dirty="0" smtClean="0"/>
              <a:t>A/D</a:t>
            </a:r>
            <a:r>
              <a:rPr lang="zh-CN" altLang="en-US" dirty="0" smtClean="0"/>
              <a:t>过程的</a:t>
            </a:r>
            <a:r>
              <a:rPr lang="zh-CN" altLang="en-US" b="1" dirty="0">
                <a:solidFill>
                  <a:srgbClr val="FF0000"/>
                </a:solidFill>
              </a:rPr>
              <a:t>噪声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量化</a:t>
            </a:r>
            <a:r>
              <a:rPr lang="zh-CN" altLang="en-US" dirty="0" smtClean="0"/>
              <a:t>影响。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几何失真</a:t>
            </a:r>
            <a:endParaRPr lang="en-US" altLang="zh-CN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 smtClean="0"/>
              <a:t>主要由扫描过程引起的</a:t>
            </a:r>
            <a:r>
              <a:rPr lang="zh-CN" altLang="en-US" b="1" dirty="0" smtClean="0">
                <a:solidFill>
                  <a:srgbClr val="FF0000"/>
                </a:solidFill>
              </a:rPr>
              <a:t>旋转和缩放失真 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bldLvl="5"/>
    </p:bldLst>
  </p:timing>
</p:sld>
</file>

<file path=ppt/theme/theme1.xml><?xml version="1.0" encoding="utf-8"?>
<a:theme xmlns:a="http://schemas.openxmlformats.org/drawingml/2006/main" name="Green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自定义-华文楷体">
      <a:majorFont>
        <a:latin typeface="Calibri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</Template>
  <TotalTime>15091</TotalTime>
  <Words>2174</Words>
  <Application>Microsoft Office PowerPoint</Application>
  <PresentationFormat>全屏显示(4:3)</PresentationFormat>
  <Paragraphs>365</Paragraphs>
  <Slides>35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Green</vt:lpstr>
      <vt:lpstr>Equation</vt:lpstr>
      <vt:lpstr>第5章 数字图像内容安全</vt:lpstr>
      <vt:lpstr>图像信息隐藏技术分类</vt:lpstr>
      <vt:lpstr>图像水印算法介绍</vt:lpstr>
      <vt:lpstr>鲁棒水印</vt:lpstr>
      <vt:lpstr>鲁棒水印</vt:lpstr>
      <vt:lpstr>鲁棒水印</vt:lpstr>
      <vt:lpstr>鲁棒水印</vt:lpstr>
      <vt:lpstr>鲁棒水印</vt:lpstr>
      <vt:lpstr>打印扫描</vt:lpstr>
      <vt:lpstr>打印扫描对图像灰度值的影响 </vt:lpstr>
      <vt:lpstr>PowerPoint 演示文稿</vt:lpstr>
      <vt:lpstr>打印扫描对图像灰度值的影响 </vt:lpstr>
      <vt:lpstr>打印扫描对图像均值的影响 </vt:lpstr>
      <vt:lpstr>PowerPoint 演示文稿</vt:lpstr>
      <vt:lpstr>小结</vt:lpstr>
      <vt:lpstr>打印扫描对图像变换域的影响 </vt:lpstr>
      <vt:lpstr>打印扫描对图像变换域的影响 </vt:lpstr>
      <vt:lpstr>抗打印扫描水印算法  ——基于系数比较的方法</vt:lpstr>
      <vt:lpstr>抗打印扫描水印算法  ——基于系数比较的方法</vt:lpstr>
      <vt:lpstr>抗打印扫描水印算法  ——基于系数比较的方法</vt:lpstr>
      <vt:lpstr>抗打印扫描水印算法  ——基于系数比较的方法</vt:lpstr>
      <vt:lpstr>抗打印扫描水印算法  ——基于系数比较的方法</vt:lpstr>
      <vt:lpstr>抗打印扫描水印算法  ——基于系数比较的方法</vt:lpstr>
      <vt:lpstr>抗打印扫描水印算法  ——基于系数比较的方法</vt:lpstr>
      <vt:lpstr>抗打印扫描水印算法  ——基于系数比较的方法</vt:lpstr>
      <vt:lpstr>抗打印扫描水印算法 ——基于系数比较的方法</vt:lpstr>
      <vt:lpstr>抗打印扫描水印算法  ——基于系数比较的方法</vt:lpstr>
      <vt:lpstr>抗打印扫描水印算法  ——基于系数比较的方法</vt:lpstr>
      <vt:lpstr>抗打印扫描水印算法  ——基于系数比较的方法</vt:lpstr>
      <vt:lpstr>抗打印扫描水印算法 ——基于系数比较的方法</vt:lpstr>
      <vt:lpstr>抗打印扫描水印算法  ——基于系数比较的方法</vt:lpstr>
      <vt:lpstr>抗打印扫描水印算法  ——基于系数比较的方法</vt:lpstr>
      <vt:lpstr>抗打印扫描水印算法  ——基于系数比较的方法之仿真结果</vt:lpstr>
      <vt:lpstr>抗打印扫描水印算法  ——基于系数比较的方法之仿真结果</vt:lpstr>
      <vt:lpstr>抗打印扫描水印算法  ——基于系数比较的方法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</dc:creator>
  <cp:lastModifiedBy>nuist</cp:lastModifiedBy>
  <cp:revision>703</cp:revision>
  <cp:lastPrinted>2012-05-15T10:17:53Z</cp:lastPrinted>
  <dcterms:created xsi:type="dcterms:W3CDTF">1601-01-01T00:00:00Z</dcterms:created>
  <dcterms:modified xsi:type="dcterms:W3CDTF">2023-04-28T04:25:18Z</dcterms:modified>
</cp:coreProperties>
</file>