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25"/>
  </p:notesMasterIdLst>
  <p:sldIdLst>
    <p:sldId id="256" r:id="rId2"/>
    <p:sldId id="482" r:id="rId3"/>
    <p:sldId id="635" r:id="rId4"/>
    <p:sldId id="636" r:id="rId5"/>
    <p:sldId id="637" r:id="rId6"/>
    <p:sldId id="613" r:id="rId7"/>
    <p:sldId id="631" r:id="rId8"/>
    <p:sldId id="615" r:id="rId9"/>
    <p:sldId id="616" r:id="rId10"/>
    <p:sldId id="617" r:id="rId11"/>
    <p:sldId id="618" r:id="rId12"/>
    <p:sldId id="620" r:id="rId13"/>
    <p:sldId id="621" r:id="rId14"/>
    <p:sldId id="641" r:id="rId15"/>
    <p:sldId id="622" r:id="rId16"/>
    <p:sldId id="640" r:id="rId17"/>
    <p:sldId id="642" r:id="rId18"/>
    <p:sldId id="623" r:id="rId19"/>
    <p:sldId id="643" r:id="rId20"/>
    <p:sldId id="644" r:id="rId21"/>
    <p:sldId id="645" r:id="rId22"/>
    <p:sldId id="629" r:id="rId23"/>
    <p:sldId id="63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66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14" autoAdjust="0"/>
  </p:normalViewPr>
  <p:slideViewPr>
    <p:cSldViewPr>
      <p:cViewPr varScale="1">
        <p:scale>
          <a:sx n="68" d="100"/>
          <a:sy n="68" d="100"/>
        </p:scale>
        <p:origin x="-946" y="-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zh-CN" altLang="en-US"/>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19B5D08F-4FD1-449B-A0E0-88A7CD6017F6}" type="slidenum">
              <a:rPr lang="zh-CN" altLang="en-US"/>
              <a:pPr>
                <a:defRPr/>
              </a:pPr>
              <a:t>‹#›</a:t>
            </a:fld>
            <a:endParaRPr lang="en-US" altLang="zh-CN"/>
          </a:p>
        </p:txBody>
      </p:sp>
    </p:spTree>
    <p:extLst>
      <p:ext uri="{BB962C8B-B14F-4D97-AF65-F5344CB8AC3E}">
        <p14:creationId xmlns:p14="http://schemas.microsoft.com/office/powerpoint/2010/main" val="2450342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245E51E9-4892-43BB-AC46-00FF3670E5F0}" type="slidenum">
              <a:rPr lang="en-US" altLang="zh-CN" smtClean="0">
                <a:latin typeface="Arial" charset="0"/>
              </a:rPr>
              <a:pPr eaLnBrk="1" hangingPunct="1"/>
              <a:t>3</a:t>
            </a:fld>
            <a:endParaRPr lang="en-US" altLang="zh-CN"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p:spPr>
        <p:txBody>
          <a:bodyPr/>
          <a:lstStyle/>
          <a:p>
            <a:pPr eaLnBrk="1" hangingPunct="1"/>
            <a:r>
              <a:rPr lang="zh-CN" altLang="en-US" dirty="0" smtClean="0">
                <a:ea typeface="宋体" charset="-122"/>
              </a:rPr>
              <a:t>例：篡改恢复</a:t>
            </a:r>
            <a:r>
              <a:rPr lang="en-US" altLang="zh-CN" dirty="0" smtClean="0">
                <a:ea typeface="宋体" charset="-122"/>
              </a:rPr>
              <a:t>-</a:t>
            </a:r>
            <a:r>
              <a:rPr lang="zh-CN" altLang="en-US" dirty="0" smtClean="0">
                <a:ea typeface="宋体" charset="-122"/>
              </a:rPr>
              <a:t>先将重要信息压缩后嵌入到非重要块</a:t>
            </a:r>
            <a:endParaRPr lang="zh-CN" altLang="zh-CN" dirty="0" smtClean="0">
              <a:ea typeface="宋体" charset="-122"/>
            </a:endParaRPr>
          </a:p>
        </p:txBody>
      </p:sp>
    </p:spTree>
    <p:extLst>
      <p:ext uri="{BB962C8B-B14F-4D97-AF65-F5344CB8AC3E}">
        <p14:creationId xmlns:p14="http://schemas.microsoft.com/office/powerpoint/2010/main" val="4205651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charset="-122"/>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BF375F1-2804-496D-B76C-56058D100FFC}" type="slidenum">
              <a:rPr lang="zh-CN" altLang="en-US" smtClean="0">
                <a:latin typeface="Times New Roman" pitchFamily="18" charset="0"/>
              </a:rPr>
              <a:pPr eaLnBrk="1" hangingPunct="1"/>
              <a:t>16</a:t>
            </a:fld>
            <a:endParaRPr lang="en-US" altLang="zh-CN" smtClean="0">
              <a:latin typeface="Times New Roman" pitchFamily="18" charset="0"/>
            </a:endParaRPr>
          </a:p>
        </p:txBody>
      </p:sp>
    </p:spTree>
    <p:extLst>
      <p:ext uri="{BB962C8B-B14F-4D97-AF65-F5344CB8AC3E}">
        <p14:creationId xmlns:p14="http://schemas.microsoft.com/office/powerpoint/2010/main" val="91252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charset="-122"/>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BF375F1-2804-496D-B76C-56058D100FFC}" type="slidenum">
              <a:rPr lang="zh-CN" altLang="en-US" smtClean="0">
                <a:latin typeface="Times New Roman" pitchFamily="18" charset="0"/>
              </a:rPr>
              <a:pPr eaLnBrk="1" hangingPunct="1"/>
              <a:t>17</a:t>
            </a:fld>
            <a:endParaRPr lang="en-US" altLang="zh-CN" smtClean="0">
              <a:latin typeface="Times New Roman" pitchFamily="18" charset="0"/>
            </a:endParaRPr>
          </a:p>
        </p:txBody>
      </p:sp>
    </p:spTree>
    <p:extLst>
      <p:ext uri="{BB962C8B-B14F-4D97-AF65-F5344CB8AC3E}">
        <p14:creationId xmlns:p14="http://schemas.microsoft.com/office/powerpoint/2010/main" val="91252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18</a:t>
            </a:fld>
            <a:endParaRPr lang="en-US" altLang="zh-CN"/>
          </a:p>
        </p:txBody>
      </p:sp>
    </p:spTree>
    <p:extLst>
      <p:ext uri="{BB962C8B-B14F-4D97-AF65-F5344CB8AC3E}">
        <p14:creationId xmlns:p14="http://schemas.microsoft.com/office/powerpoint/2010/main" val="387574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19</a:t>
            </a:fld>
            <a:endParaRPr lang="en-US" altLang="zh-CN"/>
          </a:p>
        </p:txBody>
      </p:sp>
    </p:spTree>
    <p:extLst>
      <p:ext uri="{BB962C8B-B14F-4D97-AF65-F5344CB8AC3E}">
        <p14:creationId xmlns:p14="http://schemas.microsoft.com/office/powerpoint/2010/main" val="3875745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均匀量化时，如果</a:t>
            </a:r>
            <a:r>
              <a:rPr lang="en-US" altLang="zh-CN" sz="1200" dirty="0" smtClean="0"/>
              <a:t>DCT</a:t>
            </a:r>
            <a:r>
              <a:rPr lang="zh-CN" altLang="en-US" sz="1200" dirty="0" smtClean="0"/>
              <a:t>系数首先被一个较大的量化步长量化，则能够使用较小的量化步长将系数无损的恢复出来。</a:t>
            </a:r>
          </a:p>
          <a:p>
            <a:endParaRPr lang="zh-CN" altLang="en-US"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20</a:t>
            </a:fld>
            <a:endParaRPr lang="en-US" altLang="zh-CN"/>
          </a:p>
        </p:txBody>
      </p:sp>
    </p:spTree>
    <p:extLst>
      <p:ext uri="{BB962C8B-B14F-4D97-AF65-F5344CB8AC3E}">
        <p14:creationId xmlns:p14="http://schemas.microsoft.com/office/powerpoint/2010/main" val="3875745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21</a:t>
            </a:fld>
            <a:endParaRPr lang="en-US" altLang="zh-CN"/>
          </a:p>
        </p:txBody>
      </p:sp>
    </p:spTree>
    <p:extLst>
      <p:ext uri="{BB962C8B-B14F-4D97-AF65-F5344CB8AC3E}">
        <p14:creationId xmlns:p14="http://schemas.microsoft.com/office/powerpoint/2010/main" val="387574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6B795C4-0635-4048-BC42-5BA538803BEF}" type="slidenum">
              <a:rPr lang="en-US" altLang="zh-CN" smtClean="0">
                <a:latin typeface="Arial" charset="0"/>
              </a:rPr>
              <a:pPr eaLnBrk="1" hangingPunct="1"/>
              <a:t>4</a:t>
            </a:fld>
            <a:endParaRPr lang="en-US" altLang="zh-CN"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例：篡改恢复</a:t>
            </a:r>
            <a:endParaRPr lang="zh-CN" altLang="zh-CN" dirty="0" smtClean="0">
              <a:ea typeface="宋体" charset="-122"/>
            </a:endParaRPr>
          </a:p>
          <a:p>
            <a:pPr eaLnBrk="1" hangingPunct="1"/>
            <a:endParaRPr lang="zh-CN" altLang="zh-CN" dirty="0" smtClean="0">
              <a:ea typeface="宋体" charset="-122"/>
            </a:endParaRPr>
          </a:p>
        </p:txBody>
      </p:sp>
    </p:spTree>
    <p:extLst>
      <p:ext uri="{BB962C8B-B14F-4D97-AF65-F5344CB8AC3E}">
        <p14:creationId xmlns:p14="http://schemas.microsoft.com/office/powerpoint/2010/main" val="416055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51FBDC8-6AA2-451C-B4CE-FF6E1C51FABA}" type="slidenum">
              <a:rPr lang="en-US" altLang="zh-CN" smtClean="0">
                <a:latin typeface="Arial" charset="0"/>
              </a:rPr>
              <a:pPr eaLnBrk="1" hangingPunct="1"/>
              <a:t>5</a:t>
            </a:fld>
            <a:endParaRPr lang="en-US" altLang="zh-CN"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例：篡改恢复</a:t>
            </a:r>
            <a:endParaRPr lang="zh-CN" altLang="zh-CN" dirty="0" smtClean="0">
              <a:ea typeface="宋体" charset="-122"/>
            </a:endParaRPr>
          </a:p>
          <a:p>
            <a:pPr eaLnBrk="1" hangingPunct="1"/>
            <a:endParaRPr lang="zh-CN" altLang="zh-CN" dirty="0" smtClean="0">
              <a:ea typeface="宋体" charset="-122"/>
            </a:endParaRPr>
          </a:p>
        </p:txBody>
      </p:sp>
    </p:spTree>
    <p:extLst>
      <p:ext uri="{BB962C8B-B14F-4D97-AF65-F5344CB8AC3E}">
        <p14:creationId xmlns:p14="http://schemas.microsoft.com/office/powerpoint/2010/main" val="125092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6</a:t>
            </a:fld>
            <a:endParaRPr lang="en-US" altLang="zh-CN"/>
          </a:p>
        </p:txBody>
      </p:sp>
    </p:spTree>
    <p:extLst>
      <p:ext uri="{BB962C8B-B14F-4D97-AF65-F5344CB8AC3E}">
        <p14:creationId xmlns:p14="http://schemas.microsoft.com/office/powerpoint/2010/main" val="3952404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医学图像数据库中，由于图像的一点点改动都可能会影响最后的诊断</a:t>
            </a:r>
          </a:p>
          <a:p>
            <a:r>
              <a:rPr lang="zh-CN" altLang="en-US" dirty="0" smtClean="0"/>
              <a:t>结果，因此要求嵌入的水印就应当属于</a:t>
            </a:r>
            <a:r>
              <a:rPr lang="zh-CN" altLang="en-US" b="1" dirty="0" smtClean="0"/>
              <a:t>完全脆弱性数字水印</a:t>
            </a:r>
            <a:endParaRPr lang="zh-CN" altLang="en-US" b="1" dirty="0"/>
          </a:p>
        </p:txBody>
      </p:sp>
      <p:sp>
        <p:nvSpPr>
          <p:cNvPr id="4" name="灯片编号占位符 3"/>
          <p:cNvSpPr>
            <a:spLocks noGrp="1"/>
          </p:cNvSpPr>
          <p:nvPr>
            <p:ph type="sldNum" sz="quarter" idx="10"/>
          </p:nvPr>
        </p:nvSpPr>
        <p:spPr/>
        <p:txBody>
          <a:bodyPr/>
          <a:lstStyle/>
          <a:p>
            <a:pPr>
              <a:defRPr/>
            </a:pPr>
            <a:fld id="{19B5D08F-4FD1-449B-A0E0-88A7CD6017F6}" type="slidenum">
              <a:rPr lang="zh-CN" altLang="en-US" smtClean="0"/>
              <a:pPr>
                <a:defRPr/>
              </a:pPr>
              <a:t>8</a:t>
            </a:fld>
            <a:endParaRPr lang="en-US" altLang="zh-CN"/>
          </a:p>
        </p:txBody>
      </p:sp>
    </p:spTree>
    <p:extLst>
      <p:ext uri="{BB962C8B-B14F-4D97-AF65-F5344CB8AC3E}">
        <p14:creationId xmlns:p14="http://schemas.microsoft.com/office/powerpoint/2010/main" val="2863355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dirty="0" smtClean="0">
                <a:latin typeface="宋体" charset="-122"/>
                <a:ea typeface="宋体" charset="-122"/>
              </a:rPr>
              <a:t>用于图像完全级认证的数字水印一般采用脆弱水印</a:t>
            </a:r>
            <a:r>
              <a:rPr lang="zh-CN" altLang="en-US" sz="2400" dirty="0" smtClean="0">
                <a:ea typeface="宋体" charset="-122"/>
              </a:rPr>
              <a:t>。</a:t>
            </a:r>
            <a:r>
              <a:rPr lang="zh-CN" altLang="en-US" sz="2400" dirty="0" smtClean="0">
                <a:latin typeface="宋体" charset="-122"/>
                <a:ea typeface="宋体" charset="-122"/>
              </a:rPr>
              <a:t>脆弱水印算法大都由</a:t>
            </a:r>
            <a:r>
              <a:rPr lang="zh-CN" altLang="en-US" sz="2400" b="1" dirty="0" smtClean="0">
                <a:latin typeface="宋体" charset="-122"/>
                <a:ea typeface="宋体" charset="-122"/>
              </a:rPr>
              <a:t>空间域</a:t>
            </a:r>
            <a:r>
              <a:rPr lang="en-US" altLang="zh-CN" sz="2400" b="1" dirty="0" smtClean="0">
                <a:latin typeface="宋体" charset="-122"/>
                <a:ea typeface="宋体" charset="-122"/>
              </a:rPr>
              <a:t>LSB</a:t>
            </a:r>
            <a:r>
              <a:rPr lang="zh-CN" altLang="en-US" sz="2400" b="1" dirty="0" smtClean="0">
                <a:latin typeface="宋体" charset="-122"/>
                <a:ea typeface="宋体" charset="-122"/>
              </a:rPr>
              <a:t>水印算法</a:t>
            </a:r>
            <a:r>
              <a:rPr lang="zh-CN" altLang="en-US" sz="2400" dirty="0" smtClean="0">
                <a:latin typeface="宋体" charset="-122"/>
                <a:ea typeface="宋体" charset="-122"/>
              </a:rPr>
              <a:t>演变而来</a:t>
            </a:r>
            <a:r>
              <a:rPr lang="zh-CN" altLang="en-US" sz="2400" dirty="0" smtClean="0">
                <a:ea typeface="宋体" charset="-122"/>
              </a:rPr>
              <a:t> </a:t>
            </a:r>
          </a:p>
          <a:p>
            <a:pPr marL="0" lvl="1"/>
            <a:endParaRPr lang="en-US" altLang="zh-CN" sz="2400" dirty="0" smtClean="0">
              <a:latin typeface="宋体" charset="-122"/>
              <a:ea typeface="宋体" charset="-122"/>
            </a:endParaRPr>
          </a:p>
          <a:p>
            <a:pPr marL="0" lvl="1"/>
            <a:r>
              <a:rPr lang="zh-CN" altLang="en-US" sz="2400" dirty="0" smtClean="0">
                <a:latin typeface="宋体" charset="-122"/>
                <a:ea typeface="宋体" charset="-122"/>
              </a:rPr>
              <a:t>利用</a:t>
            </a:r>
            <a:r>
              <a:rPr lang="en-US" altLang="zh-CN" sz="2400" dirty="0" smtClean="0">
                <a:ea typeface="宋体" charset="-122"/>
              </a:rPr>
              <a:t>hash</a:t>
            </a:r>
            <a:r>
              <a:rPr lang="zh-CN" altLang="en-US" sz="2400" dirty="0" smtClean="0">
                <a:latin typeface="宋体" charset="-122"/>
                <a:ea typeface="宋体" charset="-122"/>
              </a:rPr>
              <a:t>函数的单向性和能在输入发生微小变化时得到完全不同输出值的特点，结合图像分块来完成对图像像素值微小改变的定位。同时借助公钥系统的便利性，使得任何人，只要他能获得作者的公钥，便可以完成对图像的完整性检测和身份认证</a:t>
            </a:r>
            <a:r>
              <a:rPr lang="zh-CN" altLang="en-US" sz="2400" dirty="0" smtClean="0">
                <a:ea typeface="宋体" charset="-122"/>
              </a:rPr>
              <a:t> </a:t>
            </a:r>
          </a:p>
          <a:p>
            <a:pPr marL="0" lvl="1"/>
            <a:endParaRPr lang="en-US" altLang="zh-CN" sz="2400" dirty="0" smtClean="0">
              <a:latin typeface="宋体" charset="-122"/>
              <a:ea typeface="宋体" charset="-122"/>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8B433A6B-018A-4FE7-83DB-815C27A06E94}" type="slidenum">
              <a:rPr lang="zh-CN" altLang="en-US" smtClean="0">
                <a:latin typeface="Times New Roman" pitchFamily="18" charset="0"/>
              </a:rPr>
              <a:pPr eaLnBrk="1" hangingPunct="1"/>
              <a:t>12</a:t>
            </a:fld>
            <a:endParaRPr lang="en-US" altLang="zh-CN" smtClean="0">
              <a:latin typeface="Times New Roman" pitchFamily="18" charset="0"/>
            </a:endParaRPr>
          </a:p>
        </p:txBody>
      </p:sp>
    </p:spTree>
    <p:extLst>
      <p:ext uri="{BB962C8B-B14F-4D97-AF65-F5344CB8AC3E}">
        <p14:creationId xmlns:p14="http://schemas.microsoft.com/office/powerpoint/2010/main" val="166033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ea typeface="宋体" charset="-122"/>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BF375F1-2804-496D-B76C-56058D100FFC}" type="slidenum">
              <a:rPr lang="zh-CN" altLang="en-US" smtClean="0">
                <a:latin typeface="Times New Roman" pitchFamily="18" charset="0"/>
              </a:rPr>
              <a:pPr eaLnBrk="1" hangingPunct="1"/>
              <a:t>13</a:t>
            </a:fld>
            <a:endParaRPr lang="en-US" altLang="zh-CN" smtClean="0">
              <a:latin typeface="Times New Roman" pitchFamily="18" charset="0"/>
            </a:endParaRPr>
          </a:p>
        </p:txBody>
      </p:sp>
    </p:spTree>
    <p:extLst>
      <p:ext uri="{BB962C8B-B14F-4D97-AF65-F5344CB8AC3E}">
        <p14:creationId xmlns:p14="http://schemas.microsoft.com/office/powerpoint/2010/main" val="279676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mc:AlternateContent xmlns:mc="http://schemas.openxmlformats.org/markup-compatibility/2006" xmlns:a14="http://schemas.microsoft.com/office/drawing/2010/main">
        <mc:Choice Requires="a14">
          <p:sp>
            <p:nvSpPr>
              <p:cNvPr id="30723" name="Notes Placeholder 2"/>
              <p:cNvSpPr>
                <a:spLocks noGrp="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14:m>
                  <m:oMath xmlns:m="http://schemas.openxmlformats.org/officeDocument/2006/math">
                    <m:r>
                      <a:rPr lang="zh-CN" altLang="en-US" sz="1200" b="0" i="1" smtClean="0">
                        <a:latin typeface="Cambria Math"/>
                      </a:rPr>
                      <m:t>将</m:t>
                    </m:r>
                    <m:sSubSup>
                      <m:sSubSupPr>
                        <m:ctrlPr>
                          <a:rPr lang="en-US" altLang="zh-CN" sz="1200" i="1">
                            <a:latin typeface="Cambria Math"/>
                          </a:rPr>
                        </m:ctrlPr>
                      </m:sSubSupPr>
                      <m:e>
                        <m:r>
                          <a:rPr lang="en-US" altLang="zh-CN" sz="1200" i="1">
                            <a:latin typeface="Cambria Math" panose="02040503050406030204" pitchFamily="18" charset="0"/>
                          </a:rPr>
                          <m:t>𝑋</m:t>
                        </m:r>
                      </m:e>
                      <m:sub>
                        <m:r>
                          <a:rPr lang="en-US" altLang="zh-CN" sz="1200" i="1">
                            <a:latin typeface="Cambria Math" panose="02040503050406030204" pitchFamily="18" charset="0"/>
                          </a:rPr>
                          <m:t>𝑟</m:t>
                        </m:r>
                      </m:sub>
                      <m:sup>
                        <m:r>
                          <a:rPr lang="en-US" altLang="zh-CN" sz="1200" i="1">
                            <a:latin typeface="Cambria Math" panose="02040503050406030204" pitchFamily="18" charset="0"/>
                          </a:rPr>
                          <m:t>′</m:t>
                        </m:r>
                      </m:sup>
                    </m:sSubSup>
                    <m:r>
                      <a:rPr lang="zh-CN" altLang="en-US" sz="1200" b="0" i="1" smtClean="0">
                        <a:latin typeface="Cambria Math"/>
                      </a:rPr>
                      <m:t>块的像素值</m:t>
                    </m:r>
                  </m:oMath>
                </a14:m>
                <a:r>
                  <a:rPr lang="zh-CN" altLang="en-US" sz="1200" dirty="0" smtClean="0">
                    <a:latin typeface="宋体" charset="-122"/>
                  </a:rPr>
                  <a:t>和</a:t>
                </a:r>
                <a:r>
                  <a:rPr lang="en-US" altLang="zh-CN" sz="1200" dirty="0" smtClean="0"/>
                  <a:t>M,N </a:t>
                </a:r>
                <a:r>
                  <a:rPr lang="zh-CN" altLang="en-US" sz="1200" dirty="0" smtClean="0"/>
                  <a:t>输入</a:t>
                </a:r>
                <a:r>
                  <a:rPr lang="en-US" altLang="zh-CN" sz="1200" dirty="0" smtClean="0"/>
                  <a:t>hash</a:t>
                </a:r>
                <a:r>
                  <a:rPr lang="zh-CN" altLang="en-US" sz="1200" dirty="0" smtClean="0"/>
                  <a:t>函数，得到</a:t>
                </a:r>
                <a:r>
                  <a:rPr lang="en-US" altLang="zh-CN" sz="1200" dirty="0" smtClean="0"/>
                  <a:t>hash</a:t>
                </a:r>
                <a:r>
                  <a:rPr lang="zh-CN" altLang="en-US" sz="1200" baseline="0" dirty="0" smtClean="0"/>
                  <a:t>值</a:t>
                </a:r>
                <a14:m>
                  <m:oMath xmlns:m="http://schemas.openxmlformats.org/officeDocument/2006/math">
                    <m:sSub>
                      <m:sSubPr>
                        <m:ctrlPr>
                          <a:rPr lang="en-US" altLang="zh-CN" sz="1200" i="1" smtClean="0">
                            <a:latin typeface="Cambria Math"/>
                          </a:rPr>
                        </m:ctrlPr>
                      </m:sSubPr>
                      <m:e>
                        <m:r>
                          <a:rPr lang="en-US" altLang="zh-CN" sz="1200" b="0" i="1" smtClean="0">
                            <a:latin typeface="Cambria Math" panose="02040503050406030204" pitchFamily="18" charset="0"/>
                          </a:rPr>
                          <m:t>𝑃</m:t>
                        </m:r>
                      </m:e>
                      <m:sub>
                        <m:r>
                          <a:rPr lang="en-US" altLang="zh-CN" sz="1200" i="1">
                            <a:latin typeface="Cambria Math" panose="02040503050406030204" pitchFamily="18" charset="0"/>
                          </a:rPr>
                          <m:t>𝑟</m:t>
                        </m:r>
                      </m:sub>
                    </m:sSub>
                  </m:oMath>
                </a14:m>
                <a:endParaRPr lang="zh-CN" altLang="en-US" dirty="0" smtClean="0">
                  <a:ea typeface="宋体" charset="-122"/>
                </a:endParaRPr>
              </a:p>
            </p:txBody>
          </p:sp>
        </mc:Choice>
        <mc:Fallback xmlns="">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smtClean="0">
                    <a:latin typeface="Cambria Math"/>
                  </a:rPr>
                  <a:t>将</a:t>
                </a:r>
                <a:r>
                  <a:rPr lang="en-US" altLang="zh-CN" sz="1200" i="0">
                    <a:latin typeface="Cambria Math" panose="02040503050406030204" pitchFamily="18" charset="0"/>
                  </a:rPr>
                  <a:t>𝑋</a:t>
                </a:r>
                <a:r>
                  <a:rPr lang="en-US" altLang="zh-CN" sz="1200" i="0">
                    <a:latin typeface="Cambria Math"/>
                  </a:rPr>
                  <a:t>_</a:t>
                </a:r>
                <a:r>
                  <a:rPr lang="en-US" altLang="zh-CN" sz="1200" i="0">
                    <a:latin typeface="Cambria Math" panose="02040503050406030204" pitchFamily="18" charset="0"/>
                  </a:rPr>
                  <a:t>𝑟</a:t>
                </a:r>
                <a:r>
                  <a:rPr lang="en-US" altLang="zh-CN" sz="1200" i="0">
                    <a:latin typeface="Cambria Math"/>
                  </a:rPr>
                  <a:t>^</a:t>
                </a:r>
                <a:r>
                  <a:rPr lang="en-US" altLang="zh-CN" sz="1200" i="0">
                    <a:latin typeface="Cambria Math" panose="02040503050406030204" pitchFamily="18" charset="0"/>
                  </a:rPr>
                  <a:t>′</a:t>
                </a:r>
                <a:r>
                  <a:rPr lang="zh-CN" altLang="en-US" sz="1200" b="0" i="0" smtClean="0">
                    <a:latin typeface="Cambria Math"/>
                  </a:rPr>
                  <a:t> 块的像素值</a:t>
                </a:r>
                <a:r>
                  <a:rPr lang="zh-CN" altLang="en-US" sz="1200" dirty="0" smtClean="0">
                    <a:latin typeface="宋体" charset="-122"/>
                  </a:rPr>
                  <a:t>和</a:t>
                </a:r>
                <a:r>
                  <a:rPr lang="en-US" altLang="zh-CN" sz="1200" dirty="0" smtClean="0"/>
                  <a:t>M,N </a:t>
                </a:r>
                <a:r>
                  <a:rPr lang="zh-CN" altLang="en-US" sz="1200" dirty="0" smtClean="0"/>
                  <a:t>输入</a:t>
                </a:r>
                <a:r>
                  <a:rPr lang="en-US" altLang="zh-CN" sz="1200" dirty="0" smtClean="0"/>
                  <a:t>hash</a:t>
                </a:r>
                <a:r>
                  <a:rPr lang="zh-CN" altLang="en-US" sz="1200" dirty="0" smtClean="0"/>
                  <a:t>函数，得到</a:t>
                </a:r>
                <a:r>
                  <a:rPr lang="en-US" altLang="zh-CN" sz="1200" dirty="0" smtClean="0"/>
                  <a:t>hash</a:t>
                </a:r>
                <a:r>
                  <a:rPr lang="zh-CN" altLang="en-US" sz="1200" baseline="0" dirty="0" smtClean="0"/>
                  <a:t>值</a:t>
                </a:r>
                <a:r>
                  <a:rPr lang="en-US" altLang="zh-CN" sz="1200" b="0" i="0" smtClean="0">
                    <a:latin typeface="Cambria Math" panose="02040503050406030204" pitchFamily="18" charset="0"/>
                  </a:rPr>
                  <a:t>𝑃</a:t>
                </a:r>
                <a:r>
                  <a:rPr lang="en-US" altLang="zh-CN" sz="1200" b="0" i="0" smtClean="0">
                    <a:latin typeface="Cambria Math"/>
                  </a:rPr>
                  <a:t>_</a:t>
                </a:r>
                <a:r>
                  <a:rPr lang="en-US" altLang="zh-CN" sz="1200" i="0">
                    <a:latin typeface="Cambria Math" panose="02040503050406030204" pitchFamily="18" charset="0"/>
                  </a:rPr>
                  <a:t>𝑟</a:t>
                </a:r>
                <a:endParaRPr lang="zh-CN" altLang="en-US" dirty="0" smtClean="0">
                  <a:ea typeface="宋体" charset="-122"/>
                </a:endParaRPr>
              </a:p>
            </p:txBody>
          </p:sp>
        </mc:Fallback>
      </mc:AlternateContent>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5BF375F1-2804-496D-B76C-56058D100FFC}" type="slidenum">
              <a:rPr lang="zh-CN" altLang="en-US" smtClean="0">
                <a:latin typeface="Times New Roman" pitchFamily="18" charset="0"/>
              </a:rPr>
              <a:pPr eaLnBrk="1" hangingPunct="1"/>
              <a:t>14</a:t>
            </a:fld>
            <a:endParaRPr lang="en-US" altLang="zh-CN" smtClean="0">
              <a:latin typeface="Times New Roman" pitchFamily="18" charset="0"/>
            </a:endParaRPr>
          </a:p>
        </p:txBody>
      </p:sp>
    </p:spTree>
    <p:extLst>
      <p:ext uri="{BB962C8B-B14F-4D97-AF65-F5344CB8AC3E}">
        <p14:creationId xmlns:p14="http://schemas.microsoft.com/office/powerpoint/2010/main" val="130334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ea typeface="宋体" charset="-122"/>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70C5DA82-C0F5-441F-B739-E623D0C06A02}" type="slidenum">
              <a:rPr lang="zh-CN" altLang="en-US" smtClean="0">
                <a:latin typeface="Times New Roman" pitchFamily="18" charset="0"/>
              </a:rPr>
              <a:pPr eaLnBrk="1" hangingPunct="1"/>
              <a:t>15</a:t>
            </a:fld>
            <a:endParaRPr lang="en-US" altLang="zh-CN" smtClean="0">
              <a:latin typeface="Times New Roman" pitchFamily="18" charset="0"/>
            </a:endParaRPr>
          </a:p>
        </p:txBody>
      </p:sp>
    </p:spTree>
    <p:extLst>
      <p:ext uri="{BB962C8B-B14F-4D97-AF65-F5344CB8AC3E}">
        <p14:creationId xmlns:p14="http://schemas.microsoft.com/office/powerpoint/2010/main" val="17878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AutoShape 4"/>
            <p:cNvSpPr>
              <a:spLocks noChangeArrowheads="1"/>
            </p:cNvSpPr>
            <p:nvPr/>
          </p:nvSpPr>
          <p:spPr bwMode="auto">
            <a:xfrm>
              <a:off x="-1584" y="864"/>
              <a:ext cx="2304" cy="2304"/>
            </a:xfrm>
            <a:custGeom>
              <a:avLst/>
              <a:gdLst>
                <a:gd name="T0" fmla="*/ 2 w 64000"/>
                <a:gd name="T1" fmla="*/ 0 h 64000"/>
                <a:gd name="T2" fmla="*/ 3 w 64000"/>
                <a:gd name="T3" fmla="*/ 1 h 64000"/>
                <a:gd name="T4" fmla="*/ 2 w 64000"/>
                <a:gd name="T5" fmla="*/ 3 h 64000"/>
                <a:gd name="T6" fmla="*/ 2 w 64000"/>
                <a:gd name="T7" fmla="*/ 3 h 64000"/>
                <a:gd name="T8" fmla="*/ 2 w 64000"/>
                <a:gd name="T9" fmla="*/ 3 h 64000"/>
                <a:gd name="T10" fmla="*/ 2 w 64000"/>
                <a:gd name="T11" fmla="*/ 3 h 64000"/>
                <a:gd name="T12" fmla="*/ 2 w 64000"/>
                <a:gd name="T13" fmla="*/ 0 h 64000"/>
                <a:gd name="T14" fmla="*/ 2 w 64000"/>
                <a:gd name="T15" fmla="*/ 0 h 64000"/>
                <a:gd name="T16" fmla="*/ 2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AutoShape 5"/>
            <p:cNvSpPr>
              <a:spLocks noChangeArrowheads="1"/>
            </p:cNvSpPr>
            <p:nvPr/>
          </p:nvSpPr>
          <p:spPr bwMode="auto">
            <a:xfrm>
              <a:off x="-2030" y="192"/>
              <a:ext cx="2544" cy="2544"/>
            </a:xfrm>
            <a:custGeom>
              <a:avLst/>
              <a:gdLst>
                <a:gd name="T0" fmla="*/ 3 w 64000"/>
                <a:gd name="T1" fmla="*/ 0 h 64000"/>
                <a:gd name="T2" fmla="*/ 4 w 64000"/>
                <a:gd name="T3" fmla="*/ 2 h 64000"/>
                <a:gd name="T4" fmla="*/ 3 w 64000"/>
                <a:gd name="T5" fmla="*/ 4 h 64000"/>
                <a:gd name="T6" fmla="*/ 3 w 64000"/>
                <a:gd name="T7" fmla="*/ 4 h 64000"/>
                <a:gd name="T8" fmla="*/ 3 w 64000"/>
                <a:gd name="T9" fmla="*/ 4 h 64000"/>
                <a:gd name="T10" fmla="*/ 3 w 64000"/>
                <a:gd name="T11" fmla="*/ 4 h 64000"/>
                <a:gd name="T12" fmla="*/ 3 w 64000"/>
                <a:gd name="T13" fmla="*/ 0 h 64000"/>
                <a:gd name="T14" fmla="*/ 3 w 64000"/>
                <a:gd name="T15" fmla="*/ 0 h 64000"/>
                <a:gd name="T16" fmla="*/ 3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84998" name="Rectangle 6"/>
          <p:cNvSpPr>
            <a:spLocks noGrp="1" noChangeArrowheads="1"/>
          </p:cNvSpPr>
          <p:nvPr>
            <p:ph type="ctrTitle"/>
          </p:nvPr>
        </p:nvSpPr>
        <p:spPr>
          <a:xfrm>
            <a:off x="1443038" y="985838"/>
            <a:ext cx="7239000" cy="1444625"/>
          </a:xfrm>
        </p:spPr>
        <p:txBody>
          <a:bodyPr/>
          <a:lstStyle>
            <a:lvl1pPr>
              <a:defRPr sz="4000"/>
            </a:lvl1pPr>
          </a:lstStyle>
          <a:p>
            <a:r>
              <a:rPr lang="en-US" altLang="zh-CN" smtClean="0"/>
              <a:t>Click to edit Master title style</a:t>
            </a:r>
            <a:endParaRPr lang="zh-CN" altLang="en-US"/>
          </a:p>
        </p:txBody>
      </p:sp>
      <p:sp>
        <p:nvSpPr>
          <p:cNvPr id="84999"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ltLang="zh-CN" smtClean="0"/>
              <a:t>Click to edit Master subtitle style</a:t>
            </a:r>
            <a:endParaRPr lang="zh-CN" altLang="en-US"/>
          </a:p>
        </p:txBody>
      </p:sp>
      <p:sp>
        <p:nvSpPr>
          <p:cNvPr id="8" name="Rectangle 8"/>
          <p:cNvSpPr>
            <a:spLocks noGrp="1" noChangeArrowheads="1"/>
          </p:cNvSpPr>
          <p:nvPr>
            <p:ph type="dt" sz="half" idx="10"/>
          </p:nvPr>
        </p:nvSpPr>
        <p:spPr/>
        <p:txBody>
          <a:bodyPr/>
          <a:lstStyle>
            <a:lvl1pPr>
              <a:defRPr/>
            </a:lvl1pPr>
          </a:lstStyle>
          <a:p>
            <a:pPr>
              <a:defRPr/>
            </a:pPr>
            <a:fld id="{EF0F3CE4-248A-4A4E-BEF1-D167CFBC43D6}" type="datetime1">
              <a:rPr lang="zh-CN" altLang="en-US" smtClean="0"/>
              <a:t>2023/10/31</a:t>
            </a:fld>
            <a:endParaRPr lang="en-US" altLang="zh-CN"/>
          </a:p>
        </p:txBody>
      </p:sp>
      <p:sp>
        <p:nvSpPr>
          <p:cNvPr id="9" name="Rectangle 9"/>
          <p:cNvSpPr>
            <a:spLocks noGrp="1" noChangeArrowheads="1"/>
          </p:cNvSpPr>
          <p:nvPr>
            <p:ph type="ftr" sz="quarter" idx="11"/>
          </p:nvPr>
        </p:nvSpPr>
        <p:spPr/>
        <p:txBody>
          <a:bodyPr/>
          <a:lstStyle>
            <a:lvl1pPr>
              <a:defRPr/>
            </a:lvl1pPr>
          </a:lstStyle>
          <a:p>
            <a:pPr>
              <a:defRPr/>
            </a:pPr>
            <a:r>
              <a:rPr lang="en-US" altLang="zh-CN" smtClean="0"/>
              <a:t>Data Hiding &amp; Digital Watermarking</a:t>
            </a:r>
            <a:endParaRPr lang="en-US" altLang="zh-CN"/>
          </a:p>
        </p:txBody>
      </p:sp>
      <p:sp>
        <p:nvSpPr>
          <p:cNvPr id="10" name="Rectangle 10"/>
          <p:cNvSpPr>
            <a:spLocks noGrp="1" noChangeArrowheads="1"/>
          </p:cNvSpPr>
          <p:nvPr>
            <p:ph type="sldNum" sz="quarter" idx="12"/>
          </p:nvPr>
        </p:nvSpPr>
        <p:spPr/>
        <p:txBody>
          <a:bodyPr/>
          <a:lstStyle>
            <a:lvl1pPr>
              <a:defRPr/>
            </a:lvl1pPr>
          </a:lstStyle>
          <a:p>
            <a:pPr>
              <a:defRPr/>
            </a:pPr>
            <a:fld id="{B158323C-82EE-4B45-A125-5744F57575A2}" type="slidenum">
              <a:rPr lang="zh-CN" altLang="en-US"/>
              <a:pPr>
                <a:defRPr/>
              </a:pPr>
              <a:t>‹#›</a:t>
            </a:fld>
            <a:endParaRPr lang="en-US" altLang="zh-CN"/>
          </a:p>
        </p:txBody>
      </p:sp>
    </p:spTree>
    <p:extLst>
      <p:ext uri="{BB962C8B-B14F-4D97-AF65-F5344CB8AC3E}">
        <p14:creationId xmlns:p14="http://schemas.microsoft.com/office/powerpoint/2010/main" val="3569657243"/>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67C48A58-49CC-44ED-A597-22380318CCB6}" type="datetime1">
              <a:rPr lang="zh-CN" altLang="en-US" smtClean="0"/>
              <a:t>2023/10/31</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3514C15C-EB24-40D7-8F2B-B9C485A6BD98}" type="slidenum">
              <a:rPr lang="zh-CN" altLang="en-US"/>
              <a:pPr>
                <a:defRPr/>
              </a:pPr>
              <a:t>‹#›</a:t>
            </a:fld>
            <a:endParaRPr lang="en-US" altLang="zh-CN"/>
          </a:p>
        </p:txBody>
      </p:sp>
    </p:spTree>
    <p:extLst>
      <p:ext uri="{BB962C8B-B14F-4D97-AF65-F5344CB8AC3E}">
        <p14:creationId xmlns:p14="http://schemas.microsoft.com/office/powerpoint/2010/main" val="351383003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51675238-F549-4FC4-9F81-7882B6F56853}" type="datetime1">
              <a:rPr lang="zh-CN" altLang="en-US" smtClean="0"/>
              <a:t>2023/10/31</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BE400C45-101B-401C-A85D-5A8391DC2CBD}" type="slidenum">
              <a:rPr lang="zh-CN" altLang="en-US"/>
              <a:pPr>
                <a:defRPr/>
              </a:pPr>
              <a:t>‹#›</a:t>
            </a:fld>
            <a:endParaRPr lang="en-US" altLang="zh-CN"/>
          </a:p>
        </p:txBody>
      </p:sp>
    </p:spTree>
    <p:extLst>
      <p:ext uri="{BB962C8B-B14F-4D97-AF65-F5344CB8AC3E}">
        <p14:creationId xmlns:p14="http://schemas.microsoft.com/office/powerpoint/2010/main" val="2333056523"/>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370013" y="1827213"/>
            <a:ext cx="7313612"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1370013" y="3960813"/>
            <a:ext cx="7313612"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fld id="{35E477F5-C153-45F3-B958-2B1BB9379218}" type="datetime1">
              <a:rPr lang="zh-CN" altLang="en-US" smtClean="0"/>
              <a:t>2023/10/31</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14962729-5B6A-46D6-A97A-0236AC99256F}" type="slidenum">
              <a:rPr lang="zh-CN" altLang="en-US"/>
              <a:pPr>
                <a:defRPr/>
              </a:pPr>
              <a:t>‹#›</a:t>
            </a:fld>
            <a:endParaRPr lang="en-US" altLang="zh-CN"/>
          </a:p>
        </p:txBody>
      </p:sp>
    </p:spTree>
    <p:extLst>
      <p:ext uri="{BB962C8B-B14F-4D97-AF65-F5344CB8AC3E}">
        <p14:creationId xmlns:p14="http://schemas.microsoft.com/office/powerpoint/2010/main" val="1102493851"/>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1370013" y="1827213"/>
            <a:ext cx="3579812"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5102225" y="1827213"/>
            <a:ext cx="35814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half" idx="3"/>
          </p:nvPr>
        </p:nvSpPr>
        <p:spPr>
          <a:xfrm>
            <a:off x="1370013" y="3960813"/>
            <a:ext cx="7313612"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8"/>
          <p:cNvSpPr>
            <a:spLocks noGrp="1" noChangeArrowheads="1"/>
          </p:cNvSpPr>
          <p:nvPr>
            <p:ph type="dt" sz="half" idx="10"/>
          </p:nvPr>
        </p:nvSpPr>
        <p:spPr>
          <a:ln/>
        </p:spPr>
        <p:txBody>
          <a:bodyPr/>
          <a:lstStyle>
            <a:lvl1pPr>
              <a:defRPr/>
            </a:lvl1pPr>
          </a:lstStyle>
          <a:p>
            <a:pPr>
              <a:defRPr/>
            </a:pPr>
            <a:fld id="{4A907D5E-B1E1-4FFB-B9F4-4BE8D6782187}" type="datetime1">
              <a:rPr lang="zh-CN" altLang="en-US" smtClean="0"/>
              <a:t>2023/10/31</a:t>
            </a:fld>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8" name="Rectangle 10"/>
          <p:cNvSpPr>
            <a:spLocks noGrp="1" noChangeArrowheads="1"/>
          </p:cNvSpPr>
          <p:nvPr>
            <p:ph type="sldNum" sz="quarter" idx="12"/>
          </p:nvPr>
        </p:nvSpPr>
        <p:spPr>
          <a:ln/>
        </p:spPr>
        <p:txBody>
          <a:bodyPr/>
          <a:lstStyle>
            <a:lvl1pPr>
              <a:defRPr/>
            </a:lvl1pPr>
          </a:lstStyle>
          <a:p>
            <a:pPr>
              <a:defRPr/>
            </a:pPr>
            <a:fld id="{08D42612-C940-45C5-B799-46A7515A06E6}" type="slidenum">
              <a:rPr lang="zh-CN" altLang="en-US"/>
              <a:pPr>
                <a:defRPr/>
              </a:pPr>
              <a:t>‹#›</a:t>
            </a:fld>
            <a:endParaRPr lang="en-US" altLang="zh-CN"/>
          </a:p>
        </p:txBody>
      </p:sp>
    </p:spTree>
    <p:extLst>
      <p:ext uri="{BB962C8B-B14F-4D97-AF65-F5344CB8AC3E}">
        <p14:creationId xmlns:p14="http://schemas.microsoft.com/office/powerpoint/2010/main" val="215814015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fld id="{162C54A1-4352-46AC-878A-DD24DCA38061}" type="datetime1">
              <a:rPr lang="zh-CN" altLang="en-US" smtClean="0"/>
              <a:t>2023/10/31</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D58B7C77-1C3B-421F-B0C3-A8654E2C9802}" type="slidenum">
              <a:rPr lang="zh-CN" altLang="en-US"/>
              <a:pPr>
                <a:defRPr/>
              </a:pPr>
              <a:t>‹#›</a:t>
            </a:fld>
            <a:endParaRPr lang="en-US" altLang="zh-CN"/>
          </a:p>
        </p:txBody>
      </p:sp>
    </p:spTree>
    <p:extLst>
      <p:ext uri="{BB962C8B-B14F-4D97-AF65-F5344CB8AC3E}">
        <p14:creationId xmlns:p14="http://schemas.microsoft.com/office/powerpoint/2010/main" val="17793862"/>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2762D5FC-6DBE-4454-8547-2990FE743BF9}" type="datetime1">
              <a:rPr lang="zh-CN" altLang="en-US" smtClean="0"/>
              <a:t>2023/10/31</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73674883-B6C5-4531-9113-65685534EE38}" type="slidenum">
              <a:rPr lang="zh-CN" altLang="en-US"/>
              <a:pPr>
                <a:defRPr/>
              </a:pPr>
              <a:t>‹#›</a:t>
            </a:fld>
            <a:endParaRPr lang="en-US" altLang="zh-CN"/>
          </a:p>
        </p:txBody>
      </p:sp>
    </p:spTree>
    <p:extLst>
      <p:ext uri="{BB962C8B-B14F-4D97-AF65-F5344CB8AC3E}">
        <p14:creationId xmlns:p14="http://schemas.microsoft.com/office/powerpoint/2010/main" val="3804830408"/>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fld id="{D1E800E7-354D-4FD0-9D20-0D1ECE4467D0}" type="datetime1">
              <a:rPr lang="zh-CN" altLang="en-US" smtClean="0"/>
              <a:t>2023/10/31</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5363B738-21F5-430F-92AB-20112A7F75AD}" type="slidenum">
              <a:rPr lang="zh-CN" altLang="en-US"/>
              <a:pPr>
                <a:defRPr/>
              </a:pPr>
              <a:t>‹#›</a:t>
            </a:fld>
            <a:endParaRPr lang="en-US" altLang="zh-CN"/>
          </a:p>
        </p:txBody>
      </p:sp>
    </p:spTree>
    <p:extLst>
      <p:ext uri="{BB962C8B-B14F-4D97-AF65-F5344CB8AC3E}">
        <p14:creationId xmlns:p14="http://schemas.microsoft.com/office/powerpoint/2010/main" val="3887438108"/>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fld id="{8CAB7F53-DFA0-4A4B-AEF2-2EB478B11C29}" type="datetime1">
              <a:rPr lang="zh-CN" altLang="en-US" smtClean="0"/>
              <a:t>2023/10/31</a:t>
            </a:fld>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9011AB0E-613D-4FAA-873E-9B8CABE3BCEB}" type="slidenum">
              <a:rPr lang="zh-CN" altLang="en-US"/>
              <a:pPr>
                <a:defRPr/>
              </a:pPr>
              <a:t>‹#›</a:t>
            </a:fld>
            <a:endParaRPr lang="en-US" altLang="zh-CN"/>
          </a:p>
        </p:txBody>
      </p:sp>
    </p:spTree>
    <p:extLst>
      <p:ext uri="{BB962C8B-B14F-4D97-AF65-F5344CB8AC3E}">
        <p14:creationId xmlns:p14="http://schemas.microsoft.com/office/powerpoint/2010/main" val="3568425789"/>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fld id="{D7D6BDB0-402D-4F97-BC4F-5C058A9D603C}" type="datetime1">
              <a:rPr lang="zh-CN" altLang="en-US" smtClean="0"/>
              <a:t>2023/10/31</a:t>
            </a:fld>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EF0995E1-7F29-4881-8A7D-6FF8CB8E2582}" type="slidenum">
              <a:rPr lang="zh-CN" altLang="en-US"/>
              <a:pPr>
                <a:defRPr/>
              </a:pPr>
              <a:t>‹#›</a:t>
            </a:fld>
            <a:endParaRPr lang="en-US" altLang="zh-CN"/>
          </a:p>
        </p:txBody>
      </p:sp>
    </p:spTree>
    <p:extLst>
      <p:ext uri="{BB962C8B-B14F-4D97-AF65-F5344CB8AC3E}">
        <p14:creationId xmlns:p14="http://schemas.microsoft.com/office/powerpoint/2010/main" val="3300838236"/>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AEA9F07E-1917-4B7A-9816-82B0F28DB42F}" type="datetime1">
              <a:rPr lang="zh-CN" altLang="en-US" smtClean="0"/>
              <a:t>2023/10/31</a:t>
            </a:fld>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4C493666-BEEE-499C-8F86-FE7969BDC3B8}" type="slidenum">
              <a:rPr lang="zh-CN" altLang="en-US"/>
              <a:pPr>
                <a:defRPr/>
              </a:pPr>
              <a:t>‹#›</a:t>
            </a:fld>
            <a:endParaRPr lang="en-US" altLang="zh-CN"/>
          </a:p>
        </p:txBody>
      </p:sp>
    </p:spTree>
    <p:extLst>
      <p:ext uri="{BB962C8B-B14F-4D97-AF65-F5344CB8AC3E}">
        <p14:creationId xmlns:p14="http://schemas.microsoft.com/office/powerpoint/2010/main" val="746201136"/>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1D7D826A-03D8-401C-9274-A2E633D79B73}" type="datetime1">
              <a:rPr lang="zh-CN" altLang="en-US" smtClean="0"/>
              <a:t>2023/10/31</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AE9574DB-4427-451C-9DC3-B0EC0E9194B4}" type="slidenum">
              <a:rPr lang="zh-CN" altLang="en-US"/>
              <a:pPr>
                <a:defRPr/>
              </a:pPr>
              <a:t>‹#›</a:t>
            </a:fld>
            <a:endParaRPr lang="en-US" altLang="zh-CN"/>
          </a:p>
        </p:txBody>
      </p:sp>
    </p:spTree>
    <p:extLst>
      <p:ext uri="{BB962C8B-B14F-4D97-AF65-F5344CB8AC3E}">
        <p14:creationId xmlns:p14="http://schemas.microsoft.com/office/powerpoint/2010/main" val="342793778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3BB208A0-3A38-4A8C-B7B9-36BB966713E1}" type="datetime1">
              <a:rPr lang="zh-CN" altLang="en-US" smtClean="0"/>
              <a:t>2023/10/31</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Data Hiding &amp; Digital Watermarking</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A2220CBF-04B9-4692-8A59-B0DE56F21D03}" type="slidenum">
              <a:rPr lang="zh-CN" altLang="en-US"/>
              <a:pPr>
                <a:defRPr/>
              </a:pPr>
              <a:t>‹#›</a:t>
            </a:fld>
            <a:endParaRPr lang="en-US" altLang="zh-CN"/>
          </a:p>
        </p:txBody>
      </p:sp>
    </p:spTree>
    <p:extLst>
      <p:ext uri="{BB962C8B-B14F-4D97-AF65-F5344CB8AC3E}">
        <p14:creationId xmlns:p14="http://schemas.microsoft.com/office/powerpoint/2010/main" val="204848548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3 w 64000"/>
                <a:gd name="T1" fmla="*/ 0 h 64000"/>
                <a:gd name="T2" fmla="*/ 4 w 64000"/>
                <a:gd name="T3" fmla="*/ 1 h 64000"/>
                <a:gd name="T4" fmla="*/ 3 w 64000"/>
                <a:gd name="T5" fmla="*/ 2 h 64000"/>
                <a:gd name="T6" fmla="*/ 3 w 64000"/>
                <a:gd name="T7" fmla="*/ 2 h 64000"/>
                <a:gd name="T8" fmla="*/ 3 w 64000"/>
                <a:gd name="T9" fmla="*/ 2 h 64000"/>
                <a:gd name="T10" fmla="*/ 3 w 64000"/>
                <a:gd name="T11" fmla="*/ 2 h 64000"/>
                <a:gd name="T12" fmla="*/ 3 w 64000"/>
                <a:gd name="T13" fmla="*/ 0 h 64000"/>
                <a:gd name="T14" fmla="*/ 3 w 64000"/>
                <a:gd name="T15" fmla="*/ 0 h 64000"/>
                <a:gd name="T16" fmla="*/ 3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3" name="AutoShape 4"/>
            <p:cNvSpPr>
              <a:spLocks noChangeArrowheads="1"/>
            </p:cNvSpPr>
            <p:nvPr/>
          </p:nvSpPr>
          <p:spPr bwMode="auto">
            <a:xfrm>
              <a:off x="-1528" y="0"/>
              <a:ext cx="1949" cy="1987"/>
            </a:xfrm>
            <a:custGeom>
              <a:avLst/>
              <a:gdLst>
                <a:gd name="T0" fmla="*/ 1 w 64000"/>
                <a:gd name="T1" fmla="*/ 0 h 64000"/>
                <a:gd name="T2" fmla="*/ 2 w 64000"/>
                <a:gd name="T3" fmla="*/ 1 h 64000"/>
                <a:gd name="T4" fmla="*/ 1 w 64000"/>
                <a:gd name="T5" fmla="*/ 2 h 64000"/>
                <a:gd name="T6" fmla="*/ 1 w 64000"/>
                <a:gd name="T7" fmla="*/ 2 h 64000"/>
                <a:gd name="T8" fmla="*/ 1 w 64000"/>
                <a:gd name="T9" fmla="*/ 2 h 64000"/>
                <a:gd name="T10" fmla="*/ 1 w 64000"/>
                <a:gd name="T11" fmla="*/ 2 h 64000"/>
                <a:gd name="T12" fmla="*/ 1 w 64000"/>
                <a:gd name="T13" fmla="*/ 0 h 64000"/>
                <a:gd name="T14" fmla="*/ 1 w 64000"/>
                <a:gd name="T15" fmla="*/ 0 h 64000"/>
                <a:gd name="T16" fmla="*/ 1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76"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fld id="{99417960-748D-46C4-9D19-A0C51B9B43F3}" type="datetime1">
              <a:rPr lang="zh-CN" altLang="en-US" smtClean="0"/>
              <a:t>2023/10/31</a:t>
            </a:fld>
            <a:endParaRPr lang="en-US" altLang="zh-CN"/>
          </a:p>
        </p:txBody>
      </p:sp>
      <p:sp>
        <p:nvSpPr>
          <p:cNvPr id="83977"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defRPr>
            </a:lvl1pPr>
          </a:lstStyle>
          <a:p>
            <a:pPr>
              <a:defRPr/>
            </a:pPr>
            <a:r>
              <a:rPr lang="en-US" altLang="zh-CN" smtClean="0"/>
              <a:t>Data Hiding &amp; Digital Watermarking</a:t>
            </a:r>
            <a:endParaRPr lang="en-US" altLang="zh-CN"/>
          </a:p>
        </p:txBody>
      </p:sp>
      <p:sp>
        <p:nvSpPr>
          <p:cNvPr id="83978"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FC09476-E945-4854-A36C-97750350FC9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72"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Lst>
  <p:transition>
    <p:dissolve/>
  </p:transition>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Calibri" pitchFamily="34" charset="0"/>
          <a:ea typeface="华文楷体" pitchFamily="2" charset="-122"/>
        </a:defRPr>
      </a:lvl2pPr>
      <a:lvl3pPr algn="l" rtl="0" eaLnBrk="0" fontAlgn="base" hangingPunct="0">
        <a:spcBef>
          <a:spcPct val="0"/>
        </a:spcBef>
        <a:spcAft>
          <a:spcPct val="0"/>
        </a:spcAft>
        <a:defRPr sz="3600">
          <a:solidFill>
            <a:schemeClr val="tx2"/>
          </a:solidFill>
          <a:latin typeface="Calibri" pitchFamily="34" charset="0"/>
          <a:ea typeface="华文楷体" pitchFamily="2" charset="-122"/>
        </a:defRPr>
      </a:lvl3pPr>
      <a:lvl4pPr algn="l" rtl="0" eaLnBrk="0" fontAlgn="base" hangingPunct="0">
        <a:spcBef>
          <a:spcPct val="0"/>
        </a:spcBef>
        <a:spcAft>
          <a:spcPct val="0"/>
        </a:spcAft>
        <a:defRPr sz="3600">
          <a:solidFill>
            <a:schemeClr val="tx2"/>
          </a:solidFill>
          <a:latin typeface="Calibri" pitchFamily="34" charset="0"/>
          <a:ea typeface="华文楷体" pitchFamily="2" charset="-122"/>
        </a:defRPr>
      </a:lvl4pPr>
      <a:lvl5pPr algn="l" rtl="0" eaLnBrk="0" fontAlgn="base" hangingPunct="0">
        <a:spcBef>
          <a:spcPct val="0"/>
        </a:spcBef>
        <a:spcAft>
          <a:spcPct val="0"/>
        </a:spcAft>
        <a:defRPr sz="3600">
          <a:solidFill>
            <a:schemeClr val="tx2"/>
          </a:solidFill>
          <a:latin typeface="Calibri" pitchFamily="34" charset="0"/>
          <a:ea typeface="华文楷体" pitchFamily="2" charset="-122"/>
        </a:defRPr>
      </a:lvl5pPr>
      <a:lvl6pPr marL="457200" algn="l" rtl="0" eaLnBrk="1" fontAlgn="base" hangingPunct="1">
        <a:spcBef>
          <a:spcPct val="0"/>
        </a:spcBef>
        <a:spcAft>
          <a:spcPct val="0"/>
        </a:spcAft>
        <a:defRPr sz="36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36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36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ea typeface="+mn-ea"/>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ea typeface="+mn-ea"/>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ea typeface="+mn-ea"/>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9632" y="1052736"/>
            <a:ext cx="7239000" cy="1444625"/>
          </a:xfrm>
        </p:spPr>
        <p:txBody>
          <a:bodyPr/>
          <a:lstStyle/>
          <a:p>
            <a:pPr algn="ctr" eaLnBrk="1" hangingPunct="1"/>
            <a:r>
              <a:rPr lang="zh-CN" altLang="en-US" dirty="0"/>
              <a:t>第</a:t>
            </a:r>
            <a:r>
              <a:rPr lang="en-US" altLang="zh-CN" dirty="0"/>
              <a:t>5</a:t>
            </a:r>
            <a:r>
              <a:rPr lang="zh-CN" altLang="en-US" dirty="0"/>
              <a:t>章 </a:t>
            </a:r>
            <a:r>
              <a:rPr lang="zh-CN" altLang="zh-CN" dirty="0"/>
              <a:t>数字图像内容</a:t>
            </a:r>
            <a:r>
              <a:rPr lang="zh-CN" altLang="zh-CN" dirty="0" smtClean="0"/>
              <a:t>安全</a:t>
            </a:r>
            <a:endParaRPr lang="zh-CN" altLang="en-US" dirty="0" smtClean="0"/>
          </a:p>
        </p:txBody>
      </p:sp>
      <p:sp>
        <p:nvSpPr>
          <p:cNvPr id="3075" name="Rectangle 3"/>
          <p:cNvSpPr>
            <a:spLocks noGrp="1" noChangeArrowheads="1"/>
          </p:cNvSpPr>
          <p:nvPr>
            <p:ph type="subTitle" idx="1"/>
          </p:nvPr>
        </p:nvSpPr>
        <p:spPr>
          <a:xfrm>
            <a:off x="1403648" y="2996952"/>
            <a:ext cx="7239000" cy="1752600"/>
          </a:xfrm>
        </p:spPr>
        <p:txBody>
          <a:bodyPr/>
          <a:lstStyle/>
          <a:p>
            <a:pPr algn="ctr" eaLnBrk="1" hangingPunct="1"/>
            <a:r>
              <a:rPr lang="zh-CN" altLang="en-US" dirty="0" smtClean="0"/>
              <a:t>图像</a:t>
            </a:r>
            <a:r>
              <a:rPr lang="zh-CN" altLang="en-US" dirty="0"/>
              <a:t>信息隐藏算法三</a:t>
            </a:r>
            <a:endParaRPr lang="en-US" altLang="zh-CN" dirty="0" smtClean="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zh-CN" altLang="en-US" smtClean="0"/>
              <a:t>内容认证</a:t>
            </a:r>
            <a:r>
              <a:rPr lang="en-US" altLang="zh-CN" smtClean="0"/>
              <a:t>——</a:t>
            </a:r>
            <a:r>
              <a:rPr lang="zh-CN" altLang="en-US" smtClean="0"/>
              <a:t>完全内容认证</a:t>
            </a:r>
          </a:p>
        </p:txBody>
      </p:sp>
      <p:sp>
        <p:nvSpPr>
          <p:cNvPr id="40963" name="Content Placeholder 2"/>
          <p:cNvSpPr>
            <a:spLocks noGrp="1"/>
          </p:cNvSpPr>
          <p:nvPr>
            <p:ph idx="1"/>
          </p:nvPr>
        </p:nvSpPr>
        <p:spPr/>
        <p:txBody>
          <a:bodyPr/>
          <a:lstStyle/>
          <a:p>
            <a:r>
              <a:rPr lang="zh-CN" altLang="en-US" dirty="0" smtClean="0"/>
              <a:t>基于脆弱水印的认证方法的安全问题</a:t>
            </a:r>
            <a:endParaRPr lang="en-US" altLang="zh-CN" dirty="0" smtClean="0"/>
          </a:p>
          <a:p>
            <a:pPr lvl="1"/>
            <a:r>
              <a:rPr lang="zh-CN" altLang="en-US" dirty="0" smtClean="0"/>
              <a:t>可以搜集多幅水印图像，</a:t>
            </a:r>
            <a:r>
              <a:rPr lang="zh-CN" altLang="en-US" b="1" dirty="0" smtClean="0">
                <a:solidFill>
                  <a:srgbClr val="FF0000"/>
                </a:solidFill>
              </a:rPr>
              <a:t>拼凑</a:t>
            </a:r>
            <a:r>
              <a:rPr lang="zh-CN" altLang="en-US" dirty="0" smtClean="0"/>
              <a:t>出篡改图像，同时能通过认证。</a:t>
            </a:r>
            <a:endParaRPr lang="en-US" altLang="zh-CN" dirty="0" smtClean="0"/>
          </a:p>
          <a:p>
            <a:pPr lvl="1"/>
            <a:r>
              <a:rPr lang="zh-CN" altLang="en-US" dirty="0" smtClean="0"/>
              <a:t>可以修改</a:t>
            </a:r>
            <a:r>
              <a:rPr lang="zh-CN" altLang="en-US" b="1" dirty="0" smtClean="0">
                <a:solidFill>
                  <a:srgbClr val="FF0000"/>
                </a:solidFill>
              </a:rPr>
              <a:t>非水印区域</a:t>
            </a:r>
            <a:r>
              <a:rPr lang="zh-CN" altLang="en-US" dirty="0" smtClean="0"/>
              <a:t>同时通过认证。</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smtClean="0"/>
              <a:t>内容认证</a:t>
            </a:r>
            <a:r>
              <a:rPr lang="en-US" altLang="zh-CN" smtClean="0"/>
              <a:t>——</a:t>
            </a:r>
            <a:r>
              <a:rPr lang="zh-CN" altLang="en-US" smtClean="0"/>
              <a:t>完全内容认证</a:t>
            </a:r>
          </a:p>
        </p:txBody>
      </p:sp>
      <p:sp>
        <p:nvSpPr>
          <p:cNvPr id="13315" name="Content Placeholder 2"/>
          <p:cNvSpPr>
            <a:spLocks noGrp="1"/>
          </p:cNvSpPr>
          <p:nvPr>
            <p:ph idx="1"/>
          </p:nvPr>
        </p:nvSpPr>
        <p:spPr/>
        <p:txBody>
          <a:bodyPr/>
          <a:lstStyle/>
          <a:p>
            <a:r>
              <a:rPr lang="zh-CN" altLang="en-US" dirty="0" smtClean="0"/>
              <a:t>基于脆弱水印的认证方法的安全问题</a:t>
            </a:r>
          </a:p>
        </p:txBody>
      </p:sp>
      <p:pic>
        <p:nvPicPr>
          <p:cNvPr id="133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2505075"/>
            <a:ext cx="7313612"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内容认证</a:t>
            </a:r>
            <a:r>
              <a:rPr lang="en-US" altLang="zh-CN" smtClean="0"/>
              <a:t>——</a:t>
            </a:r>
            <a:r>
              <a:rPr lang="zh-CN" altLang="en-US" smtClean="0"/>
              <a:t>完全内容认证</a:t>
            </a:r>
          </a:p>
        </p:txBody>
      </p:sp>
      <p:sp>
        <p:nvSpPr>
          <p:cNvPr id="431107" name="Rectangle 3"/>
          <p:cNvSpPr>
            <a:spLocks noGrp="1" noChangeArrowheads="1"/>
          </p:cNvSpPr>
          <p:nvPr>
            <p:ph idx="1"/>
          </p:nvPr>
        </p:nvSpPr>
        <p:spPr/>
        <p:txBody>
          <a:bodyPr/>
          <a:lstStyle/>
          <a:p>
            <a:pPr eaLnBrk="1" hangingPunct="1">
              <a:lnSpc>
                <a:spcPct val="90000"/>
              </a:lnSpc>
            </a:pPr>
            <a:r>
              <a:rPr lang="zh-CN" altLang="en-US" sz="2800" dirty="0" smtClean="0"/>
              <a:t>嵌入</a:t>
            </a:r>
            <a:r>
              <a:rPr lang="zh-CN" altLang="en-US" sz="2800" dirty="0" smtClean="0">
                <a:solidFill>
                  <a:srgbClr val="FF0000"/>
                </a:solidFill>
              </a:rPr>
              <a:t>签名</a:t>
            </a:r>
            <a:r>
              <a:rPr lang="zh-CN" altLang="en-US" sz="2800" dirty="0" smtClean="0"/>
              <a:t>的方法</a:t>
            </a:r>
            <a:endParaRPr lang="en-US" altLang="zh-CN" sz="2800" dirty="0" smtClean="0">
              <a:latin typeface="宋体" charset="-122"/>
            </a:endParaRPr>
          </a:p>
          <a:p>
            <a:pPr lvl="1" eaLnBrk="1" hangingPunct="1">
              <a:lnSpc>
                <a:spcPct val="90000"/>
              </a:lnSpc>
            </a:pPr>
            <a:r>
              <a:rPr lang="en-US" altLang="zh-CN" sz="2400" b="1" dirty="0" smtClean="0">
                <a:solidFill>
                  <a:srgbClr val="0000CC"/>
                </a:solidFill>
              </a:rPr>
              <a:t>P. W. Wong</a:t>
            </a:r>
            <a:r>
              <a:rPr lang="zh-CN" altLang="en-US" sz="2400" b="1" dirty="0" smtClean="0">
                <a:solidFill>
                  <a:srgbClr val="0000CC"/>
                </a:solidFill>
                <a:latin typeface="宋体" charset="-122"/>
              </a:rPr>
              <a:t>水印系统</a:t>
            </a:r>
            <a:endParaRPr lang="en-US" altLang="zh-CN" sz="2400" b="1" dirty="0" smtClean="0">
              <a:solidFill>
                <a:srgbClr val="0000CC"/>
              </a:solidFill>
              <a:latin typeface="宋体" charset="-122"/>
            </a:endParaRPr>
          </a:p>
          <a:p>
            <a:pPr lvl="1" eaLnBrk="1" hangingPunct="1">
              <a:lnSpc>
                <a:spcPct val="90000"/>
              </a:lnSpc>
            </a:pPr>
            <a:r>
              <a:rPr lang="zh-CN" altLang="en-US" sz="2400" dirty="0" smtClean="0">
                <a:latin typeface="宋体" charset="-122"/>
              </a:rPr>
              <a:t>基于公钥的图像认证和完整性数字水印系统。</a:t>
            </a:r>
            <a:endParaRPr lang="en-US" altLang="zh-CN" sz="2400" dirty="0" smtClean="0">
              <a:latin typeface="宋体" charset="-122"/>
            </a:endParaRPr>
          </a:p>
          <a:p>
            <a:pPr lvl="1" eaLnBrk="1" hangingPunct="1">
              <a:lnSpc>
                <a:spcPct val="90000"/>
              </a:lnSpc>
            </a:pPr>
            <a:r>
              <a:rPr lang="zh-CN" altLang="en-US" sz="2400" dirty="0" smtClean="0">
                <a:latin typeface="宋体" charset="-122"/>
              </a:rPr>
              <a:t>利用</a:t>
            </a:r>
            <a:r>
              <a:rPr lang="en-US" altLang="zh-CN" sz="2400" dirty="0" smtClean="0"/>
              <a:t>hash</a:t>
            </a:r>
            <a:r>
              <a:rPr lang="zh-CN" altLang="en-US" sz="2400" dirty="0" smtClean="0">
                <a:latin typeface="宋体" charset="-122"/>
              </a:rPr>
              <a:t>函数的单向性和“雪崩效应”定位篡改。</a:t>
            </a:r>
            <a:endParaRPr lang="en-US" altLang="zh-CN" sz="2400" dirty="0" smtClean="0">
              <a:latin typeface="宋体" charset="-122"/>
            </a:endParaRPr>
          </a:p>
          <a:p>
            <a:pPr lvl="1" eaLnBrk="1" hangingPunct="1">
              <a:lnSpc>
                <a:spcPct val="90000"/>
              </a:lnSpc>
            </a:pPr>
            <a:r>
              <a:rPr lang="zh-CN" altLang="en-US" sz="2400" dirty="0" smtClean="0">
                <a:latin typeface="宋体" charset="-122"/>
              </a:rPr>
              <a:t>借助公钥系统的便利性，公钥的用户完成对图像的完整性检测和身份认证</a:t>
            </a:r>
            <a:r>
              <a:rPr lang="zh-CN" altLang="en-US" sz="2400" dirty="0" smtClean="0"/>
              <a:t> 。</a:t>
            </a:r>
            <a:endParaRPr lang="en-US" altLang="zh-CN" sz="2400" dirty="0" smtClean="0"/>
          </a:p>
          <a:p>
            <a:pPr lvl="1" eaLnBrk="1" hangingPunct="1">
              <a:lnSpc>
                <a:spcPct val="90000"/>
              </a:lnSpc>
            </a:pPr>
            <a:endParaRPr lang="en-US" altLang="zh-CN" sz="2400" dirty="0"/>
          </a:p>
          <a:p>
            <a:pPr lvl="1" eaLnBrk="1" hangingPunct="1">
              <a:lnSpc>
                <a:spcPct val="90000"/>
              </a:lnSpc>
            </a:pPr>
            <a:r>
              <a:rPr lang="en-US" altLang="zh-CN" sz="1800" dirty="0"/>
              <a:t>Wong P W. A public key watermark for image verification and </a:t>
            </a:r>
            <a:r>
              <a:rPr lang="en-US" altLang="zh-CN" sz="1800" dirty="0" smtClean="0"/>
              <a:t>authentication. Proceedings  </a:t>
            </a:r>
            <a:r>
              <a:rPr lang="en-US" altLang="zh-CN" sz="1800" dirty="0"/>
              <a:t>of  the  IEEE      International  Conference  on  Image  Processing[C]. </a:t>
            </a:r>
            <a:r>
              <a:rPr lang="en-US" altLang="zh-CN" sz="1800" dirty="0" smtClean="0"/>
              <a:t>Chicago</a:t>
            </a:r>
            <a:r>
              <a:rPr lang="en-US" altLang="zh-CN" sz="1800" dirty="0"/>
              <a:t>, Illinois, USA, Oct.1998,1:455~459. </a:t>
            </a:r>
          </a:p>
          <a:p>
            <a:pPr lvl="1" eaLnBrk="1" hangingPunct="1">
              <a:lnSpc>
                <a:spcPct val="90000"/>
              </a:lnSpc>
            </a:pPr>
            <a:endParaRPr lang="zh-CN" altLang="en-US" sz="2400"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1107">
                                            <p:txEl>
                                              <p:pRg st="1" end="1"/>
                                            </p:txEl>
                                          </p:spTgt>
                                        </p:tgtEl>
                                        <p:attrNameLst>
                                          <p:attrName>style.visibility</p:attrName>
                                        </p:attrNameLst>
                                      </p:cBhvr>
                                      <p:to>
                                        <p:strVal val="visible"/>
                                      </p:to>
                                    </p:set>
                                    <p:anim calcmode="lin" valueType="num">
                                      <p:cBhvr additive="base">
                                        <p:cTn id="13" dur="500" fill="hold"/>
                                        <p:tgtEl>
                                          <p:spTgt spid="431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1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1107">
                                            <p:txEl>
                                              <p:pRg st="2" end="2"/>
                                            </p:txEl>
                                          </p:spTgt>
                                        </p:tgtEl>
                                        <p:attrNameLst>
                                          <p:attrName>style.visibility</p:attrName>
                                        </p:attrNameLst>
                                      </p:cBhvr>
                                      <p:to>
                                        <p:strVal val="visible"/>
                                      </p:to>
                                    </p:set>
                                    <p:anim calcmode="lin" valueType="num">
                                      <p:cBhvr additive="base">
                                        <p:cTn id="19"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1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1107">
                                            <p:txEl>
                                              <p:pRg st="3" end="3"/>
                                            </p:txEl>
                                          </p:spTgt>
                                        </p:tgtEl>
                                        <p:attrNameLst>
                                          <p:attrName>style.visibility</p:attrName>
                                        </p:attrNameLst>
                                      </p:cBhvr>
                                      <p:to>
                                        <p:strVal val="visible"/>
                                      </p:to>
                                    </p:set>
                                    <p:anim calcmode="lin" valueType="num">
                                      <p:cBhvr additive="base">
                                        <p:cTn id="25" dur="500" fill="hold"/>
                                        <p:tgtEl>
                                          <p:spTgt spid="431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1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1107">
                                            <p:txEl>
                                              <p:pRg st="4" end="4"/>
                                            </p:txEl>
                                          </p:spTgt>
                                        </p:tgtEl>
                                        <p:attrNameLst>
                                          <p:attrName>style.visibility</p:attrName>
                                        </p:attrNameLst>
                                      </p:cBhvr>
                                      <p:to>
                                        <p:strVal val="visible"/>
                                      </p:to>
                                    </p:set>
                                    <p:anim calcmode="lin" valueType="num">
                                      <p:cBhvr additive="base">
                                        <p:cTn id="31" dur="500" fill="hold"/>
                                        <p:tgtEl>
                                          <p:spTgt spid="431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1107">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1107">
                                            <p:txEl>
                                              <p:pRg st="6" end="6"/>
                                            </p:txEl>
                                          </p:spTgt>
                                        </p:tgtEl>
                                        <p:attrNameLst>
                                          <p:attrName>style.visibility</p:attrName>
                                        </p:attrNameLst>
                                      </p:cBhvr>
                                      <p:to>
                                        <p:strVal val="visible"/>
                                      </p:to>
                                    </p:set>
                                    <p:anim calcmode="lin" valueType="num">
                                      <p:cBhvr additive="base">
                                        <p:cTn id="35" dur="500" fill="hold"/>
                                        <p:tgtEl>
                                          <p:spTgt spid="43110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11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内容认证</a:t>
            </a:r>
            <a:r>
              <a:rPr lang="en-US" altLang="zh-CN" smtClean="0"/>
              <a:t>—— </a:t>
            </a:r>
            <a:br>
              <a:rPr lang="en-US" altLang="zh-CN" smtClean="0"/>
            </a:br>
            <a:r>
              <a:rPr lang="en-US" altLang="zh-CN" smtClean="0"/>
              <a:t>P. W. Wong</a:t>
            </a:r>
            <a:r>
              <a:rPr lang="zh-CN" altLang="en-US" smtClean="0">
                <a:latin typeface="宋体" charset="-122"/>
              </a:rPr>
              <a:t>水印算法的流程</a:t>
            </a:r>
            <a:r>
              <a:rPr lang="zh-CN" altLang="en-US" smtClean="0"/>
              <a:t> </a:t>
            </a:r>
          </a:p>
        </p:txBody>
      </p:sp>
      <mc:AlternateContent xmlns:mc="http://schemas.openxmlformats.org/markup-compatibility/2006" xmlns:a14="http://schemas.microsoft.com/office/drawing/2010/main">
        <mc:Choice Requires="a14">
          <p:sp>
            <p:nvSpPr>
              <p:cNvPr id="432131" name="Rectangle 3"/>
              <p:cNvSpPr>
                <a:spLocks noGrp="1" noChangeArrowheads="1"/>
              </p:cNvSpPr>
              <p:nvPr>
                <p:ph idx="1"/>
              </p:nvPr>
            </p:nvSpPr>
            <p:spPr/>
            <p:txBody>
              <a:bodyPr/>
              <a:lstStyle/>
              <a:p>
                <a:pPr eaLnBrk="1" hangingPunct="1">
                  <a:lnSpc>
                    <a:spcPct val="90000"/>
                  </a:lnSpc>
                </a:pPr>
                <a:r>
                  <a:rPr lang="zh-CN" altLang="en-US" sz="2800" dirty="0" smtClean="0">
                    <a:latin typeface="宋体" charset="-122"/>
                  </a:rPr>
                  <a:t>水印嵌入过程</a:t>
                </a:r>
              </a:p>
              <a:p>
                <a:pPr lvl="1" eaLnBrk="1" hangingPunct="1">
                  <a:lnSpc>
                    <a:spcPct val="90000"/>
                  </a:lnSpc>
                </a:pPr>
                <a:r>
                  <a:rPr lang="zh-CN" altLang="en-US" sz="2400" dirty="0">
                    <a:latin typeface="宋体" charset="-122"/>
                  </a:rPr>
                  <a:t>将原始图像</a:t>
                </a:r>
                <a:r>
                  <a:rPr lang="zh-CN" altLang="en-US" sz="2400" dirty="0"/>
                  <a:t>(</a:t>
                </a:r>
                <a:r>
                  <a:rPr lang="en-US" altLang="zh-CN" sz="2400" dirty="0"/>
                  <a:t>M</a:t>
                </a:r>
                <a:r>
                  <a:rPr lang="en-US" altLang="zh-CN" sz="2400" dirty="0">
                    <a:latin typeface="宋体" charset="-122"/>
                  </a:rPr>
                  <a:t>×</a:t>
                </a:r>
                <a:r>
                  <a:rPr lang="en-US" altLang="zh-CN" sz="2400" dirty="0"/>
                  <a:t>N</a:t>
                </a:r>
                <a:r>
                  <a:rPr lang="zh-CN" altLang="en-US" sz="2400" dirty="0">
                    <a:latin typeface="宋体" charset="-122"/>
                  </a:rPr>
                  <a:t>大小</a:t>
                </a:r>
                <a:r>
                  <a:rPr lang="zh-CN" altLang="en-US" sz="2400" dirty="0"/>
                  <a:t>)</a:t>
                </a:r>
                <a:r>
                  <a:rPr lang="zh-CN" altLang="en-US" sz="2400" b="1" dirty="0">
                    <a:solidFill>
                      <a:srgbClr val="FF0000"/>
                    </a:solidFill>
                    <a:latin typeface="宋体" charset="-122"/>
                  </a:rPr>
                  <a:t>按</a:t>
                </a:r>
                <a:r>
                  <a:rPr lang="en-US" altLang="zh-CN" sz="2400" b="1" dirty="0">
                    <a:solidFill>
                      <a:srgbClr val="FF0000"/>
                    </a:solidFill>
                  </a:rPr>
                  <a:t>I</a:t>
                </a:r>
                <a:r>
                  <a:rPr lang="en-US" altLang="zh-CN" sz="2400" b="1" dirty="0">
                    <a:solidFill>
                      <a:srgbClr val="FF0000"/>
                    </a:solidFill>
                    <a:latin typeface="宋体" charset="-122"/>
                  </a:rPr>
                  <a:t>×</a:t>
                </a:r>
                <a:r>
                  <a:rPr lang="en-US" altLang="zh-CN" sz="2400" b="1" dirty="0">
                    <a:solidFill>
                      <a:srgbClr val="FF0000"/>
                    </a:solidFill>
                  </a:rPr>
                  <a:t>J</a:t>
                </a:r>
                <a:r>
                  <a:rPr lang="zh-CN" altLang="en-US" sz="2400" b="1" dirty="0">
                    <a:solidFill>
                      <a:srgbClr val="FF0000"/>
                    </a:solidFill>
                    <a:latin typeface="宋体" charset="-122"/>
                  </a:rPr>
                  <a:t>的大小</a:t>
                </a:r>
                <a:r>
                  <a:rPr lang="zh-CN" altLang="en-US" sz="2400" dirty="0">
                    <a:latin typeface="宋体" charset="-122"/>
                  </a:rPr>
                  <a:t>进行分块，记</a:t>
                </a:r>
                <a:r>
                  <a:rPr lang="zh-CN" altLang="en-US" sz="2400" b="1" dirty="0">
                    <a:solidFill>
                      <a:srgbClr val="0000CC"/>
                    </a:solidFill>
                    <a:latin typeface="宋体" charset="-122"/>
                  </a:rPr>
                  <a:t>第</a:t>
                </a:r>
                <a:r>
                  <a:rPr lang="en-US" altLang="zh-CN" sz="2400" b="1" dirty="0">
                    <a:solidFill>
                      <a:srgbClr val="0000CC"/>
                    </a:solidFill>
                  </a:rPr>
                  <a:t>r</a:t>
                </a:r>
                <a:r>
                  <a:rPr lang="zh-CN" altLang="en-US" sz="2400" b="1" dirty="0">
                    <a:solidFill>
                      <a:srgbClr val="0000CC"/>
                    </a:solidFill>
                    <a:latin typeface="宋体" charset="-122"/>
                  </a:rPr>
                  <a:t>个分块</a:t>
                </a:r>
                <a:r>
                  <a:rPr lang="zh-CN" altLang="en-US" sz="2400" dirty="0">
                    <a:latin typeface="宋体" charset="-122"/>
                  </a:rPr>
                  <a:t>为</a:t>
                </a:r>
                <a14:m>
                  <m:oMath xmlns:m="http://schemas.openxmlformats.org/officeDocument/2006/math">
                    <m:sSub>
                      <m:sSubPr>
                        <m:ctrlPr>
                          <a:rPr lang="en-US" altLang="zh-CN" sz="2400" i="1" smtClean="0">
                            <a:solidFill>
                              <a:srgbClr val="FF0000"/>
                            </a:solidFill>
                            <a:latin typeface="Cambria Math"/>
                          </a:rPr>
                        </m:ctrlPr>
                      </m:sSubPr>
                      <m:e>
                        <m:r>
                          <a:rPr lang="en-US" altLang="zh-CN" sz="2400" i="1">
                            <a:solidFill>
                              <a:srgbClr val="FF0000"/>
                            </a:solidFill>
                            <a:latin typeface="Cambria Math" panose="02040503050406030204" pitchFamily="18" charset="0"/>
                          </a:rPr>
                          <m:t>𝑋</m:t>
                        </m:r>
                      </m:e>
                      <m:sub>
                        <m:r>
                          <a:rPr lang="en-US" altLang="zh-CN" sz="2400" i="1">
                            <a:solidFill>
                              <a:srgbClr val="FF0000"/>
                            </a:solidFill>
                            <a:latin typeface="Cambria Math" panose="02040503050406030204" pitchFamily="18" charset="0"/>
                          </a:rPr>
                          <m:t>𝑟</m:t>
                        </m:r>
                      </m:sub>
                    </m:sSub>
                  </m:oMath>
                </a14:m>
                <a:r>
                  <a:rPr lang="zh-CN" altLang="en-US" sz="2400" dirty="0">
                    <a:latin typeface="宋体" charset="-122"/>
                  </a:rPr>
                  <a:t>。</a:t>
                </a:r>
              </a:p>
              <a:p>
                <a:pPr lvl="1" eaLnBrk="1" hangingPunct="1">
                  <a:lnSpc>
                    <a:spcPct val="90000"/>
                  </a:lnSpc>
                </a:pPr>
                <a:r>
                  <a:rPr lang="zh-CN" altLang="en-US" sz="2400" dirty="0">
                    <a:latin typeface="宋体" charset="-122"/>
                  </a:rPr>
                  <a:t>将</a:t>
                </a:r>
                <a:r>
                  <a:rPr lang="zh-CN" altLang="en-US" sz="2400" dirty="0" smtClean="0">
                    <a:latin typeface="宋体" charset="-122"/>
                  </a:rPr>
                  <a:t>水印</a:t>
                </a:r>
                <a:r>
                  <a:rPr lang="zh-CN" altLang="en-US" sz="2400" dirty="0">
                    <a:latin typeface="宋体" charset="-122"/>
                  </a:rPr>
                  <a:t>二值</a:t>
                </a:r>
                <a:r>
                  <a:rPr lang="zh-CN" altLang="en-US" sz="2400" dirty="0" smtClean="0">
                    <a:latin typeface="宋体" charset="-122"/>
                  </a:rPr>
                  <a:t>图像</a:t>
                </a:r>
                <a:r>
                  <a:rPr lang="zh-CN" altLang="en-US" sz="2400" dirty="0">
                    <a:solidFill>
                      <a:srgbClr val="FF0000"/>
                    </a:solidFill>
                    <a:latin typeface="宋体" charset="-122"/>
                  </a:rPr>
                  <a:t>扩充</a:t>
                </a:r>
                <a:r>
                  <a:rPr lang="zh-CN" altLang="en-US" sz="2400" dirty="0">
                    <a:latin typeface="宋体" charset="-122"/>
                  </a:rPr>
                  <a:t>为与原始图像同样大小的尺寸，亦按</a:t>
                </a:r>
                <a:r>
                  <a:rPr lang="en-US" altLang="zh-CN" sz="2400" dirty="0"/>
                  <a:t>I</a:t>
                </a:r>
                <a:r>
                  <a:rPr lang="en-US" altLang="zh-CN" sz="2400" dirty="0">
                    <a:latin typeface="宋体" charset="-122"/>
                  </a:rPr>
                  <a:t>×</a:t>
                </a:r>
                <a:r>
                  <a:rPr lang="en-US" altLang="zh-CN" sz="2400" dirty="0"/>
                  <a:t>J</a:t>
                </a:r>
                <a:r>
                  <a:rPr lang="zh-CN" altLang="en-US" sz="2400" dirty="0">
                    <a:latin typeface="宋体" charset="-122"/>
                  </a:rPr>
                  <a:t>的大小进行</a:t>
                </a:r>
                <a:r>
                  <a:rPr lang="zh-CN" altLang="en-US" sz="2400" dirty="0">
                    <a:solidFill>
                      <a:srgbClr val="0000CC"/>
                    </a:solidFill>
                    <a:latin typeface="宋体" charset="-122"/>
                  </a:rPr>
                  <a:t>分块</a:t>
                </a:r>
                <a:r>
                  <a:rPr lang="zh-CN" altLang="en-US" sz="2400" dirty="0">
                    <a:latin typeface="宋体" charset="-122"/>
                  </a:rPr>
                  <a:t>，记第</a:t>
                </a:r>
                <a:r>
                  <a:rPr lang="en-US" altLang="zh-CN" sz="2400" dirty="0"/>
                  <a:t>r</a:t>
                </a:r>
                <a:r>
                  <a:rPr lang="zh-CN" altLang="en-US" sz="2400" dirty="0">
                    <a:latin typeface="宋体" charset="-122"/>
                  </a:rPr>
                  <a:t>个分块为</a:t>
                </a:r>
                <a14:m>
                  <m:oMath xmlns:m="http://schemas.openxmlformats.org/officeDocument/2006/math">
                    <m:sSub>
                      <m:sSubPr>
                        <m:ctrlPr>
                          <a:rPr lang="en-US" altLang="zh-CN" sz="2400" i="1" smtClean="0">
                            <a:solidFill>
                              <a:srgbClr val="0000CC"/>
                            </a:solidFill>
                            <a:latin typeface="Cambria Math"/>
                          </a:rPr>
                        </m:ctrlPr>
                      </m:sSubPr>
                      <m:e>
                        <m:r>
                          <a:rPr lang="en-US" altLang="zh-CN" sz="2400" i="1">
                            <a:solidFill>
                              <a:srgbClr val="0000CC"/>
                            </a:solidFill>
                            <a:latin typeface="Cambria Math" panose="02040503050406030204" pitchFamily="18" charset="0"/>
                          </a:rPr>
                          <m:t>𝑊</m:t>
                        </m:r>
                      </m:e>
                      <m:sub>
                        <m:r>
                          <a:rPr lang="en-US" altLang="zh-CN" sz="2400" i="1">
                            <a:solidFill>
                              <a:srgbClr val="0000CC"/>
                            </a:solidFill>
                            <a:latin typeface="Cambria Math" panose="02040503050406030204" pitchFamily="18" charset="0"/>
                          </a:rPr>
                          <m:t>𝑟</m:t>
                        </m:r>
                      </m:sub>
                    </m:sSub>
                    <m:r>
                      <a:rPr lang="zh-CN" altLang="en-US" sz="2400" i="1">
                        <a:latin typeface="Cambria Math" panose="02040503050406030204" pitchFamily="18" charset="0"/>
                      </a:rPr>
                      <m:t>。</m:t>
                    </m:r>
                  </m:oMath>
                </a14:m>
                <a:endParaRPr lang="zh-CN" altLang="en-US" sz="2400" dirty="0">
                  <a:latin typeface="宋体" charset="-122"/>
                </a:endParaRPr>
              </a:p>
            </p:txBody>
          </p:sp>
        </mc:Choice>
        <mc:Fallback xmlns="">
          <p:sp>
            <p:nvSpPr>
              <p:cNvPr id="432131" name="Rectangle 3"/>
              <p:cNvSpPr>
                <a:spLocks noGrp="1" noRot="1" noChangeAspect="1" noMove="1" noResize="1" noEditPoints="1" noAdjustHandles="1" noChangeArrowheads="1" noChangeShapeType="1" noTextEdit="1"/>
              </p:cNvSpPr>
              <p:nvPr>
                <p:ph idx="1"/>
              </p:nvPr>
            </p:nvSpPr>
            <p:spPr>
              <a:blipFill rotWithShape="1">
                <a:blip r:embed="rId3"/>
                <a:stretch>
                  <a:fillRect l="-751" t="-2370" r="-2252"/>
                </a:stretch>
              </a:blipFill>
            </p:spPr>
            <p:txBody>
              <a:bodyPr/>
              <a:lstStyle/>
              <a:p>
                <a:r>
                  <a:rPr lang="zh-CN" altLang="en-US">
                    <a:noFill/>
                  </a:rPr>
                  <a:t> </a:t>
                </a:r>
              </a:p>
            </p:txBody>
          </p:sp>
        </mc:Fallback>
      </mc:AlternateContent>
      <p:pic>
        <p:nvPicPr>
          <p:cNvPr id="19" name="图片 18"/>
          <p:cNvPicPr>
            <a:picLocks noChangeAspect="1"/>
          </p:cNvPicPr>
          <p:nvPr/>
        </p:nvPicPr>
        <p:blipFill>
          <a:blip r:embed="rId4"/>
          <a:stretch>
            <a:fillRect/>
          </a:stretch>
        </p:blipFill>
        <p:spPr>
          <a:xfrm>
            <a:off x="1150672" y="4149080"/>
            <a:ext cx="3281304" cy="27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图片 19"/>
          <p:cNvPicPr>
            <a:picLocks noChangeAspect="1"/>
          </p:cNvPicPr>
          <p:nvPr/>
        </p:nvPicPr>
        <p:blipFill>
          <a:blip r:embed="rId5"/>
          <a:stretch>
            <a:fillRect/>
          </a:stretch>
        </p:blipFill>
        <p:spPr>
          <a:xfrm>
            <a:off x="5016461" y="4156000"/>
            <a:ext cx="3281304" cy="270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fade">
                                      <p:cBhvr>
                                        <p:cTn id="7" dur="1000"/>
                                        <p:tgtEl>
                                          <p:spTgt spid="432131">
                                            <p:txEl>
                                              <p:pRg st="0" end="0"/>
                                            </p:txEl>
                                          </p:spTgt>
                                        </p:tgtEl>
                                      </p:cBhvr>
                                    </p:animEffect>
                                    <p:anim calcmode="lin" valueType="num">
                                      <p:cBhvr>
                                        <p:cTn id="8" dur="10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2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2131">
                                            <p:txEl>
                                              <p:pRg st="1" end="1"/>
                                            </p:txEl>
                                          </p:spTgt>
                                        </p:tgtEl>
                                        <p:attrNameLst>
                                          <p:attrName>style.visibility</p:attrName>
                                        </p:attrNameLst>
                                      </p:cBhvr>
                                      <p:to>
                                        <p:strVal val="visible"/>
                                      </p:to>
                                    </p:set>
                                    <p:animEffect transition="in" filter="fade">
                                      <p:cBhvr>
                                        <p:cTn id="14" dur="1000"/>
                                        <p:tgtEl>
                                          <p:spTgt spid="432131">
                                            <p:txEl>
                                              <p:pRg st="1" end="1"/>
                                            </p:txEl>
                                          </p:spTgt>
                                        </p:tgtEl>
                                      </p:cBhvr>
                                    </p:animEffect>
                                    <p:anim calcmode="lin" valueType="num">
                                      <p:cBhvr>
                                        <p:cTn id="15" dur="10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2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2131">
                                            <p:txEl>
                                              <p:pRg st="2" end="2"/>
                                            </p:txEl>
                                          </p:spTgt>
                                        </p:tgtEl>
                                        <p:attrNameLst>
                                          <p:attrName>style.visibility</p:attrName>
                                        </p:attrNameLst>
                                      </p:cBhvr>
                                      <p:to>
                                        <p:strVal val="visible"/>
                                      </p:to>
                                    </p:set>
                                    <p:animEffect transition="in" filter="fade">
                                      <p:cBhvr>
                                        <p:cTn id="21" dur="1000"/>
                                        <p:tgtEl>
                                          <p:spTgt spid="432131">
                                            <p:txEl>
                                              <p:pRg st="2" end="2"/>
                                            </p:txEl>
                                          </p:spTgt>
                                        </p:tgtEl>
                                      </p:cBhvr>
                                    </p:animEffect>
                                    <p:anim calcmode="lin" valueType="num">
                                      <p:cBhvr>
                                        <p:cTn id="22" dur="10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2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内容认证</a:t>
            </a:r>
            <a:r>
              <a:rPr lang="en-US" altLang="zh-CN" smtClean="0"/>
              <a:t>—— </a:t>
            </a:r>
            <a:br>
              <a:rPr lang="en-US" altLang="zh-CN" smtClean="0"/>
            </a:br>
            <a:r>
              <a:rPr lang="en-US" altLang="zh-CN" smtClean="0"/>
              <a:t>P. W. Wong</a:t>
            </a:r>
            <a:r>
              <a:rPr lang="zh-CN" altLang="en-US" smtClean="0">
                <a:latin typeface="宋体" charset="-122"/>
              </a:rPr>
              <a:t>水印算法的流程</a:t>
            </a:r>
            <a:r>
              <a:rPr lang="zh-CN" altLang="en-US" smtClean="0"/>
              <a:t> </a:t>
            </a:r>
          </a:p>
        </p:txBody>
      </p:sp>
      <mc:AlternateContent xmlns:mc="http://schemas.openxmlformats.org/markup-compatibility/2006" xmlns:a14="http://schemas.microsoft.com/office/drawing/2010/main">
        <mc:Choice Requires="a14">
          <p:sp>
            <p:nvSpPr>
              <p:cNvPr id="432131" name="Rectangle 3"/>
              <p:cNvSpPr>
                <a:spLocks noGrp="1" noChangeArrowheads="1"/>
              </p:cNvSpPr>
              <p:nvPr>
                <p:ph idx="1"/>
              </p:nvPr>
            </p:nvSpPr>
            <p:spPr/>
            <p:txBody>
              <a:bodyPr/>
              <a:lstStyle/>
              <a:p>
                <a:pPr eaLnBrk="1" hangingPunct="1">
                  <a:lnSpc>
                    <a:spcPct val="90000"/>
                  </a:lnSpc>
                </a:pPr>
                <a:r>
                  <a:rPr lang="zh-CN" altLang="en-US" sz="2800" dirty="0" smtClean="0">
                    <a:latin typeface="宋体" charset="-122"/>
                  </a:rPr>
                  <a:t>水印嵌入过程</a:t>
                </a:r>
              </a:p>
              <a:p>
                <a:pPr lvl="1" eaLnBrk="1" hangingPunct="1">
                  <a:lnSpc>
                    <a:spcPct val="90000"/>
                  </a:lnSpc>
                </a:pPr>
                <a:r>
                  <a:rPr lang="zh-CN" altLang="en-US" sz="2400" dirty="0" smtClean="0">
                    <a:latin typeface="宋体" charset="-122"/>
                  </a:rPr>
                  <a:t>将</a:t>
                </a:r>
                <a14:m>
                  <m:oMath xmlns:m="http://schemas.openxmlformats.org/officeDocument/2006/math">
                    <m:sSub>
                      <m:sSubPr>
                        <m:ctrlPr>
                          <a:rPr lang="en-US" altLang="zh-CN" sz="2400" b="0" i="1" smtClean="0">
                            <a:latin typeface="Cambria Math"/>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𝑟</m:t>
                        </m:r>
                      </m:sub>
                    </m:sSub>
                  </m:oMath>
                </a14:m>
                <a:r>
                  <a:rPr lang="zh-CN" altLang="en-US" sz="2400" dirty="0" smtClean="0">
                    <a:latin typeface="宋体" charset="-122"/>
                  </a:rPr>
                  <a:t>的</a:t>
                </a:r>
                <a:r>
                  <a:rPr lang="en-US" altLang="zh-CN" sz="2400" dirty="0" smtClean="0">
                    <a:solidFill>
                      <a:srgbClr val="FF0000"/>
                    </a:solidFill>
                  </a:rPr>
                  <a:t>LSB </a:t>
                </a:r>
                <a:r>
                  <a:rPr lang="zh-CN" altLang="en-US" sz="2400" dirty="0" smtClean="0">
                    <a:solidFill>
                      <a:srgbClr val="FF0000"/>
                    </a:solidFill>
                    <a:latin typeface="宋体" charset="-122"/>
                  </a:rPr>
                  <a:t>置为零</a:t>
                </a:r>
                <a:r>
                  <a:rPr lang="zh-CN" altLang="en-US" sz="2400" dirty="0" smtClean="0">
                    <a:latin typeface="宋体" charset="-122"/>
                  </a:rPr>
                  <a:t>，得到的分块记为</a:t>
                </a:r>
                <a14:m>
                  <m:oMath xmlns:m="http://schemas.openxmlformats.org/officeDocument/2006/math">
                    <m:sSubSup>
                      <m:sSubSupPr>
                        <m:ctrlPr>
                          <a:rPr lang="en-US" altLang="zh-CN" sz="2400" i="1">
                            <a:latin typeface="Cambria Math"/>
                          </a:rPr>
                        </m:ctrlPr>
                      </m:sSubSupPr>
                      <m:e>
                        <m:r>
                          <a:rPr lang="en-US" altLang="zh-CN" sz="2400" i="1">
                            <a:latin typeface="Cambria Math" panose="02040503050406030204" pitchFamily="18" charset="0"/>
                          </a:rPr>
                          <m:t>𝑋</m:t>
                        </m:r>
                      </m:e>
                      <m:sub>
                        <m:r>
                          <a:rPr lang="en-US" altLang="zh-CN" sz="2400" i="1">
                            <a:latin typeface="Cambria Math" panose="02040503050406030204" pitchFamily="18" charset="0"/>
                          </a:rPr>
                          <m:t>𝑟</m:t>
                        </m:r>
                      </m:sub>
                      <m:sup>
                        <m:r>
                          <a:rPr lang="en-US" altLang="zh-CN" sz="2400" i="1">
                            <a:latin typeface="Cambria Math" panose="02040503050406030204" pitchFamily="18" charset="0"/>
                          </a:rPr>
                          <m:t>′</m:t>
                        </m:r>
                      </m:sup>
                    </m:sSubSup>
                  </m:oMath>
                </a14:m>
                <a:r>
                  <a:rPr lang="zh-CN" altLang="en-US" sz="2400" dirty="0" smtClean="0">
                    <a:latin typeface="宋体" charset="-122"/>
                  </a:rPr>
                  <a:t>，以</a:t>
                </a:r>
                <a14:m>
                  <m:oMath xmlns:m="http://schemas.openxmlformats.org/officeDocument/2006/math">
                    <m:sSubSup>
                      <m:sSubSupPr>
                        <m:ctrlPr>
                          <a:rPr lang="en-US" altLang="zh-CN" sz="2400" i="1">
                            <a:latin typeface="Cambria Math"/>
                          </a:rPr>
                        </m:ctrlPr>
                      </m:sSubSupPr>
                      <m:e>
                        <m:r>
                          <a:rPr lang="en-US" altLang="zh-CN" sz="2400" i="1">
                            <a:latin typeface="Cambria Math" panose="02040503050406030204" pitchFamily="18" charset="0"/>
                          </a:rPr>
                          <m:t>𝑋</m:t>
                        </m:r>
                      </m:e>
                      <m:sub>
                        <m:r>
                          <a:rPr lang="en-US" altLang="zh-CN" sz="2400" i="1">
                            <a:latin typeface="Cambria Math" panose="02040503050406030204" pitchFamily="18" charset="0"/>
                          </a:rPr>
                          <m:t>𝑟</m:t>
                        </m:r>
                      </m:sub>
                      <m:sup>
                        <m:r>
                          <a:rPr lang="en-US" altLang="zh-CN" sz="2400" i="1">
                            <a:latin typeface="Cambria Math" panose="02040503050406030204" pitchFamily="18" charset="0"/>
                          </a:rPr>
                          <m:t>′</m:t>
                        </m:r>
                      </m:sup>
                    </m:sSubSup>
                  </m:oMath>
                </a14:m>
                <a:r>
                  <a:rPr lang="zh-CN" altLang="en-US" sz="2400" dirty="0" smtClean="0">
                    <a:latin typeface="宋体" charset="-122"/>
                  </a:rPr>
                  <a:t>  和</a:t>
                </a:r>
                <a:r>
                  <a:rPr lang="en-US" altLang="zh-CN" sz="2400" dirty="0" smtClean="0"/>
                  <a:t>M, N </a:t>
                </a:r>
                <a:r>
                  <a:rPr lang="zh-CN" altLang="en-US" sz="2400" dirty="0" smtClean="0">
                    <a:latin typeface="宋体" charset="-122"/>
                  </a:rPr>
                  <a:t>为参数，进行</a:t>
                </a:r>
                <a:r>
                  <a:rPr lang="en-US" altLang="zh-CN" sz="2400" dirty="0" smtClean="0"/>
                  <a:t>hash</a:t>
                </a:r>
                <a:r>
                  <a:rPr lang="zh-CN" altLang="en-US" sz="2400" dirty="0" smtClean="0">
                    <a:latin typeface="宋体" charset="-122"/>
                  </a:rPr>
                  <a:t>运算，得到</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𝑃</m:t>
                        </m:r>
                      </m:e>
                      <m:sub>
                        <m:r>
                          <a:rPr lang="en-US" altLang="zh-CN" sz="2400" i="1">
                            <a:latin typeface="Cambria Math" panose="02040503050406030204" pitchFamily="18" charset="0"/>
                          </a:rPr>
                          <m:t>𝑟</m:t>
                        </m:r>
                      </m:sub>
                    </m:sSub>
                  </m:oMath>
                </a14:m>
                <a:r>
                  <a:rPr lang="zh-CN" altLang="en-US" sz="2400" dirty="0" smtClean="0">
                    <a:latin typeface="宋体" charset="-122"/>
                  </a:rPr>
                  <a:t>。   </a:t>
                </a:r>
              </a:p>
              <a:p>
                <a:pPr lvl="1" eaLnBrk="1" hangingPunct="1">
                  <a:lnSpc>
                    <a:spcPct val="90000"/>
                  </a:lnSpc>
                </a:pPr>
                <a:r>
                  <a:rPr lang="zh-CN" altLang="en-US" sz="2400" dirty="0" smtClean="0">
                    <a:latin typeface="宋体" charset="-122"/>
                  </a:rPr>
                  <a:t>将</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𝑟</m:t>
                        </m:r>
                      </m:sub>
                    </m:sSub>
                  </m:oMath>
                </a14:m>
                <a:r>
                  <a:rPr lang="zh-CN" altLang="en-US" sz="2400" dirty="0" smtClean="0">
                    <a:latin typeface="宋体" charset="-122"/>
                  </a:rPr>
                  <a:t>与</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𝑊</m:t>
                        </m:r>
                      </m:e>
                      <m:sub>
                        <m:r>
                          <a:rPr lang="en-US" altLang="zh-CN" sz="2400" i="1">
                            <a:latin typeface="Cambria Math" panose="02040503050406030204" pitchFamily="18" charset="0"/>
                          </a:rPr>
                          <m:t>𝑟</m:t>
                        </m:r>
                      </m:sub>
                    </m:sSub>
                  </m:oMath>
                </a14:m>
                <a:r>
                  <a:rPr lang="zh-CN" altLang="en-US" sz="2400" dirty="0" smtClean="0">
                    <a:latin typeface="宋体" charset="-122"/>
                  </a:rPr>
                  <a:t>进行</a:t>
                </a:r>
                <a:r>
                  <a:rPr lang="zh-CN" altLang="en-US" sz="2400" b="1" dirty="0" smtClean="0">
                    <a:solidFill>
                      <a:srgbClr val="FF0000"/>
                    </a:solidFill>
                    <a:latin typeface="宋体" charset="-122"/>
                  </a:rPr>
                  <a:t>比特位</a:t>
                </a:r>
                <a:r>
                  <a:rPr lang="zh-CN" altLang="en-US" sz="2400" dirty="0" smtClean="0">
                    <a:latin typeface="宋体" charset="-122"/>
                  </a:rPr>
                  <a:t>上的异或运算，结果用公钥系统</a:t>
                </a:r>
                <a:r>
                  <a:rPr lang="zh-CN" altLang="en-US" sz="2400" dirty="0" smtClean="0">
                    <a:solidFill>
                      <a:srgbClr val="0000CC"/>
                    </a:solidFill>
                    <a:latin typeface="宋体" charset="-122"/>
                  </a:rPr>
                  <a:t>加密</a:t>
                </a:r>
                <a:r>
                  <a:rPr lang="zh-CN" altLang="en-US" sz="2400" dirty="0" smtClean="0"/>
                  <a:t>（</a:t>
                </a:r>
                <a:r>
                  <a:rPr lang="zh-CN" altLang="en-US" sz="2400" dirty="0" smtClean="0">
                    <a:latin typeface="宋体" charset="-122"/>
                  </a:rPr>
                  <a:t>用作者的</a:t>
                </a:r>
                <a:r>
                  <a:rPr lang="zh-CN" altLang="en-US" sz="2400" b="1" dirty="0" smtClean="0">
                    <a:solidFill>
                      <a:srgbClr val="0000CC"/>
                    </a:solidFill>
                    <a:latin typeface="宋体" charset="-122"/>
                  </a:rPr>
                  <a:t>私钥，私钥签名</a:t>
                </a:r>
                <a:r>
                  <a:rPr lang="zh-CN" altLang="en-US" sz="2400" dirty="0" smtClean="0"/>
                  <a:t>）</a:t>
                </a:r>
                <a:r>
                  <a:rPr lang="zh-CN" altLang="en-US" sz="2400" dirty="0" smtClean="0">
                    <a:latin typeface="宋体" charset="-122"/>
                  </a:rPr>
                  <a:t>，将加密后的结果</a:t>
                </a:r>
                <a:r>
                  <a:rPr lang="zh-CN" altLang="en-US" sz="2400" dirty="0" smtClean="0">
                    <a:solidFill>
                      <a:srgbClr val="FF0000"/>
                    </a:solidFill>
                    <a:latin typeface="宋体" charset="-122"/>
                  </a:rPr>
                  <a:t>置入</a:t>
                </a:r>
                <a14:m>
                  <m:oMath xmlns:m="http://schemas.openxmlformats.org/officeDocument/2006/math">
                    <m:sSubSup>
                      <m:sSubSupPr>
                        <m:ctrlPr>
                          <a:rPr lang="en-US" altLang="zh-CN" sz="2400" i="1">
                            <a:solidFill>
                              <a:srgbClr val="FF0000"/>
                            </a:solidFill>
                            <a:latin typeface="Cambria Math"/>
                          </a:rPr>
                        </m:ctrlPr>
                      </m:sSubSupPr>
                      <m:e>
                        <m:r>
                          <a:rPr lang="en-US" altLang="zh-CN" sz="2400" i="1">
                            <a:solidFill>
                              <a:srgbClr val="FF0000"/>
                            </a:solidFill>
                            <a:latin typeface="Cambria Math" panose="02040503050406030204" pitchFamily="18" charset="0"/>
                          </a:rPr>
                          <m:t>𝑋</m:t>
                        </m:r>
                      </m:e>
                      <m:sub>
                        <m:r>
                          <a:rPr lang="en-US" altLang="zh-CN" sz="2400" i="1">
                            <a:solidFill>
                              <a:srgbClr val="FF0000"/>
                            </a:solidFill>
                            <a:latin typeface="Cambria Math" panose="02040503050406030204" pitchFamily="18" charset="0"/>
                          </a:rPr>
                          <m:t>𝑟</m:t>
                        </m:r>
                      </m:sub>
                      <m:sup>
                        <m:r>
                          <a:rPr lang="en-US" altLang="zh-CN" sz="2400" i="1">
                            <a:solidFill>
                              <a:srgbClr val="FF0000"/>
                            </a:solidFill>
                            <a:latin typeface="Cambria Math" panose="02040503050406030204" pitchFamily="18" charset="0"/>
                          </a:rPr>
                          <m:t>′</m:t>
                        </m:r>
                      </m:sup>
                    </m:sSubSup>
                  </m:oMath>
                </a14:m>
                <a:r>
                  <a:rPr lang="zh-CN" altLang="en-US" sz="2400" dirty="0" smtClean="0">
                    <a:solidFill>
                      <a:srgbClr val="FF0000"/>
                    </a:solidFill>
                    <a:latin typeface="宋体" charset="-122"/>
                  </a:rPr>
                  <a:t>的</a:t>
                </a:r>
                <a:r>
                  <a:rPr lang="zh-CN" altLang="en-US" sz="2400" dirty="0" smtClean="0">
                    <a:solidFill>
                      <a:srgbClr val="FF0000"/>
                    </a:solidFill>
                  </a:rPr>
                  <a:t>最低有效</a:t>
                </a:r>
                <a:r>
                  <a:rPr lang="zh-CN" altLang="en-US" sz="2400" dirty="0" smtClean="0">
                    <a:solidFill>
                      <a:srgbClr val="FF0000"/>
                    </a:solidFill>
                    <a:latin typeface="宋体" charset="-122"/>
                  </a:rPr>
                  <a:t>位</a:t>
                </a:r>
                <a:r>
                  <a:rPr lang="zh-CN" altLang="en-US" sz="2400" dirty="0" smtClean="0">
                    <a:latin typeface="宋体" charset="-122"/>
                  </a:rPr>
                  <a:t>得到的结果记为</a:t>
                </a:r>
                <a14:m>
                  <m:oMath xmlns:m="http://schemas.openxmlformats.org/officeDocument/2006/math">
                    <m:sSub>
                      <m:sSubPr>
                        <m:ctrlPr>
                          <a:rPr lang="en-US" altLang="zh-CN" sz="2400" b="1" i="1" smtClean="0">
                            <a:solidFill>
                              <a:srgbClr val="0000CC"/>
                            </a:solidFill>
                            <a:latin typeface="Cambria Math"/>
                          </a:rPr>
                        </m:ctrlPr>
                      </m:sSubPr>
                      <m:e>
                        <m:r>
                          <a:rPr lang="en-US" altLang="zh-CN" sz="2400" b="1" i="1" smtClean="0">
                            <a:solidFill>
                              <a:srgbClr val="0000CC"/>
                            </a:solidFill>
                            <a:latin typeface="Cambria Math" panose="02040503050406030204" pitchFamily="18" charset="0"/>
                          </a:rPr>
                          <m:t>𝒀</m:t>
                        </m:r>
                      </m:e>
                      <m:sub>
                        <m:r>
                          <a:rPr lang="en-US" altLang="zh-CN" sz="2400" b="1" i="1">
                            <a:solidFill>
                              <a:srgbClr val="0000CC"/>
                            </a:solidFill>
                            <a:latin typeface="Cambria Math" panose="02040503050406030204" pitchFamily="18" charset="0"/>
                          </a:rPr>
                          <m:t>𝒓</m:t>
                        </m:r>
                      </m:sub>
                    </m:sSub>
                    <m:r>
                      <a:rPr lang="zh-CN" altLang="en-US" sz="2400" i="1">
                        <a:latin typeface="Cambria Math" panose="02040503050406030204" pitchFamily="18" charset="0"/>
                      </a:rPr>
                      <m:t>。</m:t>
                    </m:r>
                  </m:oMath>
                </a14:m>
                <a:r>
                  <a:rPr lang="zh-CN" altLang="en-US" sz="2400" dirty="0" smtClean="0">
                    <a:latin typeface="宋体" charset="-122"/>
                  </a:rPr>
                  <a:t>    </a:t>
                </a:r>
              </a:p>
              <a:p>
                <a:pPr lvl="1" eaLnBrk="1" hangingPunct="1">
                  <a:lnSpc>
                    <a:spcPct val="90000"/>
                  </a:lnSpc>
                </a:pPr>
                <a:r>
                  <a:rPr lang="zh-CN" altLang="en-US" sz="2400" dirty="0" smtClean="0">
                    <a:latin typeface="宋体" charset="-122"/>
                  </a:rPr>
                  <a:t>将得到的分块重新组合</a:t>
                </a:r>
                <a:r>
                  <a:rPr lang="zh-CN" altLang="en-US" sz="2400" dirty="0" smtClean="0"/>
                  <a:t>，</a:t>
                </a:r>
                <a:r>
                  <a:rPr lang="zh-CN" altLang="en-US" sz="2400" dirty="0" smtClean="0">
                    <a:latin typeface="宋体" charset="-122"/>
                  </a:rPr>
                  <a:t>即可得到嵌入水印后的图像</a:t>
                </a:r>
                <a:r>
                  <a:rPr lang="zh-CN" altLang="en-US" sz="2400" dirty="0" smtClean="0"/>
                  <a:t> </a:t>
                </a:r>
              </a:p>
            </p:txBody>
          </p:sp>
        </mc:Choice>
        <mc:Fallback xmlns="">
          <p:sp>
            <p:nvSpPr>
              <p:cNvPr id="432131" name="Rectangle 3"/>
              <p:cNvSpPr>
                <a:spLocks noGrp="1" noRot="1" noChangeAspect="1" noMove="1" noResize="1" noEditPoints="1" noAdjustHandles="1" noChangeArrowheads="1" noChangeShapeType="1" noTextEdit="1"/>
              </p:cNvSpPr>
              <p:nvPr>
                <p:ph idx="1"/>
              </p:nvPr>
            </p:nvSpPr>
            <p:spPr>
              <a:blipFill rotWithShape="1">
                <a:blip r:embed="rId3"/>
                <a:stretch>
                  <a:fillRect l="-751" t="-2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280969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 calcmode="lin" valueType="num">
                                      <p:cBhvr additive="base">
                                        <p:cTn id="11"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 calcmode="lin" valueType="num">
                                      <p:cBhvr additive="base">
                                        <p:cTn id="15" dur="5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2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anim calcmode="lin" valueType="num">
                                      <p:cBhvr additive="base">
                                        <p:cTn id="19" dur="500" fill="hold"/>
                                        <p:tgtEl>
                                          <p:spTgt spid="432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zh-CN" altLang="en-US" smtClean="0"/>
              <a:t>内容认证</a:t>
            </a:r>
            <a:r>
              <a:rPr lang="en-US" altLang="zh-CN" smtClean="0"/>
              <a:t>——</a:t>
            </a:r>
            <a:r>
              <a:rPr lang="zh-CN" altLang="en-US" smtClean="0"/>
              <a:t>问题</a:t>
            </a:r>
          </a:p>
        </p:txBody>
      </p:sp>
      <p:sp>
        <p:nvSpPr>
          <p:cNvPr id="44035" name="Content Placeholder 2"/>
          <p:cNvSpPr>
            <a:spLocks noGrp="1"/>
          </p:cNvSpPr>
          <p:nvPr>
            <p:ph idx="1"/>
          </p:nvPr>
        </p:nvSpPr>
        <p:spPr/>
        <p:txBody>
          <a:bodyPr/>
          <a:lstStyle/>
          <a:p>
            <a:pPr eaLnBrk="1" hangingPunct="1"/>
            <a:r>
              <a:rPr lang="zh-CN" altLang="en-US" dirty="0" smtClean="0"/>
              <a:t>接收端如何完成图像认证？</a:t>
            </a:r>
            <a:endParaRPr lang="en-US" altLang="zh-CN" dirty="0" smtClean="0"/>
          </a:p>
          <a:p>
            <a:pPr eaLnBrk="1" hangingPunct="1"/>
            <a:r>
              <a:rPr lang="zh-CN" altLang="en-US" dirty="0" smtClean="0"/>
              <a:t>与基于</a:t>
            </a:r>
            <a:r>
              <a:rPr lang="en-US" altLang="zh-CN" dirty="0" smtClean="0"/>
              <a:t>LSB</a:t>
            </a:r>
            <a:r>
              <a:rPr lang="zh-CN" altLang="en-US" dirty="0" smtClean="0"/>
              <a:t>的脆弱水印方案的核心区别是什么？替换非水印区域比特是否能通过认证？</a:t>
            </a:r>
          </a:p>
          <a:p>
            <a:pPr eaLnBrk="1" hangingPunct="1"/>
            <a:r>
              <a:rPr lang="zh-CN" altLang="en-US" dirty="0" smtClean="0"/>
              <a:t>不使用水印图像能否完成认证？水印图像的用途是？</a:t>
            </a:r>
            <a:endParaRPr lang="en-US" altLang="zh-CN" dirty="0" smtClean="0"/>
          </a:p>
          <a:p>
            <a:pPr eaLnBrk="1" hangingPunct="1"/>
            <a:r>
              <a:rPr lang="zh-CN" altLang="en-US" dirty="0" smtClean="0"/>
              <a:t>为什么要选用</a:t>
            </a:r>
            <a:r>
              <a:rPr lang="zh-CN" altLang="en-US" dirty="0" smtClean="0">
                <a:solidFill>
                  <a:srgbClr val="0000CC"/>
                </a:solidFill>
              </a:rPr>
              <a:t>非对称密钥系统</a:t>
            </a:r>
            <a:r>
              <a:rPr lang="zh-CN" altLang="en-US" dirty="0" smtClean="0"/>
              <a:t>？</a:t>
            </a:r>
            <a:endParaRPr lang="en-US" altLang="zh-CN"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内容认证</a:t>
            </a:r>
            <a:r>
              <a:rPr lang="en-US" altLang="zh-CN" smtClean="0"/>
              <a:t>—— </a:t>
            </a:r>
            <a:br>
              <a:rPr lang="en-US" altLang="zh-CN" smtClean="0"/>
            </a:br>
            <a:r>
              <a:rPr lang="en-US" altLang="zh-CN" smtClean="0"/>
              <a:t>P. W. Wong</a:t>
            </a:r>
            <a:r>
              <a:rPr lang="zh-CN" altLang="en-US" smtClean="0">
                <a:latin typeface="宋体" charset="-122"/>
              </a:rPr>
              <a:t>水印算法的流程</a:t>
            </a:r>
            <a:r>
              <a:rPr lang="zh-CN" altLang="en-US" smtClean="0"/>
              <a:t> </a:t>
            </a:r>
          </a:p>
        </p:txBody>
      </p:sp>
      <mc:AlternateContent xmlns:mc="http://schemas.openxmlformats.org/markup-compatibility/2006" xmlns:a14="http://schemas.microsoft.com/office/drawing/2010/main">
        <mc:Choice Requires="a14">
          <p:sp>
            <p:nvSpPr>
              <p:cNvPr id="432131" name="Rectangle 3"/>
              <p:cNvSpPr>
                <a:spLocks noGrp="1" noChangeArrowheads="1"/>
              </p:cNvSpPr>
              <p:nvPr>
                <p:ph idx="1"/>
              </p:nvPr>
            </p:nvSpPr>
            <p:spPr>
              <a:xfrm>
                <a:off x="1259632" y="2060848"/>
                <a:ext cx="7313612" cy="4114800"/>
              </a:xfrm>
            </p:spPr>
            <p:txBody>
              <a:bodyPr/>
              <a:lstStyle/>
              <a:p>
                <a:pPr eaLnBrk="1" hangingPunct="1">
                  <a:lnSpc>
                    <a:spcPct val="90000"/>
                  </a:lnSpc>
                </a:pPr>
                <a:r>
                  <a:rPr lang="zh-CN" altLang="en-US" sz="2800" dirty="0" smtClean="0">
                    <a:latin typeface="宋体" charset="-122"/>
                  </a:rPr>
                  <a:t>水印提取和验证过程</a:t>
                </a:r>
              </a:p>
              <a:p>
                <a:pPr lvl="1" eaLnBrk="1" hangingPunct="1">
                  <a:lnSpc>
                    <a:spcPct val="90000"/>
                  </a:lnSpc>
                </a:pPr>
                <a:r>
                  <a:rPr lang="zh-CN" altLang="en-US" sz="2400" dirty="0" smtClean="0">
                    <a:latin typeface="宋体" charset="-122"/>
                  </a:rPr>
                  <a:t>将</a:t>
                </a:r>
                <a:r>
                  <a:rPr lang="zh-CN" altLang="en-US" sz="2400" dirty="0">
                    <a:latin typeface="宋体" charset="-122"/>
                  </a:rPr>
                  <a:t>水印后</a:t>
                </a:r>
                <a:r>
                  <a:rPr lang="zh-CN" altLang="en-US" sz="2400" dirty="0" smtClean="0">
                    <a:latin typeface="宋体" charset="-122"/>
                  </a:rPr>
                  <a:t>图像</a:t>
                </a:r>
                <a:r>
                  <a:rPr lang="zh-CN" altLang="en-US" sz="2400" dirty="0" smtClean="0"/>
                  <a:t>(</a:t>
                </a:r>
                <a:r>
                  <a:rPr lang="en-US" altLang="zh-CN" sz="2400" dirty="0" smtClean="0"/>
                  <a:t>M</a:t>
                </a:r>
                <a:r>
                  <a:rPr lang="en-US" altLang="zh-CN" sz="2400" dirty="0" smtClean="0">
                    <a:latin typeface="宋体" charset="-122"/>
                  </a:rPr>
                  <a:t>×</a:t>
                </a:r>
                <a:r>
                  <a:rPr lang="en-US" altLang="zh-CN" sz="2400" dirty="0" smtClean="0"/>
                  <a:t>N</a:t>
                </a:r>
                <a:r>
                  <a:rPr lang="zh-CN" altLang="en-US" sz="2400" dirty="0" smtClean="0"/>
                  <a:t>)</a:t>
                </a:r>
                <a:r>
                  <a:rPr lang="zh-CN" altLang="en-US" sz="2400" dirty="0">
                    <a:latin typeface="宋体" charset="-122"/>
                  </a:rPr>
                  <a:t>按</a:t>
                </a:r>
                <a:r>
                  <a:rPr lang="en-US" altLang="zh-CN" sz="2400" dirty="0" smtClean="0"/>
                  <a:t>I</a:t>
                </a:r>
                <a:r>
                  <a:rPr lang="en-US" altLang="zh-CN" sz="2400" dirty="0" smtClean="0">
                    <a:latin typeface="宋体" charset="-122"/>
                  </a:rPr>
                  <a:t>×</a:t>
                </a:r>
                <a:r>
                  <a:rPr lang="en-US" altLang="zh-CN" sz="2400" dirty="0" smtClean="0"/>
                  <a:t>J</a:t>
                </a:r>
                <a:r>
                  <a:rPr lang="zh-CN" altLang="en-US" sz="2400" dirty="0" smtClean="0"/>
                  <a:t>大小</a:t>
                </a:r>
                <a:r>
                  <a:rPr lang="zh-CN" altLang="en-US" sz="2400" dirty="0" smtClean="0">
                    <a:latin typeface="宋体" charset="-122"/>
                  </a:rPr>
                  <a:t>分块，记第</a:t>
                </a:r>
                <a:r>
                  <a:rPr lang="en-US" altLang="zh-CN" sz="2400" dirty="0" smtClean="0"/>
                  <a:t>r</a:t>
                </a:r>
                <a:r>
                  <a:rPr lang="zh-CN" altLang="en-US" sz="2400" dirty="0" smtClean="0">
                    <a:latin typeface="宋体" charset="-122"/>
                  </a:rPr>
                  <a:t>个分块为</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𝑌</m:t>
                        </m:r>
                      </m:e>
                      <m:sub>
                        <m:r>
                          <a:rPr lang="en-US" altLang="zh-CN" sz="2400" i="1">
                            <a:latin typeface="Cambria Math" panose="02040503050406030204" pitchFamily="18" charset="0"/>
                          </a:rPr>
                          <m:t>𝑟</m:t>
                        </m:r>
                      </m:sub>
                    </m:sSub>
                  </m:oMath>
                </a14:m>
                <a:endParaRPr lang="zh-CN" altLang="en-US" sz="2400" dirty="0" smtClean="0">
                  <a:latin typeface="宋体" charset="-122"/>
                </a:endParaRPr>
              </a:p>
              <a:p>
                <a:pPr lvl="1" eaLnBrk="1" hangingPunct="1">
                  <a:lnSpc>
                    <a:spcPct val="90000"/>
                  </a:lnSpc>
                </a:pPr>
                <a:r>
                  <a:rPr lang="zh-CN" altLang="en-US" sz="2400" dirty="0" smtClean="0">
                    <a:latin typeface="宋体" charset="-122"/>
                  </a:rPr>
                  <a:t>将水印扩充，使其与水印图像的大小相同，亦按</a:t>
                </a:r>
                <a:r>
                  <a:rPr lang="en-US" altLang="zh-CN" sz="2400" dirty="0" smtClean="0"/>
                  <a:t>I</a:t>
                </a:r>
                <a:r>
                  <a:rPr lang="en-US" altLang="zh-CN" sz="2400" dirty="0" smtClean="0">
                    <a:latin typeface="宋体" charset="-122"/>
                  </a:rPr>
                  <a:t>×</a:t>
                </a:r>
                <a:r>
                  <a:rPr lang="en-US" altLang="zh-CN" sz="2400" dirty="0" smtClean="0"/>
                  <a:t>J</a:t>
                </a:r>
                <a:r>
                  <a:rPr lang="zh-CN" altLang="en-US" sz="2400" dirty="0" smtClean="0">
                    <a:latin typeface="宋体" charset="-122"/>
                  </a:rPr>
                  <a:t>的大小进行分块，记第</a:t>
                </a:r>
                <a:r>
                  <a:rPr lang="en-US" altLang="zh-CN" sz="2400" dirty="0" smtClean="0"/>
                  <a:t>r</a:t>
                </a:r>
                <a:r>
                  <a:rPr lang="zh-CN" altLang="en-US" sz="2400" dirty="0" smtClean="0">
                    <a:latin typeface="宋体" charset="-122"/>
                  </a:rPr>
                  <a:t>个分块为</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𝑊</m:t>
                        </m:r>
                      </m:e>
                      <m:sub>
                        <m:r>
                          <a:rPr lang="en-US" altLang="zh-CN" sz="2400" i="1">
                            <a:latin typeface="Cambria Math" panose="02040503050406030204" pitchFamily="18" charset="0"/>
                          </a:rPr>
                          <m:t>𝑟</m:t>
                        </m:r>
                      </m:sub>
                    </m:sSub>
                  </m:oMath>
                </a14:m>
                <a:endParaRPr lang="zh-CN" altLang="en-US" sz="2400" dirty="0" smtClean="0">
                  <a:latin typeface="宋体" charset="-122"/>
                </a:endParaRPr>
              </a:p>
              <a:p>
                <a:pPr lvl="1" eaLnBrk="1" hangingPunct="1">
                  <a:lnSpc>
                    <a:spcPct val="90000"/>
                  </a:lnSpc>
                </a:pPr>
                <a:r>
                  <a:rPr lang="zh-CN" altLang="en-US" sz="2400" dirty="0" smtClean="0">
                    <a:latin typeface="宋体" charset="-122"/>
                  </a:rPr>
                  <a:t>将</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𝑟</m:t>
                        </m:r>
                      </m:sub>
                    </m:sSub>
                  </m:oMath>
                </a14:m>
                <a:r>
                  <a:rPr lang="zh-CN" altLang="en-US" sz="2400" dirty="0" smtClean="0">
                    <a:latin typeface="宋体" charset="-122"/>
                  </a:rPr>
                  <a:t>的</a:t>
                </a:r>
                <a:r>
                  <a:rPr lang="en-US" altLang="zh-CN" sz="2400" dirty="0" smtClean="0"/>
                  <a:t>LSB </a:t>
                </a:r>
                <a:r>
                  <a:rPr lang="zh-CN" altLang="en-US" sz="2400" dirty="0" smtClean="0">
                    <a:latin typeface="宋体" charset="-122"/>
                  </a:rPr>
                  <a:t>置零，得到的分块</a:t>
                </a:r>
                <a:r>
                  <a:rPr lang="zh-CN" altLang="en-US" sz="2400" b="1" dirty="0" smtClean="0">
                    <a:solidFill>
                      <a:srgbClr val="0000CC"/>
                    </a:solidFill>
                    <a:latin typeface="宋体" charset="-122"/>
                  </a:rPr>
                  <a:t>记为</a:t>
                </a:r>
                <a14:m>
                  <m:oMath xmlns:m="http://schemas.openxmlformats.org/officeDocument/2006/math">
                    <m:sSubSup>
                      <m:sSubSupPr>
                        <m:ctrlPr>
                          <a:rPr lang="en-US" altLang="zh-CN" sz="2400" b="1" i="1">
                            <a:solidFill>
                              <a:srgbClr val="0000CC"/>
                            </a:solidFill>
                            <a:latin typeface="Cambria Math"/>
                          </a:rPr>
                        </m:ctrlPr>
                      </m:sSubSupPr>
                      <m:e>
                        <m:r>
                          <a:rPr lang="en-US" altLang="zh-CN" sz="2400" b="1" i="1">
                            <a:solidFill>
                              <a:srgbClr val="0000CC"/>
                            </a:solidFill>
                            <a:latin typeface="Cambria Math" panose="02040503050406030204" pitchFamily="18" charset="0"/>
                          </a:rPr>
                          <m:t>𝒀</m:t>
                        </m:r>
                      </m:e>
                      <m:sub>
                        <m:r>
                          <a:rPr lang="en-US" altLang="zh-CN" sz="2400" b="1" i="1">
                            <a:solidFill>
                              <a:srgbClr val="0000CC"/>
                            </a:solidFill>
                            <a:latin typeface="Cambria Math" panose="02040503050406030204" pitchFamily="18" charset="0"/>
                          </a:rPr>
                          <m:t>𝒓</m:t>
                        </m:r>
                      </m:sub>
                      <m:sup>
                        <m:r>
                          <a:rPr lang="en-US" altLang="zh-CN" sz="2400" b="1" i="1">
                            <a:solidFill>
                              <a:srgbClr val="0000CC"/>
                            </a:solidFill>
                            <a:latin typeface="Cambria Math" panose="02040503050406030204" pitchFamily="18" charset="0"/>
                          </a:rPr>
                          <m:t>′</m:t>
                        </m:r>
                      </m:sup>
                    </m:sSubSup>
                  </m:oMath>
                </a14:m>
                <a:r>
                  <a:rPr lang="zh-CN" altLang="en-US" sz="2400" dirty="0" smtClean="0">
                    <a:latin typeface="宋体" charset="-122"/>
                  </a:rPr>
                  <a:t>，以</a:t>
                </a:r>
                <a14:m>
                  <m:oMath xmlns:m="http://schemas.openxmlformats.org/officeDocument/2006/math">
                    <m:sSubSup>
                      <m:sSubSupPr>
                        <m:ctrlPr>
                          <a:rPr lang="en-US" altLang="zh-CN" sz="2400" i="1">
                            <a:latin typeface="Cambria Math"/>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𝑟</m:t>
                        </m:r>
                      </m:sub>
                      <m:sup>
                        <m:r>
                          <a:rPr lang="en-US" altLang="zh-CN" sz="2400" i="1">
                            <a:latin typeface="Cambria Math" panose="02040503050406030204" pitchFamily="18" charset="0"/>
                          </a:rPr>
                          <m:t>′</m:t>
                        </m:r>
                      </m:sup>
                    </m:sSubSup>
                  </m:oMath>
                </a14:m>
                <a:r>
                  <a:rPr lang="zh-CN" altLang="en-US" sz="2400" dirty="0" smtClean="0">
                    <a:latin typeface="宋体" charset="-122"/>
                  </a:rPr>
                  <a:t>和</a:t>
                </a:r>
                <a:r>
                  <a:rPr lang="en-US" altLang="zh-CN" sz="2400" dirty="0" smtClean="0"/>
                  <a:t>M,N </a:t>
                </a:r>
                <a:r>
                  <a:rPr lang="zh-CN" altLang="en-US" sz="2400" dirty="0" smtClean="0">
                    <a:latin typeface="宋体" charset="-122"/>
                  </a:rPr>
                  <a:t>为参数，进行</a:t>
                </a:r>
                <a:r>
                  <a:rPr lang="en-US" altLang="zh-CN" sz="2400" dirty="0" smtClean="0"/>
                  <a:t>hash</a:t>
                </a:r>
                <a:r>
                  <a:rPr lang="zh-CN" altLang="en-US" sz="2400" dirty="0" smtClean="0">
                    <a:latin typeface="宋体" charset="-122"/>
                  </a:rPr>
                  <a:t>运算，得到</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𝑃</m:t>
                        </m:r>
                      </m:e>
                      <m:sub>
                        <m:r>
                          <a:rPr lang="en-US" altLang="zh-CN" sz="2400" i="1">
                            <a:latin typeface="Cambria Math" panose="02040503050406030204" pitchFamily="18" charset="0"/>
                          </a:rPr>
                          <m:t>𝑟</m:t>
                        </m:r>
                      </m:sub>
                    </m:sSub>
                  </m:oMath>
                </a14:m>
                <a:endParaRPr lang="zh-CN" altLang="en-US" sz="2400" dirty="0" smtClean="0">
                  <a:latin typeface="宋体" charset="-122"/>
                </a:endParaRPr>
              </a:p>
              <a:p>
                <a:pPr marL="457200" lvl="1" indent="0" eaLnBrk="1" hangingPunct="1">
                  <a:lnSpc>
                    <a:spcPct val="90000"/>
                  </a:lnSpc>
                  <a:buNone/>
                </a:pPr>
                <a:r>
                  <a:rPr lang="en-US" altLang="zh-CN" sz="2400" dirty="0" smtClean="0">
                    <a:latin typeface="宋体" charset="-122"/>
                  </a:rPr>
                  <a:t> </a:t>
                </a:r>
                <a:endParaRPr lang="zh-CN" altLang="en-US" sz="2400" dirty="0" smtClean="0"/>
              </a:p>
            </p:txBody>
          </p:sp>
        </mc:Choice>
        <mc:Fallback xmlns="">
          <p:sp>
            <p:nvSpPr>
              <p:cNvPr id="432131" name="Rectangle 3"/>
              <p:cNvSpPr>
                <a:spLocks noGrp="1" noRot="1" noChangeAspect="1" noMove="1" noResize="1" noEditPoints="1" noAdjustHandles="1" noChangeArrowheads="1" noChangeShapeType="1" noTextEdit="1"/>
              </p:cNvSpPr>
              <p:nvPr>
                <p:ph idx="1"/>
              </p:nvPr>
            </p:nvSpPr>
            <p:spPr>
              <a:xfrm>
                <a:off x="1259632" y="2060848"/>
                <a:ext cx="7313612" cy="4114800"/>
              </a:xfrm>
              <a:blipFill rotWithShape="1">
                <a:blip r:embed="rId3"/>
                <a:stretch>
                  <a:fillRect l="-751" t="-2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9861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 calcmode="lin" valueType="num">
                                      <p:cBhvr additive="base">
                                        <p:cTn id="11"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2131">
                                            <p:txEl>
                                              <p:pRg st="2" end="2"/>
                                            </p:txEl>
                                          </p:spTgt>
                                        </p:tgtEl>
                                        <p:attrNameLst>
                                          <p:attrName>style.visibility</p:attrName>
                                        </p:attrNameLst>
                                      </p:cBhvr>
                                      <p:to>
                                        <p:strVal val="visible"/>
                                      </p:to>
                                    </p:set>
                                    <p:anim calcmode="lin" valueType="num">
                                      <p:cBhvr additive="base">
                                        <p:cTn id="15" dur="5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21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2131">
                                            <p:txEl>
                                              <p:pRg st="3" end="3"/>
                                            </p:txEl>
                                          </p:spTgt>
                                        </p:tgtEl>
                                        <p:attrNameLst>
                                          <p:attrName>style.visibility</p:attrName>
                                        </p:attrNameLst>
                                      </p:cBhvr>
                                      <p:to>
                                        <p:strVal val="visible"/>
                                      </p:to>
                                    </p:set>
                                    <p:anim calcmode="lin" valueType="num">
                                      <p:cBhvr additive="base">
                                        <p:cTn id="19" dur="500" fill="hold"/>
                                        <p:tgtEl>
                                          <p:spTgt spid="4321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2131">
                                            <p:txEl>
                                              <p:pRg st="4" end="4"/>
                                            </p:txEl>
                                          </p:spTgt>
                                        </p:tgtEl>
                                        <p:attrNameLst>
                                          <p:attrName>style.visibility</p:attrName>
                                        </p:attrNameLst>
                                      </p:cBhvr>
                                      <p:to>
                                        <p:strVal val="visible"/>
                                      </p:to>
                                    </p:set>
                                    <p:anim calcmode="lin" valueType="num">
                                      <p:cBhvr additive="base">
                                        <p:cTn id="23" dur="500" fill="hold"/>
                                        <p:tgtEl>
                                          <p:spTgt spid="4321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内容认证</a:t>
            </a:r>
            <a:r>
              <a:rPr lang="en-US" altLang="zh-CN" smtClean="0"/>
              <a:t>—— </a:t>
            </a:r>
            <a:br>
              <a:rPr lang="en-US" altLang="zh-CN" smtClean="0"/>
            </a:br>
            <a:r>
              <a:rPr lang="en-US" altLang="zh-CN" smtClean="0"/>
              <a:t>P. W. Wong</a:t>
            </a:r>
            <a:r>
              <a:rPr lang="zh-CN" altLang="en-US" smtClean="0">
                <a:latin typeface="宋体" charset="-122"/>
              </a:rPr>
              <a:t>水印算法的流程</a:t>
            </a:r>
            <a:r>
              <a:rPr lang="zh-CN" altLang="en-US" smtClean="0"/>
              <a:t> </a:t>
            </a:r>
          </a:p>
        </p:txBody>
      </p:sp>
      <mc:AlternateContent xmlns:mc="http://schemas.openxmlformats.org/markup-compatibility/2006" xmlns:a14="http://schemas.microsoft.com/office/drawing/2010/main">
        <mc:Choice Requires="a14">
          <p:sp>
            <p:nvSpPr>
              <p:cNvPr id="432131" name="Rectangle 3"/>
              <p:cNvSpPr>
                <a:spLocks noGrp="1" noChangeArrowheads="1"/>
              </p:cNvSpPr>
              <p:nvPr>
                <p:ph idx="1"/>
              </p:nvPr>
            </p:nvSpPr>
            <p:spPr/>
            <p:txBody>
              <a:bodyPr/>
              <a:lstStyle/>
              <a:p>
                <a:pPr eaLnBrk="1" hangingPunct="1">
                  <a:lnSpc>
                    <a:spcPct val="90000"/>
                  </a:lnSpc>
                </a:pPr>
                <a:r>
                  <a:rPr lang="zh-CN" altLang="en-US" sz="2800" dirty="0" smtClean="0">
                    <a:latin typeface="宋体" charset="-122"/>
                  </a:rPr>
                  <a:t>水印提取和验证过程</a:t>
                </a:r>
              </a:p>
              <a:p>
                <a:pPr lvl="1" eaLnBrk="1" hangingPunct="1">
                  <a:lnSpc>
                    <a:spcPct val="90000"/>
                  </a:lnSpc>
                </a:pPr>
                <a:endParaRPr lang="zh-CN" altLang="en-US" sz="2400" dirty="0" smtClean="0">
                  <a:latin typeface="宋体" charset="-122"/>
                </a:endParaRPr>
              </a:p>
              <a:p>
                <a:pPr lvl="1" eaLnBrk="1" hangingPunct="1">
                  <a:lnSpc>
                    <a:spcPct val="90000"/>
                  </a:lnSpc>
                </a:pPr>
                <a:r>
                  <a:rPr lang="zh-CN" altLang="en-US" sz="2400" dirty="0" smtClean="0">
                    <a:latin typeface="宋体" charset="-122"/>
                  </a:rPr>
                  <a:t>将</a:t>
                </a:r>
                <a14:m>
                  <m:oMath xmlns:m="http://schemas.openxmlformats.org/officeDocument/2006/math">
                    <m:sSub>
                      <m:sSubPr>
                        <m:ctrlPr>
                          <a:rPr lang="en-US" altLang="zh-CN" sz="2400" i="1">
                            <a:latin typeface="Cambria Math"/>
                          </a:rPr>
                        </m:ctrlPr>
                      </m:sSubPr>
                      <m:e>
                        <m:r>
                          <a:rPr lang="en-US" altLang="zh-CN" sz="2400" b="0" i="1" smtClean="0">
                            <a:latin typeface="Cambria Math" panose="02040503050406030204" pitchFamily="18" charset="0"/>
                          </a:rPr>
                          <m:t>𝑃</m:t>
                        </m:r>
                      </m:e>
                      <m:sub>
                        <m:r>
                          <a:rPr lang="en-US" altLang="zh-CN" sz="2400" i="1">
                            <a:latin typeface="Cambria Math" panose="02040503050406030204" pitchFamily="18" charset="0"/>
                          </a:rPr>
                          <m:t>𝑟</m:t>
                        </m:r>
                      </m:sub>
                    </m:sSub>
                  </m:oMath>
                </a14:m>
                <a:r>
                  <a:rPr lang="zh-CN" altLang="en-US" sz="2400" dirty="0" smtClean="0">
                    <a:latin typeface="宋体" charset="-122"/>
                  </a:rPr>
                  <a:t>与</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𝑟</m:t>
                        </m:r>
                      </m:sub>
                    </m:sSub>
                    <m:r>
                      <a:rPr lang="zh-CN" altLang="en-US" sz="2400" i="1">
                        <a:latin typeface="Cambria Math" panose="02040503050406030204" pitchFamily="18" charset="0"/>
                      </a:rPr>
                      <m:t>按</m:t>
                    </m:r>
                  </m:oMath>
                </a14:m>
                <a:r>
                  <a:rPr lang="zh-CN" altLang="en-US" sz="2400" dirty="0" smtClean="0">
                    <a:latin typeface="宋体" charset="-122"/>
                  </a:rPr>
                  <a:t>比特进行</a:t>
                </a:r>
                <a:r>
                  <a:rPr lang="zh-CN" altLang="en-US" sz="2400" b="1" dirty="0" smtClean="0">
                    <a:solidFill>
                      <a:srgbClr val="0000CC"/>
                    </a:solidFill>
                    <a:latin typeface="宋体" charset="-122"/>
                  </a:rPr>
                  <a:t>异或运算</a:t>
                </a:r>
                <a:r>
                  <a:rPr lang="zh-CN" altLang="en-US" sz="2400" dirty="0" smtClean="0">
                    <a:latin typeface="宋体" charset="-122"/>
                  </a:rPr>
                  <a:t>，结果记为</a:t>
                </a:r>
                <a14:m>
                  <m:oMath xmlns:m="http://schemas.openxmlformats.org/officeDocument/2006/math">
                    <m:sSub>
                      <m:sSubPr>
                        <m:ctrlPr>
                          <a:rPr lang="en-US" altLang="zh-CN" sz="2400" b="0" i="1" smtClean="0">
                            <a:latin typeface="Cambria Math"/>
                          </a:rPr>
                        </m:ctrlPr>
                      </m:sSubPr>
                      <m:e>
                        <m:r>
                          <a:rPr lang="en-US" altLang="zh-CN" sz="2400" b="0" i="1" smtClean="0">
                            <a:latin typeface="Cambria Math" panose="02040503050406030204" pitchFamily="18" charset="0"/>
                          </a:rPr>
                          <m:t>𝑃𝑊</m:t>
                        </m:r>
                      </m:e>
                      <m:sub>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1</m:t>
                        </m:r>
                      </m:sub>
                    </m:sSub>
                  </m:oMath>
                </a14:m>
                <a:endParaRPr lang="en-US" altLang="zh-CN" sz="2400" dirty="0" smtClean="0">
                  <a:latin typeface="宋体" charset="-122"/>
                </a:endParaRPr>
              </a:p>
              <a:p>
                <a:pPr lvl="1" eaLnBrk="1" hangingPunct="1">
                  <a:lnSpc>
                    <a:spcPct val="90000"/>
                  </a:lnSpc>
                </a:pPr>
                <a:r>
                  <a:rPr lang="zh-CN" altLang="en-US" sz="2400" dirty="0" smtClean="0">
                    <a:latin typeface="宋体" charset="-122"/>
                  </a:rPr>
                  <a:t>将</a:t>
                </a:r>
                <a:r>
                  <a:rPr lang="zh-CN" altLang="en-US" sz="2400" dirty="0">
                    <a:latin typeface="宋体" charset="-122"/>
                  </a:rPr>
                  <a:t>水印后</a:t>
                </a:r>
                <a:r>
                  <a:rPr lang="zh-CN" altLang="en-US" sz="2400" dirty="0" smtClean="0">
                    <a:latin typeface="宋体" charset="-122"/>
                  </a:rPr>
                  <a:t>图像</a:t>
                </a:r>
                <a:r>
                  <a:rPr lang="zh-CN" altLang="en-US" sz="2400" dirty="0">
                    <a:latin typeface="宋体" charset="-122"/>
                  </a:rPr>
                  <a:t>第</a:t>
                </a:r>
                <a:r>
                  <a:rPr lang="en-US" altLang="zh-CN" sz="2400" dirty="0" smtClean="0"/>
                  <a:t>r</a:t>
                </a:r>
                <a:r>
                  <a:rPr lang="zh-CN" altLang="en-US" sz="2400" dirty="0">
                    <a:latin typeface="宋体" charset="-122"/>
                  </a:rPr>
                  <a:t>个</a:t>
                </a:r>
                <a:r>
                  <a:rPr lang="zh-CN" altLang="en-US" sz="2400" dirty="0" smtClean="0">
                    <a:latin typeface="宋体" charset="-122"/>
                  </a:rPr>
                  <a:t>分块最低比特平面取出，并用作者</a:t>
                </a:r>
                <a:r>
                  <a:rPr lang="zh-CN" altLang="en-US" sz="2400" b="1" dirty="0" smtClean="0">
                    <a:solidFill>
                      <a:srgbClr val="0000CC"/>
                    </a:solidFill>
                    <a:latin typeface="宋体" charset="-122"/>
                  </a:rPr>
                  <a:t>公钥解密</a:t>
                </a:r>
                <a:r>
                  <a:rPr lang="zh-CN" altLang="en-US" sz="2400" dirty="0" smtClean="0">
                    <a:latin typeface="宋体" charset="-122"/>
                  </a:rPr>
                  <a:t>，结果记为</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𝑃𝑊</m:t>
                        </m:r>
                      </m:e>
                      <m:sub>
                        <m:r>
                          <a:rPr lang="en-US" altLang="zh-CN" sz="2400" i="1">
                            <a:latin typeface="Cambria Math" panose="02040503050406030204" pitchFamily="18" charset="0"/>
                          </a:rPr>
                          <m:t>𝑟</m:t>
                        </m:r>
                        <m:r>
                          <a:rPr lang="en-US" altLang="zh-CN" sz="2400" b="0" i="1" smtClean="0">
                            <a:latin typeface="Cambria Math" panose="02040503050406030204" pitchFamily="18" charset="0"/>
                          </a:rPr>
                          <m:t>2</m:t>
                        </m:r>
                      </m:sub>
                    </m:sSub>
                  </m:oMath>
                </a14:m>
                <a:r>
                  <a:rPr lang="zh-CN" altLang="en-US" sz="2400" dirty="0" smtClean="0">
                    <a:latin typeface="宋体" charset="-122"/>
                  </a:rPr>
                  <a:t>。若</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𝑃𝑊</m:t>
                        </m:r>
                      </m:e>
                      <m:sub>
                        <m:r>
                          <a:rPr lang="en-US" altLang="zh-CN" sz="2400" i="1">
                            <a:latin typeface="Cambria Math" panose="02040503050406030204" pitchFamily="18" charset="0"/>
                          </a:rPr>
                          <m:t>𝑟</m:t>
                        </m:r>
                        <m:r>
                          <a:rPr lang="en-US" altLang="zh-CN" sz="2400" b="0" i="1" smtClean="0">
                            <a:latin typeface="Cambria Math" panose="02040503050406030204" pitchFamily="18" charset="0"/>
                          </a:rPr>
                          <m:t>1</m:t>
                        </m:r>
                      </m:sub>
                    </m:sSub>
                  </m:oMath>
                </a14:m>
                <a:r>
                  <a:rPr lang="zh-CN" altLang="en-US" sz="2400" dirty="0" smtClean="0">
                    <a:latin typeface="宋体" charset="-122"/>
                  </a:rPr>
                  <a:t>与</a:t>
                </a:r>
                <a14:m>
                  <m:oMath xmlns:m="http://schemas.openxmlformats.org/officeDocument/2006/math">
                    <m:sSub>
                      <m:sSubPr>
                        <m:ctrlPr>
                          <a:rPr lang="en-US" altLang="zh-CN" sz="2400" i="1">
                            <a:latin typeface="Cambria Math"/>
                          </a:rPr>
                        </m:ctrlPr>
                      </m:sSubPr>
                      <m:e>
                        <m:r>
                          <a:rPr lang="en-US" altLang="zh-CN" sz="2400" i="1">
                            <a:latin typeface="Cambria Math" panose="02040503050406030204" pitchFamily="18" charset="0"/>
                          </a:rPr>
                          <m:t>𝑃𝑊</m:t>
                        </m:r>
                      </m:e>
                      <m:sub>
                        <m:r>
                          <a:rPr lang="en-US" altLang="zh-CN" sz="2400" i="1">
                            <a:latin typeface="Cambria Math" panose="02040503050406030204" pitchFamily="18" charset="0"/>
                          </a:rPr>
                          <m:t>𝑟</m:t>
                        </m:r>
                        <m:r>
                          <a:rPr lang="en-US" altLang="zh-CN" sz="2400" i="1">
                            <a:latin typeface="Cambria Math" panose="02040503050406030204" pitchFamily="18" charset="0"/>
                          </a:rPr>
                          <m:t>2</m:t>
                        </m:r>
                      </m:sub>
                    </m:sSub>
                  </m:oMath>
                </a14:m>
                <a:r>
                  <a:rPr lang="zh-CN" altLang="en-US" sz="2400" dirty="0" smtClean="0">
                    <a:latin typeface="宋体" charset="-122"/>
                  </a:rPr>
                  <a:t>相等，则说明该块没有被篡改，</a:t>
                </a:r>
                <a:r>
                  <a:rPr lang="zh-CN" altLang="en-US" sz="2400" b="1" dirty="0" smtClean="0">
                    <a:solidFill>
                      <a:srgbClr val="0000CC"/>
                    </a:solidFill>
                    <a:latin typeface="宋体" charset="-122"/>
                  </a:rPr>
                  <a:t>通过认证</a:t>
                </a:r>
                <a:r>
                  <a:rPr lang="zh-CN" altLang="en-US" sz="2400" dirty="0" smtClean="0">
                    <a:latin typeface="宋体" charset="-122"/>
                  </a:rPr>
                  <a:t>。</a:t>
                </a:r>
              </a:p>
              <a:p>
                <a:pPr lvl="1" eaLnBrk="1" hangingPunct="1">
                  <a:lnSpc>
                    <a:spcPct val="90000"/>
                  </a:lnSpc>
                </a:pPr>
                <a:r>
                  <a:rPr lang="zh-CN" altLang="en-US" sz="2400" dirty="0" smtClean="0">
                    <a:latin typeface="宋体" charset="-122"/>
                  </a:rPr>
                  <a:t>依次处理所有分块，就能判定图像是否被</a:t>
                </a:r>
                <a:r>
                  <a:rPr lang="zh-CN" altLang="en-US" sz="2400" dirty="0">
                    <a:latin typeface="宋体" charset="-122"/>
                  </a:rPr>
                  <a:t>篡改，且能</a:t>
                </a:r>
                <a:r>
                  <a:rPr lang="zh-CN" altLang="en-US" sz="2400" b="1" dirty="0">
                    <a:solidFill>
                      <a:srgbClr val="FF0000"/>
                    </a:solidFill>
                    <a:latin typeface="宋体" charset="-122"/>
                  </a:rPr>
                  <a:t>标识篡改位置</a:t>
                </a:r>
                <a:r>
                  <a:rPr lang="zh-CN" altLang="en-US" sz="2400" dirty="0">
                    <a:latin typeface="宋体" charset="-122"/>
                  </a:rPr>
                  <a:t>。</a:t>
                </a:r>
                <a:endParaRPr lang="zh-CN" altLang="en-US" sz="2400" dirty="0" smtClean="0"/>
              </a:p>
            </p:txBody>
          </p:sp>
        </mc:Choice>
        <mc:Fallback xmlns="">
          <p:sp>
            <p:nvSpPr>
              <p:cNvPr id="432131" name="Rectangle 3"/>
              <p:cNvSpPr>
                <a:spLocks noGrp="1" noRot="1" noChangeAspect="1" noMove="1" noResize="1" noEditPoints="1" noAdjustHandles="1" noChangeArrowheads="1" noChangeShapeType="1" noTextEdit="1"/>
              </p:cNvSpPr>
              <p:nvPr>
                <p:ph idx="1"/>
              </p:nvPr>
            </p:nvSpPr>
            <p:spPr>
              <a:blipFill rotWithShape="1">
                <a:blip r:embed="rId3"/>
                <a:stretch>
                  <a:fillRect l="-751" t="-2370" r="-5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475697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2131">
                                            <p:txEl>
                                              <p:pRg st="2" end="2"/>
                                            </p:txEl>
                                          </p:spTgt>
                                        </p:tgtEl>
                                        <p:attrNameLst>
                                          <p:attrName>style.visibility</p:attrName>
                                        </p:attrNameLst>
                                      </p:cBhvr>
                                      <p:to>
                                        <p:strVal val="visible"/>
                                      </p:to>
                                    </p:set>
                                    <p:anim calcmode="lin" valueType="num">
                                      <p:cBhvr additive="base">
                                        <p:cTn id="11" dur="500" fill="hold"/>
                                        <p:tgtEl>
                                          <p:spTgt spid="4321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2131">
                                            <p:txEl>
                                              <p:pRg st="3" end="3"/>
                                            </p:txEl>
                                          </p:spTgt>
                                        </p:tgtEl>
                                        <p:attrNameLst>
                                          <p:attrName>style.visibility</p:attrName>
                                        </p:attrNameLst>
                                      </p:cBhvr>
                                      <p:to>
                                        <p:strVal val="visible"/>
                                      </p:to>
                                    </p:set>
                                    <p:anim calcmode="lin" valueType="num">
                                      <p:cBhvr additive="base">
                                        <p:cTn id="15" dur="500" fill="hold"/>
                                        <p:tgtEl>
                                          <p:spTgt spid="4321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21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2131">
                                            <p:txEl>
                                              <p:pRg st="4" end="4"/>
                                            </p:txEl>
                                          </p:spTgt>
                                        </p:tgtEl>
                                        <p:attrNameLst>
                                          <p:attrName>style.visibility</p:attrName>
                                        </p:attrNameLst>
                                      </p:cBhvr>
                                      <p:to>
                                        <p:strVal val="visible"/>
                                      </p:to>
                                    </p:set>
                                    <p:anim calcmode="lin" valueType="num">
                                      <p:cBhvr additive="base">
                                        <p:cTn id="19" dur="500" fill="hold"/>
                                        <p:tgtEl>
                                          <p:spTgt spid="432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dirty="0" smtClean="0"/>
              <a:t>内容认证</a:t>
            </a:r>
            <a:r>
              <a:rPr lang="en-US" altLang="zh-CN" dirty="0"/>
              <a:t>- ——</a:t>
            </a:r>
            <a:r>
              <a:rPr lang="zh-CN" altLang="en-US" dirty="0"/>
              <a:t>半脆弱</a:t>
            </a:r>
            <a:r>
              <a:rPr lang="zh-CN" altLang="en-US" dirty="0">
                <a:latin typeface="宋体" charset="-122"/>
              </a:rPr>
              <a:t>水印算法</a:t>
            </a:r>
            <a:r>
              <a:rPr lang="zh-CN" altLang="en-US" dirty="0"/>
              <a:t> </a:t>
            </a:r>
            <a:endParaRPr lang="zh-CN" altLang="en-US" dirty="0" smtClean="0"/>
          </a:p>
        </p:txBody>
      </p:sp>
      <p:sp>
        <p:nvSpPr>
          <p:cNvPr id="45059" name="Content Placeholder 2"/>
          <p:cNvSpPr>
            <a:spLocks noGrp="1"/>
          </p:cNvSpPr>
          <p:nvPr>
            <p:ph idx="1"/>
          </p:nvPr>
        </p:nvSpPr>
        <p:spPr>
          <a:xfrm>
            <a:off x="1187624" y="1844824"/>
            <a:ext cx="6984776" cy="4114800"/>
          </a:xfrm>
        </p:spPr>
        <p:txBody>
          <a:bodyPr/>
          <a:lstStyle/>
          <a:p>
            <a:pPr lvl="1"/>
            <a:r>
              <a:rPr lang="zh-CN" altLang="en-US" dirty="0" smtClean="0"/>
              <a:t>在</a:t>
            </a:r>
            <a:r>
              <a:rPr lang="zh-CN" altLang="en-US" dirty="0"/>
              <a:t>许多场合下，</a:t>
            </a:r>
            <a:r>
              <a:rPr lang="zh-CN" altLang="en-US" b="1" dirty="0">
                <a:solidFill>
                  <a:srgbClr val="FF0000"/>
                </a:solidFill>
              </a:rPr>
              <a:t>高品质的有损压缩</a:t>
            </a:r>
            <a:r>
              <a:rPr lang="zh-CN" altLang="en-US" dirty="0"/>
              <a:t>应该是</a:t>
            </a:r>
            <a:r>
              <a:rPr lang="zh-CN" altLang="en-US" b="1" dirty="0"/>
              <a:t>合理</a:t>
            </a:r>
            <a:r>
              <a:rPr lang="zh-CN" altLang="en-US" dirty="0"/>
              <a:t>的，因为这种压缩并没改变图像的视觉质量，对图像进行</a:t>
            </a:r>
            <a:r>
              <a:rPr lang="zh-CN" altLang="en-US" b="1" dirty="0">
                <a:solidFill>
                  <a:srgbClr val="FF0000"/>
                </a:solidFill>
              </a:rPr>
              <a:t>剪切等编辑操作</a:t>
            </a:r>
            <a:r>
              <a:rPr lang="zh-CN" altLang="en-US" dirty="0"/>
              <a:t>应视为</a:t>
            </a:r>
            <a:r>
              <a:rPr lang="zh-CN" altLang="en-US" b="1" dirty="0"/>
              <a:t>不合理失真</a:t>
            </a:r>
            <a:r>
              <a:rPr lang="zh-CN" altLang="en-US" dirty="0"/>
              <a:t>，因为它完全改变了图像内容</a:t>
            </a:r>
            <a:r>
              <a:rPr lang="zh-CN" altLang="en-US" dirty="0" smtClean="0"/>
              <a:t>。</a:t>
            </a:r>
            <a:endParaRPr lang="en-US" altLang="zh-CN" dirty="0" smtClean="0"/>
          </a:p>
          <a:p>
            <a:pPr lvl="1"/>
            <a:endParaRPr lang="zh-CN" altLang="en-US" dirty="0"/>
          </a:p>
          <a:p>
            <a:pPr lvl="1"/>
            <a:r>
              <a:rPr lang="zh-CN" altLang="en-US" dirty="0" smtClean="0"/>
              <a:t>半脆弱水印：遭遇</a:t>
            </a:r>
            <a:r>
              <a:rPr lang="zh-CN" altLang="en-US" b="1" dirty="0" smtClean="0"/>
              <a:t>合理</a:t>
            </a:r>
            <a:r>
              <a:rPr lang="zh-CN" altLang="en-US" b="1" dirty="0" smtClean="0">
                <a:solidFill>
                  <a:srgbClr val="0000CC"/>
                </a:solidFill>
              </a:rPr>
              <a:t>处理</a:t>
            </a:r>
            <a:r>
              <a:rPr lang="zh-CN" altLang="en-US" dirty="0" smtClean="0"/>
              <a:t>时，水印能够生存，遭遇</a:t>
            </a:r>
            <a:r>
              <a:rPr lang="zh-CN" altLang="en-US" b="1" dirty="0" smtClean="0">
                <a:solidFill>
                  <a:srgbClr val="FF0000"/>
                </a:solidFill>
              </a:rPr>
              <a:t>不合理</a:t>
            </a:r>
            <a:r>
              <a:rPr lang="zh-CN" altLang="en-US" dirty="0" smtClean="0"/>
              <a:t>处理时，水印消失。</a:t>
            </a:r>
          </a:p>
          <a:p>
            <a:pPr marL="457200" lvl="1" indent="0">
              <a:buNone/>
            </a:pPr>
            <a:endParaRPr lang="zh-CN" altLang="en-US"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dirty="0" smtClean="0"/>
              <a:t>内容认证</a:t>
            </a:r>
            <a:r>
              <a:rPr lang="en-US" altLang="zh-CN" dirty="0"/>
              <a:t>- ——</a:t>
            </a:r>
            <a:r>
              <a:rPr lang="zh-CN" altLang="en-US" dirty="0"/>
              <a:t>半脆弱</a:t>
            </a:r>
            <a:r>
              <a:rPr lang="zh-CN" altLang="en-US" dirty="0">
                <a:latin typeface="宋体" charset="-122"/>
              </a:rPr>
              <a:t>水印算法</a:t>
            </a:r>
            <a:r>
              <a:rPr lang="zh-CN" altLang="en-US" dirty="0"/>
              <a:t> </a:t>
            </a:r>
            <a:endParaRPr lang="zh-CN" altLang="en-US" dirty="0" smtClean="0"/>
          </a:p>
        </p:txBody>
      </p:sp>
      <p:sp>
        <p:nvSpPr>
          <p:cNvPr id="45059" name="Content Placeholder 2"/>
          <p:cNvSpPr>
            <a:spLocks noGrp="1"/>
          </p:cNvSpPr>
          <p:nvPr>
            <p:ph idx="1"/>
          </p:nvPr>
        </p:nvSpPr>
        <p:spPr>
          <a:xfrm>
            <a:off x="1331640" y="1916832"/>
            <a:ext cx="6984775" cy="4032448"/>
          </a:xfrm>
        </p:spPr>
        <p:txBody>
          <a:bodyPr/>
          <a:lstStyle/>
          <a:p>
            <a:r>
              <a:rPr lang="zh-CN" altLang="en-US" sz="2400" dirty="0" smtClean="0"/>
              <a:t>半</a:t>
            </a:r>
            <a:r>
              <a:rPr lang="zh-CN" altLang="en-US" sz="2400" dirty="0"/>
              <a:t>脆弱水印算法首先对图像进行可</a:t>
            </a:r>
            <a:r>
              <a:rPr lang="zh-CN" altLang="en-US" sz="2400" dirty="0" smtClean="0"/>
              <a:t>逆变换</a:t>
            </a:r>
            <a:r>
              <a:rPr lang="en-US" altLang="zh-CN" sz="2400" dirty="0"/>
              <a:t>, </a:t>
            </a:r>
            <a:r>
              <a:rPr lang="zh-CN" altLang="en-US" sz="2400" dirty="0"/>
              <a:t>然后修改</a:t>
            </a:r>
            <a:r>
              <a:rPr lang="zh-CN" altLang="en-US" sz="2400" b="1" dirty="0">
                <a:solidFill>
                  <a:srgbClr val="0000CC"/>
                </a:solidFill>
              </a:rPr>
              <a:t>变换域系数</a:t>
            </a:r>
            <a:r>
              <a:rPr lang="zh-CN" altLang="en-US" sz="2400" dirty="0"/>
              <a:t>来实现水印的嵌入。变换</a:t>
            </a:r>
            <a:r>
              <a:rPr lang="zh-CN" altLang="en-US" sz="2400" dirty="0" smtClean="0"/>
              <a:t>域数字</a:t>
            </a:r>
            <a:r>
              <a:rPr lang="zh-CN" altLang="en-US" sz="2400" dirty="0"/>
              <a:t>水印嵌入的信息量大、安全性高。目前大多数</a:t>
            </a:r>
            <a:r>
              <a:rPr lang="zh-CN" altLang="en-US" sz="2400" b="1" dirty="0" smtClean="0">
                <a:solidFill>
                  <a:srgbClr val="FF0000"/>
                </a:solidFill>
              </a:rPr>
              <a:t>半脆弱</a:t>
            </a:r>
            <a:r>
              <a:rPr lang="zh-CN" altLang="en-US" sz="2400" b="1" dirty="0">
                <a:solidFill>
                  <a:srgbClr val="FF0000"/>
                </a:solidFill>
              </a:rPr>
              <a:t>水印算法</a:t>
            </a:r>
            <a:r>
              <a:rPr lang="zh-CN" altLang="en-US" sz="2400" dirty="0"/>
              <a:t>采用</a:t>
            </a:r>
            <a:r>
              <a:rPr lang="en-US" altLang="zh-CN" sz="2400" b="1" dirty="0">
                <a:solidFill>
                  <a:srgbClr val="0000CC"/>
                </a:solidFill>
              </a:rPr>
              <a:t>DCT</a:t>
            </a:r>
            <a:r>
              <a:rPr lang="zh-CN" altLang="en-US" sz="2400" b="1" dirty="0">
                <a:solidFill>
                  <a:srgbClr val="0000CC"/>
                </a:solidFill>
              </a:rPr>
              <a:t>和</a:t>
            </a:r>
            <a:r>
              <a:rPr lang="en-US" altLang="zh-CN" sz="2400" b="1" dirty="0">
                <a:solidFill>
                  <a:srgbClr val="0000CC"/>
                </a:solidFill>
              </a:rPr>
              <a:t>DWT</a:t>
            </a:r>
            <a:r>
              <a:rPr lang="zh-CN" altLang="en-US" sz="2400" b="1" dirty="0">
                <a:solidFill>
                  <a:srgbClr val="0000CC"/>
                </a:solidFill>
              </a:rPr>
              <a:t>变换</a:t>
            </a:r>
            <a:r>
              <a:rPr lang="zh-CN" altLang="en-US" sz="2400" dirty="0" smtClean="0"/>
              <a:t>。</a:t>
            </a:r>
            <a:endParaRPr lang="en-US" altLang="zh-CN" sz="2400" dirty="0" smtClean="0"/>
          </a:p>
          <a:p>
            <a:pPr marL="0" indent="0">
              <a:buNone/>
            </a:pPr>
            <a:endParaRPr lang="en-US" altLang="zh-CN" sz="2400" dirty="0" smtClean="0"/>
          </a:p>
          <a:p>
            <a:r>
              <a:rPr lang="zh-CN" altLang="en-US" sz="2400" dirty="0"/>
              <a:t>通常基于</a:t>
            </a:r>
            <a:r>
              <a:rPr lang="en-US" altLang="zh-CN" sz="2400" dirty="0"/>
              <a:t>DCT</a:t>
            </a:r>
            <a:r>
              <a:rPr lang="zh-CN" altLang="en-US" sz="2400" dirty="0"/>
              <a:t>域的</a:t>
            </a:r>
            <a:r>
              <a:rPr lang="zh-CN" altLang="en-US" sz="2400" b="1" dirty="0">
                <a:solidFill>
                  <a:srgbClr val="FF0000"/>
                </a:solidFill>
              </a:rPr>
              <a:t>半脆弱水印算法</a:t>
            </a:r>
            <a:r>
              <a:rPr lang="zh-CN" altLang="en-US" sz="2400" dirty="0"/>
              <a:t>是为了</a:t>
            </a:r>
            <a:r>
              <a:rPr lang="zh-CN" altLang="en-US" sz="2400" b="1" dirty="0" smtClean="0">
                <a:solidFill>
                  <a:srgbClr val="0000CC"/>
                </a:solidFill>
              </a:rPr>
              <a:t>抵抗</a:t>
            </a:r>
            <a:r>
              <a:rPr lang="en-US" altLang="zh-CN" sz="2400" b="1" dirty="0" smtClean="0">
                <a:solidFill>
                  <a:srgbClr val="0000CC"/>
                </a:solidFill>
              </a:rPr>
              <a:t>JPEG</a:t>
            </a:r>
            <a:r>
              <a:rPr lang="zh-CN" altLang="en-US" sz="2400" b="1" dirty="0">
                <a:solidFill>
                  <a:srgbClr val="0000CC"/>
                </a:solidFill>
              </a:rPr>
              <a:t>压缩</a:t>
            </a:r>
            <a:r>
              <a:rPr lang="zh-CN" altLang="en-US" sz="2400" dirty="0"/>
              <a:t>而提出的</a:t>
            </a:r>
            <a:r>
              <a:rPr lang="zh-CN" altLang="en-US" sz="2400" dirty="0" smtClean="0"/>
              <a:t>。</a:t>
            </a:r>
            <a:endParaRPr lang="zh-CN" altLang="en-US" sz="2400" dirty="0"/>
          </a:p>
        </p:txBody>
      </p:sp>
    </p:spTree>
    <p:extLst>
      <p:ext uri="{BB962C8B-B14F-4D97-AF65-F5344CB8AC3E}">
        <p14:creationId xmlns:p14="http://schemas.microsoft.com/office/powerpoint/2010/main" val="1033238558"/>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图像水印算法介绍</a:t>
            </a:r>
          </a:p>
        </p:txBody>
      </p:sp>
      <p:sp>
        <p:nvSpPr>
          <p:cNvPr id="11267" name="Rectangle 3"/>
          <p:cNvSpPr>
            <a:spLocks noGrp="1" noChangeArrowheads="1"/>
          </p:cNvSpPr>
          <p:nvPr>
            <p:ph idx="1"/>
          </p:nvPr>
        </p:nvSpPr>
        <p:spPr/>
        <p:txBody>
          <a:bodyPr/>
          <a:lstStyle/>
          <a:p>
            <a:pPr eaLnBrk="1" hangingPunct="1"/>
            <a:r>
              <a:rPr lang="zh-CN" altLang="en-US" dirty="0" smtClean="0"/>
              <a:t>普通图像水印</a:t>
            </a:r>
            <a:endParaRPr lang="en-US" altLang="zh-CN" dirty="0" smtClean="0"/>
          </a:p>
          <a:p>
            <a:pPr lvl="1" eaLnBrk="1" hangingPunct="1"/>
            <a:r>
              <a:rPr lang="zh-CN" altLang="en-US" dirty="0" smtClean="0">
                <a:latin typeface="宋体" charset="-122"/>
              </a:rPr>
              <a:t>隐蔽性</a:t>
            </a:r>
            <a:endParaRPr lang="zh-CN" altLang="en-US" dirty="0" smtClean="0"/>
          </a:p>
          <a:p>
            <a:pPr eaLnBrk="1" hangingPunct="1"/>
            <a:r>
              <a:rPr lang="zh-CN" altLang="en-US" dirty="0" smtClean="0"/>
              <a:t>图像鲁棒性水印</a:t>
            </a:r>
            <a:endParaRPr lang="en-US" altLang="zh-CN" dirty="0" smtClean="0"/>
          </a:p>
          <a:p>
            <a:pPr lvl="1" eaLnBrk="1" hangingPunct="1"/>
            <a:r>
              <a:rPr lang="zh-CN" altLang="en-US" dirty="0" smtClean="0"/>
              <a:t>能够抵抗各种信号处理、攻击</a:t>
            </a:r>
          </a:p>
          <a:p>
            <a:pPr eaLnBrk="1" hangingPunct="1"/>
            <a:r>
              <a:rPr lang="zh-CN" altLang="en-US" b="1" dirty="0" smtClean="0">
                <a:solidFill>
                  <a:srgbClr val="FF0000"/>
                </a:solidFill>
              </a:rPr>
              <a:t>图像脆弱性水印</a:t>
            </a:r>
            <a:endParaRPr lang="en-US" altLang="zh-CN" b="1" dirty="0" smtClean="0">
              <a:solidFill>
                <a:srgbClr val="FF0000"/>
              </a:solidFill>
            </a:endParaRPr>
          </a:p>
          <a:p>
            <a:pPr lvl="1" eaLnBrk="1" hangingPunct="1"/>
            <a:r>
              <a:rPr lang="zh-CN" altLang="en-US" dirty="0" smtClean="0"/>
              <a:t>完整性验证、篡改定位</a:t>
            </a:r>
            <a:endParaRPr lang="zh-CN" altLang="en-US" dirty="0" smtClean="0">
              <a:solidFill>
                <a:schemeClr val="tx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 calcmode="lin" valueType="num">
                                      <p:cBhvr additive="base">
                                        <p:cTn id="21"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dirty="0" smtClean="0"/>
              <a:t>内容认证</a:t>
            </a:r>
            <a:r>
              <a:rPr lang="en-US" altLang="zh-CN" dirty="0"/>
              <a:t>- ——</a:t>
            </a:r>
            <a:r>
              <a:rPr lang="zh-CN" altLang="en-US" dirty="0"/>
              <a:t>半脆弱</a:t>
            </a:r>
            <a:r>
              <a:rPr lang="zh-CN" altLang="en-US" dirty="0">
                <a:latin typeface="宋体" charset="-122"/>
              </a:rPr>
              <a:t>水印算法</a:t>
            </a:r>
            <a:r>
              <a:rPr lang="zh-CN" altLang="en-US" dirty="0"/>
              <a:t> </a:t>
            </a:r>
            <a:endParaRPr lang="zh-CN" altLang="en-US" dirty="0" smtClean="0"/>
          </a:p>
        </p:txBody>
      </p:sp>
      <p:sp>
        <p:nvSpPr>
          <p:cNvPr id="45059" name="Content Placeholder 2"/>
          <p:cNvSpPr>
            <a:spLocks noGrp="1"/>
          </p:cNvSpPr>
          <p:nvPr>
            <p:ph idx="1"/>
          </p:nvPr>
        </p:nvSpPr>
        <p:spPr>
          <a:xfrm>
            <a:off x="1259632" y="1700808"/>
            <a:ext cx="7488832" cy="4114800"/>
          </a:xfrm>
        </p:spPr>
        <p:txBody>
          <a:bodyPr/>
          <a:lstStyle/>
          <a:p>
            <a:r>
              <a:rPr lang="en-US" altLang="zh-CN" sz="2500" dirty="0" smtClean="0"/>
              <a:t>Lin</a:t>
            </a:r>
            <a:r>
              <a:rPr lang="zh-CN" altLang="en-US" sz="2500" dirty="0"/>
              <a:t>和</a:t>
            </a:r>
            <a:r>
              <a:rPr lang="en-US" altLang="zh-CN" sz="2500" dirty="0" smtClean="0"/>
              <a:t>Chang </a:t>
            </a:r>
            <a:r>
              <a:rPr lang="zh-CN" altLang="en-US" sz="2500" dirty="0" smtClean="0"/>
              <a:t>给</a:t>
            </a:r>
            <a:r>
              <a:rPr lang="zh-CN" altLang="en-US" sz="2500" dirty="0"/>
              <a:t>出了一种可以在一定程度上</a:t>
            </a:r>
            <a:r>
              <a:rPr lang="zh-CN" altLang="en-US" sz="2500" dirty="0" smtClean="0"/>
              <a:t>抵抗</a:t>
            </a:r>
            <a:r>
              <a:rPr lang="en-US" altLang="zh-CN" sz="2500" dirty="0"/>
              <a:t>JPEG</a:t>
            </a:r>
            <a:r>
              <a:rPr lang="zh-CN" altLang="en-US" sz="2500" dirty="0" smtClean="0"/>
              <a:t>压缩的</a:t>
            </a:r>
            <a:r>
              <a:rPr lang="zh-CN" altLang="en-US" sz="2500" dirty="0"/>
              <a:t>半脆弱水印技术</a:t>
            </a:r>
            <a:r>
              <a:rPr lang="en-US" altLang="zh-CN" sz="2500" dirty="0" smtClean="0"/>
              <a:t>,</a:t>
            </a:r>
            <a:r>
              <a:rPr lang="zh-CN" altLang="en-US" sz="2500" dirty="0" smtClean="0"/>
              <a:t>该</a:t>
            </a:r>
            <a:r>
              <a:rPr lang="zh-CN" altLang="en-US" sz="2500" dirty="0"/>
              <a:t>技术可以</a:t>
            </a:r>
            <a:r>
              <a:rPr lang="zh-CN" altLang="en-US" sz="2500" b="1" dirty="0">
                <a:solidFill>
                  <a:srgbClr val="FF0000"/>
                </a:solidFill>
              </a:rPr>
              <a:t>识别被篡改的块的位置</a:t>
            </a:r>
            <a:r>
              <a:rPr lang="en-US" altLang="zh-CN" sz="2500" dirty="0"/>
              <a:t>, </a:t>
            </a:r>
            <a:r>
              <a:rPr lang="zh-CN" altLang="en-US" sz="2500" dirty="0"/>
              <a:t>并且可以利用</a:t>
            </a:r>
            <a:r>
              <a:rPr lang="zh-CN" altLang="en-US" sz="2500" dirty="0" smtClean="0"/>
              <a:t>来自</a:t>
            </a:r>
            <a:r>
              <a:rPr lang="zh-CN" altLang="en-US" sz="2500" dirty="0"/>
              <a:t>原图的一个粗糙图像来对篡改块进行</a:t>
            </a:r>
            <a:r>
              <a:rPr lang="zh-CN" altLang="en-US" sz="2500" b="1" dirty="0">
                <a:solidFill>
                  <a:srgbClr val="0000CC"/>
                </a:solidFill>
              </a:rPr>
              <a:t>恢复</a:t>
            </a:r>
            <a:r>
              <a:rPr lang="zh-CN" altLang="en-US" sz="2500" dirty="0"/>
              <a:t>。所</a:t>
            </a:r>
            <a:r>
              <a:rPr lang="zh-CN" altLang="en-US" sz="2500" dirty="0" smtClean="0"/>
              <a:t>提出的</a:t>
            </a:r>
            <a:r>
              <a:rPr lang="zh-CN" altLang="en-US" sz="2500" dirty="0"/>
              <a:t>算法基于</a:t>
            </a:r>
            <a:r>
              <a:rPr lang="en-US" altLang="zh-CN" sz="2500" b="1" dirty="0">
                <a:solidFill>
                  <a:srgbClr val="FF0000"/>
                </a:solidFill>
              </a:rPr>
              <a:t>JPEG</a:t>
            </a:r>
            <a:r>
              <a:rPr lang="zh-CN" altLang="en-US" sz="2500" b="1" dirty="0">
                <a:solidFill>
                  <a:srgbClr val="FF0000"/>
                </a:solidFill>
              </a:rPr>
              <a:t>压缩前后</a:t>
            </a:r>
            <a:r>
              <a:rPr lang="en-US" altLang="zh-CN" sz="2500" b="1" dirty="0">
                <a:solidFill>
                  <a:srgbClr val="FF0000"/>
                </a:solidFill>
              </a:rPr>
              <a:t>DCT</a:t>
            </a:r>
            <a:r>
              <a:rPr lang="zh-CN" altLang="en-US" sz="2500" b="1" dirty="0">
                <a:solidFill>
                  <a:srgbClr val="FF0000"/>
                </a:solidFill>
              </a:rPr>
              <a:t>系数</a:t>
            </a:r>
            <a:r>
              <a:rPr lang="zh-CN" altLang="en-US" sz="2500" b="1" dirty="0" smtClean="0">
                <a:solidFill>
                  <a:srgbClr val="FF0000"/>
                </a:solidFill>
              </a:rPr>
              <a:t>的</a:t>
            </a:r>
            <a:r>
              <a:rPr lang="zh-CN" altLang="en-US" sz="2500" b="1" dirty="0" smtClean="0">
                <a:solidFill>
                  <a:srgbClr val="0000CC"/>
                </a:solidFill>
              </a:rPr>
              <a:t>不变特性</a:t>
            </a:r>
            <a:r>
              <a:rPr lang="en-US" altLang="zh-CN" sz="2500" dirty="0" smtClean="0"/>
              <a:t>:</a:t>
            </a:r>
          </a:p>
          <a:p>
            <a:r>
              <a:rPr lang="en-US" altLang="zh-CN" sz="2500" dirty="0"/>
              <a:t>JPEG</a:t>
            </a:r>
            <a:r>
              <a:rPr lang="zh-CN" altLang="en-US" sz="2500" dirty="0"/>
              <a:t>变换前后两个</a:t>
            </a:r>
            <a:r>
              <a:rPr lang="en-US" altLang="zh-CN" sz="2500" dirty="0"/>
              <a:t>8×8</a:t>
            </a:r>
            <a:r>
              <a:rPr lang="zh-CN" altLang="en-US" sz="2500" dirty="0"/>
              <a:t>子块相同位置的系数关系保持不变。</a:t>
            </a:r>
            <a:endParaRPr lang="en-US" altLang="zh-CN" sz="2500" dirty="0" smtClean="0"/>
          </a:p>
          <a:p>
            <a:pPr marL="0" indent="0">
              <a:buNone/>
            </a:pPr>
            <a:endParaRPr lang="en-US" altLang="zh-CN" sz="2500" dirty="0" smtClean="0"/>
          </a:p>
          <a:p>
            <a:r>
              <a:rPr lang="en-US" altLang="zh-CN" sz="2000" dirty="0" smtClean="0"/>
              <a:t>Lin  </a:t>
            </a:r>
            <a:r>
              <a:rPr lang="en-US" altLang="zh-CN" sz="2000" dirty="0"/>
              <a:t>C  Y,  Chang  S  </a:t>
            </a:r>
            <a:r>
              <a:rPr lang="en-US" altLang="zh-CN" sz="2000" dirty="0" err="1"/>
              <a:t>F.Semi</a:t>
            </a:r>
            <a:r>
              <a:rPr lang="en-US" altLang="zh-CN" sz="2000" dirty="0"/>
              <a:t>-fragile  watermarking  for  authentication  JPEG  </a:t>
            </a:r>
            <a:r>
              <a:rPr lang="en-US" altLang="zh-CN" sz="2000" dirty="0" smtClean="0"/>
              <a:t>visual content, </a:t>
            </a:r>
            <a:r>
              <a:rPr lang="en-US" altLang="zh-CN" sz="2000" dirty="0"/>
              <a:t>Proceedings of   SPIE   Conference on   Security and   </a:t>
            </a:r>
            <a:r>
              <a:rPr lang="en-US" altLang="zh-CN" sz="2000" dirty="0" smtClean="0"/>
              <a:t>Watermarking of Multimedia Contents [</a:t>
            </a:r>
            <a:r>
              <a:rPr lang="en-US" altLang="zh-CN" sz="2000" dirty="0"/>
              <a:t>C], san Jose, CA ,USA, Jan 2000,3971:140-151.</a:t>
            </a:r>
            <a:r>
              <a:rPr lang="zh-CN" altLang="en-US" sz="2000" dirty="0" smtClean="0"/>
              <a:t> </a:t>
            </a:r>
            <a:endParaRPr lang="zh-CN" altLang="en-US" sz="2000" dirty="0"/>
          </a:p>
        </p:txBody>
      </p:sp>
    </p:spTree>
    <p:extLst>
      <p:ext uri="{BB962C8B-B14F-4D97-AF65-F5344CB8AC3E}">
        <p14:creationId xmlns:p14="http://schemas.microsoft.com/office/powerpoint/2010/main" val="599804639"/>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dirty="0" smtClean="0"/>
              <a:t>内容认证</a:t>
            </a:r>
            <a:r>
              <a:rPr lang="en-US" altLang="zh-CN" dirty="0"/>
              <a:t>- ——</a:t>
            </a:r>
            <a:r>
              <a:rPr lang="zh-CN" altLang="en-US" dirty="0"/>
              <a:t>半脆弱</a:t>
            </a:r>
            <a:r>
              <a:rPr lang="zh-CN" altLang="en-US" dirty="0">
                <a:latin typeface="宋体" charset="-122"/>
              </a:rPr>
              <a:t>水印算法</a:t>
            </a:r>
            <a:r>
              <a:rPr lang="zh-CN" altLang="en-US" dirty="0"/>
              <a:t> </a:t>
            </a:r>
            <a:endParaRPr lang="zh-CN" altLang="en-US" dirty="0" smtClean="0"/>
          </a:p>
        </p:txBody>
      </p:sp>
      <p:sp>
        <p:nvSpPr>
          <p:cNvPr id="45059" name="Content Placeholder 2"/>
          <p:cNvSpPr>
            <a:spLocks noGrp="1"/>
          </p:cNvSpPr>
          <p:nvPr>
            <p:ph idx="1"/>
          </p:nvPr>
        </p:nvSpPr>
        <p:spPr>
          <a:xfrm>
            <a:off x="1115616" y="1844824"/>
            <a:ext cx="7488832" cy="4114800"/>
          </a:xfrm>
        </p:spPr>
        <p:txBody>
          <a:bodyPr/>
          <a:lstStyle/>
          <a:p>
            <a:pPr marL="342900" lvl="2" indent="-342900">
              <a:buSzPct val="70000"/>
            </a:pPr>
            <a:endParaRPr lang="en-US" altLang="zh-CN" sz="2500" dirty="0" smtClean="0"/>
          </a:p>
          <a:p>
            <a:r>
              <a:rPr lang="zh-CN" altLang="en-US" sz="2500" dirty="0" smtClean="0"/>
              <a:t>算法利用这个</a:t>
            </a:r>
            <a:r>
              <a:rPr lang="zh-CN" altLang="en-US" sz="2500" dirty="0"/>
              <a:t>特性来形成认证信号</a:t>
            </a:r>
            <a:r>
              <a:rPr lang="en-US" altLang="zh-CN" sz="2500" dirty="0"/>
              <a:t>, </a:t>
            </a:r>
            <a:r>
              <a:rPr lang="zh-CN" altLang="en-US" sz="2500" dirty="0" smtClean="0"/>
              <a:t>将</a:t>
            </a:r>
            <a:r>
              <a:rPr lang="zh-CN" altLang="en-US" sz="2500" dirty="0"/>
              <a:t>其嵌入到</a:t>
            </a:r>
            <a:r>
              <a:rPr lang="en-US" altLang="zh-CN" sz="2500" dirty="0"/>
              <a:t>DCT</a:t>
            </a:r>
            <a:r>
              <a:rPr lang="zh-CN" altLang="en-US" sz="2500" dirty="0"/>
              <a:t>系数中。此</a:t>
            </a:r>
            <a:r>
              <a:rPr lang="zh-CN" altLang="en-US" sz="2500" dirty="0" smtClean="0"/>
              <a:t>算法的</a:t>
            </a:r>
            <a:r>
              <a:rPr lang="zh-CN" altLang="en-US" sz="2500" dirty="0"/>
              <a:t>优点是虚警率近似为</a:t>
            </a:r>
            <a:r>
              <a:rPr lang="en-US" altLang="zh-CN" sz="2500" dirty="0"/>
              <a:t>0, </a:t>
            </a:r>
            <a:r>
              <a:rPr lang="zh-CN" altLang="en-US" sz="2500" dirty="0"/>
              <a:t>并且对大多数攻击</a:t>
            </a:r>
            <a:r>
              <a:rPr lang="en-US" altLang="zh-CN" sz="2500" dirty="0"/>
              <a:t>, </a:t>
            </a:r>
            <a:r>
              <a:rPr lang="zh-CN" altLang="en-US" sz="2500" dirty="0"/>
              <a:t>比如</a:t>
            </a:r>
            <a:r>
              <a:rPr lang="zh-CN" altLang="en-US" sz="2500" dirty="0" smtClean="0"/>
              <a:t>去噪</a:t>
            </a:r>
            <a:r>
              <a:rPr lang="zh-CN" altLang="en-US" sz="2500" dirty="0"/>
              <a:t>、剪切、直方图均衡等检测效果好</a:t>
            </a:r>
            <a:r>
              <a:rPr lang="en-US" altLang="zh-CN" sz="2500" dirty="0"/>
              <a:t>, </a:t>
            </a:r>
            <a:r>
              <a:rPr lang="zh-CN" altLang="en-US" sz="2500" dirty="0"/>
              <a:t>抗</a:t>
            </a:r>
            <a:r>
              <a:rPr lang="en-US" altLang="zh-CN" sz="2500" dirty="0"/>
              <a:t>JPEG</a:t>
            </a:r>
            <a:r>
              <a:rPr lang="zh-CN" altLang="en-US" sz="2500" dirty="0"/>
              <a:t>压缩</a:t>
            </a:r>
            <a:r>
              <a:rPr lang="zh-CN" altLang="en-US" sz="2500" dirty="0" smtClean="0"/>
              <a:t>能力</a:t>
            </a:r>
            <a:r>
              <a:rPr lang="zh-CN" altLang="en-US" sz="2500" dirty="0"/>
              <a:t>强。但算法的</a:t>
            </a:r>
            <a:r>
              <a:rPr lang="zh-CN" altLang="en-US" sz="2500" dirty="0">
                <a:solidFill>
                  <a:srgbClr val="FF0000"/>
                </a:solidFill>
              </a:rPr>
              <a:t>篡改定位精度</a:t>
            </a:r>
            <a:r>
              <a:rPr lang="zh-CN" altLang="en-US" sz="2500" dirty="0"/>
              <a:t>不够准确</a:t>
            </a:r>
            <a:r>
              <a:rPr lang="en-US" altLang="zh-CN" sz="2500" dirty="0"/>
              <a:t>, </a:t>
            </a:r>
            <a:r>
              <a:rPr lang="zh-CN" altLang="en-US" sz="2500" dirty="0"/>
              <a:t>只能</a:t>
            </a:r>
            <a:r>
              <a:rPr lang="zh-CN" altLang="en-US" sz="2500" b="1" dirty="0">
                <a:solidFill>
                  <a:srgbClr val="FF0000"/>
                </a:solidFill>
              </a:rPr>
              <a:t>定位</a:t>
            </a:r>
            <a:r>
              <a:rPr lang="zh-CN" altLang="en-US" sz="2500" b="1" dirty="0" smtClean="0">
                <a:solidFill>
                  <a:srgbClr val="FF0000"/>
                </a:solidFill>
              </a:rPr>
              <a:t>到以块</a:t>
            </a:r>
            <a:r>
              <a:rPr lang="zh-CN" altLang="en-US" sz="2500" b="1" dirty="0">
                <a:solidFill>
                  <a:srgbClr val="FF0000"/>
                </a:solidFill>
              </a:rPr>
              <a:t>为单位的地方</a:t>
            </a:r>
            <a:r>
              <a:rPr lang="en-US" altLang="zh-CN" sz="2500" dirty="0"/>
              <a:t>, </a:t>
            </a:r>
            <a:r>
              <a:rPr lang="zh-CN" altLang="en-US" sz="2500" dirty="0"/>
              <a:t>而对于图像部分像素的改变</a:t>
            </a:r>
            <a:r>
              <a:rPr lang="zh-CN" altLang="en-US" sz="2500" dirty="0" smtClean="0"/>
              <a:t>无法准确</a:t>
            </a:r>
            <a:r>
              <a:rPr lang="zh-CN" altLang="en-US" sz="2500" dirty="0"/>
              <a:t>定位</a:t>
            </a:r>
            <a:r>
              <a:rPr lang="en-US" altLang="zh-CN" sz="2500" dirty="0"/>
              <a:t>, </a:t>
            </a:r>
            <a:r>
              <a:rPr lang="zh-CN" altLang="en-US" sz="2500" dirty="0"/>
              <a:t>且恢复后的图像质量</a:t>
            </a:r>
            <a:r>
              <a:rPr lang="zh-CN" altLang="en-US" sz="2500" dirty="0" smtClean="0"/>
              <a:t>较差。</a:t>
            </a:r>
            <a:endParaRPr lang="zh-CN" altLang="en-US" sz="2500" dirty="0"/>
          </a:p>
        </p:txBody>
      </p:sp>
    </p:spTree>
    <p:extLst>
      <p:ext uri="{BB962C8B-B14F-4D97-AF65-F5344CB8AC3E}">
        <p14:creationId xmlns:p14="http://schemas.microsoft.com/office/powerpoint/2010/main" val="3840066444"/>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smtClean="0"/>
              <a:t>内容认证</a:t>
            </a:r>
            <a:r>
              <a:rPr lang="en-US" altLang="zh-CN" smtClean="0"/>
              <a:t>——</a:t>
            </a:r>
            <a:r>
              <a:rPr lang="zh-CN" altLang="en-US" smtClean="0"/>
              <a:t>半脆弱签名</a:t>
            </a:r>
          </a:p>
        </p:txBody>
      </p:sp>
      <p:sp>
        <p:nvSpPr>
          <p:cNvPr id="25603" name="Content Placeholder 2"/>
          <p:cNvSpPr>
            <a:spLocks noGrp="1"/>
          </p:cNvSpPr>
          <p:nvPr>
            <p:ph idx="1"/>
          </p:nvPr>
        </p:nvSpPr>
        <p:spPr/>
        <p:txBody>
          <a:bodyPr/>
          <a:lstStyle/>
          <a:p>
            <a:r>
              <a:rPr lang="zh-CN" altLang="en-US" dirty="0" smtClean="0"/>
              <a:t>认证效果 </a:t>
            </a:r>
            <a:r>
              <a:rPr lang="en-US" altLang="zh-CN" dirty="0" smtClean="0"/>
              <a:t> </a:t>
            </a:r>
            <a:endParaRPr lang="zh-CN" altLang="en-US" dirty="0" smtClean="0"/>
          </a:p>
        </p:txBody>
      </p:sp>
      <p:pic>
        <p:nvPicPr>
          <p:cNvPr id="256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390775"/>
            <a:ext cx="797242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t>内容认证</a:t>
            </a:r>
            <a:r>
              <a:rPr lang="en-US" altLang="zh-CN" dirty="0" smtClean="0"/>
              <a:t>——</a:t>
            </a:r>
            <a:r>
              <a:rPr lang="zh-CN" altLang="en-US" dirty="0" smtClean="0"/>
              <a:t>半脆弱签名</a:t>
            </a:r>
          </a:p>
        </p:txBody>
      </p:sp>
      <p:sp>
        <p:nvSpPr>
          <p:cNvPr id="26627" name="Content Placeholder 2"/>
          <p:cNvSpPr>
            <a:spLocks noGrp="1"/>
          </p:cNvSpPr>
          <p:nvPr>
            <p:ph idx="1"/>
          </p:nvPr>
        </p:nvSpPr>
        <p:spPr/>
        <p:txBody>
          <a:bodyPr/>
          <a:lstStyle/>
          <a:p>
            <a:r>
              <a:rPr lang="zh-CN" altLang="en-US" dirty="0" smtClean="0"/>
              <a:t>认证效果</a:t>
            </a:r>
            <a:r>
              <a:rPr lang="en-US" altLang="zh-CN" dirty="0" smtClean="0"/>
              <a:t> </a:t>
            </a:r>
            <a:endParaRPr lang="zh-CN" altLang="en-US" dirty="0" smtClean="0"/>
          </a:p>
          <a:p>
            <a:endParaRPr lang="zh-CN" altLang="en-US" dirty="0" smtClean="0"/>
          </a:p>
        </p:txBody>
      </p:sp>
      <p:pic>
        <p:nvPicPr>
          <p:cNvPr id="266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7064"/>
            <a:ext cx="8029575" cy="3114675"/>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1835696" y="3717032"/>
            <a:ext cx="432048" cy="288032"/>
          </a:xfrm>
          <a:prstGeom prst="ellipse">
            <a:avLst/>
          </a:prstGeom>
          <a:noFill/>
          <a:ln w="12700" cap="flat"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dirty="0"/>
              <a:t>图像（半）脆弱水印的应用</a:t>
            </a:r>
            <a:endParaRPr lang="zh-CN" altLang="en-US" dirty="0" smtClean="0"/>
          </a:p>
        </p:txBody>
      </p:sp>
      <p:graphicFrame>
        <p:nvGraphicFramePr>
          <p:cNvPr id="31748" name="Object 3"/>
          <p:cNvGraphicFramePr>
            <a:graphicFrameLocks noChangeAspect="1"/>
          </p:cNvGraphicFramePr>
          <p:nvPr>
            <p:extLst/>
          </p:nvPr>
        </p:nvGraphicFramePr>
        <p:xfrm>
          <a:off x="2531840" y="2636912"/>
          <a:ext cx="4518471" cy="2770909"/>
        </p:xfrm>
        <a:graphic>
          <a:graphicData uri="http://schemas.openxmlformats.org/presentationml/2006/ole">
            <mc:AlternateContent xmlns:mc="http://schemas.openxmlformats.org/markup-compatibility/2006">
              <mc:Choice xmlns:v="urn:schemas-microsoft-com:vml" Requires="v">
                <p:oleObj spid="_x0000_s16455" name="位图图像" r:id="rId4" imgW="5466667" imgH="3352381" progId="PBrush">
                  <p:embed/>
                </p:oleObj>
              </mc:Choice>
              <mc:Fallback>
                <p:oleObj name="位图图像" r:id="rId4" imgW="5466667" imgH="33523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840" y="2636912"/>
                        <a:ext cx="4518471" cy="277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9" name="Text Box 4"/>
          <p:cNvSpPr txBox="1">
            <a:spLocks noChangeArrowheads="1"/>
          </p:cNvSpPr>
          <p:nvPr/>
        </p:nvSpPr>
        <p:spPr bwMode="auto">
          <a:xfrm>
            <a:off x="1811338" y="6061075"/>
            <a:ext cx="540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zh-CN" altLang="en-US" sz="2400" dirty="0">
                <a:latin typeface="Times New Roman" pitchFamily="18" charset="0"/>
              </a:rPr>
              <a:t>（</a:t>
            </a:r>
            <a:r>
              <a:rPr kumimoji="1" lang="en-US" altLang="zh-CN" sz="2400" dirty="0">
                <a:latin typeface="Times New Roman" pitchFamily="18" charset="0"/>
              </a:rPr>
              <a:t>a</a:t>
            </a:r>
            <a:r>
              <a:rPr kumimoji="1" lang="zh-CN" altLang="en-US" sz="2400" dirty="0">
                <a:latin typeface="Times New Roman" pitchFamily="18" charset="0"/>
              </a:rPr>
              <a:t>）块</a:t>
            </a:r>
            <a:r>
              <a:rPr kumimoji="1" lang="en-US" altLang="zh-CN" sz="2400" dirty="0">
                <a:latin typeface="Times New Roman" pitchFamily="18" charset="0"/>
              </a:rPr>
              <a:t>B1</a:t>
            </a:r>
            <a:r>
              <a:rPr kumimoji="1" lang="zh-CN" altLang="en-US" sz="2400" dirty="0">
                <a:latin typeface="Times New Roman" pitchFamily="18" charset="0"/>
              </a:rPr>
              <a:t>被压缩后隐藏到块</a:t>
            </a:r>
            <a:r>
              <a:rPr kumimoji="1" lang="en-US" altLang="zh-CN" sz="2400" dirty="0">
                <a:latin typeface="Times New Roman" pitchFamily="18" charset="0"/>
              </a:rPr>
              <a:t>B2</a:t>
            </a:r>
            <a:r>
              <a:rPr kumimoji="1" lang="zh-CN" altLang="en-US" sz="2400" dirty="0">
                <a:latin typeface="Times New Roman" pitchFamily="18" charset="0"/>
              </a:rPr>
              <a:t>的</a:t>
            </a:r>
            <a:r>
              <a:rPr kumimoji="1" lang="en-US" altLang="zh-CN" sz="2400" dirty="0">
                <a:latin typeface="Times New Roman" pitchFamily="18" charset="0"/>
              </a:rPr>
              <a:t>LSB</a:t>
            </a:r>
            <a:r>
              <a:rPr kumimoji="1" lang="zh-CN" altLang="en-US" sz="2400" dirty="0">
                <a:latin typeface="Times New Roman" pitchFamily="18" charset="0"/>
              </a:rPr>
              <a:t>中</a:t>
            </a:r>
          </a:p>
        </p:txBody>
      </p:sp>
    </p:spTree>
    <p:extLst>
      <p:ext uri="{BB962C8B-B14F-4D97-AF65-F5344CB8AC3E}">
        <p14:creationId xmlns:p14="http://schemas.microsoft.com/office/powerpoint/2010/main" val="4153978863"/>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dirty="0"/>
              <a:t>图像（半）脆弱水印的应用</a:t>
            </a:r>
            <a:endParaRPr lang="zh-CN" altLang="en-US" dirty="0" smtClean="0"/>
          </a:p>
        </p:txBody>
      </p:sp>
      <p:graphicFrame>
        <p:nvGraphicFramePr>
          <p:cNvPr id="32772" name="Object 3"/>
          <p:cNvGraphicFramePr>
            <a:graphicFrameLocks noChangeAspect="1"/>
          </p:cNvGraphicFramePr>
          <p:nvPr/>
        </p:nvGraphicFramePr>
        <p:xfrm>
          <a:off x="1905000" y="2057400"/>
          <a:ext cx="5324475" cy="3400425"/>
        </p:xfrm>
        <a:graphic>
          <a:graphicData uri="http://schemas.openxmlformats.org/presentationml/2006/ole">
            <mc:AlternateContent xmlns:mc="http://schemas.openxmlformats.org/markup-compatibility/2006">
              <mc:Choice xmlns:v="urn:schemas-microsoft-com:vml" Requires="v">
                <p:oleObj spid="_x0000_s17479" name="位图图像" r:id="rId4" imgW="5323810" imgH="3400900" progId="Paint.Picture">
                  <p:embed/>
                </p:oleObj>
              </mc:Choice>
              <mc:Fallback>
                <p:oleObj name="位图图像" r:id="rId4" imgW="5323810" imgH="340090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057400"/>
                        <a:ext cx="53244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Text Box 4"/>
          <p:cNvSpPr txBox="1">
            <a:spLocks noChangeArrowheads="1"/>
          </p:cNvSpPr>
          <p:nvPr/>
        </p:nvSpPr>
        <p:spPr bwMode="auto">
          <a:xfrm>
            <a:off x="1735138" y="5680075"/>
            <a:ext cx="293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zh-CN" altLang="en-US" sz="2400">
                <a:latin typeface="Times New Roman" pitchFamily="18" charset="0"/>
              </a:rPr>
              <a:t>（</a:t>
            </a:r>
            <a:r>
              <a:rPr kumimoji="1" lang="en-US" altLang="zh-CN" sz="2400">
                <a:latin typeface="Times New Roman" pitchFamily="18" charset="0"/>
              </a:rPr>
              <a:t>b</a:t>
            </a:r>
            <a:r>
              <a:rPr kumimoji="1" lang="zh-CN" altLang="en-US" sz="2400">
                <a:latin typeface="Times New Roman" pitchFamily="18" charset="0"/>
              </a:rPr>
              <a:t>）车牌部分被调换</a:t>
            </a:r>
          </a:p>
        </p:txBody>
      </p:sp>
    </p:spTree>
    <p:extLst>
      <p:ext uri="{BB962C8B-B14F-4D97-AF65-F5344CB8AC3E}">
        <p14:creationId xmlns:p14="http://schemas.microsoft.com/office/powerpoint/2010/main" val="1406456877"/>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dirty="0"/>
              <a:t>图像（半）脆弱水印的应用</a:t>
            </a:r>
            <a:endParaRPr lang="zh-CN" altLang="en-US" dirty="0" smtClean="0"/>
          </a:p>
        </p:txBody>
      </p:sp>
      <p:graphicFrame>
        <p:nvGraphicFramePr>
          <p:cNvPr id="33796" name="Object 3"/>
          <p:cNvGraphicFramePr>
            <a:graphicFrameLocks noChangeAspect="1"/>
          </p:cNvGraphicFramePr>
          <p:nvPr/>
        </p:nvGraphicFramePr>
        <p:xfrm>
          <a:off x="1905000" y="2590800"/>
          <a:ext cx="5448300" cy="3400425"/>
        </p:xfrm>
        <a:graphic>
          <a:graphicData uri="http://schemas.openxmlformats.org/presentationml/2006/ole">
            <mc:AlternateContent xmlns:mc="http://schemas.openxmlformats.org/markup-compatibility/2006">
              <mc:Choice xmlns:v="urn:schemas-microsoft-com:vml" Requires="v">
                <p:oleObj spid="_x0000_s18503" name="位图图像" r:id="rId4" imgW="5447619" imgH="3400900" progId="Paint.Picture">
                  <p:embed/>
                </p:oleObj>
              </mc:Choice>
              <mc:Fallback>
                <p:oleObj name="位图图像" r:id="rId4" imgW="5447619" imgH="340090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90800"/>
                        <a:ext cx="54483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4"/>
          <p:cNvSpPr txBox="1">
            <a:spLocks noChangeArrowheads="1"/>
          </p:cNvSpPr>
          <p:nvPr/>
        </p:nvSpPr>
        <p:spPr bwMode="auto">
          <a:xfrm>
            <a:off x="1735138" y="6061075"/>
            <a:ext cx="6265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zh-CN" altLang="en-US" sz="2400">
                <a:latin typeface="Times New Roman" pitchFamily="18" charset="0"/>
              </a:rPr>
              <a:t>（</a:t>
            </a:r>
            <a:r>
              <a:rPr kumimoji="1" lang="en-US" altLang="zh-CN" sz="2400">
                <a:latin typeface="Times New Roman" pitchFamily="18" charset="0"/>
              </a:rPr>
              <a:t>c</a:t>
            </a:r>
            <a:r>
              <a:rPr kumimoji="1" lang="zh-CN" altLang="en-US" sz="2400">
                <a:latin typeface="Times New Roman" pitchFamily="18" charset="0"/>
              </a:rPr>
              <a:t>）提取并恢复后的图像（车牌被改正过来）</a:t>
            </a:r>
          </a:p>
        </p:txBody>
      </p:sp>
    </p:spTree>
    <p:extLst>
      <p:ext uri="{BB962C8B-B14F-4D97-AF65-F5344CB8AC3E}">
        <p14:creationId xmlns:p14="http://schemas.microsoft.com/office/powerpoint/2010/main" val="4016600315"/>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zh-CN" altLang="en-US" smtClean="0"/>
              <a:t>内容认证</a:t>
            </a:r>
          </a:p>
        </p:txBody>
      </p:sp>
      <p:sp>
        <p:nvSpPr>
          <p:cNvPr id="36867" name="Content Placeholder 2"/>
          <p:cNvSpPr>
            <a:spLocks noGrp="1"/>
          </p:cNvSpPr>
          <p:nvPr>
            <p:ph idx="1"/>
          </p:nvPr>
        </p:nvSpPr>
        <p:spPr/>
        <p:txBody>
          <a:bodyPr/>
          <a:lstStyle/>
          <a:p>
            <a:r>
              <a:rPr lang="zh-CN" altLang="en-US" dirty="0" smtClean="0"/>
              <a:t>内容认证研究以下几个问题</a:t>
            </a:r>
            <a:endParaRPr lang="en-US" altLang="zh-CN" dirty="0" smtClean="0"/>
          </a:p>
          <a:p>
            <a:pPr lvl="1"/>
            <a:r>
              <a:rPr lang="zh-CN" altLang="en-US" dirty="0" smtClean="0"/>
              <a:t>作品是否被改变？</a:t>
            </a:r>
          </a:p>
          <a:p>
            <a:pPr lvl="1"/>
            <a:r>
              <a:rPr lang="zh-CN" altLang="en-US" dirty="0" smtClean="0"/>
              <a:t>作品哪一部份被改变？</a:t>
            </a:r>
          </a:p>
          <a:p>
            <a:pPr lvl="1"/>
            <a:r>
              <a:rPr lang="zh-CN" altLang="en-US" dirty="0" smtClean="0"/>
              <a:t>被改变的作品能复原吗？</a:t>
            </a:r>
            <a:endParaRPr lang="en-US" altLang="zh-CN"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zh-CN" altLang="en-US" smtClean="0"/>
              <a:t>内容认证</a:t>
            </a:r>
          </a:p>
        </p:txBody>
      </p:sp>
      <p:sp>
        <p:nvSpPr>
          <p:cNvPr id="37891" name="Content Placeholder 2"/>
          <p:cNvSpPr>
            <a:spLocks noGrp="1"/>
          </p:cNvSpPr>
          <p:nvPr>
            <p:ph idx="1"/>
          </p:nvPr>
        </p:nvSpPr>
        <p:spPr/>
        <p:txBody>
          <a:bodyPr/>
          <a:lstStyle/>
          <a:p>
            <a:r>
              <a:rPr lang="zh-CN" altLang="en-US" dirty="0" smtClean="0"/>
              <a:t>基于密码学的完整性认证方案</a:t>
            </a:r>
            <a:endParaRPr lang="en-US" altLang="zh-CN" dirty="0" smtClean="0"/>
          </a:p>
          <a:p>
            <a:pPr lvl="1"/>
            <a:r>
              <a:rPr lang="zh-CN" altLang="en-US" dirty="0" smtClean="0"/>
              <a:t>使用哈希函数生成内容的摘要。</a:t>
            </a:r>
            <a:endParaRPr lang="en-US" altLang="zh-CN" dirty="0" smtClean="0"/>
          </a:p>
          <a:p>
            <a:pPr lvl="1"/>
            <a:r>
              <a:rPr lang="zh-CN" altLang="en-US" dirty="0" smtClean="0"/>
              <a:t>使用发送方私钥对摘要签名。</a:t>
            </a:r>
            <a:endParaRPr lang="en-US" altLang="zh-CN" dirty="0" smtClean="0"/>
          </a:p>
          <a:p>
            <a:pPr lvl="1"/>
            <a:r>
              <a:rPr lang="zh-CN" altLang="en-US" dirty="0" smtClean="0"/>
              <a:t>发送内容</a:t>
            </a:r>
            <a:r>
              <a:rPr lang="zh-CN" altLang="en-US" dirty="0" smtClean="0">
                <a:solidFill>
                  <a:srgbClr val="FF0000"/>
                </a:solidFill>
              </a:rPr>
              <a:t>及其签名</a:t>
            </a:r>
            <a:r>
              <a:rPr lang="zh-CN" altLang="en-US" dirty="0" smtClean="0"/>
              <a:t>到接收方。</a:t>
            </a:r>
            <a:endParaRPr lang="en-US" altLang="zh-CN" dirty="0" smtClean="0"/>
          </a:p>
          <a:p>
            <a:pPr lvl="1"/>
            <a:r>
              <a:rPr lang="zh-CN" altLang="en-US" dirty="0" smtClean="0"/>
              <a:t>接收方验证签名，判定内容完整性。</a:t>
            </a:r>
            <a:endParaRPr lang="en-US" altLang="zh-CN" dirty="0" smtClean="0"/>
          </a:p>
          <a:p>
            <a:r>
              <a:rPr lang="zh-CN" altLang="en-US" dirty="0" smtClean="0"/>
              <a:t>水印解决方案的特点：</a:t>
            </a:r>
          </a:p>
          <a:p>
            <a:pPr lvl="1"/>
            <a:r>
              <a:rPr lang="zh-CN" altLang="en-US" dirty="0" smtClean="0">
                <a:solidFill>
                  <a:srgbClr val="FF0000"/>
                </a:solidFill>
              </a:rPr>
              <a:t>不需要</a:t>
            </a:r>
            <a:r>
              <a:rPr lang="zh-CN" altLang="en-US" dirty="0" smtClean="0"/>
              <a:t>额外的数据存储认证信息。</a:t>
            </a:r>
          </a:p>
          <a:p>
            <a:pPr lvl="1"/>
            <a:r>
              <a:rPr lang="zh-CN" altLang="en-US" dirty="0" smtClean="0"/>
              <a:t>传输过程中，水印经受与载体相同的处理。</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891">
                                            <p:txEl>
                                              <p:pRg st="6" end="6"/>
                                            </p:txEl>
                                          </p:spTgt>
                                        </p:tgtEl>
                                        <p:attrNameLst>
                                          <p:attrName>style.visibility</p:attrName>
                                        </p:attrNameLst>
                                      </p:cBhvr>
                                      <p:to>
                                        <p:strVal val="visible"/>
                                      </p:to>
                                    </p:set>
                                    <p:anim calcmode="lin" valueType="num">
                                      <p:cBhvr additive="base">
                                        <p:cTn id="4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891">
                                            <p:txEl>
                                              <p:pRg st="7" end="7"/>
                                            </p:txEl>
                                          </p:spTgt>
                                        </p:tgtEl>
                                        <p:attrNameLst>
                                          <p:attrName>style.visibility</p:attrName>
                                        </p:attrNameLst>
                                      </p:cBhvr>
                                      <p:to>
                                        <p:strVal val="visible"/>
                                      </p:to>
                                    </p:set>
                                    <p:anim calcmode="lin" valueType="num">
                                      <p:cBhvr additive="base">
                                        <p:cTn id="49"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smtClean="0"/>
              <a:t>内容认证</a:t>
            </a:r>
          </a:p>
        </p:txBody>
      </p:sp>
      <p:sp>
        <p:nvSpPr>
          <p:cNvPr id="38915" name="Content Placeholder 2"/>
          <p:cNvSpPr>
            <a:spLocks noGrp="1"/>
          </p:cNvSpPr>
          <p:nvPr>
            <p:ph idx="1"/>
          </p:nvPr>
        </p:nvSpPr>
        <p:spPr/>
        <p:txBody>
          <a:bodyPr/>
          <a:lstStyle/>
          <a:p>
            <a:r>
              <a:rPr lang="zh-CN" altLang="en-US" dirty="0" smtClean="0"/>
              <a:t>完全内容认证</a:t>
            </a:r>
            <a:endParaRPr lang="en-US" altLang="zh-CN" dirty="0" smtClean="0"/>
          </a:p>
          <a:p>
            <a:pPr lvl="1"/>
            <a:r>
              <a:rPr lang="zh-CN" altLang="en-US" dirty="0" smtClean="0"/>
              <a:t>完全内容认证系统用于验证作品</a:t>
            </a:r>
            <a:r>
              <a:rPr lang="zh-CN" altLang="en-US" b="1" dirty="0" smtClean="0">
                <a:solidFill>
                  <a:srgbClr val="FF0000"/>
                </a:solidFill>
              </a:rPr>
              <a:t>是否一点没变</a:t>
            </a:r>
            <a:endParaRPr lang="en-US" altLang="zh-CN" b="1" dirty="0" smtClean="0">
              <a:solidFill>
                <a:srgbClr val="FF0000"/>
              </a:solidFill>
            </a:endParaRPr>
          </a:p>
          <a:p>
            <a:r>
              <a:rPr lang="zh-CN" altLang="en-US" dirty="0" smtClean="0"/>
              <a:t>主要用途</a:t>
            </a:r>
            <a:endParaRPr lang="en-US" altLang="zh-CN" dirty="0" smtClean="0"/>
          </a:p>
          <a:p>
            <a:pPr lvl="1"/>
            <a:r>
              <a:rPr lang="zh-CN" altLang="en-US" b="1" dirty="0" smtClean="0">
                <a:solidFill>
                  <a:srgbClr val="FF0000"/>
                </a:solidFill>
              </a:rPr>
              <a:t>医学图像</a:t>
            </a:r>
            <a:r>
              <a:rPr lang="zh-CN" altLang="en-US" dirty="0" smtClean="0"/>
              <a:t>，法庭证物</a:t>
            </a:r>
            <a:endParaRPr lang="en-US" altLang="zh-CN" dirty="0" smtClean="0"/>
          </a:p>
          <a:p>
            <a:r>
              <a:rPr lang="zh-CN" altLang="en-US" dirty="0" smtClean="0"/>
              <a:t>主要方法</a:t>
            </a:r>
          </a:p>
          <a:p>
            <a:pPr lvl="1"/>
            <a:r>
              <a:rPr lang="zh-CN" altLang="en-US" b="1" dirty="0" smtClean="0">
                <a:solidFill>
                  <a:srgbClr val="FF0000"/>
                </a:solidFill>
              </a:rPr>
              <a:t>脆弱水印</a:t>
            </a:r>
            <a:r>
              <a:rPr lang="zh-CN" altLang="en-US" dirty="0" smtClean="0"/>
              <a:t>：</a:t>
            </a:r>
            <a:r>
              <a:rPr lang="zh-CN" altLang="en-US" dirty="0"/>
              <a:t>算法</a:t>
            </a:r>
            <a:r>
              <a:rPr lang="zh-CN" altLang="en-US" dirty="0" smtClean="0"/>
              <a:t>被设计为，即使作品仅被微小改变，水印也会消失。</a:t>
            </a:r>
          </a:p>
          <a:p>
            <a:pPr lvl="1"/>
            <a:r>
              <a:rPr lang="zh-CN" altLang="en-US" dirty="0" smtClean="0"/>
              <a:t>嵌入签名：用密码技术产生的</a:t>
            </a:r>
            <a:r>
              <a:rPr lang="zh-CN" altLang="en-US" dirty="0" smtClean="0">
                <a:solidFill>
                  <a:srgbClr val="FF0000"/>
                </a:solidFill>
              </a:rPr>
              <a:t>签名</a:t>
            </a:r>
            <a:r>
              <a:rPr lang="zh-CN" altLang="en-US" dirty="0" smtClean="0"/>
              <a:t>作为水印嵌入到载体中。</a:t>
            </a:r>
          </a:p>
          <a:p>
            <a:endParaRPr lang="zh-CN" altLang="en-US"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15">
                                            <p:txEl>
                                              <p:pRg st="6" end="6"/>
                                            </p:txEl>
                                          </p:spTgt>
                                        </p:tgtEl>
                                        <p:attrNameLst>
                                          <p:attrName>style.visibility</p:attrName>
                                        </p:attrNameLst>
                                      </p:cBhvr>
                                      <p:to>
                                        <p:strVal val="visible"/>
                                      </p:to>
                                    </p:set>
                                    <p:anim calcmode="lin" valueType="num">
                                      <p:cBhvr additive="base">
                                        <p:cTn id="43"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9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zh-CN" altLang="en-US" smtClean="0"/>
              <a:t>内容认证</a:t>
            </a:r>
            <a:r>
              <a:rPr lang="en-US" altLang="zh-CN" smtClean="0"/>
              <a:t>——</a:t>
            </a:r>
            <a:r>
              <a:rPr lang="zh-CN" altLang="en-US" smtClean="0"/>
              <a:t>完全内容认证</a:t>
            </a:r>
          </a:p>
        </p:txBody>
      </p:sp>
      <p:sp>
        <p:nvSpPr>
          <p:cNvPr id="39939" name="Content Placeholder 2"/>
          <p:cNvSpPr>
            <a:spLocks noGrp="1"/>
          </p:cNvSpPr>
          <p:nvPr>
            <p:ph idx="1"/>
          </p:nvPr>
        </p:nvSpPr>
        <p:spPr/>
        <p:txBody>
          <a:bodyPr/>
          <a:lstStyle/>
          <a:p>
            <a:r>
              <a:rPr lang="zh-CN" altLang="en-US" dirty="0" smtClean="0"/>
              <a:t>基于脆弱水印的认证方法</a:t>
            </a:r>
            <a:endParaRPr lang="en-US" altLang="zh-CN" dirty="0" smtClean="0"/>
          </a:p>
          <a:p>
            <a:pPr lvl="1"/>
            <a:r>
              <a:rPr lang="zh-CN" altLang="en-US" dirty="0" smtClean="0"/>
              <a:t>使用</a:t>
            </a:r>
            <a:r>
              <a:rPr lang="en-US" altLang="zh-CN" dirty="0" smtClean="0"/>
              <a:t>LSB</a:t>
            </a:r>
            <a:r>
              <a:rPr lang="zh-CN" altLang="en-US" dirty="0" smtClean="0"/>
              <a:t>将水印嵌入作品。</a:t>
            </a:r>
            <a:endParaRPr lang="en-US" altLang="zh-CN" dirty="0" smtClean="0"/>
          </a:p>
          <a:p>
            <a:pPr lvl="1"/>
            <a:r>
              <a:rPr lang="zh-CN" altLang="en-US" dirty="0" smtClean="0"/>
              <a:t>传输过程中，若有噪声、滤波、压缩编码等等环节，</a:t>
            </a:r>
            <a:r>
              <a:rPr lang="zh-CN" altLang="en-US" b="1" dirty="0" smtClean="0">
                <a:solidFill>
                  <a:srgbClr val="FF0000"/>
                </a:solidFill>
              </a:rPr>
              <a:t>水印将消失</a:t>
            </a:r>
            <a:r>
              <a:rPr lang="zh-CN" altLang="en-US" dirty="0" smtClean="0"/>
              <a:t>。</a:t>
            </a:r>
            <a:endParaRPr lang="en-US" altLang="zh-CN" dirty="0" smtClean="0"/>
          </a:p>
          <a:p>
            <a:pPr lvl="1"/>
            <a:r>
              <a:rPr lang="zh-CN" altLang="en-US" dirty="0" smtClean="0"/>
              <a:t>这样的作品不能通过接受方的认证。</a:t>
            </a:r>
            <a:endParaRPr lang="en-US" altLang="zh-CN" dirty="0"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5"/>
    </p:bldLst>
  </p:timing>
</p:sld>
</file>

<file path=ppt/theme/theme1.xml><?xml version="1.0" encoding="utf-8"?>
<a:theme xmlns:a="http://schemas.openxmlformats.org/drawingml/2006/main" name="Green">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自定义-华文楷体">
      <a:majorFont>
        <a:latin typeface="Calibri"/>
        <a:ea typeface="华文楷体"/>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Template>
  <TotalTime>13217</TotalTime>
  <Words>1531</Words>
  <Application>Microsoft Office PowerPoint</Application>
  <PresentationFormat>全屏显示(4:3)</PresentationFormat>
  <Paragraphs>127</Paragraphs>
  <Slides>23</Slides>
  <Notes>15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Green</vt:lpstr>
      <vt:lpstr>位图图像</vt:lpstr>
      <vt:lpstr>第5章 数字图像内容安全</vt:lpstr>
      <vt:lpstr>图像水印算法介绍</vt:lpstr>
      <vt:lpstr>图像（半）脆弱水印的应用</vt:lpstr>
      <vt:lpstr>图像（半）脆弱水印的应用</vt:lpstr>
      <vt:lpstr>图像（半）脆弱水印的应用</vt:lpstr>
      <vt:lpstr>内容认证</vt:lpstr>
      <vt:lpstr>内容认证</vt:lpstr>
      <vt:lpstr>内容认证</vt:lpstr>
      <vt:lpstr>内容认证——完全内容认证</vt:lpstr>
      <vt:lpstr>内容认证——完全内容认证</vt:lpstr>
      <vt:lpstr>内容认证——完全内容认证</vt:lpstr>
      <vt:lpstr>内容认证——完全内容认证</vt:lpstr>
      <vt:lpstr>内容认证——  P. W. Wong水印算法的流程 </vt:lpstr>
      <vt:lpstr>内容认证——  P. W. Wong水印算法的流程 </vt:lpstr>
      <vt:lpstr>内容认证——问题</vt:lpstr>
      <vt:lpstr>内容认证——  P. W. Wong水印算法的流程 </vt:lpstr>
      <vt:lpstr>内容认证——  P. W. Wong水印算法的流程 </vt:lpstr>
      <vt:lpstr>内容认证- ——半脆弱水印算法 </vt:lpstr>
      <vt:lpstr>内容认证- ——半脆弱水印算法 </vt:lpstr>
      <vt:lpstr>内容认证- ——半脆弱水印算法 </vt:lpstr>
      <vt:lpstr>内容认证- ——半脆弱水印算法 </vt:lpstr>
      <vt:lpstr>内容认证——半脆弱签名</vt:lpstr>
      <vt:lpstr>内容认证——半脆弱签名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c:creator>
  <cp:lastModifiedBy>nuist</cp:lastModifiedBy>
  <cp:revision>634</cp:revision>
  <cp:lastPrinted>2012-05-15T10:18:09Z</cp:lastPrinted>
  <dcterms:created xsi:type="dcterms:W3CDTF">1601-01-01T00:00:00Z</dcterms:created>
  <dcterms:modified xsi:type="dcterms:W3CDTF">2023-10-31T06:17:35Z</dcterms:modified>
</cp:coreProperties>
</file>