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377" r:id="rId4"/>
    <p:sldId id="378" r:id="rId5"/>
    <p:sldId id="257" r:id="rId6"/>
    <p:sldId id="459" r:id="rId7"/>
    <p:sldId id="460" r:id="rId8"/>
    <p:sldId id="461" r:id="rId9"/>
    <p:sldId id="462" r:id="rId10"/>
    <p:sldId id="463" r:id="rId11"/>
    <p:sldId id="464" r:id="rId12"/>
    <p:sldId id="502" r:id="rId13"/>
    <p:sldId id="503" r:id="rId14"/>
    <p:sldId id="504" r:id="rId15"/>
    <p:sldId id="505" r:id="rId16"/>
    <p:sldId id="506" r:id="rId17"/>
    <p:sldId id="507" r:id="rId18"/>
    <p:sldId id="297" r:id="rId19"/>
    <p:sldId id="508" r:id="rId20"/>
    <p:sldId id="509" r:id="rId21"/>
    <p:sldId id="492" r:id="rId22"/>
    <p:sldId id="510" r:id="rId23"/>
    <p:sldId id="511" r:id="rId24"/>
    <p:sldId id="512" r:id="rId25"/>
    <p:sldId id="258" r:id="rId26"/>
    <p:sldId id="513" r:id="rId27"/>
    <p:sldId id="260" r:id="rId28"/>
    <p:sldId id="261" r:id="rId29"/>
    <p:sldId id="26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13C6374-EE3D-414C-8DE7-7A4BA2FED6F5}"/>
              </a:ext>
            </a:extLst>
          </p:cNvPr>
          <p:cNvSpPr>
            <a:spLocks/>
          </p:cNvSpPr>
          <p:nvPr/>
        </p:nvSpPr>
        <p:spPr bwMode="gray">
          <a:xfrm>
            <a:off x="920752" y="3340101"/>
            <a:ext cx="10204449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F4DC81-09BB-45CA-8D98-9299ADE3AD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6D1417-9488-43BC-92A8-B22ECFC7CE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8F49846-2310-480A-BF4F-EC88F3AD2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82FC276-CE5A-4C71-B210-3A79D75D50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927693"/>
      </p:ext>
    </p:extLst>
  </p:cSld>
  <p:clrMapOvr>
    <a:masterClrMapping/>
  </p:clrMapOvr>
  <p:transition spd="med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4D86F7-AF08-48E7-8D58-97F989B4FB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E8CF32-661F-4C52-8A5C-75BE2B05FF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1DF952-F42D-42CD-B89E-0B9EAD8FBD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34DB6-3C4A-46EA-85B8-DB6C40C177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269109"/>
      </p:ext>
    </p:extLst>
  </p:cSld>
  <p:clrMapOvr>
    <a:masterClrMapping/>
  </p:clrMapOvr>
  <p:transition spd="med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23A1C3-0DBE-413F-8310-F73398F47F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51B6DD-E49E-40EE-861C-5AC2C35C8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A10FB8-19EE-4181-B947-4D86BCAE4D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29BEE-8EBF-4F1F-ABF8-6F5265BFD1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808285"/>
      </p:ext>
    </p:extLst>
  </p:cSld>
  <p:clrMapOvr>
    <a:masterClrMapping/>
  </p:clrMapOvr>
  <p:transition spd="med"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ED9B3-0EF9-4C8D-B674-AC5462B9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765F5-62F7-4B6B-9654-F10CFF17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4F62C-8D32-4F61-BE62-C9A9C5BA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0E0D-6D7B-4FD1-A37B-3B9C11DCB6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285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3FE4F-7CB6-409A-8AD1-57214069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75BB5-F280-4347-9BBB-C48B885C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1F21B-3AD1-486C-9138-67BD7254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E38AE-3FAF-4985-B186-08FE7711E3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550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3BC6C-385C-4506-80FB-172B9B32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B7343-30AA-44CB-AE8C-EF2FAF78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C7174-CF3F-4C95-A5A6-A0545E32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F0B35-7EC9-4F78-98B6-5DAD8B3389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163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4B766F5-29D8-467D-8939-CF7AC83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520AC97-FE2C-4108-A962-8D410CAE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C9A068B-D77B-4AA3-B289-D16C8C1B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6640D-874F-48D8-B282-EC31679B58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721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796E661-C563-4409-A0CF-D66FDF60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0612436-66D1-4780-914E-C2708A76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1703981-ACA0-4D7B-BAC2-76896516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A86CE-228A-468E-A681-2DA6F2804D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345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776848C-D373-4462-8074-AE44AC96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7345E40-E159-4578-9F79-F90CC0D4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253CD06-C9F8-4FA2-888B-088DBE44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DA27D-A05C-4880-9540-1DE630ED10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196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2E305E-A7E3-4334-99E1-B8CDD76B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A5E6A4-C49D-4C36-A3EA-8DEEA0DD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AF5B91-1758-4B1E-8C3D-6C2952C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D152FE32-0D8D-4C32-982D-0A00BBA2DAB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3349816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8FD8986-1EF4-4480-B08E-1023BD19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A12B4D6-7C39-4B56-AA1B-B045C689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FAE8F3F-2599-4C56-A68E-CFA22989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40CB5-9482-413A-8422-4C83DBB986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66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632F36-6138-439F-8E6A-86B5DDE701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35080B-03F4-4D1A-8260-F0B55585AA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B6AB50-0859-4B52-8BEB-3F762772CA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A1D2E-A908-43AF-B75B-64A658B050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225939"/>
      </p:ext>
    </p:extLst>
  </p:cSld>
  <p:clrMapOvr>
    <a:masterClrMapping/>
  </p:clrMapOvr>
  <p:transition spd="med">
    <p:pull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F9E5873-1D6B-4760-893D-22568035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FDD43EA-ABF4-443D-AD42-2B1398C6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BD5C7DD-2762-41AA-A565-05E7BEE0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4FB90-DAED-4DF8-A66F-F9D25CB89A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934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CC752-697F-472B-9A86-2FD69B9A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98909-9690-4A1C-85BC-22B8B95D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619BD-2525-4817-B901-5440E250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0D66B-36FC-4CC4-AF36-E0CBF4A40D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562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8A2F5-7AE7-4073-B02D-3081716E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B2932-20FE-4C09-B30F-71FBBCAC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5D25E-39C3-4DC1-941D-68257F2F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411D9-D0B7-49FD-A758-D2891DFFB8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149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10C75-1D04-4BD1-8CA4-A9FE8942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61B64-7CC5-4C9C-8D43-2E7181FF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7BAC6-CC79-4EFF-9D35-630D03B9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88DC7-B8B8-4679-8E44-A821F45E13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7489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DDDA3-09EC-4FD6-B477-C921A9AD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FE52D-6813-42E7-82D0-93984C26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638E5-6264-42D6-924F-FCEC3006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25BF3-DE87-4FBF-9F83-752404DD0C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6449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4E9F2-1293-4906-B8E4-974C362A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F9952-2733-45CC-BE72-B310F9E2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58F48-DB70-4D45-928B-EC4360A5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5B274-C442-4554-BDC2-D60FA701DC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316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B7A3CB8-1651-4870-A3B1-6407C12E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7AFBE2D-8B23-4CD5-8E27-E6532353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3C82D90-DF27-48E4-9383-55F39C16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CA630-8550-4747-A335-0471078581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2882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A2CABBB-3DC9-456D-A6F4-0B69B956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36E9F09-8CDA-4830-97D7-CDEE2637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399CFE0-7FA7-491D-B108-0A713286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5C687-E640-4C86-9081-6892F5923B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0478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EA2ED6D-0F1C-4A3C-8A52-2353D60E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8B1DBF8-1A34-4CD3-BFBA-75E9750E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F358394-DFB4-4828-A570-8E22C799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28DE4-F415-4416-8EC4-459E74BC50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1797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FAC17A-E438-48A0-833B-93436D4D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530CA5-39CD-46B7-AA8A-183E6ED7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FF1D5A-4B42-4EA4-AB86-A21F27D0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405E79D8-7A38-4C51-8D8D-4B708A10823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352337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F4CD19-F964-4DDE-A367-D0190C5F7C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8885CC-6C60-462E-8349-5AAC762A12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F87832-F27A-4A77-A59B-F1841E4202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CFBDA-81DE-4818-B620-594881F7B6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954320"/>
      </p:ext>
    </p:extLst>
  </p:cSld>
  <p:clrMapOvr>
    <a:masterClrMapping/>
  </p:clrMapOvr>
  <p:transition spd="med">
    <p:pull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7CAAD8C-F63A-4089-A6E5-2AED7A01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19E2D7D-5E47-4A58-B148-0679DF7D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4765F2F-0F3F-425B-B3C4-514E2A9B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B08D2-F107-45B8-B815-1CCEBA4C61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3805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5614495-CF52-46CE-A646-B911F230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3CA5C40-D5B2-4F9E-A877-A9EBA266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33A3A97-4511-4CF0-B2E5-A8DC9341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6F95E-C022-4B68-839B-D1F211C886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89158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7406B-C437-45B2-AB02-6729DA9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09D4E-C4AB-4BAA-9942-D3C41BB1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0081B-F20B-44BC-BB6B-F13C525E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1AAD3-BE53-47B2-8D97-783F9F48A7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2567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82942-650E-42A0-8818-EC0A4FBE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39792-1237-4F63-A982-A92FD0C7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2B30A-EEA3-4D8C-91C6-624AEC02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E98C0-1C06-4DB8-9A05-AC09EBCFE8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24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E251A9-044E-4BB9-977C-9282941797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D624B-AFEE-4B65-8AC1-B309389793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6C6D5D-A066-483E-A30D-942A38383C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24140-85EF-454D-9BA0-98B39B802C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778799"/>
      </p:ext>
    </p:extLst>
  </p:cSld>
  <p:clrMapOvr>
    <a:masterClrMapping/>
  </p:clrMapOvr>
  <p:transition spd="med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4ADEB06-8253-4359-95BC-AFF9312BC7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993DFF4-7751-4AC5-9707-5487E41AA1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22709F-B0C4-4298-BCD4-EBFB040BE1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524E9-8F69-4688-95BF-82227F7EC6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691448"/>
      </p:ext>
    </p:extLst>
  </p:cSld>
  <p:clrMapOvr>
    <a:masterClrMapping/>
  </p:clrMapOvr>
  <p:transition spd="med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7C144DB-21E7-467B-BC5B-71140F818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1DE9EA-2114-4164-8170-10B0B5D6FF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C24C412-77EF-4D84-832E-09E0A3928B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E3744-5D12-4F83-8C53-BC8E012CD7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175073"/>
      </p:ext>
    </p:extLst>
  </p:cSld>
  <p:clrMapOvr>
    <a:masterClrMapping/>
  </p:clrMapOvr>
  <p:transition spd="med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0644C12-28A4-46C8-9E97-76171DB46D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3EE4698-D426-4A26-8B11-A7286D1BE5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CB5C54-E8A7-4284-AE56-4CF56A3084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1907E-90E4-4216-89C5-A11D8261C8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531384"/>
      </p:ext>
    </p:extLst>
  </p:cSld>
  <p:clrMapOvr>
    <a:masterClrMapping/>
  </p:clrMapOvr>
  <p:transition spd="med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2C142A-C782-42CE-8B9E-B8ECC4F3BE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46ED7E-53F3-4365-A485-3D411DE768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35B6E-009A-4518-82DB-F64D854AA8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79A5B-C7E8-4142-99E7-4CE37DA89F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106164"/>
      </p:ext>
    </p:extLst>
  </p:cSld>
  <p:clrMapOvr>
    <a:masterClrMapping/>
  </p:clrMapOvr>
  <p:transition spd="med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9D7550-4A5F-48A4-988C-E56AC55A85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124198-65E6-4776-8E91-AA28A26867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BF946-DCA0-4762-9B22-E25B199464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C9EF4-D53C-4530-8F43-E2B21452B6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1595083"/>
      </p:ext>
    </p:extLst>
  </p:cSld>
  <p:clrMapOvr>
    <a:masterClrMapping/>
  </p:clrMapOvr>
  <p:transition spd="med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C481507-C78C-4A8A-ADE7-89775AC3B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91014DB-0CBE-4A72-91F6-22CEE8D4D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20B8469C-A6B6-4C9B-BD9D-54C1C71EA6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E1C547BA-64E2-48FD-B20B-B3FF81ED9A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1F0AB1DE-889D-48AF-BE5B-9520F3EAB9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0B5A030-3EAC-472E-B7E3-A4AECF361B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19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CE45B286-B25D-44EA-8A4E-E7E49D03A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EF2D8B5F-3503-48F8-A773-1E9B17132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8015B-7E7D-437F-B299-00D1061D2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6974D-93D5-43B7-A173-B4A089EFC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A13F9-B0E7-4AC2-9F29-53AAFF0BD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A92776D-BEE4-4947-9348-339B34516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71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161C7FBD-D086-4EDA-A59D-B4923D9E2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00CD72F1-7990-4489-AACD-5E2846C62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F0290-F775-47E7-BA34-CA54F3FA0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1221C-FFF7-460F-A276-E0179144B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4226D-816B-4324-82AB-54E497C7F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EDD9BE-A841-4312-8226-7F7A98F2E4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93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WordArt 2">
            <a:extLst>
              <a:ext uri="{FF2B5EF4-FFF2-40B4-BE49-F238E27FC236}">
                <a16:creationId xmlns:a16="http://schemas.microsoft.com/office/drawing/2014/main" id="{E2050844-9292-471B-AE59-1570DB4865F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990600"/>
            <a:ext cx="7924800" cy="4267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898"/>
              </a:avLst>
            </a:prstTxWarp>
            <a:scene3d>
              <a:camera prst="legacyPerspectiveFront">
                <a:rot lat="2051998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9C4E00"/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9C4E00"/>
                    </a:gs>
                    <a:gs pos="100000">
                      <a:srgbClr val="2D1700"/>
                    </a:gs>
                  </a:gsLst>
                  <a:path path="rect">
                    <a:fillToRect l="50000" t="50000" r="50000" b="50000"/>
                  </a:path>
                </a:gra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9C4E00"/>
                    </a:gs>
                    <a:gs pos="100000">
                      <a:srgbClr val="2D1700"/>
                    </a:gs>
                  </a:gsLst>
                  <a:path path="rect">
                    <a:fillToRect l="50000" t="50000" r="50000" b="50000"/>
                  </a:path>
                </a:gradFill>
                <a:latin typeface="隶书" panose="02010509060101010101" pitchFamily="49" charset="-122"/>
                <a:ea typeface="隶书" panose="02010509060101010101" pitchFamily="49" charset="-122"/>
              </a:rPr>
              <a:t>树和二叉树</a:t>
            </a:r>
          </a:p>
        </p:txBody>
      </p:sp>
    </p:spTree>
  </p:cSld>
  <p:clrMapOvr>
    <a:masterClrMapping/>
  </p:clrMapOvr>
  <p:transition spd="med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F59C329F-2018-4370-A3AF-C5167ED6B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3" y="428625"/>
            <a:ext cx="8208962" cy="213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、分支结点与叶结点：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度不为零的结点称为非终端结点，又叫</a:t>
            </a:r>
            <a:r>
              <a:rPr lang="zh-CN" altLang="en-US" sz="2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分支结点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。度为零的结点称为终端结点或</a:t>
            </a:r>
            <a:r>
              <a:rPr lang="zh-CN" altLang="en-US" sz="2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叶结点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（或</a:t>
            </a:r>
            <a:r>
              <a:rPr lang="zh-CN" altLang="en-US" sz="2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叶子结点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en-US" altLang="zh-CN" sz="22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度为</a:t>
            </a:r>
            <a:r>
              <a:rPr lang="en-US" altLang="zh-CN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的结点称为</a:t>
            </a:r>
            <a:r>
              <a:rPr lang="zh-CN" altLang="en-US" sz="2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单分支结点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；度为</a:t>
            </a:r>
            <a:r>
              <a:rPr lang="en-US" altLang="zh-CN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的结点称为</a:t>
            </a:r>
            <a:r>
              <a:rPr lang="zh-CN" altLang="en-US" sz="2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双分支结点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，依此类推。</a:t>
            </a:r>
            <a:endParaRPr kumimoji="0" lang="zh-CN" altLang="en-US" sz="2200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435" name="Line 31">
            <a:extLst>
              <a:ext uri="{FF2B5EF4-FFF2-40B4-BE49-F238E27FC236}">
                <a16:creationId xmlns:a16="http://schemas.microsoft.com/office/drawing/2014/main" id="{50AD07D2-8AB8-4787-ABE2-880DFFE243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72414" y="5070476"/>
            <a:ext cx="503237" cy="14446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6" name="Text Box 32">
            <a:extLst>
              <a:ext uri="{FF2B5EF4-FFF2-40B4-BE49-F238E27FC236}">
                <a16:creationId xmlns:a16="http://schemas.microsoft.com/office/drawing/2014/main" id="{9771A0E0-4A29-41C3-9011-5F531B991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1188" y="4783138"/>
            <a:ext cx="1079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叶结点</a:t>
            </a:r>
            <a:endParaRPr kumimoji="0" lang="en-US" altLang="zh-CN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8437" name="Text Box 33">
            <a:extLst>
              <a:ext uri="{FF2B5EF4-FFF2-40B4-BE49-F238E27FC236}">
                <a16:creationId xmlns:a16="http://schemas.microsoft.com/office/drawing/2014/main" id="{1734732D-62EB-435F-94DB-F096E795D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3500439"/>
            <a:ext cx="1079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双分支结点</a:t>
            </a:r>
            <a:endParaRPr kumimoji="0" lang="en-US" altLang="zh-CN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CBE9AF4-9552-4603-97A1-7029C72F3830}"/>
              </a:ext>
            </a:extLst>
          </p:cNvPr>
          <p:cNvCxnSpPr>
            <a:endCxn id="7177" idx="1"/>
          </p:cNvCxnSpPr>
          <p:nvPr/>
        </p:nvCxnSpPr>
        <p:spPr>
          <a:xfrm>
            <a:off x="3952875" y="3857626"/>
            <a:ext cx="412750" cy="131763"/>
          </a:xfrm>
          <a:prstGeom prst="straightConnector1">
            <a:avLst/>
          </a:prstGeom>
          <a:ln w="28575">
            <a:solidFill>
              <a:srgbClr val="CC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39" name="组合 36">
            <a:extLst>
              <a:ext uri="{FF2B5EF4-FFF2-40B4-BE49-F238E27FC236}">
                <a16:creationId xmlns:a16="http://schemas.microsoft.com/office/drawing/2014/main" id="{2D544F27-EC25-482D-AF64-144E398E8F68}"/>
              </a:ext>
            </a:extLst>
          </p:cNvPr>
          <p:cNvGrpSpPr>
            <a:grpSpLocks/>
          </p:cNvGrpSpPr>
          <p:nvPr/>
        </p:nvGrpSpPr>
        <p:grpSpPr bwMode="auto">
          <a:xfrm>
            <a:off x="4044950" y="3201988"/>
            <a:ext cx="3816350" cy="2305050"/>
            <a:chOff x="1692275" y="2276475"/>
            <a:chExt cx="3816350" cy="2305050"/>
          </a:xfrm>
        </p:grpSpPr>
        <p:sp>
          <p:nvSpPr>
            <p:cNvPr id="18440" name="Freeform 47">
              <a:extLst>
                <a:ext uri="{FF2B5EF4-FFF2-40B4-BE49-F238E27FC236}">
                  <a16:creationId xmlns:a16="http://schemas.microsoft.com/office/drawing/2014/main" id="{E9FA7821-0717-4766-8ED3-5A71A70D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>
                <a:gd name="T0" fmla="*/ 121 w 121"/>
                <a:gd name="T1" fmla="*/ 0 h 144"/>
                <a:gd name="T2" fmla="*/ 0 w 121"/>
                <a:gd name="T3" fmla="*/ 144 h 1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1" name="Freeform 48">
              <a:extLst>
                <a:ext uri="{FF2B5EF4-FFF2-40B4-BE49-F238E27FC236}">
                  <a16:creationId xmlns:a16="http://schemas.microsoft.com/office/drawing/2014/main" id="{8547A77D-7272-46DB-8BBC-40A8A8759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>
                <a:gd name="T0" fmla="*/ 0 w 115"/>
                <a:gd name="T1" fmla="*/ 0 h 147"/>
                <a:gd name="T2" fmla="*/ 115 w 115"/>
                <a:gd name="T3" fmla="*/ 147 h 14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Oval 31">
              <a:extLst>
                <a:ext uri="{FF2B5EF4-FFF2-40B4-BE49-F238E27FC236}">
                  <a16:creationId xmlns:a16="http://schemas.microsoft.com/office/drawing/2014/main" id="{3A6B7A22-7DEE-4BEA-8504-C7294AB8E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41" name="Oval 32">
              <a:extLst>
                <a:ext uri="{FF2B5EF4-FFF2-40B4-BE49-F238E27FC236}">
                  <a16:creationId xmlns:a16="http://schemas.microsoft.com/office/drawing/2014/main" id="{EF22281F-65AA-4964-81B5-BECBBFAB7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29257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42" name="Oval 33">
              <a:extLst>
                <a:ext uri="{FF2B5EF4-FFF2-40B4-BE49-F238E27FC236}">
                  <a16:creationId xmlns:a16="http://schemas.microsoft.com/office/drawing/2014/main" id="{341EA6E8-E162-4F45-9583-6FE382261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92576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43" name="Oval 34">
              <a:extLst>
                <a:ext uri="{FF2B5EF4-FFF2-40B4-BE49-F238E27FC236}">
                  <a16:creationId xmlns:a16="http://schemas.microsoft.com/office/drawing/2014/main" id="{7A897F75-F869-4AED-AFA5-B9123E6BD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29257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44" name="Oval 35">
              <a:extLst>
                <a:ext uri="{FF2B5EF4-FFF2-40B4-BE49-F238E27FC236}">
                  <a16:creationId xmlns:a16="http://schemas.microsoft.com/office/drawing/2014/main" id="{DC89E9EA-3760-4440-BB24-EC6D93AD0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275" y="357346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45" name="Oval 36">
              <a:extLst>
                <a:ext uri="{FF2B5EF4-FFF2-40B4-BE49-F238E27FC236}">
                  <a16:creationId xmlns:a16="http://schemas.microsoft.com/office/drawing/2014/main" id="{B21F8386-48FC-4934-AE95-8F0ED93C8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35734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46" name="Oval 37">
              <a:extLst>
                <a:ext uri="{FF2B5EF4-FFF2-40B4-BE49-F238E27FC236}">
                  <a16:creationId xmlns:a16="http://schemas.microsoft.com/office/drawing/2014/main" id="{F330EAD6-1110-4F69-9DF7-8DE03B05A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357346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47" name="Oval 38">
              <a:extLst>
                <a:ext uri="{FF2B5EF4-FFF2-40B4-BE49-F238E27FC236}">
                  <a16:creationId xmlns:a16="http://schemas.microsoft.com/office/drawing/2014/main" id="{A2C0E3B4-1E89-4A18-8416-18B58C71D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422116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J</a:t>
              </a:r>
            </a:p>
          </p:txBody>
        </p:sp>
        <p:sp>
          <p:nvSpPr>
            <p:cNvPr id="48" name="Oval 39">
              <a:extLst>
                <a:ext uri="{FF2B5EF4-FFF2-40B4-BE49-F238E27FC236}">
                  <a16:creationId xmlns:a16="http://schemas.microsoft.com/office/drawing/2014/main" id="{6D19B33E-5E9E-4FD1-A4D0-1AA99A84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357346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49" name="Oval 40">
              <a:extLst>
                <a:ext uri="{FF2B5EF4-FFF2-40B4-BE49-F238E27FC236}">
                  <a16:creationId xmlns:a16="http://schemas.microsoft.com/office/drawing/2014/main" id="{99A05957-2F1D-495F-8F3D-B648E1455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5734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50" name="Oval 41">
              <a:extLst>
                <a:ext uri="{FF2B5EF4-FFF2-40B4-BE49-F238E27FC236}">
                  <a16:creationId xmlns:a16="http://schemas.microsoft.com/office/drawing/2014/main" id="{9460A914-1E3E-4CD9-BE31-B493EDBDA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300" y="422116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K</a:t>
              </a:r>
            </a:p>
          </p:txBody>
        </p:sp>
        <p:sp>
          <p:nvSpPr>
            <p:cNvPr id="51" name="Oval 42">
              <a:extLst>
                <a:ext uri="{FF2B5EF4-FFF2-40B4-BE49-F238E27FC236}">
                  <a16:creationId xmlns:a16="http://schemas.microsoft.com/office/drawing/2014/main" id="{97455FD6-4C1F-4587-9117-F3DE230CB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325" y="422116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52" name="Oval 43">
              <a:extLst>
                <a:ext uri="{FF2B5EF4-FFF2-40B4-BE49-F238E27FC236}">
                  <a16:creationId xmlns:a16="http://schemas.microsoft.com/office/drawing/2014/main" id="{902E0DDA-0E15-42DB-9F43-A5EDA89AE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63" y="42211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M</a:t>
              </a:r>
            </a:p>
          </p:txBody>
        </p:sp>
        <p:sp>
          <p:nvSpPr>
            <p:cNvPr id="18455" name="Line 44">
              <a:extLst>
                <a:ext uri="{FF2B5EF4-FFF2-40B4-BE49-F238E27FC236}">
                  <a16:creationId xmlns:a16="http://schemas.microsoft.com/office/drawing/2014/main" id="{12E1E973-17E1-4852-93D5-6699BB2D6E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6" name="Line 45">
              <a:extLst>
                <a:ext uri="{FF2B5EF4-FFF2-40B4-BE49-F238E27FC236}">
                  <a16:creationId xmlns:a16="http://schemas.microsoft.com/office/drawing/2014/main" id="{67342946-71F4-47CD-AA1D-3390BEC03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7" name="Line 46">
              <a:extLst>
                <a:ext uri="{FF2B5EF4-FFF2-40B4-BE49-F238E27FC236}">
                  <a16:creationId xmlns:a16="http://schemas.microsoft.com/office/drawing/2014/main" id="{0650F887-FF8B-4D96-99C8-E3B4F2B99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8" name="Line 49">
              <a:extLst>
                <a:ext uri="{FF2B5EF4-FFF2-40B4-BE49-F238E27FC236}">
                  <a16:creationId xmlns:a16="http://schemas.microsoft.com/office/drawing/2014/main" id="{683C7D12-9595-44E7-B9EB-8B7C72BE7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3321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9" name="Line 50">
              <a:extLst>
                <a:ext uri="{FF2B5EF4-FFF2-40B4-BE49-F238E27FC236}">
                  <a16:creationId xmlns:a16="http://schemas.microsoft.com/office/drawing/2014/main" id="{58951F43-C1B9-4B05-A007-31BBD599F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60" name="Freeform 51">
              <a:extLst>
                <a:ext uri="{FF2B5EF4-FFF2-40B4-BE49-F238E27FC236}">
                  <a16:creationId xmlns:a16="http://schemas.microsoft.com/office/drawing/2014/main" id="{65879074-7E10-4187-8AE9-A97E9FE30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>
                <a:gd name="T0" fmla="*/ 139 w 139"/>
                <a:gd name="T1" fmla="*/ 0 h 190"/>
                <a:gd name="T2" fmla="*/ 0 w 139"/>
                <a:gd name="T3" fmla="*/ 190 h 1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61" name="Freeform 52">
              <a:extLst>
                <a:ext uri="{FF2B5EF4-FFF2-40B4-BE49-F238E27FC236}">
                  <a16:creationId xmlns:a16="http://schemas.microsoft.com/office/drawing/2014/main" id="{D21D68E7-4E8F-41C2-A1C7-C759B1226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>
                <a:gd name="T0" fmla="*/ 0 w 167"/>
                <a:gd name="T1" fmla="*/ 0 h 208"/>
                <a:gd name="T2" fmla="*/ 167 w 167"/>
                <a:gd name="T3" fmla="*/ 208 h 2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62" name="Line 53">
              <a:extLst>
                <a:ext uri="{FF2B5EF4-FFF2-40B4-BE49-F238E27FC236}">
                  <a16:creationId xmlns:a16="http://schemas.microsoft.com/office/drawing/2014/main" id="{1D6E6E87-D902-439F-8116-4CBCB62C1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63" name="Line 54">
              <a:extLst>
                <a:ext uri="{FF2B5EF4-FFF2-40B4-BE49-F238E27FC236}">
                  <a16:creationId xmlns:a16="http://schemas.microsoft.com/office/drawing/2014/main" id="{6705422E-A87E-488F-9EB9-F5BA3E70D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64" name="Freeform 55">
              <a:extLst>
                <a:ext uri="{FF2B5EF4-FFF2-40B4-BE49-F238E27FC236}">
                  <a16:creationId xmlns:a16="http://schemas.microsoft.com/office/drawing/2014/main" id="{CAC3A2FA-88DA-4A8A-99E2-F6961EF63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>
                <a:gd name="T0" fmla="*/ 0 w 282"/>
                <a:gd name="T1" fmla="*/ 0 h 246"/>
                <a:gd name="T2" fmla="*/ 282 w 282"/>
                <a:gd name="T3" fmla="*/ 246 h 24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0">
            <a:extLst>
              <a:ext uri="{FF2B5EF4-FFF2-40B4-BE49-F238E27FC236}">
                <a16:creationId xmlns:a16="http://schemas.microsoft.com/office/drawing/2014/main" id="{700ABF3D-DCD2-44CA-B455-7F5BD76043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48299" y="1630363"/>
            <a:ext cx="731837" cy="5127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CF43C97F-0171-40FA-9D21-90DE61EA4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301" y="1158986"/>
            <a:ext cx="5399088" cy="2741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、路径与路径长度：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两个结点</a:t>
            </a:r>
            <a:r>
              <a:rPr lang="en-US" altLang="zh-CN" sz="2200" b="1" i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200" b="1" i="1" baseline="-30000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200" b="1" i="1" dirty="0" err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200" b="1" i="1" baseline="-30000" dirty="0" err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的结点序列</a:t>
            </a:r>
            <a:r>
              <a:rPr lang="zh-CN" altLang="en-US" sz="2200" b="1" dirty="0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b="1" i="1" dirty="0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200" b="1" i="1" baseline="-30000" dirty="0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200" b="1" dirty="0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200" b="1" i="1" dirty="0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200" b="1" i="1" baseline="-30000" dirty="0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200" b="1" baseline="-30000" dirty="0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200" b="1" dirty="0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200" b="1" i="1" dirty="0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200" b="1" i="1" baseline="-30000" dirty="0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200" b="1" baseline="-30000" dirty="0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200" b="1" dirty="0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200" b="1" dirty="0">
                <a:solidFill>
                  <a:srgbClr val="CC00FF"/>
                </a:solidFill>
                <a:latin typeface="Consolas" panose="020B0609020204030204" pitchFamily="49" charset="0"/>
              </a:rPr>
              <a:t>…</a:t>
            </a:r>
            <a:r>
              <a:rPr lang="zh-CN" altLang="en-US" sz="2200" b="1" dirty="0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</a:t>
            </a:r>
            <a:r>
              <a:rPr lang="en-US" altLang="zh-CN" sz="2200" b="1" i="1" dirty="0" err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d</a:t>
            </a:r>
            <a:r>
              <a:rPr lang="en-US" altLang="zh-CN" sz="2200" b="1" i="1" baseline="-30000" dirty="0" err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j</a:t>
            </a:r>
            <a:r>
              <a:rPr lang="zh-CN" altLang="en-US" sz="2200" b="1" dirty="0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）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称为</a:t>
            </a:r>
            <a:r>
              <a:rPr lang="zh-CN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路径。其中</a:t>
            </a:r>
            <a:r>
              <a:rPr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&lt;</a:t>
            </a:r>
            <a:r>
              <a:rPr lang="en-US" altLang="zh-CN" sz="2200" b="1" i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d</a:t>
            </a:r>
            <a:r>
              <a:rPr lang="en-US" altLang="zh-CN" sz="2200" b="1" i="1" baseline="-25000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x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</a:t>
            </a:r>
            <a:r>
              <a:rPr lang="en-US" altLang="zh-CN" sz="2200" b="1" i="1" dirty="0" err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d</a:t>
            </a:r>
            <a:r>
              <a:rPr lang="en-US" altLang="zh-CN" sz="2200" b="1" i="1" baseline="-25000" dirty="0" err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y</a:t>
            </a:r>
            <a:r>
              <a:rPr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&gt;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是分支。</a:t>
            </a:r>
          </a:p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  路径长度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等于路径所通过的结点数目减</a:t>
            </a:r>
            <a:r>
              <a:rPr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1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（即路径上分支数目）</a:t>
            </a:r>
            <a:r>
              <a:rPr lang="zh-CN" altLang="en-US" sz="2200" b="1" dirty="0">
                <a:solidFill>
                  <a:srgbClr val="0033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19460" name="Freeform 5">
            <a:extLst>
              <a:ext uri="{FF2B5EF4-FFF2-40B4-BE49-F238E27FC236}">
                <a16:creationId xmlns:a16="http://schemas.microsoft.com/office/drawing/2014/main" id="{EA85C66C-AC10-4138-8B32-526B1AEE3DC6}"/>
              </a:ext>
            </a:extLst>
          </p:cNvPr>
          <p:cNvSpPr>
            <a:spLocks/>
          </p:cNvSpPr>
          <p:nvPr/>
        </p:nvSpPr>
        <p:spPr bwMode="auto">
          <a:xfrm>
            <a:off x="7651423" y="2428875"/>
            <a:ext cx="182562" cy="293688"/>
          </a:xfrm>
          <a:custGeom>
            <a:avLst/>
            <a:gdLst>
              <a:gd name="T0" fmla="*/ 121 w 121"/>
              <a:gd name="T1" fmla="*/ 0 h 144"/>
              <a:gd name="T2" fmla="*/ 0 w 121"/>
              <a:gd name="T3" fmla="*/ 144 h 14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1" name="Freeform 6">
            <a:extLst>
              <a:ext uri="{FF2B5EF4-FFF2-40B4-BE49-F238E27FC236}">
                <a16:creationId xmlns:a16="http://schemas.microsoft.com/office/drawing/2014/main" id="{54F92F02-185B-4B65-BCD0-7061A5A1AD85}"/>
              </a:ext>
            </a:extLst>
          </p:cNvPr>
          <p:cNvSpPr>
            <a:spLocks/>
          </p:cNvSpPr>
          <p:nvPr/>
        </p:nvSpPr>
        <p:spPr bwMode="auto">
          <a:xfrm>
            <a:off x="8076874" y="2416175"/>
            <a:ext cx="185737" cy="298450"/>
          </a:xfrm>
          <a:custGeom>
            <a:avLst/>
            <a:gdLst>
              <a:gd name="T0" fmla="*/ 0 w 72"/>
              <a:gd name="T1" fmla="*/ 0 h 150"/>
              <a:gd name="T2" fmla="*/ 72 w 72"/>
              <a:gd name="T3" fmla="*/ 150 h 1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2" h="150">
                <a:moveTo>
                  <a:pt x="0" y="0"/>
                </a:moveTo>
                <a:lnTo>
                  <a:pt x="72" y="15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9" name="Oval 7">
            <a:extLst>
              <a:ext uri="{FF2B5EF4-FFF2-40B4-BE49-F238E27FC236}">
                <a16:creationId xmlns:a16="http://schemas.microsoft.com/office/drawing/2014/main" id="{736501DF-1F5F-400A-96A9-0ECC69CF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136" y="1412876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8200" name="Oval 8">
            <a:extLst>
              <a:ext uri="{FF2B5EF4-FFF2-40B4-BE49-F238E27FC236}">
                <a16:creationId xmlns:a16="http://schemas.microsoft.com/office/drawing/2014/main" id="{D71AB051-6A56-47CD-BC74-453FE026C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073" y="2062163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8201" name="Oval 9">
            <a:extLst>
              <a:ext uri="{FF2B5EF4-FFF2-40B4-BE49-F238E27FC236}">
                <a16:creationId xmlns:a16="http://schemas.microsoft.com/office/drawing/2014/main" id="{31D5BC47-E551-44EF-8FE1-DB840F454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136" y="20621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C</a:t>
            </a:r>
          </a:p>
        </p:txBody>
      </p:sp>
      <p:sp>
        <p:nvSpPr>
          <p:cNvPr id="8202" name="Oval 10">
            <a:extLst>
              <a:ext uri="{FF2B5EF4-FFF2-40B4-BE49-F238E27FC236}">
                <a16:creationId xmlns:a16="http://schemas.microsoft.com/office/drawing/2014/main" id="{9788FF50-AA91-4AE1-9031-8D4060673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8198" y="2062163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D</a:t>
            </a:r>
          </a:p>
        </p:txBody>
      </p:sp>
      <p:sp>
        <p:nvSpPr>
          <p:cNvPr id="8203" name="Oval 11">
            <a:extLst>
              <a:ext uri="{FF2B5EF4-FFF2-40B4-BE49-F238E27FC236}">
                <a16:creationId xmlns:a16="http://schemas.microsoft.com/office/drawing/2014/main" id="{BB8B9FC5-5A55-408B-9E19-CD74C0B5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711" y="27098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E</a:t>
            </a:r>
          </a:p>
        </p:txBody>
      </p:sp>
      <p:sp>
        <p:nvSpPr>
          <p:cNvPr id="8204" name="Oval 12">
            <a:extLst>
              <a:ext uri="{FF2B5EF4-FFF2-40B4-BE49-F238E27FC236}">
                <a16:creationId xmlns:a16="http://schemas.microsoft.com/office/drawing/2014/main" id="{5380E629-ABF9-4535-9FF1-FED0784FF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0998" y="2709863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F</a:t>
            </a:r>
          </a:p>
        </p:txBody>
      </p:sp>
      <p:sp>
        <p:nvSpPr>
          <p:cNvPr id="8205" name="Oval 13">
            <a:extLst>
              <a:ext uri="{FF2B5EF4-FFF2-40B4-BE49-F238E27FC236}">
                <a16:creationId xmlns:a16="http://schemas.microsoft.com/office/drawing/2014/main" id="{8CA02C2C-62BA-4B47-A4F0-024F92D4C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136" y="27098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G</a:t>
            </a:r>
          </a:p>
        </p:txBody>
      </p:sp>
      <p:sp>
        <p:nvSpPr>
          <p:cNvPr id="8206" name="Oval 14">
            <a:extLst>
              <a:ext uri="{FF2B5EF4-FFF2-40B4-BE49-F238E27FC236}">
                <a16:creationId xmlns:a16="http://schemas.microsoft.com/office/drawing/2014/main" id="{B7456EA4-F8B4-4F99-AEED-92EBAAFC2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136" y="33575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J</a:t>
            </a:r>
          </a:p>
        </p:txBody>
      </p:sp>
      <p:sp>
        <p:nvSpPr>
          <p:cNvPr id="8207" name="Oval 15">
            <a:extLst>
              <a:ext uri="{FF2B5EF4-FFF2-40B4-BE49-F238E27FC236}">
                <a16:creationId xmlns:a16="http://schemas.microsoft.com/office/drawing/2014/main" id="{CE68753B-CD06-4573-B3F6-4D34F32BE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7836" y="27098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H</a:t>
            </a:r>
          </a:p>
        </p:txBody>
      </p:sp>
      <p:sp>
        <p:nvSpPr>
          <p:cNvPr id="8208" name="Oval 16">
            <a:extLst>
              <a:ext uri="{FF2B5EF4-FFF2-40B4-BE49-F238E27FC236}">
                <a16:creationId xmlns:a16="http://schemas.microsoft.com/office/drawing/2014/main" id="{0C7C2EB5-485B-4D54-AA9B-0F25290E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9998" y="2709863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I</a:t>
            </a:r>
          </a:p>
        </p:txBody>
      </p:sp>
      <p:sp>
        <p:nvSpPr>
          <p:cNvPr id="8209" name="Oval 17">
            <a:extLst>
              <a:ext uri="{FF2B5EF4-FFF2-40B4-BE49-F238E27FC236}">
                <a16:creationId xmlns:a16="http://schemas.microsoft.com/office/drawing/2014/main" id="{438E336B-8F9E-498A-8350-54C81B038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3736" y="33575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8210" name="Oval 18">
            <a:extLst>
              <a:ext uri="{FF2B5EF4-FFF2-40B4-BE49-F238E27FC236}">
                <a16:creationId xmlns:a16="http://schemas.microsoft.com/office/drawing/2014/main" id="{238E56BF-C82F-4C82-AAF0-145D945B8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761" y="33575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L</a:t>
            </a:r>
          </a:p>
        </p:txBody>
      </p:sp>
      <p:sp>
        <p:nvSpPr>
          <p:cNvPr id="8211" name="Oval 19">
            <a:extLst>
              <a:ext uri="{FF2B5EF4-FFF2-40B4-BE49-F238E27FC236}">
                <a16:creationId xmlns:a16="http://schemas.microsoft.com/office/drawing/2014/main" id="{5D75B33C-E47D-4D41-8272-054E6F3E0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7698" y="3357563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M</a:t>
            </a:r>
          </a:p>
        </p:txBody>
      </p:sp>
      <p:sp>
        <p:nvSpPr>
          <p:cNvPr id="19475" name="Line 21">
            <a:extLst>
              <a:ext uri="{FF2B5EF4-FFF2-40B4-BE49-F238E27FC236}">
                <a16:creationId xmlns:a16="http://schemas.microsoft.com/office/drawing/2014/main" id="{8BB33C41-E039-4AD6-B599-9F09791C9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7935" y="177323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6" name="Line 22">
            <a:extLst>
              <a:ext uri="{FF2B5EF4-FFF2-40B4-BE49-F238E27FC236}">
                <a16:creationId xmlns:a16="http://schemas.microsoft.com/office/drawing/2014/main" id="{D443DA52-3D57-46F0-B450-A0D6A7354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0023" y="1658939"/>
            <a:ext cx="647700" cy="503237"/>
          </a:xfrm>
          <a:prstGeom prst="line">
            <a:avLst/>
          </a:prstGeom>
          <a:noFill/>
          <a:ln w="28575">
            <a:solidFill>
              <a:srgbClr val="CC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7" name="Line 23">
            <a:extLst>
              <a:ext uri="{FF2B5EF4-FFF2-40B4-BE49-F238E27FC236}">
                <a16:creationId xmlns:a16="http://schemas.microsoft.com/office/drawing/2014/main" id="{3596F826-DC3F-4688-A42D-E60605C3B2D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2698" y="24685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8" name="Line 24">
            <a:extLst>
              <a:ext uri="{FF2B5EF4-FFF2-40B4-BE49-F238E27FC236}">
                <a16:creationId xmlns:a16="http://schemas.microsoft.com/office/drawing/2014/main" id="{9240254C-0832-4CE7-88A5-EA54CB5B8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2698" y="3070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9" name="Freeform 25">
            <a:extLst>
              <a:ext uri="{FF2B5EF4-FFF2-40B4-BE49-F238E27FC236}">
                <a16:creationId xmlns:a16="http://schemas.microsoft.com/office/drawing/2014/main" id="{987D7100-0543-4EF2-BCCF-06D4B5F73A0D}"/>
              </a:ext>
            </a:extLst>
          </p:cNvPr>
          <p:cNvSpPr>
            <a:spLocks/>
          </p:cNvSpPr>
          <p:nvPr/>
        </p:nvSpPr>
        <p:spPr bwMode="auto">
          <a:xfrm>
            <a:off x="9659611" y="2408239"/>
            <a:ext cx="220663" cy="301625"/>
          </a:xfrm>
          <a:custGeom>
            <a:avLst/>
            <a:gdLst>
              <a:gd name="T0" fmla="*/ 139 w 139"/>
              <a:gd name="T1" fmla="*/ 0 h 190"/>
              <a:gd name="T2" fmla="*/ 0 w 139"/>
              <a:gd name="T3" fmla="*/ 190 h 19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80" name="Freeform 26">
            <a:extLst>
              <a:ext uri="{FF2B5EF4-FFF2-40B4-BE49-F238E27FC236}">
                <a16:creationId xmlns:a16="http://schemas.microsoft.com/office/drawing/2014/main" id="{4C82CB0C-6D2E-48D1-A573-0442442F5D2B}"/>
              </a:ext>
            </a:extLst>
          </p:cNvPr>
          <p:cNvSpPr>
            <a:spLocks/>
          </p:cNvSpPr>
          <p:nvPr/>
        </p:nvSpPr>
        <p:spPr bwMode="auto">
          <a:xfrm>
            <a:off x="10099348" y="2379663"/>
            <a:ext cx="265112" cy="330200"/>
          </a:xfrm>
          <a:custGeom>
            <a:avLst/>
            <a:gdLst>
              <a:gd name="T0" fmla="*/ 0 w 167"/>
              <a:gd name="T1" fmla="*/ 0 h 208"/>
              <a:gd name="T2" fmla="*/ 167 w 167"/>
              <a:gd name="T3" fmla="*/ 208 h 20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81" name="Line 27">
            <a:extLst>
              <a:ext uri="{FF2B5EF4-FFF2-40B4-BE49-F238E27FC236}">
                <a16:creationId xmlns:a16="http://schemas.microsoft.com/office/drawing/2014/main" id="{218701CC-EC31-4032-AD39-24BF5B62A0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4086" y="2998789"/>
            <a:ext cx="360363" cy="358775"/>
          </a:xfrm>
          <a:prstGeom prst="line">
            <a:avLst/>
          </a:prstGeom>
          <a:noFill/>
          <a:ln w="28575">
            <a:solidFill>
              <a:srgbClr val="CC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82" name="Line 28">
            <a:extLst>
              <a:ext uri="{FF2B5EF4-FFF2-40B4-BE49-F238E27FC236}">
                <a16:creationId xmlns:a16="http://schemas.microsoft.com/office/drawing/2014/main" id="{DCA98E49-4D90-4005-B0FB-B393152C7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07323" y="3070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83" name="Freeform 29">
            <a:extLst>
              <a:ext uri="{FF2B5EF4-FFF2-40B4-BE49-F238E27FC236}">
                <a16:creationId xmlns:a16="http://schemas.microsoft.com/office/drawing/2014/main" id="{09C59B3A-F3F1-4FFF-87D1-3BAF2CA83BCE}"/>
              </a:ext>
            </a:extLst>
          </p:cNvPr>
          <p:cNvSpPr>
            <a:spLocks/>
          </p:cNvSpPr>
          <p:nvPr/>
        </p:nvSpPr>
        <p:spPr bwMode="auto">
          <a:xfrm>
            <a:off x="10547024" y="2979739"/>
            <a:ext cx="447675" cy="390525"/>
          </a:xfrm>
          <a:custGeom>
            <a:avLst/>
            <a:gdLst>
              <a:gd name="T0" fmla="*/ 0 w 282"/>
              <a:gd name="T1" fmla="*/ 0 h 246"/>
              <a:gd name="T2" fmla="*/ 282 w 282"/>
              <a:gd name="T3" fmla="*/ 246 h 24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84" name="Text Box 30">
            <a:extLst>
              <a:ext uri="{FF2B5EF4-FFF2-40B4-BE49-F238E27FC236}">
                <a16:creationId xmlns:a16="http://schemas.microsoft.com/office/drawing/2014/main" id="{C18C0178-CC79-4A99-838F-35C74F9A9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7610" y="4076701"/>
            <a:ext cx="32400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20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zh-CN" altLang="en-US" sz="20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kumimoji="0" lang="en-US" altLang="zh-CN" sz="20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zh-CN" altLang="en-US" sz="20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的路径为</a:t>
            </a:r>
            <a:r>
              <a:rPr kumimoji="0" lang="en-US" altLang="zh-CN" sz="20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zh-CN" altLang="en-US" sz="20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20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kumimoji="0" lang="zh-CN" altLang="en-US" sz="20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20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zh-CN" altLang="en-US" sz="20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20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zh-CN" altLang="en-US" sz="20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20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其长度为</a:t>
            </a:r>
            <a:r>
              <a:rPr kumimoji="0" lang="en-US" altLang="zh-CN" sz="20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44">
            <a:extLst>
              <a:ext uri="{FF2B5EF4-FFF2-40B4-BE49-F238E27FC236}">
                <a16:creationId xmlns:a16="http://schemas.microsoft.com/office/drawing/2014/main" id="{4C5F3C72-480C-481D-8EAD-DCCF395933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7064" y="3350363"/>
            <a:ext cx="725487" cy="4968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30D1CC07-5A53-4391-9A46-8909CB58E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333375"/>
            <a:ext cx="8321675" cy="206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、孩子结点、双亲结点和兄弟结点：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在一棵树中，每个结点的后继，被称作该结点的</a:t>
            </a:r>
            <a:r>
              <a:rPr lang="zh-CN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孩子结点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（或子女结点）。相应地，该结点被称作孩子结点的</a:t>
            </a:r>
            <a:r>
              <a:rPr lang="zh-CN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双亲结点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（或</a:t>
            </a:r>
            <a:r>
              <a:rPr lang="zh-CN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父母结点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）。</a:t>
            </a:r>
            <a:endParaRPr lang="en-US" altLang="zh-CN" sz="22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具有</a:t>
            </a:r>
            <a:r>
              <a:rPr lang="zh-CN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同一双亲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的孩子结点互为</a:t>
            </a:r>
            <a:r>
              <a:rPr lang="zh-CN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兄弟结点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20484" name="Freeform 47">
            <a:extLst>
              <a:ext uri="{FF2B5EF4-FFF2-40B4-BE49-F238E27FC236}">
                <a16:creationId xmlns:a16="http://schemas.microsoft.com/office/drawing/2014/main" id="{0B1B59A8-5C3C-48A9-A800-2BD1770464A3}"/>
              </a:ext>
            </a:extLst>
          </p:cNvPr>
          <p:cNvSpPr>
            <a:spLocks/>
          </p:cNvSpPr>
          <p:nvPr/>
        </p:nvSpPr>
        <p:spPr bwMode="auto">
          <a:xfrm>
            <a:off x="2763839" y="4142527"/>
            <a:ext cx="211137" cy="300037"/>
          </a:xfrm>
          <a:custGeom>
            <a:avLst/>
            <a:gdLst>
              <a:gd name="T0" fmla="*/ 121 w 121"/>
              <a:gd name="T1" fmla="*/ 0 h 144"/>
              <a:gd name="T2" fmla="*/ 0 w 121"/>
              <a:gd name="T3" fmla="*/ 144 h 14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5" name="Freeform 48">
            <a:extLst>
              <a:ext uri="{FF2B5EF4-FFF2-40B4-BE49-F238E27FC236}">
                <a16:creationId xmlns:a16="http://schemas.microsoft.com/office/drawing/2014/main" id="{7974FC0B-83FD-4766-88B1-95A769CDCFF2}"/>
              </a:ext>
            </a:extLst>
          </p:cNvPr>
          <p:cNvSpPr>
            <a:spLocks/>
          </p:cNvSpPr>
          <p:nvPr/>
        </p:nvSpPr>
        <p:spPr bwMode="auto">
          <a:xfrm>
            <a:off x="3189288" y="4104426"/>
            <a:ext cx="214312" cy="323850"/>
          </a:xfrm>
          <a:custGeom>
            <a:avLst/>
            <a:gdLst>
              <a:gd name="T0" fmla="*/ 0 w 115"/>
              <a:gd name="T1" fmla="*/ 0 h 147"/>
              <a:gd name="T2" fmla="*/ 115 w 115"/>
              <a:gd name="T3" fmla="*/ 147 h 14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5" h="147">
                <a:moveTo>
                  <a:pt x="0" y="0"/>
                </a:moveTo>
                <a:lnTo>
                  <a:pt x="115" y="14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Oval 31">
            <a:extLst>
              <a:ext uri="{FF2B5EF4-FFF2-40B4-BE49-F238E27FC236}">
                <a16:creationId xmlns:a16="http://schemas.microsoft.com/office/drawing/2014/main" id="{07E51BEB-6C6D-4C88-9083-25E8A4712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1" y="3132876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35" name="Oval 32">
            <a:extLst>
              <a:ext uri="{FF2B5EF4-FFF2-40B4-BE49-F238E27FC236}">
                <a16:creationId xmlns:a16="http://schemas.microsoft.com/office/drawing/2014/main" id="{54582444-6E48-47BB-A420-FEA70CF3E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488" y="3782164"/>
            <a:ext cx="360362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36" name="Oval 33">
            <a:extLst>
              <a:ext uri="{FF2B5EF4-FFF2-40B4-BE49-F238E27FC236}">
                <a16:creationId xmlns:a16="http://schemas.microsoft.com/office/drawing/2014/main" id="{27DBB33E-03C1-4DE0-8E99-7002E0C17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1" y="3782164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C</a:t>
            </a:r>
          </a:p>
        </p:txBody>
      </p:sp>
      <p:sp>
        <p:nvSpPr>
          <p:cNvPr id="37" name="Oval 34">
            <a:extLst>
              <a:ext uri="{FF2B5EF4-FFF2-40B4-BE49-F238E27FC236}">
                <a16:creationId xmlns:a16="http://schemas.microsoft.com/office/drawing/2014/main" id="{484751FF-4209-4F2C-9B16-8A16AE002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613" y="3782164"/>
            <a:ext cx="360362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D</a:t>
            </a:r>
          </a:p>
        </p:txBody>
      </p:sp>
      <p:sp>
        <p:nvSpPr>
          <p:cNvPr id="38" name="Oval 35">
            <a:extLst>
              <a:ext uri="{FF2B5EF4-FFF2-40B4-BE49-F238E27FC236}">
                <a16:creationId xmlns:a16="http://schemas.microsoft.com/office/drawing/2014/main" id="{12F36A35-5129-4C94-81CD-B4DC49F59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6" y="4429864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E</a:t>
            </a:r>
          </a:p>
        </p:txBody>
      </p:sp>
      <p:sp>
        <p:nvSpPr>
          <p:cNvPr id="39" name="Oval 36">
            <a:extLst>
              <a:ext uri="{FF2B5EF4-FFF2-40B4-BE49-F238E27FC236}">
                <a16:creationId xmlns:a16="http://schemas.microsoft.com/office/drawing/2014/main" id="{F698801A-FD0E-4848-B224-4E354539F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4429864"/>
            <a:ext cx="360362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F</a:t>
            </a:r>
          </a:p>
        </p:txBody>
      </p:sp>
      <p:sp>
        <p:nvSpPr>
          <p:cNvPr id="40" name="Oval 37">
            <a:extLst>
              <a:ext uri="{FF2B5EF4-FFF2-40B4-BE49-F238E27FC236}">
                <a16:creationId xmlns:a16="http://schemas.microsoft.com/office/drawing/2014/main" id="{68A3A60A-A0D7-4133-935B-B8C871B9C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1" y="4429864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G</a:t>
            </a:r>
          </a:p>
        </p:txBody>
      </p:sp>
      <p:sp>
        <p:nvSpPr>
          <p:cNvPr id="41" name="Oval 38">
            <a:extLst>
              <a:ext uri="{FF2B5EF4-FFF2-40B4-BE49-F238E27FC236}">
                <a16:creationId xmlns:a16="http://schemas.microsoft.com/office/drawing/2014/main" id="{81D2F362-CE4A-4B41-AB07-977E645C9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1" y="5077564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J</a:t>
            </a:r>
          </a:p>
        </p:txBody>
      </p:sp>
      <p:sp>
        <p:nvSpPr>
          <p:cNvPr id="42" name="Oval 39">
            <a:extLst>
              <a:ext uri="{FF2B5EF4-FFF2-40B4-BE49-F238E27FC236}">
                <a16:creationId xmlns:a16="http://schemas.microsoft.com/office/drawing/2014/main" id="{4EC2286E-E036-4A48-92FD-D9A085BC1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1" y="4429864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H</a:t>
            </a:r>
          </a:p>
        </p:txBody>
      </p:sp>
      <p:sp>
        <p:nvSpPr>
          <p:cNvPr id="43" name="Oval 40">
            <a:extLst>
              <a:ext uri="{FF2B5EF4-FFF2-40B4-BE49-F238E27FC236}">
                <a16:creationId xmlns:a16="http://schemas.microsoft.com/office/drawing/2014/main" id="{53DDB6BC-57D5-422B-9214-37CA9D741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3" y="4429864"/>
            <a:ext cx="360362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I</a:t>
            </a:r>
          </a:p>
        </p:txBody>
      </p:sp>
      <p:sp>
        <p:nvSpPr>
          <p:cNvPr id="44" name="Oval 41">
            <a:extLst>
              <a:ext uri="{FF2B5EF4-FFF2-40B4-BE49-F238E27FC236}">
                <a16:creationId xmlns:a16="http://schemas.microsoft.com/office/drawing/2014/main" id="{41D0B805-FEB1-4302-87C6-3317BE1C1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1" y="5077564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45" name="Oval 42">
            <a:extLst>
              <a:ext uri="{FF2B5EF4-FFF2-40B4-BE49-F238E27FC236}">
                <a16:creationId xmlns:a16="http://schemas.microsoft.com/office/drawing/2014/main" id="{445DC5B7-4B97-4BF7-A8B8-A2F4E9754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76" y="5077564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L</a:t>
            </a:r>
          </a:p>
        </p:txBody>
      </p:sp>
      <p:sp>
        <p:nvSpPr>
          <p:cNvPr id="46" name="Oval 43">
            <a:extLst>
              <a:ext uri="{FF2B5EF4-FFF2-40B4-BE49-F238E27FC236}">
                <a16:creationId xmlns:a16="http://schemas.microsoft.com/office/drawing/2014/main" id="{AA4A7930-2A7D-4F14-A328-D41A62516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5077564"/>
            <a:ext cx="360362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M</a:t>
            </a:r>
          </a:p>
        </p:txBody>
      </p:sp>
      <p:sp>
        <p:nvSpPr>
          <p:cNvPr id="20499" name="Line 45">
            <a:extLst>
              <a:ext uri="{FF2B5EF4-FFF2-40B4-BE49-F238E27FC236}">
                <a16:creationId xmlns:a16="http://schemas.microsoft.com/office/drawing/2014/main" id="{EE9C7637-D3BA-4234-8A41-FB7BE7C647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0350" y="3493238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0" name="Line 46">
            <a:extLst>
              <a:ext uri="{FF2B5EF4-FFF2-40B4-BE49-F238E27FC236}">
                <a16:creationId xmlns:a16="http://schemas.microsoft.com/office/drawing/2014/main" id="{1D6151BE-40C7-47DE-BD79-9F6235619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2438" y="3378938"/>
            <a:ext cx="64770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1" name="Line 49">
            <a:extLst>
              <a:ext uri="{FF2B5EF4-FFF2-40B4-BE49-F238E27FC236}">
                <a16:creationId xmlns:a16="http://schemas.microsoft.com/office/drawing/2014/main" id="{2807E1D5-5481-47BA-A2F1-ECE5206AF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5113" y="41885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2" name="Line 50">
            <a:extLst>
              <a:ext uri="{FF2B5EF4-FFF2-40B4-BE49-F238E27FC236}">
                <a16:creationId xmlns:a16="http://schemas.microsoft.com/office/drawing/2014/main" id="{5FADC942-7473-44DB-9733-927CD4F83F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5113" y="4790227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3" name="Freeform 51">
            <a:extLst>
              <a:ext uri="{FF2B5EF4-FFF2-40B4-BE49-F238E27FC236}">
                <a16:creationId xmlns:a16="http://schemas.microsoft.com/office/drawing/2014/main" id="{ABDC047A-EF53-400B-89B1-1FB92C41E0D6}"/>
              </a:ext>
            </a:extLst>
          </p:cNvPr>
          <p:cNvSpPr>
            <a:spLocks/>
          </p:cNvSpPr>
          <p:nvPr/>
        </p:nvSpPr>
        <p:spPr bwMode="auto">
          <a:xfrm>
            <a:off x="4772026" y="4128239"/>
            <a:ext cx="220663" cy="301625"/>
          </a:xfrm>
          <a:custGeom>
            <a:avLst/>
            <a:gdLst>
              <a:gd name="T0" fmla="*/ 139 w 139"/>
              <a:gd name="T1" fmla="*/ 0 h 190"/>
              <a:gd name="T2" fmla="*/ 0 w 139"/>
              <a:gd name="T3" fmla="*/ 190 h 19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4" name="Freeform 52">
            <a:extLst>
              <a:ext uri="{FF2B5EF4-FFF2-40B4-BE49-F238E27FC236}">
                <a16:creationId xmlns:a16="http://schemas.microsoft.com/office/drawing/2014/main" id="{D2876140-6A33-49A7-89D1-DE59BB0D5B9C}"/>
              </a:ext>
            </a:extLst>
          </p:cNvPr>
          <p:cNvSpPr>
            <a:spLocks/>
          </p:cNvSpPr>
          <p:nvPr/>
        </p:nvSpPr>
        <p:spPr bwMode="auto">
          <a:xfrm>
            <a:off x="5211763" y="4099663"/>
            <a:ext cx="265112" cy="330200"/>
          </a:xfrm>
          <a:custGeom>
            <a:avLst/>
            <a:gdLst>
              <a:gd name="T0" fmla="*/ 0 w 167"/>
              <a:gd name="T1" fmla="*/ 0 h 208"/>
              <a:gd name="T2" fmla="*/ 167 w 167"/>
              <a:gd name="T3" fmla="*/ 208 h 20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5" name="Line 53">
            <a:extLst>
              <a:ext uri="{FF2B5EF4-FFF2-40B4-BE49-F238E27FC236}">
                <a16:creationId xmlns:a16="http://schemas.microsoft.com/office/drawing/2014/main" id="{D82597C8-8E8A-48CB-A7B1-6AE36A05E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6501" y="4718789"/>
            <a:ext cx="360363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6" name="Line 54">
            <a:extLst>
              <a:ext uri="{FF2B5EF4-FFF2-40B4-BE49-F238E27FC236}">
                <a16:creationId xmlns:a16="http://schemas.microsoft.com/office/drawing/2014/main" id="{0C6CDDCB-46F9-4CDF-8594-9EF61864E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8" y="4790227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7" name="Freeform 55">
            <a:extLst>
              <a:ext uri="{FF2B5EF4-FFF2-40B4-BE49-F238E27FC236}">
                <a16:creationId xmlns:a16="http://schemas.microsoft.com/office/drawing/2014/main" id="{00AF8B7E-4BAC-4228-BE7E-94B3494B7137}"/>
              </a:ext>
            </a:extLst>
          </p:cNvPr>
          <p:cNvSpPr>
            <a:spLocks/>
          </p:cNvSpPr>
          <p:nvPr/>
        </p:nvSpPr>
        <p:spPr bwMode="auto">
          <a:xfrm>
            <a:off x="5659439" y="4699739"/>
            <a:ext cx="447675" cy="390525"/>
          </a:xfrm>
          <a:custGeom>
            <a:avLst/>
            <a:gdLst>
              <a:gd name="T0" fmla="*/ 0 w 282"/>
              <a:gd name="T1" fmla="*/ 0 h 246"/>
              <a:gd name="T2" fmla="*/ 282 w 282"/>
              <a:gd name="T3" fmla="*/ 246 h 24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8" name="TextBox 56">
            <a:extLst>
              <a:ext uri="{FF2B5EF4-FFF2-40B4-BE49-F238E27FC236}">
                <a16:creationId xmlns:a16="http://schemas.microsoft.com/office/drawing/2014/main" id="{BB685F9D-BA51-408A-94E2-D57423981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814" y="3232888"/>
            <a:ext cx="357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的孩子结点有</a:t>
            </a:r>
            <a:r>
              <a:rPr lang="en-US" altLang="zh-CN" sz="20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</a:p>
        </p:txBody>
      </p:sp>
      <p:sp>
        <p:nvSpPr>
          <p:cNvPr id="20509" name="TextBox 57">
            <a:extLst>
              <a:ext uri="{FF2B5EF4-FFF2-40B4-BE49-F238E27FC236}">
                <a16:creationId xmlns:a16="http://schemas.microsoft.com/office/drawing/2014/main" id="{C1D556CB-E2D0-4FC0-AEF8-28D98EF40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813" y="3704376"/>
            <a:ext cx="3357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的双亲结点为</a:t>
            </a:r>
            <a:r>
              <a:rPr lang="en-US" altLang="zh-CN" sz="20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endParaRPr kumimoji="0" lang="zh-CN" altLang="en-US" sz="2000" b="1" i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20510" name="TextBox 58">
            <a:extLst>
              <a:ext uri="{FF2B5EF4-FFF2-40B4-BE49-F238E27FC236}">
                <a16:creationId xmlns:a16="http://schemas.microsoft.com/office/drawing/2014/main" id="{6E9B916C-A6D3-441A-9331-42D1FE5E2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813" y="4233013"/>
            <a:ext cx="3357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的互为兄弟结点</a:t>
            </a:r>
            <a:endParaRPr kumimoji="0" lang="zh-CN" altLang="en-US" sz="2000" b="1" i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44">
            <a:extLst>
              <a:ext uri="{FF2B5EF4-FFF2-40B4-BE49-F238E27FC236}">
                <a16:creationId xmlns:a16="http://schemas.microsoft.com/office/drawing/2014/main" id="{FF560ABF-C490-478A-B229-78309C8E08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0023" y="3089863"/>
            <a:ext cx="725488" cy="4968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TextBox 28">
            <a:extLst>
              <a:ext uri="{FF2B5EF4-FFF2-40B4-BE49-F238E27FC236}">
                <a16:creationId xmlns:a16="http://schemas.microsoft.com/office/drawing/2014/main" id="{12368CDD-E6CB-4FFD-BFB5-012520BD1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700" y="339035"/>
            <a:ext cx="8882092" cy="214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、子孙结点和祖先结点：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在一棵树中，一个结点的</a:t>
            </a:r>
            <a:r>
              <a:rPr lang="zh-CN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所有子树中的结点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称为该结点的</a:t>
            </a:r>
            <a:r>
              <a:rPr lang="zh-CN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子孙结点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2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just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从</a:t>
            </a:r>
            <a:r>
              <a:rPr lang="zh-CN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根结点到达一个结点的路径上经过的所有结点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被称作该结点的</a:t>
            </a:r>
            <a:r>
              <a:rPr lang="zh-CN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祖先结点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 </a:t>
            </a:r>
            <a:r>
              <a:rPr lang="zh-CN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endParaRPr kumimoji="0" lang="zh-CN" altLang="en-US" sz="2200" b="1" dirty="0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21508" name="Freeform 47">
            <a:extLst>
              <a:ext uri="{FF2B5EF4-FFF2-40B4-BE49-F238E27FC236}">
                <a16:creationId xmlns:a16="http://schemas.microsoft.com/office/drawing/2014/main" id="{0A90C50E-D9D2-42FD-A9FE-B75AB61BE04B}"/>
              </a:ext>
            </a:extLst>
          </p:cNvPr>
          <p:cNvSpPr>
            <a:spLocks/>
          </p:cNvSpPr>
          <p:nvPr/>
        </p:nvSpPr>
        <p:spPr bwMode="auto">
          <a:xfrm>
            <a:off x="3606798" y="3882024"/>
            <a:ext cx="211138" cy="300038"/>
          </a:xfrm>
          <a:custGeom>
            <a:avLst/>
            <a:gdLst>
              <a:gd name="T0" fmla="*/ 121 w 121"/>
              <a:gd name="T1" fmla="*/ 0 h 144"/>
              <a:gd name="T2" fmla="*/ 0 w 121"/>
              <a:gd name="T3" fmla="*/ 144 h 14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9" name="Freeform 48">
            <a:extLst>
              <a:ext uri="{FF2B5EF4-FFF2-40B4-BE49-F238E27FC236}">
                <a16:creationId xmlns:a16="http://schemas.microsoft.com/office/drawing/2014/main" id="{DAE16E55-B4DB-44CC-B053-908097014CEE}"/>
              </a:ext>
            </a:extLst>
          </p:cNvPr>
          <p:cNvSpPr>
            <a:spLocks/>
          </p:cNvSpPr>
          <p:nvPr/>
        </p:nvSpPr>
        <p:spPr bwMode="auto">
          <a:xfrm>
            <a:off x="4032249" y="3843924"/>
            <a:ext cx="214313" cy="323850"/>
          </a:xfrm>
          <a:custGeom>
            <a:avLst/>
            <a:gdLst>
              <a:gd name="T0" fmla="*/ 0 w 115"/>
              <a:gd name="T1" fmla="*/ 0 h 147"/>
              <a:gd name="T2" fmla="*/ 115 w 115"/>
              <a:gd name="T3" fmla="*/ 147 h 14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5" h="147">
                <a:moveTo>
                  <a:pt x="0" y="0"/>
                </a:moveTo>
                <a:lnTo>
                  <a:pt x="115" y="14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Oval 31">
            <a:extLst>
              <a:ext uri="{FF2B5EF4-FFF2-40B4-BE49-F238E27FC236}">
                <a16:creationId xmlns:a16="http://schemas.microsoft.com/office/drawing/2014/main" id="{C7597BAF-B250-495C-8E6F-7DBB1D9CE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1" y="2872375"/>
            <a:ext cx="360362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35" name="Oval 32">
            <a:extLst>
              <a:ext uri="{FF2B5EF4-FFF2-40B4-BE49-F238E27FC236}">
                <a16:creationId xmlns:a16="http://schemas.microsoft.com/office/drawing/2014/main" id="{951E1E96-4E44-47C1-AD49-F64848D23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49" y="352166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36" name="Oval 33">
            <a:extLst>
              <a:ext uri="{FF2B5EF4-FFF2-40B4-BE49-F238E27FC236}">
                <a16:creationId xmlns:a16="http://schemas.microsoft.com/office/drawing/2014/main" id="{7D184165-EAB9-440C-9479-69E7EA900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1" y="3521662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C</a:t>
            </a:r>
          </a:p>
        </p:txBody>
      </p:sp>
      <p:sp>
        <p:nvSpPr>
          <p:cNvPr id="37" name="Oval 34">
            <a:extLst>
              <a:ext uri="{FF2B5EF4-FFF2-40B4-BE49-F238E27FC236}">
                <a16:creationId xmlns:a16="http://schemas.microsoft.com/office/drawing/2014/main" id="{5CA72A89-896A-4229-A58D-B1B40B3A3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74" y="352166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D</a:t>
            </a:r>
          </a:p>
        </p:txBody>
      </p:sp>
      <p:sp>
        <p:nvSpPr>
          <p:cNvPr id="38" name="Oval 35">
            <a:extLst>
              <a:ext uri="{FF2B5EF4-FFF2-40B4-BE49-F238E27FC236}">
                <a16:creationId xmlns:a16="http://schemas.microsoft.com/office/drawing/2014/main" id="{D5CC9C84-E3A0-4AB3-99B8-00B90F497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6" y="4169362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E</a:t>
            </a:r>
          </a:p>
        </p:txBody>
      </p:sp>
      <p:sp>
        <p:nvSpPr>
          <p:cNvPr id="39" name="Oval 36">
            <a:extLst>
              <a:ext uri="{FF2B5EF4-FFF2-40B4-BE49-F238E27FC236}">
                <a16:creationId xmlns:a16="http://schemas.microsoft.com/office/drawing/2014/main" id="{CAE2027D-4A21-4953-92BA-683C33FB0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4" y="416936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F</a:t>
            </a:r>
          </a:p>
        </p:txBody>
      </p:sp>
      <p:sp>
        <p:nvSpPr>
          <p:cNvPr id="40" name="Oval 37">
            <a:extLst>
              <a:ext uri="{FF2B5EF4-FFF2-40B4-BE49-F238E27FC236}">
                <a16:creationId xmlns:a16="http://schemas.microsoft.com/office/drawing/2014/main" id="{F46B3018-7A86-475B-9429-E950BCED2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1" y="4169362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G</a:t>
            </a:r>
          </a:p>
        </p:txBody>
      </p:sp>
      <p:sp>
        <p:nvSpPr>
          <p:cNvPr id="41" name="Oval 38">
            <a:extLst>
              <a:ext uri="{FF2B5EF4-FFF2-40B4-BE49-F238E27FC236}">
                <a16:creationId xmlns:a16="http://schemas.microsoft.com/office/drawing/2014/main" id="{56BDB1F8-81B7-42F8-AC70-6A81F93D1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1" y="4817062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J</a:t>
            </a:r>
          </a:p>
        </p:txBody>
      </p:sp>
      <p:sp>
        <p:nvSpPr>
          <p:cNvPr id="42" name="Oval 39">
            <a:extLst>
              <a:ext uri="{FF2B5EF4-FFF2-40B4-BE49-F238E27FC236}">
                <a16:creationId xmlns:a16="http://schemas.microsoft.com/office/drawing/2014/main" id="{1B4048B9-07E2-4891-9F67-55BAE696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211" y="4169362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H</a:t>
            </a:r>
          </a:p>
        </p:txBody>
      </p:sp>
      <p:sp>
        <p:nvSpPr>
          <p:cNvPr id="43" name="Oval 40">
            <a:extLst>
              <a:ext uri="{FF2B5EF4-FFF2-40B4-BE49-F238E27FC236}">
                <a16:creationId xmlns:a16="http://schemas.microsoft.com/office/drawing/2014/main" id="{55E5752A-F7E2-4120-9FFB-888863EF9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4" y="416936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I</a:t>
            </a:r>
          </a:p>
        </p:txBody>
      </p:sp>
      <p:sp>
        <p:nvSpPr>
          <p:cNvPr id="44" name="Oval 41">
            <a:extLst>
              <a:ext uri="{FF2B5EF4-FFF2-40B4-BE49-F238E27FC236}">
                <a16:creationId xmlns:a16="http://schemas.microsoft.com/office/drawing/2014/main" id="{BC7D2EBE-8D30-45AF-B41C-E953FDDFA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1" y="4817062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45" name="Oval 42">
            <a:extLst>
              <a:ext uri="{FF2B5EF4-FFF2-40B4-BE49-F238E27FC236}">
                <a16:creationId xmlns:a16="http://schemas.microsoft.com/office/drawing/2014/main" id="{9A427366-AF68-4CDA-8E9E-6355E69D0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0136" y="4817062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L</a:t>
            </a:r>
          </a:p>
        </p:txBody>
      </p:sp>
      <p:sp>
        <p:nvSpPr>
          <p:cNvPr id="46" name="Oval 43">
            <a:extLst>
              <a:ext uri="{FF2B5EF4-FFF2-40B4-BE49-F238E27FC236}">
                <a16:creationId xmlns:a16="http://schemas.microsoft.com/office/drawing/2014/main" id="{62DB8C76-9EEE-447B-ABCC-234C38352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4" y="481706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M</a:t>
            </a:r>
          </a:p>
        </p:txBody>
      </p:sp>
      <p:sp>
        <p:nvSpPr>
          <p:cNvPr id="21523" name="Line 45">
            <a:extLst>
              <a:ext uri="{FF2B5EF4-FFF2-40B4-BE49-F238E27FC236}">
                <a16:creationId xmlns:a16="http://schemas.microsoft.com/office/drawing/2014/main" id="{3239C657-D671-4F70-9E5B-CE9DC3374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3311" y="32327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4" name="Line 46">
            <a:extLst>
              <a:ext uri="{FF2B5EF4-FFF2-40B4-BE49-F238E27FC236}">
                <a16:creationId xmlns:a16="http://schemas.microsoft.com/office/drawing/2014/main" id="{3E0D267C-9D74-43C2-A7B5-8A35A6DBAF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398" y="3118438"/>
            <a:ext cx="64770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5" name="Line 49">
            <a:extLst>
              <a:ext uri="{FF2B5EF4-FFF2-40B4-BE49-F238E27FC236}">
                <a16:creationId xmlns:a16="http://schemas.microsoft.com/office/drawing/2014/main" id="{90115314-EC01-4A14-9EDD-09A72D586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8073" y="3915362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6" name="Line 50">
            <a:extLst>
              <a:ext uri="{FF2B5EF4-FFF2-40B4-BE49-F238E27FC236}">
                <a16:creationId xmlns:a16="http://schemas.microsoft.com/office/drawing/2014/main" id="{229836C6-952C-4A8F-99B1-313E2244D2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8073" y="4529724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7" name="Freeform 51">
            <a:extLst>
              <a:ext uri="{FF2B5EF4-FFF2-40B4-BE49-F238E27FC236}">
                <a16:creationId xmlns:a16="http://schemas.microsoft.com/office/drawing/2014/main" id="{FC97484D-DA7F-43A4-BE2F-101AC6BC5F13}"/>
              </a:ext>
            </a:extLst>
          </p:cNvPr>
          <p:cNvSpPr>
            <a:spLocks/>
          </p:cNvSpPr>
          <p:nvPr/>
        </p:nvSpPr>
        <p:spPr bwMode="auto">
          <a:xfrm>
            <a:off x="5614986" y="3867738"/>
            <a:ext cx="220662" cy="301625"/>
          </a:xfrm>
          <a:custGeom>
            <a:avLst/>
            <a:gdLst>
              <a:gd name="T0" fmla="*/ 139 w 139"/>
              <a:gd name="T1" fmla="*/ 0 h 190"/>
              <a:gd name="T2" fmla="*/ 0 w 139"/>
              <a:gd name="T3" fmla="*/ 190 h 19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8" name="Freeform 52">
            <a:extLst>
              <a:ext uri="{FF2B5EF4-FFF2-40B4-BE49-F238E27FC236}">
                <a16:creationId xmlns:a16="http://schemas.microsoft.com/office/drawing/2014/main" id="{D91E93A8-9DAB-4EB2-886A-6A13A6E30697}"/>
              </a:ext>
            </a:extLst>
          </p:cNvPr>
          <p:cNvSpPr>
            <a:spLocks/>
          </p:cNvSpPr>
          <p:nvPr/>
        </p:nvSpPr>
        <p:spPr bwMode="auto">
          <a:xfrm>
            <a:off x="6054724" y="3839162"/>
            <a:ext cx="265113" cy="330200"/>
          </a:xfrm>
          <a:custGeom>
            <a:avLst/>
            <a:gdLst>
              <a:gd name="T0" fmla="*/ 0 w 167"/>
              <a:gd name="T1" fmla="*/ 0 h 208"/>
              <a:gd name="T2" fmla="*/ 167 w 167"/>
              <a:gd name="T3" fmla="*/ 208 h 20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9" name="Line 53">
            <a:extLst>
              <a:ext uri="{FF2B5EF4-FFF2-40B4-BE49-F238E27FC236}">
                <a16:creationId xmlns:a16="http://schemas.microsoft.com/office/drawing/2014/main" id="{AA328764-DCCF-49E3-B3B6-29AEE5D09E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59461" y="4458288"/>
            <a:ext cx="360362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30" name="Line 54">
            <a:extLst>
              <a:ext uri="{FF2B5EF4-FFF2-40B4-BE49-F238E27FC236}">
                <a16:creationId xmlns:a16="http://schemas.microsoft.com/office/drawing/2014/main" id="{4ACAD1CF-D1FC-4ADF-B9EA-34A02BB89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2698" y="4529724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31" name="Freeform 55">
            <a:extLst>
              <a:ext uri="{FF2B5EF4-FFF2-40B4-BE49-F238E27FC236}">
                <a16:creationId xmlns:a16="http://schemas.microsoft.com/office/drawing/2014/main" id="{DAE0C25C-324A-47F7-998E-87BDE9D75930}"/>
              </a:ext>
            </a:extLst>
          </p:cNvPr>
          <p:cNvSpPr>
            <a:spLocks/>
          </p:cNvSpPr>
          <p:nvPr/>
        </p:nvSpPr>
        <p:spPr bwMode="auto">
          <a:xfrm>
            <a:off x="6502399" y="4439238"/>
            <a:ext cx="447675" cy="390525"/>
          </a:xfrm>
          <a:custGeom>
            <a:avLst/>
            <a:gdLst>
              <a:gd name="T0" fmla="*/ 0 w 282"/>
              <a:gd name="T1" fmla="*/ 0 h 246"/>
              <a:gd name="T2" fmla="*/ 282 w 282"/>
              <a:gd name="T3" fmla="*/ 246 h 24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32" name="TextBox 57">
            <a:extLst>
              <a:ext uri="{FF2B5EF4-FFF2-40B4-BE49-F238E27FC236}">
                <a16:creationId xmlns:a16="http://schemas.microsoft.com/office/drawing/2014/main" id="{5F03E9C4-5A3B-4B16-8130-44CF49BF9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1" y="2800937"/>
            <a:ext cx="3357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所有结点都是</a:t>
            </a:r>
            <a:r>
              <a:rPr lang="en-US" altLang="zh-CN" sz="2000" b="1" i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的子孙结点</a:t>
            </a:r>
            <a:endParaRPr kumimoji="0"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1533" name="TextBox 58">
            <a:extLst>
              <a:ext uri="{FF2B5EF4-FFF2-40B4-BE49-F238E27FC236}">
                <a16:creationId xmlns:a16="http://schemas.microsoft.com/office/drawing/2014/main" id="{577B9092-CB70-4359-B978-D10DCCDA5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3149" y="5444124"/>
            <a:ext cx="3357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的祖先结点为</a:t>
            </a:r>
            <a:r>
              <a:rPr lang="en-US" altLang="zh-CN" sz="20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endParaRPr kumimoji="0" lang="zh-CN" altLang="en-US" sz="2000" b="1" i="1">
              <a:solidFill>
                <a:srgbClr val="CC00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3F6B399-E36A-4081-842D-53372351C2B0}"/>
              </a:ext>
            </a:extLst>
          </p:cNvPr>
          <p:cNvCxnSpPr/>
          <p:nvPr/>
        </p:nvCxnSpPr>
        <p:spPr>
          <a:xfrm rot="10800000">
            <a:off x="5224461" y="3015249"/>
            <a:ext cx="50006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F67E4F9-2FA9-4F65-9C09-416004AD6CED}"/>
              </a:ext>
            </a:extLst>
          </p:cNvPr>
          <p:cNvCxnSpPr>
            <a:endCxn id="45" idx="4"/>
          </p:cNvCxnSpPr>
          <p:nvPr/>
        </p:nvCxnSpPr>
        <p:spPr>
          <a:xfrm rot="16200000" flipV="1">
            <a:off x="6230142" y="5306805"/>
            <a:ext cx="266700" cy="793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B4EEF1DB-E5BA-4AB2-A3C5-67F8F3F03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699" y="285750"/>
            <a:ext cx="8691845" cy="213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2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、结点的层次和树的高度：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树中的每个结点都处在一个层次上。结点的层次从树根开始定义，</a:t>
            </a:r>
            <a:r>
              <a:rPr lang="zh-CN" altLang="en-US" sz="2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根结点为第</a:t>
            </a:r>
            <a:r>
              <a:rPr lang="en-US" altLang="zh-CN" sz="2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层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，根节点的孩子结点为第</a:t>
            </a:r>
            <a:r>
              <a:rPr lang="en-US" altLang="zh-CN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层，以此类推，一个结点所在的层次为其双亲结点所在的层次加</a:t>
            </a:r>
            <a:r>
              <a:rPr lang="en-US" altLang="zh-CN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树中结点的最大层次称为树的</a:t>
            </a:r>
            <a:r>
              <a:rPr lang="zh-CN" altLang="en-US" sz="2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高度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（或树的</a:t>
            </a:r>
            <a:r>
              <a:rPr lang="zh-CN" altLang="en-US" sz="2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深度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</a:p>
        </p:txBody>
      </p:sp>
      <p:grpSp>
        <p:nvGrpSpPr>
          <p:cNvPr id="22531" name="组合 32">
            <a:extLst>
              <a:ext uri="{FF2B5EF4-FFF2-40B4-BE49-F238E27FC236}">
                <a16:creationId xmlns:a16="http://schemas.microsoft.com/office/drawing/2014/main" id="{2C2FB3F8-E4E4-478D-9314-07BD98661AEB}"/>
              </a:ext>
            </a:extLst>
          </p:cNvPr>
          <p:cNvGrpSpPr>
            <a:grpSpLocks/>
          </p:cNvGrpSpPr>
          <p:nvPr/>
        </p:nvGrpSpPr>
        <p:grpSpPr bwMode="auto">
          <a:xfrm>
            <a:off x="2785997" y="3104105"/>
            <a:ext cx="3816350" cy="2305050"/>
            <a:chOff x="1692275" y="2276475"/>
            <a:chExt cx="3816350" cy="2305050"/>
          </a:xfrm>
        </p:grpSpPr>
        <p:sp>
          <p:nvSpPr>
            <p:cNvPr id="22548" name="Line 44">
              <a:extLst>
                <a:ext uri="{FF2B5EF4-FFF2-40B4-BE49-F238E27FC236}">
                  <a16:creationId xmlns:a16="http://schemas.microsoft.com/office/drawing/2014/main" id="{6ED863EB-B363-452F-9D21-E8123E5DA2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5217" y="2493963"/>
              <a:ext cx="725482" cy="49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9" name="Freeform 47">
              <a:extLst>
                <a:ext uri="{FF2B5EF4-FFF2-40B4-BE49-F238E27FC236}">
                  <a16:creationId xmlns:a16="http://schemas.microsoft.com/office/drawing/2014/main" id="{752E0C95-748D-4487-B975-CD7F5737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>
                <a:gd name="T0" fmla="*/ 121 w 121"/>
                <a:gd name="T1" fmla="*/ 0 h 144"/>
                <a:gd name="T2" fmla="*/ 0 w 121"/>
                <a:gd name="T3" fmla="*/ 144 h 1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0" name="Freeform 48">
              <a:extLst>
                <a:ext uri="{FF2B5EF4-FFF2-40B4-BE49-F238E27FC236}">
                  <a16:creationId xmlns:a16="http://schemas.microsoft.com/office/drawing/2014/main" id="{679ABD08-2FD2-4835-906D-5D8AA4597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>
                <a:gd name="T0" fmla="*/ 0 w 115"/>
                <a:gd name="T1" fmla="*/ 0 h 147"/>
                <a:gd name="T2" fmla="*/ 115 w 115"/>
                <a:gd name="T3" fmla="*/ 147 h 14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Oval 31">
              <a:extLst>
                <a:ext uri="{FF2B5EF4-FFF2-40B4-BE49-F238E27FC236}">
                  <a16:creationId xmlns:a16="http://schemas.microsoft.com/office/drawing/2014/main" id="{FA30FE05-3693-4DF0-9E89-8E082AE37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37" name="Oval 32">
              <a:extLst>
                <a:ext uri="{FF2B5EF4-FFF2-40B4-BE49-F238E27FC236}">
                  <a16:creationId xmlns:a16="http://schemas.microsoft.com/office/drawing/2014/main" id="{B22197DD-C562-4495-8857-B50E403FA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38" name="Oval 33">
              <a:extLst>
                <a:ext uri="{FF2B5EF4-FFF2-40B4-BE49-F238E27FC236}">
                  <a16:creationId xmlns:a16="http://schemas.microsoft.com/office/drawing/2014/main" id="{EDD58CFC-75F1-4D77-BE5E-919DDE0F7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39" name="Oval 34">
              <a:extLst>
                <a:ext uri="{FF2B5EF4-FFF2-40B4-BE49-F238E27FC236}">
                  <a16:creationId xmlns:a16="http://schemas.microsoft.com/office/drawing/2014/main" id="{E7E3CE23-DDB0-4807-A6B0-1F649C09D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40" name="Oval 35">
              <a:extLst>
                <a:ext uri="{FF2B5EF4-FFF2-40B4-BE49-F238E27FC236}">
                  <a16:creationId xmlns:a16="http://schemas.microsoft.com/office/drawing/2014/main" id="{CED62ACC-C8B0-428A-8C00-1EF91917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41" name="Oval 36">
              <a:extLst>
                <a:ext uri="{FF2B5EF4-FFF2-40B4-BE49-F238E27FC236}">
                  <a16:creationId xmlns:a16="http://schemas.microsoft.com/office/drawing/2014/main" id="{68C94394-A947-43A1-BA46-9EAC63CA9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42" name="Oval 37">
              <a:extLst>
                <a:ext uri="{FF2B5EF4-FFF2-40B4-BE49-F238E27FC236}">
                  <a16:creationId xmlns:a16="http://schemas.microsoft.com/office/drawing/2014/main" id="{45717B49-F39B-4A99-B23C-3D6BC0861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43" name="Oval 38">
              <a:extLst>
                <a:ext uri="{FF2B5EF4-FFF2-40B4-BE49-F238E27FC236}">
                  <a16:creationId xmlns:a16="http://schemas.microsoft.com/office/drawing/2014/main" id="{4C27168B-3782-4057-A225-E2262B19B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J</a:t>
              </a:r>
            </a:p>
          </p:txBody>
        </p:sp>
        <p:sp>
          <p:nvSpPr>
            <p:cNvPr id="44" name="Oval 39">
              <a:extLst>
                <a:ext uri="{FF2B5EF4-FFF2-40B4-BE49-F238E27FC236}">
                  <a16:creationId xmlns:a16="http://schemas.microsoft.com/office/drawing/2014/main" id="{A049C72C-B9A9-439B-855B-F98CBDCD9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45" name="Oval 40">
              <a:extLst>
                <a:ext uri="{FF2B5EF4-FFF2-40B4-BE49-F238E27FC236}">
                  <a16:creationId xmlns:a16="http://schemas.microsoft.com/office/drawing/2014/main" id="{A50D2FDF-DCE6-40EF-9E63-3C7BDD478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46" name="Oval 41">
              <a:extLst>
                <a:ext uri="{FF2B5EF4-FFF2-40B4-BE49-F238E27FC236}">
                  <a16:creationId xmlns:a16="http://schemas.microsoft.com/office/drawing/2014/main" id="{945242B9-DD37-420C-8D1E-79465A4A7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K</a:t>
              </a:r>
            </a:p>
          </p:txBody>
        </p:sp>
        <p:sp>
          <p:nvSpPr>
            <p:cNvPr id="47" name="Oval 42">
              <a:extLst>
                <a:ext uri="{FF2B5EF4-FFF2-40B4-BE49-F238E27FC236}">
                  <a16:creationId xmlns:a16="http://schemas.microsoft.com/office/drawing/2014/main" id="{9F56E3B5-582F-4D0E-8F8A-F5E157F67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48" name="Oval 43">
              <a:extLst>
                <a:ext uri="{FF2B5EF4-FFF2-40B4-BE49-F238E27FC236}">
                  <a16:creationId xmlns:a16="http://schemas.microsoft.com/office/drawing/2014/main" id="{12840D41-9C45-4ABE-861F-4444672DB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M</a:t>
              </a:r>
            </a:p>
          </p:txBody>
        </p:sp>
        <p:sp>
          <p:nvSpPr>
            <p:cNvPr id="22564" name="Line 45">
              <a:extLst>
                <a:ext uri="{FF2B5EF4-FFF2-40B4-BE49-F238E27FC236}">
                  <a16:creationId xmlns:a16="http://schemas.microsoft.com/office/drawing/2014/main" id="{FD2F82B3-F860-48A9-8118-0A06FF46A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5" name="Line 46">
              <a:extLst>
                <a:ext uri="{FF2B5EF4-FFF2-40B4-BE49-F238E27FC236}">
                  <a16:creationId xmlns:a16="http://schemas.microsoft.com/office/drawing/2014/main" id="{E864DD41-B17F-42C2-BA6F-4A7DBC03C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6" name="Line 49">
              <a:extLst>
                <a:ext uri="{FF2B5EF4-FFF2-40B4-BE49-F238E27FC236}">
                  <a16:creationId xmlns:a16="http://schemas.microsoft.com/office/drawing/2014/main" id="{19B6A780-4778-45BE-9173-362D798B1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3194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7" name="Line 50">
              <a:extLst>
                <a:ext uri="{FF2B5EF4-FFF2-40B4-BE49-F238E27FC236}">
                  <a16:creationId xmlns:a16="http://schemas.microsoft.com/office/drawing/2014/main" id="{51FBB987-A9EA-4BFF-A89C-D15411543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8" name="Freeform 51">
              <a:extLst>
                <a:ext uri="{FF2B5EF4-FFF2-40B4-BE49-F238E27FC236}">
                  <a16:creationId xmlns:a16="http://schemas.microsoft.com/office/drawing/2014/main" id="{2EF073DF-F366-450E-8EE4-550CC5199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>
                <a:gd name="T0" fmla="*/ 139 w 139"/>
                <a:gd name="T1" fmla="*/ 0 h 190"/>
                <a:gd name="T2" fmla="*/ 0 w 139"/>
                <a:gd name="T3" fmla="*/ 190 h 1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9" name="Freeform 52">
              <a:extLst>
                <a:ext uri="{FF2B5EF4-FFF2-40B4-BE49-F238E27FC236}">
                  <a16:creationId xmlns:a16="http://schemas.microsoft.com/office/drawing/2014/main" id="{F4ED8897-1D51-446A-8D85-49B86CA40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>
                <a:gd name="T0" fmla="*/ 0 w 167"/>
                <a:gd name="T1" fmla="*/ 0 h 208"/>
                <a:gd name="T2" fmla="*/ 167 w 167"/>
                <a:gd name="T3" fmla="*/ 208 h 2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70" name="Line 53">
              <a:extLst>
                <a:ext uri="{FF2B5EF4-FFF2-40B4-BE49-F238E27FC236}">
                  <a16:creationId xmlns:a16="http://schemas.microsoft.com/office/drawing/2014/main" id="{FD6BBA56-0424-4EBD-B863-466CE0E6F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71" name="Line 54">
              <a:extLst>
                <a:ext uri="{FF2B5EF4-FFF2-40B4-BE49-F238E27FC236}">
                  <a16:creationId xmlns:a16="http://schemas.microsoft.com/office/drawing/2014/main" id="{19A1CDE2-ABBC-49E2-8743-DAE2687F6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72" name="Freeform 55">
              <a:extLst>
                <a:ext uri="{FF2B5EF4-FFF2-40B4-BE49-F238E27FC236}">
                  <a16:creationId xmlns:a16="http://schemas.microsoft.com/office/drawing/2014/main" id="{50C0E1F5-513F-49D2-AC4A-C833E043A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>
                <a:gd name="T0" fmla="*/ 0 w 282"/>
                <a:gd name="T1" fmla="*/ 0 h 246"/>
                <a:gd name="T2" fmla="*/ 282 w 282"/>
                <a:gd name="T3" fmla="*/ 246 h 24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6C7F73D-6B31-4EEB-8AAF-D08A31BB9BEF}"/>
              </a:ext>
            </a:extLst>
          </p:cNvPr>
          <p:cNvGrpSpPr>
            <a:grpSpLocks/>
          </p:cNvGrpSpPr>
          <p:nvPr/>
        </p:nvGrpSpPr>
        <p:grpSpPr bwMode="auto">
          <a:xfrm>
            <a:off x="4714811" y="3032669"/>
            <a:ext cx="3360737" cy="396875"/>
            <a:chOff x="3929058" y="2714620"/>
            <a:chExt cx="3360759" cy="396875"/>
          </a:xfrm>
        </p:grpSpPr>
        <p:sp>
          <p:nvSpPr>
            <p:cNvPr id="22546" name="Text Box 30">
              <a:extLst>
                <a:ext uri="{FF2B5EF4-FFF2-40B4-BE49-F238E27FC236}">
                  <a16:creationId xmlns:a16="http://schemas.microsoft.com/office/drawing/2014/main" id="{1CAB4BD2-67B4-42AF-AB9A-C13937CCD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9454" y="2714620"/>
              <a:ext cx="3603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zh-CN" sz="2000" b="1">
                  <a:solidFill>
                    <a:srgbClr val="CC00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1</a:t>
              </a: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F93E3BFB-7D3B-4A28-A01F-57CBC65B260E}"/>
                </a:ext>
              </a:extLst>
            </p:cNvPr>
            <p:cNvCxnSpPr/>
            <p:nvPr/>
          </p:nvCxnSpPr>
          <p:spPr>
            <a:xfrm>
              <a:off x="3929058" y="2928932"/>
              <a:ext cx="2857519" cy="1588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55626C0-6FA5-4365-BD1B-D83D95B3C2D0}"/>
              </a:ext>
            </a:extLst>
          </p:cNvPr>
          <p:cNvGrpSpPr>
            <a:grpSpLocks/>
          </p:cNvGrpSpPr>
          <p:nvPr/>
        </p:nvGrpSpPr>
        <p:grpSpPr bwMode="auto">
          <a:xfrm>
            <a:off x="5714935" y="3707356"/>
            <a:ext cx="2360612" cy="396875"/>
            <a:chOff x="4929190" y="3389315"/>
            <a:chExt cx="2360627" cy="396875"/>
          </a:xfrm>
        </p:grpSpPr>
        <p:sp>
          <p:nvSpPr>
            <p:cNvPr id="22544" name="Text Box 31">
              <a:extLst>
                <a:ext uri="{FF2B5EF4-FFF2-40B4-BE49-F238E27FC236}">
                  <a16:creationId xmlns:a16="http://schemas.microsoft.com/office/drawing/2014/main" id="{74823360-B0CE-4633-9F37-BFDB9C40C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9454" y="3389315"/>
              <a:ext cx="3603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zh-CN" sz="2000" b="1">
                  <a:solidFill>
                    <a:srgbClr val="CC00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2</a:t>
              </a: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F577A34-AE30-476B-94F2-AB63CA318A3C}"/>
                </a:ext>
              </a:extLst>
            </p:cNvPr>
            <p:cNvCxnSpPr/>
            <p:nvPr/>
          </p:nvCxnSpPr>
          <p:spPr>
            <a:xfrm>
              <a:off x="4929190" y="3571878"/>
              <a:ext cx="1857387" cy="1587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D9417A1-C16E-4B86-ABA1-F6505B33AE7B}"/>
              </a:ext>
            </a:extLst>
          </p:cNvPr>
          <p:cNvGrpSpPr>
            <a:grpSpLocks/>
          </p:cNvGrpSpPr>
          <p:nvPr/>
        </p:nvGrpSpPr>
        <p:grpSpPr bwMode="auto">
          <a:xfrm>
            <a:off x="6143561" y="4350294"/>
            <a:ext cx="1931987" cy="396875"/>
            <a:chOff x="5357818" y="4032257"/>
            <a:chExt cx="1931998" cy="396875"/>
          </a:xfrm>
        </p:grpSpPr>
        <p:sp>
          <p:nvSpPr>
            <p:cNvPr id="22542" name="Text Box 32">
              <a:extLst>
                <a:ext uri="{FF2B5EF4-FFF2-40B4-BE49-F238E27FC236}">
                  <a16:creationId xmlns:a16="http://schemas.microsoft.com/office/drawing/2014/main" id="{AB613464-B8F6-4E17-9CE5-9F979C209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9454" y="4032257"/>
              <a:ext cx="3603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zh-CN" sz="2000" b="1">
                  <a:solidFill>
                    <a:srgbClr val="CC00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DEE4C95-8700-4415-8BA5-51A0F2D972EE}"/>
                </a:ext>
              </a:extLst>
            </p:cNvPr>
            <p:cNvCxnSpPr/>
            <p:nvPr/>
          </p:nvCxnSpPr>
          <p:spPr>
            <a:xfrm>
              <a:off x="5357818" y="4213232"/>
              <a:ext cx="1428758" cy="1587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9A5FFE1-2076-4690-831F-B497AE46850A}"/>
              </a:ext>
            </a:extLst>
          </p:cNvPr>
          <p:cNvGrpSpPr>
            <a:grpSpLocks/>
          </p:cNvGrpSpPr>
          <p:nvPr/>
        </p:nvGrpSpPr>
        <p:grpSpPr bwMode="auto">
          <a:xfrm>
            <a:off x="6745223" y="4993231"/>
            <a:ext cx="1330325" cy="396875"/>
            <a:chOff x="5959484" y="4675199"/>
            <a:chExt cx="1330332" cy="396875"/>
          </a:xfrm>
        </p:grpSpPr>
        <p:sp>
          <p:nvSpPr>
            <p:cNvPr id="22540" name="Text Box 33">
              <a:extLst>
                <a:ext uri="{FF2B5EF4-FFF2-40B4-BE49-F238E27FC236}">
                  <a16:creationId xmlns:a16="http://schemas.microsoft.com/office/drawing/2014/main" id="{5B0C7317-0832-417A-8568-6433D9A06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9454" y="4675199"/>
              <a:ext cx="3603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zh-CN" sz="2000" b="1">
                  <a:solidFill>
                    <a:srgbClr val="CC00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E2AC76E-79EB-4960-9F1C-C681D4383218}"/>
                </a:ext>
              </a:extLst>
            </p:cNvPr>
            <p:cNvCxnSpPr/>
            <p:nvPr/>
          </p:nvCxnSpPr>
          <p:spPr>
            <a:xfrm>
              <a:off x="5959484" y="4914912"/>
              <a:ext cx="898530" cy="0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CE84F305-C6D6-4CD7-8FA7-4592EE0C2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8998" y="5818730"/>
            <a:ext cx="242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树的高度为</a:t>
            </a:r>
            <a:r>
              <a:rPr kumimoji="0" lang="en-US" altLang="zh-CN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endParaRPr kumimoji="0"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E5989720-84A8-45BC-AA55-7D72CC988003}"/>
              </a:ext>
            </a:extLst>
          </p:cNvPr>
          <p:cNvGrpSpPr>
            <a:grpSpLocks/>
          </p:cNvGrpSpPr>
          <p:nvPr/>
        </p:nvGrpSpPr>
        <p:grpSpPr bwMode="auto">
          <a:xfrm>
            <a:off x="8143810" y="3142206"/>
            <a:ext cx="849313" cy="2143125"/>
            <a:chOff x="7358082" y="2824158"/>
            <a:chExt cx="849636" cy="2143140"/>
          </a:xfrm>
        </p:grpSpPr>
        <p:sp>
          <p:nvSpPr>
            <p:cNvPr id="65" name="右大括号 64">
              <a:extLst>
                <a:ext uri="{FF2B5EF4-FFF2-40B4-BE49-F238E27FC236}">
                  <a16:creationId xmlns:a16="http://schemas.microsoft.com/office/drawing/2014/main" id="{2DF3351F-5CA7-4A15-8FBF-2113AC1C64C0}"/>
                </a:ext>
              </a:extLst>
            </p:cNvPr>
            <p:cNvSpPr/>
            <p:nvPr/>
          </p:nvSpPr>
          <p:spPr>
            <a:xfrm>
              <a:off x="7358082" y="2928934"/>
              <a:ext cx="285859" cy="1928827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2539" name="TextBox 65">
              <a:extLst>
                <a:ext uri="{FF2B5EF4-FFF2-40B4-BE49-F238E27FC236}">
                  <a16:creationId xmlns:a16="http://schemas.microsoft.com/office/drawing/2014/main" id="{1040C8AE-E2F3-4693-8E5F-52410F294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5088" y="2824158"/>
              <a:ext cx="492630" cy="2143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en-US" sz="2000" b="1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结点的</a:t>
              </a:r>
              <a:r>
                <a:rPr lang="zh-CN" altLang="en-US" sz="2000" b="1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层次或深度</a:t>
              </a:r>
              <a:endParaRPr kumimoji="0"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916EABDF-B28E-4648-A0FF-0FB753AAA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500064"/>
            <a:ext cx="842962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、有序树和无序树：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若树中各结点的子树是按照一定的次序从左向右安排的，且</a:t>
            </a:r>
            <a:r>
              <a:rPr lang="zh-CN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相对次序是不能随意变换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的，则称为</a:t>
            </a:r>
            <a:r>
              <a:rPr lang="zh-CN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有序树，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否则称为</a:t>
            </a:r>
            <a:r>
              <a:rPr lang="zh-CN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无序树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EE3BABB-A732-4BE3-8E41-93EF44C70815}"/>
              </a:ext>
            </a:extLst>
          </p:cNvPr>
          <p:cNvSpPr/>
          <p:nvPr/>
        </p:nvSpPr>
        <p:spPr>
          <a:xfrm>
            <a:off x="3452814" y="2571750"/>
            <a:ext cx="928687" cy="5715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届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853E82E-A7BD-407C-B30B-487516EDC7C5}"/>
              </a:ext>
            </a:extLst>
          </p:cNvPr>
          <p:cNvSpPr/>
          <p:nvPr/>
        </p:nvSpPr>
        <p:spPr>
          <a:xfrm>
            <a:off x="2309814" y="3571875"/>
            <a:ext cx="928687" cy="5715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0CB48F7-2B5D-4731-B639-0182772C1665}"/>
              </a:ext>
            </a:extLst>
          </p:cNvPr>
          <p:cNvSpPr/>
          <p:nvPr/>
        </p:nvSpPr>
        <p:spPr>
          <a:xfrm>
            <a:off x="3524250" y="3571875"/>
            <a:ext cx="928688" cy="5715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55654C-123B-4179-9D91-580EA07F63E0}"/>
              </a:ext>
            </a:extLst>
          </p:cNvPr>
          <p:cNvSpPr/>
          <p:nvPr/>
        </p:nvSpPr>
        <p:spPr>
          <a:xfrm>
            <a:off x="4667250" y="3571875"/>
            <a:ext cx="928688" cy="5715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0F55798-F466-4745-95D7-9154404ECC17}"/>
              </a:ext>
            </a:extLst>
          </p:cNvPr>
          <p:cNvCxnSpPr>
            <a:stCxn id="3" idx="3"/>
            <a:endCxn id="4" idx="0"/>
          </p:cNvCxnSpPr>
          <p:nvPr/>
        </p:nvCxnSpPr>
        <p:spPr>
          <a:xfrm rot="5400000">
            <a:off x="2924970" y="2907507"/>
            <a:ext cx="512762" cy="815975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A27E0D2-209C-424E-922E-A6C6E98EA935}"/>
              </a:ext>
            </a:extLst>
          </p:cNvPr>
          <p:cNvCxnSpPr>
            <a:stCxn id="3" idx="4"/>
            <a:endCxn id="5" idx="0"/>
          </p:cNvCxnSpPr>
          <p:nvPr/>
        </p:nvCxnSpPr>
        <p:spPr>
          <a:xfrm rot="16200000" flipH="1">
            <a:off x="3737770" y="3321845"/>
            <a:ext cx="428625" cy="71437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8438EED-9315-49EB-99C0-D57F70C9C33C}"/>
              </a:ext>
            </a:extLst>
          </p:cNvPr>
          <p:cNvCxnSpPr>
            <a:stCxn id="3" idx="5"/>
            <a:endCxn id="6" idx="0"/>
          </p:cNvCxnSpPr>
          <p:nvPr/>
        </p:nvCxnSpPr>
        <p:spPr>
          <a:xfrm rot="16200000" flipH="1">
            <a:off x="4431507" y="2872582"/>
            <a:ext cx="512762" cy="885825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2" name="TextBox 13">
            <a:extLst>
              <a:ext uri="{FF2B5EF4-FFF2-40B4-BE49-F238E27FC236}">
                <a16:creationId xmlns:a16="http://schemas.microsoft.com/office/drawing/2014/main" id="{D551A866-0E60-4223-92DC-AD804CED7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64" y="5072063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有序树</a:t>
            </a:r>
            <a:endParaRPr kumimoji="0"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23F3ED2E-153B-48DF-9E39-420CFADE91BE}"/>
              </a:ext>
            </a:extLst>
          </p:cNvPr>
          <p:cNvSpPr/>
          <p:nvPr/>
        </p:nvSpPr>
        <p:spPr>
          <a:xfrm>
            <a:off x="2603500" y="4156075"/>
            <a:ext cx="357188" cy="5715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white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4C1A8280-71FA-4D1A-AE15-D50C3ED9F28F}"/>
              </a:ext>
            </a:extLst>
          </p:cNvPr>
          <p:cNvSpPr/>
          <p:nvPr/>
        </p:nvSpPr>
        <p:spPr>
          <a:xfrm>
            <a:off x="3810000" y="4156075"/>
            <a:ext cx="357188" cy="5715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white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D31F220-5D2E-4D63-BD58-A909DC34EED9}"/>
              </a:ext>
            </a:extLst>
          </p:cNvPr>
          <p:cNvSpPr/>
          <p:nvPr/>
        </p:nvSpPr>
        <p:spPr>
          <a:xfrm>
            <a:off x="5024439" y="4156075"/>
            <a:ext cx="357187" cy="5715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white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06E5A7F-E969-484D-8E35-B62D8724A61B}"/>
              </a:ext>
            </a:extLst>
          </p:cNvPr>
          <p:cNvSpPr/>
          <p:nvPr/>
        </p:nvSpPr>
        <p:spPr>
          <a:xfrm>
            <a:off x="7667625" y="2528888"/>
            <a:ext cx="928688" cy="5715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届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8DB2941-1652-4E5F-B968-4C7E314139BD}"/>
              </a:ext>
            </a:extLst>
          </p:cNvPr>
          <p:cNvSpPr/>
          <p:nvPr/>
        </p:nvSpPr>
        <p:spPr>
          <a:xfrm>
            <a:off x="6524625" y="3529013"/>
            <a:ext cx="928688" cy="5715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CFDDCFB-6E0F-44ED-BD66-41B0091ADCF5}"/>
              </a:ext>
            </a:extLst>
          </p:cNvPr>
          <p:cNvSpPr/>
          <p:nvPr/>
        </p:nvSpPr>
        <p:spPr>
          <a:xfrm>
            <a:off x="7739064" y="3529013"/>
            <a:ext cx="928687" cy="5715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D46600B-D9A7-4C17-B77A-7FF5499FA86E}"/>
              </a:ext>
            </a:extLst>
          </p:cNvPr>
          <p:cNvSpPr/>
          <p:nvPr/>
        </p:nvSpPr>
        <p:spPr>
          <a:xfrm>
            <a:off x="8882064" y="3529013"/>
            <a:ext cx="928687" cy="5715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D09B57F-B3C7-440A-8B4E-FFDCB3ACBFD6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 rot="5400000">
            <a:off x="7140576" y="2865439"/>
            <a:ext cx="512763" cy="814387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A88365D-48E2-4978-A7C0-1CF23DB167FE}"/>
              </a:ext>
            </a:extLst>
          </p:cNvPr>
          <p:cNvCxnSpPr>
            <a:stCxn id="18" idx="4"/>
            <a:endCxn id="20" idx="0"/>
          </p:cNvCxnSpPr>
          <p:nvPr/>
        </p:nvCxnSpPr>
        <p:spPr>
          <a:xfrm rot="16200000" flipH="1">
            <a:off x="7954170" y="3278983"/>
            <a:ext cx="428625" cy="71437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CDA32E6-F6CF-427F-B759-5E19008F4895}"/>
              </a:ext>
            </a:extLst>
          </p:cNvPr>
          <p:cNvCxnSpPr>
            <a:stCxn id="18" idx="5"/>
            <a:endCxn id="21" idx="0"/>
          </p:cNvCxnSpPr>
          <p:nvPr/>
        </p:nvCxnSpPr>
        <p:spPr>
          <a:xfrm rot="16200000" flipH="1">
            <a:off x="8647113" y="2828926"/>
            <a:ext cx="512763" cy="887412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3" name="TextBox 24">
            <a:extLst>
              <a:ext uri="{FF2B5EF4-FFF2-40B4-BE49-F238E27FC236}">
                <a16:creationId xmlns:a16="http://schemas.microsoft.com/office/drawing/2014/main" id="{4B4A1246-6A70-4AD1-9F47-00E816ECC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6" y="5029200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无序树</a:t>
            </a:r>
            <a:endParaRPr kumimoji="0"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55F67C75-38EE-4C5D-9419-73DA14249AC8}"/>
              </a:ext>
            </a:extLst>
          </p:cNvPr>
          <p:cNvSpPr/>
          <p:nvPr/>
        </p:nvSpPr>
        <p:spPr>
          <a:xfrm>
            <a:off x="6818314" y="4113213"/>
            <a:ext cx="357187" cy="5715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white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885C7A72-6B43-416A-8AF7-95DF85EB62B4}"/>
              </a:ext>
            </a:extLst>
          </p:cNvPr>
          <p:cNvSpPr/>
          <p:nvPr/>
        </p:nvSpPr>
        <p:spPr>
          <a:xfrm>
            <a:off x="8024814" y="4113213"/>
            <a:ext cx="357187" cy="5715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white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764BFBD9-957F-48F8-AF4D-E3F6515C8B18}"/>
              </a:ext>
            </a:extLst>
          </p:cNvPr>
          <p:cNvSpPr/>
          <p:nvPr/>
        </p:nvSpPr>
        <p:spPr>
          <a:xfrm>
            <a:off x="9239250" y="4113213"/>
            <a:ext cx="357188" cy="5715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white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6699F05C-AD79-4FCC-B105-BE4FFAC5A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476250"/>
            <a:ext cx="7888287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32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2200" b="1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、森林：</a:t>
            </a:r>
            <a:r>
              <a:rPr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＞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）个互不相交的树的集合称为</a:t>
            </a:r>
            <a:r>
              <a:rPr lang="zh-CN" altLang="en-US" sz="2200" b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森林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200" b="1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just" fontAlgn="base">
              <a:lnSpc>
                <a:spcPts val="32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只要把树的根结点删去就成了森林。</a:t>
            </a:r>
            <a:endParaRPr lang="en-US" altLang="zh-CN" sz="2200" b="1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反之，只要给</a:t>
            </a:r>
            <a:r>
              <a:rPr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棵独立的树加上一个结点，并把这</a:t>
            </a:r>
            <a:r>
              <a:rPr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棵树作为该结点的子树，则森林就变成了一颗树。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A509629F-EB96-47EA-90FC-50F503968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1039813"/>
            <a:ext cx="7215187" cy="49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性质</a:t>
            </a: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1 </a:t>
            </a: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树中的结点数等于所有结点的度数之和加</a:t>
            </a:r>
            <a:r>
              <a:rPr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2F3ED8-31A6-4ED2-B37F-A7D5C07A166E}"/>
              </a:ext>
            </a:extLst>
          </p:cNvPr>
          <p:cNvSpPr txBox="1"/>
          <p:nvPr/>
        </p:nvSpPr>
        <p:spPr>
          <a:xfrm>
            <a:off x="4150488" y="205653"/>
            <a:ext cx="3429024" cy="6463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树的性质</a:t>
            </a:r>
            <a:endParaRPr lang="zh-CN" altLang="en-US" sz="36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9511900A-04CA-401E-9492-7CC929969BC9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3036496"/>
            <a:ext cx="3816350" cy="2305050"/>
            <a:chOff x="214282" y="2714620"/>
            <a:chExt cx="3816350" cy="2305050"/>
          </a:xfrm>
        </p:grpSpPr>
        <p:sp>
          <p:nvSpPr>
            <p:cNvPr id="38" name="Oval 35">
              <a:extLst>
                <a:ext uri="{FF2B5EF4-FFF2-40B4-BE49-F238E27FC236}">
                  <a16:creationId xmlns:a16="http://schemas.microsoft.com/office/drawing/2014/main" id="{D3DE7523-DAA3-4B2C-9375-43167405B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282" y="4011607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25607" name="Freeform 47">
              <a:extLst>
                <a:ext uri="{FF2B5EF4-FFF2-40B4-BE49-F238E27FC236}">
                  <a16:creationId xmlns:a16="http://schemas.microsoft.com/office/drawing/2014/main" id="{C0911937-E93B-4D70-857F-4C1972FA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995" y="3724269"/>
              <a:ext cx="211120" cy="300039"/>
            </a:xfrm>
            <a:custGeom>
              <a:avLst/>
              <a:gdLst>
                <a:gd name="T0" fmla="*/ 121 w 121"/>
                <a:gd name="T1" fmla="*/ 0 h 144"/>
                <a:gd name="T2" fmla="*/ 0 w 121"/>
                <a:gd name="T3" fmla="*/ 144 h 1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08" name="Freeform 48">
              <a:extLst>
                <a:ext uri="{FF2B5EF4-FFF2-40B4-BE49-F238E27FC236}">
                  <a16:creationId xmlns:a16="http://schemas.microsoft.com/office/drawing/2014/main" id="{43599404-1528-44C0-80F7-345CB5DA9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29" y="3686169"/>
              <a:ext cx="214314" cy="323852"/>
            </a:xfrm>
            <a:custGeom>
              <a:avLst/>
              <a:gdLst>
                <a:gd name="T0" fmla="*/ 0 w 115"/>
                <a:gd name="T1" fmla="*/ 0 h 147"/>
                <a:gd name="T2" fmla="*/ 115 w 115"/>
                <a:gd name="T3" fmla="*/ 147 h 14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Oval 31">
              <a:extLst>
                <a:ext uri="{FF2B5EF4-FFF2-40B4-BE49-F238E27FC236}">
                  <a16:creationId xmlns:a16="http://schemas.microsoft.com/office/drawing/2014/main" id="{F89BA8C8-9CD7-4C58-9167-D7688B4AC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707" y="271462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35" name="Oval 32">
              <a:extLst>
                <a:ext uri="{FF2B5EF4-FFF2-40B4-BE49-F238E27FC236}">
                  <a16:creationId xmlns:a16="http://schemas.microsoft.com/office/drawing/2014/main" id="{ABC57A38-1282-4C94-A468-115B9FBA8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45" y="3363907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36" name="Oval 33">
              <a:extLst>
                <a:ext uri="{FF2B5EF4-FFF2-40B4-BE49-F238E27FC236}">
                  <a16:creationId xmlns:a16="http://schemas.microsoft.com/office/drawing/2014/main" id="{29F0A533-6CE8-4220-8CED-8FA0D1A61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707" y="3363907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37" name="Oval 34">
              <a:extLst>
                <a:ext uri="{FF2B5EF4-FFF2-40B4-BE49-F238E27FC236}">
                  <a16:creationId xmlns:a16="http://schemas.microsoft.com/office/drawing/2014/main" id="{6DEBF4D9-EA62-47B4-B8A9-F54BCE05A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70" y="3363907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39" name="Oval 36">
              <a:extLst>
                <a:ext uri="{FF2B5EF4-FFF2-40B4-BE49-F238E27FC236}">
                  <a16:creationId xmlns:a16="http://schemas.microsoft.com/office/drawing/2014/main" id="{FA7BDC4E-D2FF-4939-965B-B102AE620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20" y="4011607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40" name="Oval 37">
              <a:extLst>
                <a:ext uri="{FF2B5EF4-FFF2-40B4-BE49-F238E27FC236}">
                  <a16:creationId xmlns:a16="http://schemas.microsoft.com/office/drawing/2014/main" id="{F85E3919-38D1-467C-9549-FDC7581D3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707" y="4011607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41" name="Oval 38">
              <a:extLst>
                <a:ext uri="{FF2B5EF4-FFF2-40B4-BE49-F238E27FC236}">
                  <a16:creationId xmlns:a16="http://schemas.microsoft.com/office/drawing/2014/main" id="{EBA41136-3BC3-475D-B139-1BD61AD4C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707" y="4659307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J</a:t>
              </a:r>
            </a:p>
          </p:txBody>
        </p:sp>
        <p:sp>
          <p:nvSpPr>
            <p:cNvPr id="42" name="Oval 39">
              <a:extLst>
                <a:ext uri="{FF2B5EF4-FFF2-40B4-BE49-F238E27FC236}">
                  <a16:creationId xmlns:a16="http://schemas.microsoft.com/office/drawing/2014/main" id="{60AF124B-141F-446F-96DF-C3A2E1A39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407" y="4011607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43" name="Oval 40">
              <a:extLst>
                <a:ext uri="{FF2B5EF4-FFF2-40B4-BE49-F238E27FC236}">
                  <a16:creationId xmlns:a16="http://schemas.microsoft.com/office/drawing/2014/main" id="{C6D83304-57AB-4C42-A4DC-ADB15A67F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570" y="4011607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44" name="Oval 41">
              <a:extLst>
                <a:ext uri="{FF2B5EF4-FFF2-40B4-BE49-F238E27FC236}">
                  <a16:creationId xmlns:a16="http://schemas.microsoft.com/office/drawing/2014/main" id="{EA090485-1D87-4292-8AFE-FB1970BC8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07" y="4659307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K</a:t>
              </a:r>
            </a:p>
          </p:txBody>
        </p:sp>
        <p:sp>
          <p:nvSpPr>
            <p:cNvPr id="45" name="Oval 42">
              <a:extLst>
                <a:ext uri="{FF2B5EF4-FFF2-40B4-BE49-F238E27FC236}">
                  <a16:creationId xmlns:a16="http://schemas.microsoft.com/office/drawing/2014/main" id="{E115ABD4-3C8B-4F54-84DF-7B5D1A906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7332" y="4659307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46" name="Oval 43">
              <a:extLst>
                <a:ext uri="{FF2B5EF4-FFF2-40B4-BE49-F238E27FC236}">
                  <a16:creationId xmlns:a16="http://schemas.microsoft.com/office/drawing/2014/main" id="{E0EFC8CF-C0B1-43BB-BDE3-2BD8FDFB7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270" y="4659307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M</a:t>
              </a:r>
            </a:p>
          </p:txBody>
        </p:sp>
        <p:sp>
          <p:nvSpPr>
            <p:cNvPr id="25621" name="Line 44">
              <a:extLst>
                <a:ext uri="{FF2B5EF4-FFF2-40B4-BE49-F238E27FC236}">
                  <a16:creationId xmlns:a16="http://schemas.microsoft.com/office/drawing/2014/main" id="{6DA3C0C6-5600-4065-B718-ED84C1630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9924" y="2944808"/>
              <a:ext cx="725482" cy="444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2" name="Line 45">
              <a:extLst>
                <a:ext uri="{FF2B5EF4-FFF2-40B4-BE49-F238E27FC236}">
                  <a16:creationId xmlns:a16="http://schemas.microsoft.com/office/drawing/2014/main" id="{E5BC3C9D-6DDF-4B35-B095-3F83D6D60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507" y="3074983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3" name="Line 46">
              <a:extLst>
                <a:ext uri="{FF2B5EF4-FFF2-40B4-BE49-F238E27FC236}">
                  <a16:creationId xmlns:a16="http://schemas.microsoft.com/office/drawing/2014/main" id="{9766474B-8DB0-4239-8840-BB58B9909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595" y="2960683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4" name="Line 49">
              <a:extLst>
                <a:ext uri="{FF2B5EF4-FFF2-40B4-BE49-F238E27FC236}">
                  <a16:creationId xmlns:a16="http://schemas.microsoft.com/office/drawing/2014/main" id="{1D38D533-A123-435F-B246-6D51AC424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270" y="377030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5" name="Line 50">
              <a:extLst>
                <a:ext uri="{FF2B5EF4-FFF2-40B4-BE49-F238E27FC236}">
                  <a16:creationId xmlns:a16="http://schemas.microsoft.com/office/drawing/2014/main" id="{730666E1-F316-4A85-AB19-A807FAB10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270" y="437197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6" name="Freeform 51">
              <a:extLst>
                <a:ext uri="{FF2B5EF4-FFF2-40B4-BE49-F238E27FC236}">
                  <a16:creationId xmlns:a16="http://schemas.microsoft.com/office/drawing/2014/main" id="{A76C10B3-D2B0-4EA5-85F6-3527358FF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182" y="3709983"/>
              <a:ext cx="220663" cy="301625"/>
            </a:xfrm>
            <a:custGeom>
              <a:avLst/>
              <a:gdLst>
                <a:gd name="T0" fmla="*/ 139 w 139"/>
                <a:gd name="T1" fmla="*/ 0 h 190"/>
                <a:gd name="T2" fmla="*/ 0 w 139"/>
                <a:gd name="T3" fmla="*/ 190 h 1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7" name="Freeform 52">
              <a:extLst>
                <a:ext uri="{FF2B5EF4-FFF2-40B4-BE49-F238E27FC236}">
                  <a16:creationId xmlns:a16="http://schemas.microsoft.com/office/drawing/2014/main" id="{3759D697-A8F0-4470-A67D-84943DD77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920" y="3681408"/>
              <a:ext cx="265112" cy="330200"/>
            </a:xfrm>
            <a:custGeom>
              <a:avLst/>
              <a:gdLst>
                <a:gd name="T0" fmla="*/ 0 w 167"/>
                <a:gd name="T1" fmla="*/ 0 h 208"/>
                <a:gd name="T2" fmla="*/ 167 w 167"/>
                <a:gd name="T3" fmla="*/ 208 h 2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8" name="Line 53">
              <a:extLst>
                <a:ext uri="{FF2B5EF4-FFF2-40B4-BE49-F238E27FC236}">
                  <a16:creationId xmlns:a16="http://schemas.microsoft.com/office/drawing/2014/main" id="{30CC4EF5-0B20-467B-B284-6B2430D94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6657" y="4300533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9" name="Line 54">
              <a:extLst>
                <a:ext uri="{FF2B5EF4-FFF2-40B4-BE49-F238E27FC236}">
                  <a16:creationId xmlns:a16="http://schemas.microsoft.com/office/drawing/2014/main" id="{03C08890-972F-454B-8F40-72B273F1E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9895" y="437197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0" name="Freeform 55">
              <a:extLst>
                <a:ext uri="{FF2B5EF4-FFF2-40B4-BE49-F238E27FC236}">
                  <a16:creationId xmlns:a16="http://schemas.microsoft.com/office/drawing/2014/main" id="{FDAAB99E-7F41-4657-BEE3-455FB5116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595" y="4281483"/>
              <a:ext cx="447675" cy="390525"/>
            </a:xfrm>
            <a:custGeom>
              <a:avLst/>
              <a:gdLst>
                <a:gd name="T0" fmla="*/ 0 w 282"/>
                <a:gd name="T1" fmla="*/ 0 h 246"/>
                <a:gd name="T2" fmla="*/ 282 w 282"/>
                <a:gd name="T3" fmla="*/ 246 h 24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7720AE7-6307-4983-972B-B40B9B3E3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1930804"/>
            <a:ext cx="5286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证明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    </a:t>
            </a:r>
            <a:r>
              <a:rPr kumimoji="0" lang="zh-CN" altLang="en-US" sz="2000" b="1" dirty="0">
                <a:solidFill>
                  <a:srgbClr val="3333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树中</a:t>
            </a:r>
            <a:r>
              <a:rPr kumimoji="0" lang="zh-CN" altLang="en-US" sz="2000" b="1" dirty="0">
                <a:solidFill>
                  <a:srgbClr val="CC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所有结点的度之和＝分支数</a:t>
            </a:r>
            <a:endParaRPr kumimoji="0" lang="zh-CN" altLang="en-US" sz="2000" b="1" dirty="0">
              <a:solidFill>
                <a:srgbClr val="3333FF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5">
            <a:extLst>
              <a:ext uri="{FF2B5EF4-FFF2-40B4-BE49-F238E27FC236}">
                <a16:creationId xmlns:a16="http://schemas.microsoft.com/office/drawing/2014/main" id="{8D60AA59-CFDB-4BAF-99F8-224D1E46C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8631" y="413206"/>
            <a:ext cx="46434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" panose="05000000000000000000" pitchFamily="2" charset="2"/>
              </a:rPr>
              <a:t> </a:t>
            </a:r>
            <a:r>
              <a:rPr kumimoji="0" lang="zh-CN" altLang="en-US" sz="2200" b="1" dirty="0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" panose="05000000000000000000" pitchFamily="2" charset="2"/>
              </a:rPr>
              <a:t>根结点加上一个“虚拟”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分支</a:t>
            </a:r>
            <a:endParaRPr kumimoji="0" lang="en-US" altLang="zh-CN" sz="2200" b="1" dirty="0">
              <a:solidFill>
                <a:srgbClr val="CC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6627" name="组合 88">
            <a:extLst>
              <a:ext uri="{FF2B5EF4-FFF2-40B4-BE49-F238E27FC236}">
                <a16:creationId xmlns:a16="http://schemas.microsoft.com/office/drawing/2014/main" id="{997C1A4C-CA53-4705-95CE-BAE1FBE012F0}"/>
              </a:ext>
            </a:extLst>
          </p:cNvPr>
          <p:cNvGrpSpPr>
            <a:grpSpLocks/>
          </p:cNvGrpSpPr>
          <p:nvPr/>
        </p:nvGrpSpPr>
        <p:grpSpPr bwMode="auto">
          <a:xfrm>
            <a:off x="1738313" y="1317625"/>
            <a:ext cx="3816350" cy="2305050"/>
            <a:chOff x="214282" y="1514880"/>
            <a:chExt cx="3816350" cy="2305050"/>
          </a:xfrm>
        </p:grpSpPr>
        <p:sp>
          <p:nvSpPr>
            <p:cNvPr id="26660" name="Freeform 47">
              <a:extLst>
                <a:ext uri="{FF2B5EF4-FFF2-40B4-BE49-F238E27FC236}">
                  <a16:creationId xmlns:a16="http://schemas.microsoft.com/office/drawing/2014/main" id="{43AD505B-2DBC-4A64-9E20-2DC9B8A2D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995" y="2524529"/>
              <a:ext cx="211120" cy="300039"/>
            </a:xfrm>
            <a:custGeom>
              <a:avLst/>
              <a:gdLst>
                <a:gd name="T0" fmla="*/ 121 w 121"/>
                <a:gd name="T1" fmla="*/ 0 h 144"/>
                <a:gd name="T2" fmla="*/ 0 w 121"/>
                <a:gd name="T3" fmla="*/ 144 h 1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61" name="Freeform 48">
              <a:extLst>
                <a:ext uri="{FF2B5EF4-FFF2-40B4-BE49-F238E27FC236}">
                  <a16:creationId xmlns:a16="http://schemas.microsoft.com/office/drawing/2014/main" id="{70BE8BB7-B833-4F65-BB73-F6D4974A3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29" y="2486429"/>
              <a:ext cx="214314" cy="323852"/>
            </a:xfrm>
            <a:custGeom>
              <a:avLst/>
              <a:gdLst>
                <a:gd name="T0" fmla="*/ 0 w 115"/>
                <a:gd name="T1" fmla="*/ 0 h 147"/>
                <a:gd name="T2" fmla="*/ 115 w 115"/>
                <a:gd name="T3" fmla="*/ 147 h 14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Oval 31">
              <a:extLst>
                <a:ext uri="{FF2B5EF4-FFF2-40B4-BE49-F238E27FC236}">
                  <a16:creationId xmlns:a16="http://schemas.microsoft.com/office/drawing/2014/main" id="{A15BDF53-2DC2-46AE-8B60-41D185BA8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707" y="1514880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35" name="Oval 32">
              <a:extLst>
                <a:ext uri="{FF2B5EF4-FFF2-40B4-BE49-F238E27FC236}">
                  <a16:creationId xmlns:a16="http://schemas.microsoft.com/office/drawing/2014/main" id="{43B2DBEC-3751-4C0C-968A-54A4714F5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44" y="21641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36" name="Oval 33">
              <a:extLst>
                <a:ext uri="{FF2B5EF4-FFF2-40B4-BE49-F238E27FC236}">
                  <a16:creationId xmlns:a16="http://schemas.microsoft.com/office/drawing/2014/main" id="{27658934-5B16-403F-8539-63D882882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707" y="216416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37" name="Oval 34">
              <a:extLst>
                <a:ext uri="{FF2B5EF4-FFF2-40B4-BE49-F238E27FC236}">
                  <a16:creationId xmlns:a16="http://schemas.microsoft.com/office/drawing/2014/main" id="{CC4EC423-531B-4AAA-83D7-29F807223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69" y="21641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38" name="Oval 35">
              <a:extLst>
                <a:ext uri="{FF2B5EF4-FFF2-40B4-BE49-F238E27FC236}">
                  <a16:creationId xmlns:a16="http://schemas.microsoft.com/office/drawing/2014/main" id="{746F8E06-E982-478A-9D7C-044E792CD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282" y="281186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39" name="Oval 36">
              <a:extLst>
                <a:ext uri="{FF2B5EF4-FFF2-40B4-BE49-F238E27FC236}">
                  <a16:creationId xmlns:a16="http://schemas.microsoft.com/office/drawing/2014/main" id="{1AC7B891-8E8F-4D1F-A744-4F59FB8D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19" y="28118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40" name="Oval 37">
              <a:extLst>
                <a:ext uri="{FF2B5EF4-FFF2-40B4-BE49-F238E27FC236}">
                  <a16:creationId xmlns:a16="http://schemas.microsoft.com/office/drawing/2014/main" id="{1FA77A6A-07DF-4E0A-B496-63E5E03B2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707" y="281186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41" name="Oval 38">
              <a:extLst>
                <a:ext uri="{FF2B5EF4-FFF2-40B4-BE49-F238E27FC236}">
                  <a16:creationId xmlns:a16="http://schemas.microsoft.com/office/drawing/2014/main" id="{827CD18E-CC62-4616-8EC1-33EC2F7D1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707" y="345956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J</a:t>
              </a:r>
            </a:p>
          </p:txBody>
        </p:sp>
        <p:sp>
          <p:nvSpPr>
            <p:cNvPr id="42" name="Oval 39">
              <a:extLst>
                <a:ext uri="{FF2B5EF4-FFF2-40B4-BE49-F238E27FC236}">
                  <a16:creationId xmlns:a16="http://schemas.microsoft.com/office/drawing/2014/main" id="{8F268ED7-59B5-4E4D-A91B-377BCDD2D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407" y="281186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43" name="Oval 40">
              <a:extLst>
                <a:ext uri="{FF2B5EF4-FFF2-40B4-BE49-F238E27FC236}">
                  <a16:creationId xmlns:a16="http://schemas.microsoft.com/office/drawing/2014/main" id="{97070EE7-2E0E-42B0-B6E8-D7E2C62D7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569" y="28118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44" name="Oval 41">
              <a:extLst>
                <a:ext uri="{FF2B5EF4-FFF2-40B4-BE49-F238E27FC236}">
                  <a16:creationId xmlns:a16="http://schemas.microsoft.com/office/drawing/2014/main" id="{D99D8D04-B5FB-4C61-BFF4-C491EA802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07" y="345956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K</a:t>
              </a:r>
            </a:p>
          </p:txBody>
        </p:sp>
        <p:sp>
          <p:nvSpPr>
            <p:cNvPr id="45" name="Oval 42">
              <a:extLst>
                <a:ext uri="{FF2B5EF4-FFF2-40B4-BE49-F238E27FC236}">
                  <a16:creationId xmlns:a16="http://schemas.microsoft.com/office/drawing/2014/main" id="{88F3327F-F3F0-4B63-9454-13FC63A0A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7332" y="345956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46" name="Oval 43">
              <a:extLst>
                <a:ext uri="{FF2B5EF4-FFF2-40B4-BE49-F238E27FC236}">
                  <a16:creationId xmlns:a16="http://schemas.microsoft.com/office/drawing/2014/main" id="{BF52462A-992A-409A-A51B-FF769C563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269" y="34595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M</a:t>
              </a:r>
            </a:p>
          </p:txBody>
        </p:sp>
        <p:sp>
          <p:nvSpPr>
            <p:cNvPr id="26675" name="Line 44">
              <a:extLst>
                <a:ext uri="{FF2B5EF4-FFF2-40B4-BE49-F238E27FC236}">
                  <a16:creationId xmlns:a16="http://schemas.microsoft.com/office/drawing/2014/main" id="{0911DD82-4EF0-47DC-A479-5B6E036452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9924" y="1745068"/>
              <a:ext cx="725482" cy="444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76" name="Line 45">
              <a:extLst>
                <a:ext uri="{FF2B5EF4-FFF2-40B4-BE49-F238E27FC236}">
                  <a16:creationId xmlns:a16="http://schemas.microsoft.com/office/drawing/2014/main" id="{4A8F8D34-408C-4A7A-96FA-B79A71559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507" y="1875243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77" name="Line 46">
              <a:extLst>
                <a:ext uri="{FF2B5EF4-FFF2-40B4-BE49-F238E27FC236}">
                  <a16:creationId xmlns:a16="http://schemas.microsoft.com/office/drawing/2014/main" id="{453EA805-BDB4-40F9-ADF4-BA6D85AEE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595" y="1760943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78" name="Line 49">
              <a:extLst>
                <a:ext uri="{FF2B5EF4-FFF2-40B4-BE49-F238E27FC236}">
                  <a16:creationId xmlns:a16="http://schemas.microsoft.com/office/drawing/2014/main" id="{AE502AF0-A4D4-411A-921A-D5C768323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270" y="257056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79" name="Line 50">
              <a:extLst>
                <a:ext uri="{FF2B5EF4-FFF2-40B4-BE49-F238E27FC236}">
                  <a16:creationId xmlns:a16="http://schemas.microsoft.com/office/drawing/2014/main" id="{A6D7694B-FC44-45B4-BE8B-CAFAC5139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270" y="317223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80" name="Freeform 51">
              <a:extLst>
                <a:ext uri="{FF2B5EF4-FFF2-40B4-BE49-F238E27FC236}">
                  <a16:creationId xmlns:a16="http://schemas.microsoft.com/office/drawing/2014/main" id="{C0845C63-E9C1-483F-A9CC-36C26A8FB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182" y="2510243"/>
              <a:ext cx="220663" cy="301625"/>
            </a:xfrm>
            <a:custGeom>
              <a:avLst/>
              <a:gdLst>
                <a:gd name="T0" fmla="*/ 139 w 139"/>
                <a:gd name="T1" fmla="*/ 0 h 190"/>
                <a:gd name="T2" fmla="*/ 0 w 139"/>
                <a:gd name="T3" fmla="*/ 190 h 1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81" name="Freeform 52">
              <a:extLst>
                <a:ext uri="{FF2B5EF4-FFF2-40B4-BE49-F238E27FC236}">
                  <a16:creationId xmlns:a16="http://schemas.microsoft.com/office/drawing/2014/main" id="{7D23BB9F-9235-4A4B-BD8B-C4098356F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920" y="2481668"/>
              <a:ext cx="265112" cy="330200"/>
            </a:xfrm>
            <a:custGeom>
              <a:avLst/>
              <a:gdLst>
                <a:gd name="T0" fmla="*/ 0 w 167"/>
                <a:gd name="T1" fmla="*/ 0 h 208"/>
                <a:gd name="T2" fmla="*/ 167 w 167"/>
                <a:gd name="T3" fmla="*/ 208 h 2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82" name="Line 53">
              <a:extLst>
                <a:ext uri="{FF2B5EF4-FFF2-40B4-BE49-F238E27FC236}">
                  <a16:creationId xmlns:a16="http://schemas.microsoft.com/office/drawing/2014/main" id="{AD1771C7-3BF7-48F7-9D32-6C26C93614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6657" y="3100793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83" name="Line 54">
              <a:extLst>
                <a:ext uri="{FF2B5EF4-FFF2-40B4-BE49-F238E27FC236}">
                  <a16:creationId xmlns:a16="http://schemas.microsoft.com/office/drawing/2014/main" id="{383A5FF5-0E87-45E6-9B45-1D4760B18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9895" y="317223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84" name="Freeform 55">
              <a:extLst>
                <a:ext uri="{FF2B5EF4-FFF2-40B4-BE49-F238E27FC236}">
                  <a16:creationId xmlns:a16="http://schemas.microsoft.com/office/drawing/2014/main" id="{5D3DD6A8-8C06-4B8B-956A-7F4272B2D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595" y="3081743"/>
              <a:ext cx="447675" cy="390525"/>
            </a:xfrm>
            <a:custGeom>
              <a:avLst/>
              <a:gdLst>
                <a:gd name="T0" fmla="*/ 0 w 282"/>
                <a:gd name="T1" fmla="*/ 0 h 246"/>
                <a:gd name="T2" fmla="*/ 282 w 282"/>
                <a:gd name="T3" fmla="*/ 246 h 24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92D0C9F0-4244-45EF-BB63-9B3E75F0EA31}"/>
              </a:ext>
            </a:extLst>
          </p:cNvPr>
          <p:cNvGrpSpPr>
            <a:grpSpLocks/>
          </p:cNvGrpSpPr>
          <p:nvPr/>
        </p:nvGrpSpPr>
        <p:grpSpPr bwMode="auto">
          <a:xfrm>
            <a:off x="2881314" y="5072063"/>
            <a:ext cx="2428875" cy="1001712"/>
            <a:chOff x="1357290" y="5072074"/>
            <a:chExt cx="2428892" cy="1002391"/>
          </a:xfrm>
        </p:grpSpPr>
        <p:sp>
          <p:nvSpPr>
            <p:cNvPr id="26658" name="TextBox 56">
              <a:extLst>
                <a:ext uri="{FF2B5EF4-FFF2-40B4-BE49-F238E27FC236}">
                  <a16:creationId xmlns:a16="http://schemas.microsoft.com/office/drawing/2014/main" id="{6736173B-49D0-4532-B271-2A886DA42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7290" y="5643578"/>
              <a:ext cx="242889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200" b="1" i="1">
                  <a:solidFill>
                    <a:srgbClr val="CC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2200" b="1">
                  <a:solidFill>
                    <a:srgbClr val="CC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=</a:t>
              </a:r>
              <a:r>
                <a:rPr kumimoji="0" lang="zh-CN" altLang="en-US" sz="2200" b="1">
                  <a:solidFill>
                    <a:srgbClr val="CC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度之和</a:t>
              </a:r>
              <a:r>
                <a:rPr kumimoji="0" lang="en-US" altLang="zh-CN" sz="2200" b="1">
                  <a:solidFill>
                    <a:srgbClr val="CC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+1</a:t>
              </a:r>
              <a:endParaRPr kumimoji="0"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" name="下箭头 57">
              <a:extLst>
                <a:ext uri="{FF2B5EF4-FFF2-40B4-BE49-F238E27FC236}">
                  <a16:creationId xmlns:a16="http://schemas.microsoft.com/office/drawing/2014/main" id="{3435519F-B102-4E29-910F-5E5E29FBBF60}"/>
                </a:ext>
              </a:extLst>
            </p:cNvPr>
            <p:cNvSpPr/>
            <p:nvPr/>
          </p:nvSpPr>
          <p:spPr>
            <a:xfrm>
              <a:off x="2357422" y="5072074"/>
              <a:ext cx="285752" cy="42891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4E82359-471F-45A0-B39C-44B3CC1D1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6" y="4017963"/>
            <a:ext cx="4651375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这样分支数与结点数相同</a:t>
            </a:r>
            <a:endParaRPr kumimoji="0" lang="en-US" altLang="zh-CN" sz="22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2200" b="1" dirty="0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kumimoji="0" lang="zh-CN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" panose="05000000000000000000" pitchFamily="2" charset="2"/>
              </a:rPr>
              <a:t>  </a:t>
            </a:r>
            <a:r>
              <a:rPr kumimoji="0" lang="zh-CN" altLang="en-US" sz="2200" b="1" dirty="0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实际分支数</a:t>
            </a:r>
            <a:r>
              <a:rPr kumimoji="0" lang="en-US" altLang="zh-CN" sz="2200" b="1" dirty="0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= </a:t>
            </a:r>
            <a:r>
              <a:rPr kumimoji="0" lang="zh-CN" altLang="en-US" sz="2200" b="1" dirty="0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结点数</a:t>
            </a:r>
            <a:r>
              <a:rPr kumimoji="0" lang="en-US" altLang="zh-CN" sz="2200" b="1" i="1" dirty="0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200" b="1" dirty="0">
                <a:solidFill>
                  <a:srgbClr val="CC00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-</a:t>
            </a:r>
            <a:r>
              <a:rPr kumimoji="0" lang="en-US" altLang="zh-CN" sz="2200" b="1" dirty="0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endParaRPr kumimoji="0" lang="zh-CN" altLang="en-US" sz="2200" b="1" dirty="0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grpSp>
        <p:nvGrpSpPr>
          <p:cNvPr id="26630" name="组合 89">
            <a:extLst>
              <a:ext uri="{FF2B5EF4-FFF2-40B4-BE49-F238E27FC236}">
                <a16:creationId xmlns:a16="http://schemas.microsoft.com/office/drawing/2014/main" id="{4BB05998-20FA-4188-A7FA-B8B4FB5F4A89}"/>
              </a:ext>
            </a:extLst>
          </p:cNvPr>
          <p:cNvGrpSpPr>
            <a:grpSpLocks/>
          </p:cNvGrpSpPr>
          <p:nvPr/>
        </p:nvGrpSpPr>
        <p:grpSpPr bwMode="auto">
          <a:xfrm>
            <a:off x="6208713" y="660400"/>
            <a:ext cx="3816350" cy="3214688"/>
            <a:chOff x="4684740" y="857232"/>
            <a:chExt cx="3816350" cy="3214710"/>
          </a:xfrm>
        </p:grpSpPr>
        <p:sp>
          <p:nvSpPr>
            <p:cNvPr id="26632" name="Freeform 47">
              <a:extLst>
                <a:ext uri="{FF2B5EF4-FFF2-40B4-BE49-F238E27FC236}">
                  <a16:creationId xmlns:a16="http://schemas.microsoft.com/office/drawing/2014/main" id="{6715EF52-FCAE-4899-95C9-435C22058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452" y="2483035"/>
              <a:ext cx="219051" cy="450669"/>
            </a:xfrm>
            <a:custGeom>
              <a:avLst/>
              <a:gdLst>
                <a:gd name="T0" fmla="*/ 121 w 121"/>
                <a:gd name="T1" fmla="*/ 0 h 144"/>
                <a:gd name="T2" fmla="*/ 0 w 121"/>
                <a:gd name="T3" fmla="*/ 144 h 1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3" name="Freeform 48">
              <a:extLst>
                <a:ext uri="{FF2B5EF4-FFF2-40B4-BE49-F238E27FC236}">
                  <a16:creationId xmlns:a16="http://schemas.microsoft.com/office/drawing/2014/main" id="{CE37AB3A-3306-4D91-8015-E798FB09C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80" y="2483035"/>
              <a:ext cx="277821" cy="436382"/>
            </a:xfrm>
            <a:custGeom>
              <a:avLst/>
              <a:gdLst>
                <a:gd name="T0" fmla="*/ 0 w 115"/>
                <a:gd name="T1" fmla="*/ 0 h 147"/>
                <a:gd name="T2" fmla="*/ 115 w 115"/>
                <a:gd name="T3" fmla="*/ 147 h 14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Oval 31">
              <a:extLst>
                <a:ext uri="{FF2B5EF4-FFF2-40B4-BE49-F238E27FC236}">
                  <a16:creationId xmlns:a16="http://schemas.microsoft.com/office/drawing/2014/main" id="{E11E7820-5D95-4808-A371-BBD75541F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165" y="1228710"/>
              <a:ext cx="360362" cy="3603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66" name="Oval 32">
              <a:extLst>
                <a:ext uri="{FF2B5EF4-FFF2-40B4-BE49-F238E27FC236}">
                  <a16:creationId xmlns:a16="http://schemas.microsoft.com/office/drawing/2014/main" id="{B3F610BF-6D89-4318-B98E-EFD3B94B4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102" y="2130416"/>
              <a:ext cx="360363" cy="3603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67" name="Oval 33">
              <a:extLst>
                <a:ext uri="{FF2B5EF4-FFF2-40B4-BE49-F238E27FC236}">
                  <a16:creationId xmlns:a16="http://schemas.microsoft.com/office/drawing/2014/main" id="{74A245A0-E422-43FD-900B-5C04EE4BF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165" y="2130416"/>
              <a:ext cx="360362" cy="3603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68" name="Oval 34">
              <a:extLst>
                <a:ext uri="{FF2B5EF4-FFF2-40B4-BE49-F238E27FC236}">
                  <a16:creationId xmlns:a16="http://schemas.microsoft.com/office/drawing/2014/main" id="{FDC85A61-E5D3-420B-B8B9-95C7ECFE5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27" y="2130416"/>
              <a:ext cx="360363" cy="3603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69" name="Oval 35">
              <a:extLst>
                <a:ext uri="{FF2B5EF4-FFF2-40B4-BE49-F238E27FC236}">
                  <a16:creationId xmlns:a16="http://schemas.microsoft.com/office/drawing/2014/main" id="{1912CC83-4628-411A-965B-22CF5D86C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740" y="2920996"/>
              <a:ext cx="360362" cy="3603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70" name="Oval 36">
              <a:extLst>
                <a:ext uri="{FF2B5EF4-FFF2-40B4-BE49-F238E27FC236}">
                  <a16:creationId xmlns:a16="http://schemas.microsoft.com/office/drawing/2014/main" id="{3791FE60-4AEB-41BF-BD1E-FF064F238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877" y="2920996"/>
              <a:ext cx="360363" cy="3603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71" name="Oval 37">
              <a:extLst>
                <a:ext uri="{FF2B5EF4-FFF2-40B4-BE49-F238E27FC236}">
                  <a16:creationId xmlns:a16="http://schemas.microsoft.com/office/drawing/2014/main" id="{28CB5783-9673-4947-8B8A-A83449ABC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165" y="2920996"/>
              <a:ext cx="360362" cy="3603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72" name="Oval 38">
              <a:extLst>
                <a:ext uri="{FF2B5EF4-FFF2-40B4-BE49-F238E27FC236}">
                  <a16:creationId xmlns:a16="http://schemas.microsoft.com/office/drawing/2014/main" id="{88949C97-DF59-442B-8477-FE6BB17D0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165" y="3711577"/>
              <a:ext cx="360362" cy="3603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J</a:t>
              </a:r>
            </a:p>
          </p:txBody>
        </p:sp>
        <p:sp>
          <p:nvSpPr>
            <p:cNvPr id="73" name="Oval 39">
              <a:extLst>
                <a:ext uri="{FF2B5EF4-FFF2-40B4-BE49-F238E27FC236}">
                  <a16:creationId xmlns:a16="http://schemas.microsoft.com/office/drawing/2014/main" id="{8E930A2A-BB7F-4A8C-9540-DDA77FBBA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0865" y="2920996"/>
              <a:ext cx="360362" cy="3603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74" name="Oval 40">
              <a:extLst>
                <a:ext uri="{FF2B5EF4-FFF2-40B4-BE49-F238E27FC236}">
                  <a16:creationId xmlns:a16="http://schemas.microsoft.com/office/drawing/2014/main" id="{189B3DFF-22E5-401F-92C0-11A182F5E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3027" y="2920996"/>
              <a:ext cx="360363" cy="3603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75" name="Oval 41">
              <a:extLst>
                <a:ext uri="{FF2B5EF4-FFF2-40B4-BE49-F238E27FC236}">
                  <a16:creationId xmlns:a16="http://schemas.microsoft.com/office/drawing/2014/main" id="{50BF015B-19BB-4BB7-B561-39B8C36AE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65" y="3711577"/>
              <a:ext cx="360362" cy="3603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K</a:t>
              </a:r>
            </a:p>
          </p:txBody>
        </p:sp>
        <p:sp>
          <p:nvSpPr>
            <p:cNvPr id="76" name="Oval 42">
              <a:extLst>
                <a:ext uri="{FF2B5EF4-FFF2-40B4-BE49-F238E27FC236}">
                  <a16:creationId xmlns:a16="http://schemas.microsoft.com/office/drawing/2014/main" id="{8B5A1C59-837A-408B-8822-318A1B85B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790" y="3711577"/>
              <a:ext cx="360362" cy="3603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77" name="Oval 43">
              <a:extLst>
                <a:ext uri="{FF2B5EF4-FFF2-40B4-BE49-F238E27FC236}">
                  <a16:creationId xmlns:a16="http://schemas.microsoft.com/office/drawing/2014/main" id="{C8D4A9AD-3CF7-458C-9010-238689840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0727" y="3711577"/>
              <a:ext cx="360363" cy="3603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M</a:t>
              </a:r>
            </a:p>
          </p:txBody>
        </p:sp>
        <p:sp>
          <p:nvSpPr>
            <p:cNvPr id="26647" name="Line 44">
              <a:extLst>
                <a:ext uri="{FF2B5EF4-FFF2-40B4-BE49-F238E27FC236}">
                  <a16:creationId xmlns:a16="http://schemas.microsoft.com/office/drawing/2014/main" id="{8062669F-0CAB-4971-AC0E-7BDDA0D4E8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40382" y="1554341"/>
              <a:ext cx="731816" cy="601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8" name="Line 45">
              <a:extLst>
                <a:ext uri="{FF2B5EF4-FFF2-40B4-BE49-F238E27FC236}">
                  <a16:creationId xmlns:a16="http://schemas.microsoft.com/office/drawing/2014/main" id="{6FBECD58-BB25-4603-8D88-0F1D2DB9AD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57438" y="1625779"/>
              <a:ext cx="0" cy="5000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9" name="Line 46">
              <a:extLst>
                <a:ext uri="{FF2B5EF4-FFF2-40B4-BE49-F238E27FC236}">
                  <a16:creationId xmlns:a16="http://schemas.microsoft.com/office/drawing/2014/main" id="{ACA44F65-35C2-4FD1-A18B-6D712F074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7951" y="1554341"/>
              <a:ext cx="712802" cy="6760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0" name="Line 49">
              <a:extLst>
                <a:ext uri="{FF2B5EF4-FFF2-40B4-BE49-F238E27FC236}">
                  <a16:creationId xmlns:a16="http://schemas.microsoft.com/office/drawing/2014/main" id="{B32D94D9-52AC-4ED3-93D1-DB387F916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4403" y="2530409"/>
              <a:ext cx="0" cy="372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1" name="Line 50">
              <a:extLst>
                <a:ext uri="{FF2B5EF4-FFF2-40B4-BE49-F238E27FC236}">
                  <a16:creationId xmlns:a16="http://schemas.microsoft.com/office/drawing/2014/main" id="{DE970F15-13DD-4E5D-884B-441ABEE84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2201" y="3268853"/>
              <a:ext cx="0" cy="442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2" name="Freeform 51">
              <a:extLst>
                <a:ext uri="{FF2B5EF4-FFF2-40B4-BE49-F238E27FC236}">
                  <a16:creationId xmlns:a16="http://schemas.microsoft.com/office/drawing/2014/main" id="{CF0FDFAB-CA22-43A8-BC7A-C5AF08A8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641" y="2483035"/>
              <a:ext cx="211128" cy="437969"/>
            </a:xfrm>
            <a:custGeom>
              <a:avLst/>
              <a:gdLst>
                <a:gd name="T0" fmla="*/ 139 w 139"/>
                <a:gd name="T1" fmla="*/ 0 h 190"/>
                <a:gd name="T2" fmla="*/ 0 w 139"/>
                <a:gd name="T3" fmla="*/ 190 h 1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3" name="Freeform 52">
              <a:extLst>
                <a:ext uri="{FF2B5EF4-FFF2-40B4-BE49-F238E27FC236}">
                  <a16:creationId xmlns:a16="http://schemas.microsoft.com/office/drawing/2014/main" id="{5C104118-FAD6-49E8-9F6C-394C59441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8082" y="2483035"/>
              <a:ext cx="279408" cy="437969"/>
            </a:xfrm>
            <a:custGeom>
              <a:avLst/>
              <a:gdLst>
                <a:gd name="T0" fmla="*/ 0 w 167"/>
                <a:gd name="T1" fmla="*/ 0 h 208"/>
                <a:gd name="T2" fmla="*/ 167 w 167"/>
                <a:gd name="T3" fmla="*/ 208 h 2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4" name="Line 53">
              <a:extLst>
                <a:ext uri="{FF2B5EF4-FFF2-40B4-BE49-F238E27FC236}">
                  <a16:creationId xmlns:a16="http://schemas.microsoft.com/office/drawing/2014/main" id="{1CA8373F-53F4-49F4-BDEC-EAF55A7D6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77114" y="3197415"/>
              <a:ext cx="395281" cy="514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5" name="Line 54">
              <a:extLst>
                <a:ext uri="{FF2B5EF4-FFF2-40B4-BE49-F238E27FC236}">
                  <a16:creationId xmlns:a16="http://schemas.microsoft.com/office/drawing/2014/main" id="{1A8D852A-199C-465A-9ECC-C65C019E73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92384" y="3268853"/>
              <a:ext cx="0" cy="442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6" name="Freeform 55">
              <a:extLst>
                <a:ext uri="{FF2B5EF4-FFF2-40B4-BE49-F238E27FC236}">
                  <a16:creationId xmlns:a16="http://schemas.microsoft.com/office/drawing/2014/main" id="{797259BE-863F-4DCB-A1F4-6A9C01223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48" y="3197415"/>
              <a:ext cx="409580" cy="526865"/>
            </a:xfrm>
            <a:custGeom>
              <a:avLst/>
              <a:gdLst>
                <a:gd name="T0" fmla="*/ 0 w 282"/>
                <a:gd name="T1" fmla="*/ 0 h 246"/>
                <a:gd name="T2" fmla="*/ 282 w 282"/>
                <a:gd name="T3" fmla="*/ 246 h 24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B0360B9-C2BC-4896-A001-7E7C0619CB8F}"/>
                </a:ext>
              </a:extLst>
            </p:cNvPr>
            <p:cNvCxnSpPr/>
            <p:nvPr/>
          </p:nvCxnSpPr>
          <p:spPr>
            <a:xfrm rot="5400000">
              <a:off x="6230964" y="962008"/>
              <a:ext cx="390528" cy="1809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右箭头 90">
            <a:extLst>
              <a:ext uri="{FF2B5EF4-FFF2-40B4-BE49-F238E27FC236}">
                <a16:creationId xmlns:a16="http://schemas.microsoft.com/office/drawing/2014/main" id="{F2408D57-EB11-443D-9578-5F9C39025A6E}"/>
              </a:ext>
            </a:extLst>
          </p:cNvPr>
          <p:cNvSpPr/>
          <p:nvPr/>
        </p:nvSpPr>
        <p:spPr>
          <a:xfrm>
            <a:off x="5453063" y="2017714"/>
            <a:ext cx="571500" cy="3571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white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0978E73-A61F-47C2-AA31-663DA542E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190166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zh-CN" altLang="en-US" sz="2400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F6D4102B-721B-4D60-8546-293F03139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0870"/>
            <a:ext cx="9331890" cy="137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kumimoji="0" lang="zh-CN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kumimoji="0"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一棵度为</a:t>
            </a:r>
            <a:r>
              <a:rPr kumimoji="0"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的树</a:t>
            </a:r>
            <a:r>
              <a:rPr kumimoji="0"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中，若有</a:t>
            </a:r>
            <a:r>
              <a:rPr kumimoji="0"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20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个度为</a:t>
            </a:r>
            <a:r>
              <a:rPr kumimoji="0"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的结点，</a:t>
            </a:r>
            <a:r>
              <a:rPr kumimoji="0"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个度为</a:t>
            </a:r>
            <a:r>
              <a:rPr kumimoji="0"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的结点，</a:t>
            </a:r>
            <a:r>
              <a:rPr kumimoji="0"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个度为</a:t>
            </a:r>
            <a:r>
              <a:rPr kumimoji="0"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的结点，</a:t>
            </a:r>
            <a:r>
              <a:rPr kumimoji="0"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个度为</a:t>
            </a:r>
            <a:r>
              <a:rPr kumimoji="0"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的结点，则树</a:t>
            </a:r>
            <a:r>
              <a:rPr kumimoji="0"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的叶子结点个数是</a:t>
            </a:r>
            <a:r>
              <a:rPr kumimoji="0"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   )</a:t>
            </a:r>
            <a:r>
              <a:rPr kumimoji="0"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kumimoji="0"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A.41	   </a:t>
            </a:r>
            <a:r>
              <a:rPr kumimoji="0"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B.82</a:t>
            </a:r>
            <a:r>
              <a:rPr kumimoji="0"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C.113		D.122</a:t>
            </a:r>
          </a:p>
        </p:txBody>
      </p:sp>
      <p:sp>
        <p:nvSpPr>
          <p:cNvPr id="279556" name="Text Box 4">
            <a:extLst>
              <a:ext uri="{FF2B5EF4-FFF2-40B4-BE49-F238E27FC236}">
                <a16:creationId xmlns:a16="http://schemas.microsoft.com/office/drawing/2014/main" id="{D58909E7-6F93-4377-8F3D-25B7D9567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5765170"/>
            <a:ext cx="4464050" cy="430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200" b="1" dirty="0">
                <a:solidFill>
                  <a:srgbClr val="FF3300"/>
                </a:solidFill>
                <a:latin typeface="Calibri"/>
                <a:ea typeface="楷体" pitchFamily="49" charset="-122"/>
                <a:cs typeface="Times New Roman" pitchFamily="18" charset="0"/>
              </a:rPr>
              <a:t>注：本题为</a:t>
            </a:r>
            <a:r>
              <a:rPr lang="en-US" altLang="zh-CN" sz="2200" b="1" dirty="0">
                <a:solidFill>
                  <a:srgbClr val="FF3300"/>
                </a:solidFill>
                <a:latin typeface="Calibri"/>
                <a:ea typeface="楷体" pitchFamily="49" charset="-122"/>
                <a:cs typeface="Times New Roman" pitchFamily="18" charset="0"/>
              </a:rPr>
              <a:t>2010</a:t>
            </a:r>
            <a:r>
              <a:rPr lang="zh-CN" altLang="en-US" sz="2200" b="1" dirty="0">
                <a:solidFill>
                  <a:srgbClr val="FF3300"/>
                </a:solidFill>
                <a:latin typeface="Calibri"/>
                <a:ea typeface="楷体" pitchFamily="49" charset="-122"/>
                <a:cs typeface="Times New Roman" pitchFamily="18" charset="0"/>
              </a:rPr>
              <a:t>年全国考研题</a:t>
            </a:r>
          </a:p>
        </p:txBody>
      </p:sp>
      <p:sp>
        <p:nvSpPr>
          <p:cNvPr id="279558" name="Text Box 6">
            <a:extLst>
              <a:ext uri="{FF2B5EF4-FFF2-40B4-BE49-F238E27FC236}">
                <a16:creationId xmlns:a16="http://schemas.microsoft.com/office/drawing/2014/main" id="{9C50B906-7504-49CA-A74D-D63375F34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1" y="2675418"/>
            <a:ext cx="62150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2200" b="1" i="1">
                <a:solidFill>
                  <a:srgbClr val="3333FF"/>
                </a:solidFill>
                <a:ea typeface="楷体_GB2312" pitchFamily="49" charset="-122"/>
              </a:rPr>
              <a:t>n </a:t>
            </a:r>
            <a:r>
              <a:rPr kumimoji="0" lang="en-US" altLang="zh-CN" sz="2200" b="1">
                <a:solidFill>
                  <a:srgbClr val="3333FF"/>
                </a:solidFill>
                <a:ea typeface="楷体_GB2312" pitchFamily="49" charset="-122"/>
              </a:rPr>
              <a:t>= </a:t>
            </a:r>
            <a:r>
              <a:rPr kumimoji="0" lang="en-US" altLang="zh-CN" sz="2200" b="1" i="1">
                <a:solidFill>
                  <a:srgbClr val="3333FF"/>
                </a:solidFill>
                <a:ea typeface="楷体_GB2312" pitchFamily="49" charset="-122"/>
              </a:rPr>
              <a:t>n</a:t>
            </a:r>
            <a:r>
              <a:rPr kumimoji="0" lang="en-US" altLang="zh-CN" sz="22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kumimoji="0" lang="en-US" altLang="zh-CN" sz="2200" b="1">
                <a:solidFill>
                  <a:srgbClr val="3333FF"/>
                </a:solidFill>
                <a:ea typeface="楷体_GB2312" pitchFamily="49" charset="-122"/>
              </a:rPr>
              <a:t>+</a:t>
            </a:r>
            <a:r>
              <a:rPr kumimoji="0" lang="en-US" altLang="zh-CN" sz="2200" b="1" i="1">
                <a:solidFill>
                  <a:srgbClr val="3333FF"/>
                </a:solidFill>
                <a:ea typeface="楷体_GB2312" pitchFamily="49" charset="-122"/>
              </a:rPr>
              <a:t>n</a:t>
            </a:r>
            <a:r>
              <a:rPr kumimoji="0" lang="en-US" altLang="zh-CN" sz="2200" b="1" baseline="-25000">
                <a:solidFill>
                  <a:srgbClr val="3333FF"/>
                </a:solidFill>
                <a:ea typeface="楷体_GB2312" pitchFamily="49" charset="-122"/>
              </a:rPr>
              <a:t>1</a:t>
            </a:r>
            <a:r>
              <a:rPr kumimoji="0" lang="en-US" altLang="zh-CN" sz="2200" b="1">
                <a:solidFill>
                  <a:srgbClr val="3333FF"/>
                </a:solidFill>
                <a:ea typeface="楷体_GB2312" pitchFamily="49" charset="-122"/>
              </a:rPr>
              <a:t>+</a:t>
            </a:r>
            <a:r>
              <a:rPr kumimoji="0" lang="en-US" altLang="zh-CN" sz="2200" b="1" i="1">
                <a:solidFill>
                  <a:srgbClr val="3333FF"/>
                </a:solidFill>
                <a:ea typeface="楷体_GB2312" pitchFamily="49" charset="-122"/>
              </a:rPr>
              <a:t>n</a:t>
            </a:r>
            <a:r>
              <a:rPr kumimoji="0" lang="en-US" altLang="zh-CN" sz="22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kumimoji="0" lang="en-US" altLang="zh-CN" sz="2200" b="1">
                <a:solidFill>
                  <a:srgbClr val="3333FF"/>
                </a:solidFill>
                <a:ea typeface="楷体_GB2312" pitchFamily="49" charset="-122"/>
              </a:rPr>
              <a:t>+</a:t>
            </a:r>
            <a:r>
              <a:rPr kumimoji="0" lang="en-US" altLang="zh-CN" sz="2200" b="1" i="1">
                <a:solidFill>
                  <a:srgbClr val="3333FF"/>
                </a:solidFill>
                <a:ea typeface="楷体_GB2312" pitchFamily="49" charset="-122"/>
              </a:rPr>
              <a:t>n</a:t>
            </a:r>
            <a:r>
              <a:rPr kumimoji="0" lang="en-US" altLang="zh-CN" sz="22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kumimoji="0" lang="en-US" altLang="zh-CN" sz="2200" b="1">
                <a:solidFill>
                  <a:srgbClr val="3333FF"/>
                </a:solidFill>
                <a:ea typeface="楷体_GB2312" pitchFamily="49" charset="-122"/>
              </a:rPr>
              <a:t>+</a:t>
            </a:r>
            <a:r>
              <a:rPr kumimoji="0" lang="en-US" altLang="zh-CN" sz="2200" b="1" i="1">
                <a:solidFill>
                  <a:srgbClr val="3333FF"/>
                </a:solidFill>
                <a:ea typeface="楷体_GB2312" pitchFamily="49" charset="-122"/>
              </a:rPr>
              <a:t>n</a:t>
            </a:r>
            <a:r>
              <a:rPr kumimoji="0" lang="en-US" altLang="zh-CN" sz="2200" b="1" baseline="-25000">
                <a:solidFill>
                  <a:srgbClr val="3333FF"/>
                </a:solidFill>
                <a:ea typeface="楷体_GB2312" pitchFamily="49" charset="-122"/>
              </a:rPr>
              <a:t>4  </a:t>
            </a:r>
            <a:r>
              <a:rPr kumimoji="0" lang="en-US" altLang="zh-CN" sz="2200" b="1">
                <a:solidFill>
                  <a:srgbClr val="3333FF"/>
                </a:solidFill>
                <a:ea typeface="楷体_GB2312" pitchFamily="49" charset="-122"/>
              </a:rPr>
              <a:t>=  </a:t>
            </a:r>
            <a:r>
              <a:rPr kumimoji="0" lang="en-US" altLang="zh-CN" sz="2200" b="1" i="1">
                <a:solidFill>
                  <a:srgbClr val="3333FF"/>
                </a:solidFill>
                <a:ea typeface="楷体_GB2312" pitchFamily="49" charset="-122"/>
              </a:rPr>
              <a:t>n</a:t>
            </a:r>
            <a:r>
              <a:rPr kumimoji="0" lang="en-US" altLang="zh-CN" sz="22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kumimoji="0" lang="en-US" altLang="zh-CN" sz="2200" b="1">
                <a:solidFill>
                  <a:srgbClr val="3333FF"/>
                </a:solidFill>
                <a:ea typeface="楷体_GB2312" pitchFamily="49" charset="-122"/>
              </a:rPr>
              <a:t>+10+1+10+20 = </a:t>
            </a:r>
            <a:r>
              <a:rPr kumimoji="0" lang="en-US" altLang="zh-CN" sz="2200" b="1" i="1">
                <a:solidFill>
                  <a:srgbClr val="3333FF"/>
                </a:solidFill>
                <a:ea typeface="楷体_GB2312" pitchFamily="49" charset="-122"/>
              </a:rPr>
              <a:t>n</a:t>
            </a:r>
            <a:r>
              <a:rPr kumimoji="0" lang="en-US" altLang="zh-CN" sz="2200" b="1" baseline="-25000">
                <a:solidFill>
                  <a:srgbClr val="3333FF"/>
                </a:solidFill>
                <a:ea typeface="楷体_GB2312" pitchFamily="49" charset="-122"/>
              </a:rPr>
              <a:t>0</a:t>
            </a:r>
            <a:r>
              <a:rPr kumimoji="0" lang="en-US" altLang="zh-CN" sz="2200" b="1">
                <a:solidFill>
                  <a:srgbClr val="3333FF"/>
                </a:solidFill>
                <a:ea typeface="楷体_GB2312" pitchFamily="49" charset="-122"/>
              </a:rPr>
              <a:t>+41</a:t>
            </a:r>
            <a:r>
              <a:rPr kumimoji="0" lang="zh-CN" altLang="en-US" sz="2200" b="1">
                <a:solidFill>
                  <a:srgbClr val="3333FF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C92690-D568-4B48-ACE9-06B496A6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1" y="3246918"/>
            <a:ext cx="65008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2200" b="1" i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200" b="1">
                <a:solidFill>
                  <a:srgbClr val="3333FF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= </a:t>
            </a:r>
            <a:r>
              <a:rPr kumimoji="0"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度之和 </a:t>
            </a:r>
            <a:r>
              <a:rPr kumimoji="0" lang="en-US" altLang="zh-CN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200" b="1" i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200" b="1" baseline="-2500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+2</a:t>
            </a:r>
            <a:r>
              <a:rPr kumimoji="0" lang="en-US" altLang="zh-CN" sz="2200" b="1" i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200" b="1" baseline="-2500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+3</a:t>
            </a:r>
            <a:r>
              <a:rPr kumimoji="0" lang="en-US" altLang="zh-CN" sz="2200" b="1" i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200" b="1" baseline="-2500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+4</a:t>
            </a:r>
            <a:r>
              <a:rPr kumimoji="0" lang="en-US" altLang="zh-CN" sz="2200" b="1" i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200" b="1" baseline="-2500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  </a:t>
            </a:r>
            <a:r>
              <a:rPr kumimoji="0" lang="en-US" altLang="zh-CN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122</a:t>
            </a:r>
            <a:r>
              <a:rPr kumimoji="0"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，得</a:t>
            </a:r>
            <a:r>
              <a:rPr kumimoji="0" lang="en-US" altLang="zh-CN" sz="2200" b="1" i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0" lang="en-US" altLang="zh-CN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123</a:t>
            </a:r>
            <a:r>
              <a:rPr kumimoji="0"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200" b="1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8FFBC-E8CA-4856-B3DA-49CB90D5D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1" y="3889855"/>
            <a:ext cx="39290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200" b="1" i="1">
                <a:solidFill>
                  <a:srgbClr val="3333FF"/>
                </a:solidFill>
                <a:ea typeface="楷体_GB2312" pitchFamily="49" charset="-122"/>
              </a:rPr>
              <a:t>n</a:t>
            </a:r>
            <a:r>
              <a:rPr kumimoji="0" lang="en-US" altLang="zh-CN" sz="2200" b="1" baseline="-25000">
                <a:solidFill>
                  <a:srgbClr val="3333FF"/>
                </a:solidFill>
                <a:ea typeface="楷体_GB2312" pitchFamily="49" charset="-122"/>
              </a:rPr>
              <a:t>0  </a:t>
            </a:r>
            <a:r>
              <a:rPr kumimoji="0" lang="en-US" altLang="zh-CN" sz="2200" b="1">
                <a:solidFill>
                  <a:srgbClr val="3333FF"/>
                </a:solidFill>
                <a:ea typeface="楷体_GB2312" pitchFamily="49" charset="-122"/>
              </a:rPr>
              <a:t>= </a:t>
            </a:r>
            <a:r>
              <a:rPr kumimoji="0" lang="en-US" altLang="zh-CN" sz="2200" b="1" i="1">
                <a:solidFill>
                  <a:srgbClr val="3333FF"/>
                </a:solidFill>
                <a:ea typeface="楷体_GB2312" pitchFamily="49" charset="-122"/>
              </a:rPr>
              <a:t>n</a:t>
            </a:r>
            <a:r>
              <a:rPr kumimoji="0" lang="en-US" altLang="zh-CN" sz="2200" b="1">
                <a:solidFill>
                  <a:srgbClr val="3333FF"/>
                </a:solidFill>
                <a:latin typeface="宋体" panose="02010600030101010101" pitchFamily="2" charset="-122"/>
              </a:rPr>
              <a:t>-</a:t>
            </a:r>
            <a:r>
              <a:rPr kumimoji="0" lang="en-US" altLang="zh-CN" sz="2200" b="1">
                <a:solidFill>
                  <a:srgbClr val="3333FF"/>
                </a:solidFill>
                <a:ea typeface="楷体_GB2312" pitchFamily="49" charset="-122"/>
              </a:rPr>
              <a:t>41 = 123</a:t>
            </a:r>
            <a:r>
              <a:rPr kumimoji="0" lang="en-US" altLang="zh-CN" sz="2200" b="1">
                <a:solidFill>
                  <a:srgbClr val="3333FF"/>
                </a:solidFill>
                <a:latin typeface="宋体" panose="02010600030101010101" pitchFamily="2" charset="-122"/>
              </a:rPr>
              <a:t>-</a:t>
            </a:r>
            <a:r>
              <a:rPr kumimoji="0" lang="en-US" altLang="zh-CN" sz="2200" b="1">
                <a:solidFill>
                  <a:srgbClr val="3333FF"/>
                </a:solidFill>
                <a:ea typeface="楷体_GB2312" pitchFamily="49" charset="-122"/>
              </a:rPr>
              <a:t>41 = 82</a:t>
            </a:r>
            <a:r>
              <a:rPr kumimoji="0" lang="zh-CN" altLang="en-US" sz="2200" b="1">
                <a:solidFill>
                  <a:srgbClr val="3333FF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D916E-42DA-4588-97CE-ABCB833F8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9" y="4532793"/>
            <a:ext cx="2071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答案为</a:t>
            </a:r>
            <a:r>
              <a:rPr kumimoji="0" lang="en-US" altLang="zh-CN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1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7BCFB-A7AA-42E7-9430-CCB3F2A75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2137256"/>
            <a:ext cx="85725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结点个数表示：</a:t>
            </a:r>
            <a:r>
              <a:rPr kumimoji="0" lang="en-US" altLang="zh-CN" sz="2200" b="1" i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为总结点个数，</a:t>
            </a:r>
            <a:r>
              <a:rPr kumimoji="0" lang="en-US" altLang="zh-CN" sz="2200" b="1" i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200" b="1" i="1" baseline="-2500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为度为</a:t>
            </a:r>
            <a:r>
              <a:rPr kumimoji="0" lang="en-US" altLang="zh-CN" sz="2200" b="1" i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200" b="1">
                <a:solidFill>
                  <a:srgbClr val="3333FF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kumimoji="0" lang="en-US" altLang="zh-CN" sz="2200" b="1" i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200" b="1">
                <a:solidFill>
                  <a:srgbClr val="3333FF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kumimoji="0" lang="en-US" altLang="zh-CN" sz="2200" b="1" i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）的结点个数</a:t>
            </a:r>
          </a:p>
        </p:txBody>
      </p:sp>
      <p:sp>
        <p:nvSpPr>
          <p:cNvPr id="27658" name="灯片编号占位符 10">
            <a:extLst>
              <a:ext uri="{FF2B5EF4-FFF2-40B4-BE49-F238E27FC236}">
                <a16:creationId xmlns:a16="http://schemas.microsoft.com/office/drawing/2014/main" id="{ABEC1FF2-5ECB-483B-8665-5BD9FC22CD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304257-BE98-4A5F-AEA4-D588B2D621BC}" type="slidenum">
              <a:rPr kumimoji="0" lang="en-US" altLang="zh-CN" sz="1200" b="1">
                <a:solidFill>
                  <a:srgbClr val="898989"/>
                </a:solidFill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kumimoji="0" lang="en-US" altLang="zh-CN" sz="1200" b="1">
              <a:solidFill>
                <a:srgbClr val="898989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6" grpId="0" animBg="1"/>
      <p:bldP spid="279558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279428-C4AC-4D6E-B54A-0B0B9ED6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1"/>
            <a:ext cx="5867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FF0000"/>
                </a:solidFill>
                <a:ea typeface="隶书" panose="02010509060101010101" pitchFamily="49" charset="-122"/>
              </a:rPr>
              <a:t>6.1 </a:t>
            </a:r>
            <a:r>
              <a:rPr lang="zh-CN" altLang="en-US" sz="4000" b="1">
                <a:solidFill>
                  <a:srgbClr val="FF0000"/>
                </a:solidFill>
                <a:ea typeface="隶书" panose="02010509060101010101" pitchFamily="49" charset="-122"/>
              </a:rPr>
              <a:t>树的定义和基本术语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0243" name="Text Box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A9EB1FF-7241-4EFA-B8F6-A49947F63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219201"/>
            <a:ext cx="541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008080"/>
                </a:solidFill>
                <a:ea typeface="隶书" panose="02010509060101010101" pitchFamily="49" charset="-122"/>
              </a:rPr>
              <a:t>6.2</a:t>
            </a:r>
            <a:r>
              <a:rPr lang="en-US" altLang="zh-CN" sz="4000" b="1">
                <a:solidFill>
                  <a:srgbClr val="00808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4000" b="1">
                <a:solidFill>
                  <a:srgbClr val="00808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二叉树</a:t>
            </a:r>
            <a:endParaRPr lang="zh-CN" altLang="en-US" sz="2400">
              <a:solidFill>
                <a:srgbClr val="333333"/>
              </a:solidFill>
            </a:endParaRPr>
          </a:p>
        </p:txBody>
      </p:sp>
      <p:sp>
        <p:nvSpPr>
          <p:cNvPr id="10244" name="Text Box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43F98A3-CD54-469B-99FC-358938832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133601"/>
            <a:ext cx="5251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008080"/>
                </a:solidFill>
                <a:ea typeface="隶书" panose="02010509060101010101" pitchFamily="49" charset="-122"/>
              </a:rPr>
              <a:t>6.3 </a:t>
            </a:r>
            <a:r>
              <a:rPr lang="zh-CN" altLang="en-US" sz="4000" b="1">
                <a:solidFill>
                  <a:srgbClr val="008080"/>
                </a:solidFill>
                <a:ea typeface="隶书" panose="02010509060101010101" pitchFamily="49" charset="-122"/>
              </a:rPr>
              <a:t>二叉树的遍历</a:t>
            </a:r>
            <a:endParaRPr lang="zh-CN" altLang="en-US" sz="2400">
              <a:solidFill>
                <a:srgbClr val="333333"/>
              </a:solidFill>
            </a:endParaRPr>
          </a:p>
        </p:txBody>
      </p:sp>
      <p:sp>
        <p:nvSpPr>
          <p:cNvPr id="10245" name="Text Box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B72D73C-E5F3-44FC-8A67-364DBA91A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032126"/>
            <a:ext cx="426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008080"/>
                </a:solidFill>
                <a:ea typeface="隶书" panose="02010509060101010101" pitchFamily="49" charset="-122"/>
              </a:rPr>
              <a:t>6.4 </a:t>
            </a:r>
            <a:r>
              <a:rPr lang="zh-CN" altLang="en-US" sz="4000" b="1">
                <a:solidFill>
                  <a:srgbClr val="008080"/>
                </a:solidFill>
                <a:ea typeface="隶书" panose="02010509060101010101" pitchFamily="49" charset="-122"/>
              </a:rPr>
              <a:t>树和森林</a:t>
            </a:r>
            <a:endParaRPr lang="zh-CN" altLang="en-US" sz="2400">
              <a:solidFill>
                <a:srgbClr val="333333"/>
              </a:solidFill>
            </a:endParaRPr>
          </a:p>
        </p:txBody>
      </p:sp>
      <p:sp>
        <p:nvSpPr>
          <p:cNvPr id="10246" name="Text Box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46EB6FF-606E-4167-A0C8-262E10B23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962401"/>
            <a:ext cx="586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008080"/>
                </a:solidFill>
                <a:ea typeface="隶书" panose="02010509060101010101" pitchFamily="49" charset="-122"/>
              </a:rPr>
              <a:t>6.5 </a:t>
            </a:r>
            <a:r>
              <a:rPr lang="zh-CN" altLang="en-US" sz="4000" b="1">
                <a:solidFill>
                  <a:srgbClr val="008080"/>
                </a:solidFill>
                <a:ea typeface="隶书" panose="02010509060101010101" pitchFamily="49" charset="-122"/>
              </a:rPr>
              <a:t>赫夫曼树及应用</a:t>
            </a:r>
            <a:endParaRPr lang="zh-CN" altLang="en-US" sz="2400" b="1">
              <a:solidFill>
                <a:srgbClr val="333333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5FC744CF-992D-4C39-BAC5-BB746A47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1000126"/>
            <a:ext cx="8534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性质</a:t>
            </a:r>
            <a:r>
              <a:rPr lang="en-US" altLang="zh-CN" sz="2200" b="1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200" b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度为</a:t>
            </a:r>
            <a:r>
              <a:rPr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的树中第</a:t>
            </a:r>
            <a:r>
              <a:rPr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层上至多有</a:t>
            </a:r>
            <a:r>
              <a:rPr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200" b="1" i="1" baseline="30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200" b="1" baseline="30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个结点（</a:t>
            </a:r>
            <a:r>
              <a:rPr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</a:rPr>
              <a:t>≥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1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）。</a:t>
            </a:r>
          </a:p>
        </p:txBody>
      </p:sp>
      <p:sp>
        <p:nvSpPr>
          <p:cNvPr id="28675" name="Line 20">
            <a:extLst>
              <a:ext uri="{FF2B5EF4-FFF2-40B4-BE49-F238E27FC236}">
                <a16:creationId xmlns:a16="http://schemas.microsoft.com/office/drawing/2014/main" id="{DDC65ED2-9A6B-4501-A693-9DCB19C138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1713" y="2065338"/>
            <a:ext cx="792162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6" name="Line 21">
            <a:extLst>
              <a:ext uri="{FF2B5EF4-FFF2-40B4-BE49-F238E27FC236}">
                <a16:creationId xmlns:a16="http://schemas.microsoft.com/office/drawing/2014/main" id="{6852549B-0D67-4D51-8B6A-C91A067EA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8338" y="2138364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7" name="Line 22">
            <a:extLst>
              <a:ext uri="{FF2B5EF4-FFF2-40B4-BE49-F238E27FC236}">
                <a16:creationId xmlns:a16="http://schemas.microsoft.com/office/drawing/2014/main" id="{1033CDA0-88F7-460D-BE66-99CAE6F5B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9776" y="2065338"/>
            <a:ext cx="93662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FE876D-C687-4CBA-B43B-55B9811FE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76" y="1922464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E41172-86C2-458D-9230-C85C1CE57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14" y="2427289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FCD9A8-830B-4CC1-8892-739A8E128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4" y="2427289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D10CCB-E109-4C7F-929F-40A3876CF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9" y="2427289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8682" name="TextBox 11">
            <a:extLst>
              <a:ext uri="{FF2B5EF4-FFF2-40B4-BE49-F238E27FC236}">
                <a16:creationId xmlns:a16="http://schemas.microsoft.com/office/drawing/2014/main" id="{346FE5FE-19F9-4507-8F62-CB430B38F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6" y="3071813"/>
            <a:ext cx="42148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度为</a:t>
            </a:r>
            <a:r>
              <a:rPr kumimoji="0"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kumimoji="0"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的树第</a:t>
            </a:r>
            <a:r>
              <a:rPr kumimoji="0"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0"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层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至多有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个结点</a:t>
            </a:r>
            <a:endParaRPr kumimoji="0" lang="zh-CN" altLang="en-US" sz="2200" b="1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TextBox 61">
            <a:extLst>
              <a:ext uri="{FF2B5EF4-FFF2-40B4-BE49-F238E27FC236}">
                <a16:creationId xmlns:a16="http://schemas.microsoft.com/office/drawing/2014/main" id="{91E58C8B-B53C-46CE-9089-C249379E1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1" y="4367214"/>
            <a:ext cx="5286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证明</a:t>
            </a:r>
            <a:r>
              <a:rPr kumimoji="0"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  数学归纳法。课下自证。</a:t>
            </a:r>
            <a:endParaRPr kumimoji="0"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5">
            <a:extLst>
              <a:ext uri="{FF2B5EF4-FFF2-40B4-BE49-F238E27FC236}">
                <a16:creationId xmlns:a16="http://schemas.microsoft.com/office/drawing/2014/main" id="{95CC0152-39FD-486E-91D3-53B889D25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90550"/>
            <a:ext cx="7048500" cy="49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性质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高度为</a:t>
            </a:r>
            <a:r>
              <a:rPr lang="en-US" altLang="zh-CN" sz="2400" b="1" i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</a:t>
            </a: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2400" b="1" i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次树至多有     个结点。</a:t>
            </a:r>
          </a:p>
        </p:txBody>
      </p:sp>
      <p:graphicFrame>
        <p:nvGraphicFramePr>
          <p:cNvPr id="29699" name="Object 6">
            <a:extLst>
              <a:ext uri="{FF2B5EF4-FFF2-40B4-BE49-F238E27FC236}">
                <a16:creationId xmlns:a16="http://schemas.microsoft.com/office/drawing/2014/main" id="{77BBB30D-92DB-4768-AA44-AE8CDAFEE0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359026"/>
              </p:ext>
            </p:extLst>
          </p:nvPr>
        </p:nvGraphicFramePr>
        <p:xfrm>
          <a:off x="6801979" y="525460"/>
          <a:ext cx="6794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63215" imgH="10049017" progId="Equation.3">
                  <p:embed/>
                </p:oleObj>
              </mc:Choice>
              <mc:Fallback>
                <p:oleObj name="Equation" r:id="rId2" imgW="10963215" imgH="10049017" progId="Equation.3">
                  <p:embed/>
                  <p:pic>
                    <p:nvPicPr>
                      <p:cNvPr id="29699" name="Object 6">
                        <a:extLst>
                          <a:ext uri="{FF2B5EF4-FFF2-40B4-BE49-F238E27FC236}">
                            <a16:creationId xmlns:a16="http://schemas.microsoft.com/office/drawing/2014/main" id="{77BBB30D-92DB-4768-AA44-AE8CDAFEE0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1979" y="525460"/>
                        <a:ext cx="6794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Box 4">
            <a:extLst>
              <a:ext uri="{FF2B5EF4-FFF2-40B4-BE49-F238E27FC236}">
                <a16:creationId xmlns:a16="http://schemas.microsoft.com/office/drawing/2014/main" id="{C1E79F94-FD43-46E5-A020-16950902C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9" y="1500188"/>
            <a:ext cx="5895908" cy="58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证明：由性质</a:t>
            </a:r>
            <a:r>
              <a:rPr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400" b="1" i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次树每层最多结点数：</a:t>
            </a:r>
            <a:endParaRPr kumimoji="0" lang="zh-CN" altLang="en-US" sz="2400" b="1" dirty="0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29701" name="TextBox 6">
            <a:extLst>
              <a:ext uri="{FF2B5EF4-FFF2-40B4-BE49-F238E27FC236}">
                <a16:creationId xmlns:a16="http://schemas.microsoft.com/office/drawing/2014/main" id="{D94658FD-B5EC-406C-8EE8-73BC1A7AF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563" y="2286001"/>
            <a:ext cx="2571750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</a:pP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第</a:t>
            </a: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层：</a:t>
            </a: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</a:p>
          <a:p>
            <a:pPr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</a:pP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第</a:t>
            </a: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层：</a:t>
            </a:r>
            <a:r>
              <a:rPr kumimoji="0" lang="en-US" altLang="zh-CN" sz="2400" b="1" i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kumimoji="0" lang="en-US" altLang="zh-CN" sz="2400" b="1" baseline="30000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</a:p>
          <a:p>
            <a:pPr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</a:pP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第</a:t>
            </a: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层：</a:t>
            </a:r>
            <a:r>
              <a:rPr kumimoji="0" lang="en-US" altLang="zh-CN" sz="2400" b="1" i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kumimoji="0" lang="en-US" altLang="zh-CN" sz="2400" b="1" baseline="30000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endParaRPr kumimoji="0" lang="en-US" altLang="zh-CN" sz="24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</a:pP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</a:t>
            </a:r>
            <a:endParaRPr kumimoji="0" lang="en-US" altLang="zh-CN" sz="24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</a:pP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第</a:t>
            </a:r>
            <a:r>
              <a:rPr kumimoji="0" lang="en-US" altLang="zh-CN" sz="2400" b="1" i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层：</a:t>
            </a:r>
            <a:r>
              <a:rPr kumimoji="0" lang="en-US" altLang="zh-CN" sz="2400" b="1" i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kumimoji="0" lang="en-US" altLang="zh-CN" sz="2400" b="1" i="1" baseline="30000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</a:t>
            </a:r>
            <a:r>
              <a:rPr kumimoji="0" lang="en-US" altLang="zh-CN" sz="2400" b="1" baseline="30000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endParaRPr kumimoji="0" lang="zh-CN" altLang="en-US" sz="24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049F0825-4DF3-4DD6-9745-188116A0F721}"/>
              </a:ext>
            </a:extLst>
          </p:cNvPr>
          <p:cNvSpPr/>
          <p:nvPr/>
        </p:nvSpPr>
        <p:spPr>
          <a:xfrm>
            <a:off x="5167314" y="2428875"/>
            <a:ext cx="142875" cy="1785938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9703" name="文本框 1">
            <a:extLst>
              <a:ext uri="{FF2B5EF4-FFF2-40B4-BE49-F238E27FC236}">
                <a16:creationId xmlns:a16="http://schemas.microsoft.com/office/drawing/2014/main" id="{30A733C2-3AE6-440F-933C-232D7F72B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13" y="3092450"/>
            <a:ext cx="14187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prstClr val="black"/>
                </a:solidFill>
              </a:rPr>
              <a:t>求和：</a:t>
            </a:r>
          </a:p>
        </p:txBody>
      </p:sp>
      <p:graphicFrame>
        <p:nvGraphicFramePr>
          <p:cNvPr id="29704" name="Object 7">
            <a:extLst>
              <a:ext uri="{FF2B5EF4-FFF2-40B4-BE49-F238E27FC236}">
                <a16:creationId xmlns:a16="http://schemas.microsoft.com/office/drawing/2014/main" id="{DB4BA218-0716-4C9C-B8DC-50DC4D43EA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896236"/>
              </p:ext>
            </p:extLst>
          </p:nvPr>
        </p:nvGraphicFramePr>
        <p:xfrm>
          <a:off x="6944855" y="3007519"/>
          <a:ext cx="6794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7807" imgH="409561" progId="Equation.3">
                  <p:embed/>
                </p:oleObj>
              </mc:Choice>
              <mc:Fallback>
                <p:oleObj name="Equation" r:id="rId5" imgW="447807" imgH="409561" progId="Equation.3">
                  <p:embed/>
                  <p:pic>
                    <p:nvPicPr>
                      <p:cNvPr id="29704" name="Object 7">
                        <a:extLst>
                          <a:ext uri="{FF2B5EF4-FFF2-40B4-BE49-F238E27FC236}">
                            <a16:creationId xmlns:a16="http://schemas.microsoft.com/office/drawing/2014/main" id="{DB4BA218-0716-4C9C-B8DC-50DC4D43EA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4855" y="3007519"/>
                        <a:ext cx="6794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C502D8EE-F63C-4C54-A83A-495BE7E8F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476250"/>
            <a:ext cx="8583612" cy="46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性质</a:t>
            </a:r>
            <a:r>
              <a:rPr lang="en-US" altLang="zh-CN" sz="2200" b="1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4 </a:t>
            </a:r>
            <a:r>
              <a:rPr lang="en-US" altLang="zh-CN" sz="2200" b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具有</a:t>
            </a:r>
            <a:r>
              <a:rPr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个结点的</a:t>
            </a:r>
            <a:r>
              <a:rPr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次树的</a:t>
            </a:r>
            <a:r>
              <a:rPr lang="zh-CN" altLang="en-US" sz="22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最小高度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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log</a:t>
            </a:r>
            <a:r>
              <a:rPr lang="en-US" altLang="zh-CN" sz="2200" b="1" i="1" baseline="-30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1)+1)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sym typeface="Symbol" panose="05050102010706020507" pitchFamily="18" charset="2"/>
              </a:rPr>
              <a:t>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52D8850F-0FA8-496E-800F-C10272E02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32575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zh-CN" altLang="en-US" sz="2400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30724" name="TextBox 4">
            <a:extLst>
              <a:ext uri="{FF2B5EF4-FFF2-40B4-BE49-F238E27FC236}">
                <a16:creationId xmlns:a16="http://schemas.microsoft.com/office/drawing/2014/main" id="{4B385382-0FF9-42DF-BECF-189C1EE21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1196975"/>
            <a:ext cx="8220029" cy="104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证明：设高度为</a:t>
            </a:r>
            <a:r>
              <a:rPr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，若</a:t>
            </a:r>
            <a:r>
              <a:rPr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最小，则前</a:t>
            </a:r>
            <a:r>
              <a:rPr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h-1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层是满的，第</a:t>
            </a:r>
            <a:r>
              <a:rPr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层至少一个结点。根据性质</a:t>
            </a:r>
            <a:r>
              <a:rPr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，有：</a:t>
            </a:r>
            <a:endParaRPr kumimoji="0" lang="zh-CN" altLang="en-US" sz="2200" b="1" dirty="0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30725" name="对象 1">
            <a:extLst>
              <a:ext uri="{FF2B5EF4-FFF2-40B4-BE49-F238E27FC236}">
                <a16:creationId xmlns:a16="http://schemas.microsoft.com/office/drawing/2014/main" id="{1531A765-6CC6-4641-B0C1-B92A67461F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123967"/>
              </p:ext>
            </p:extLst>
          </p:nvPr>
        </p:nvGraphicFramePr>
        <p:xfrm>
          <a:off x="4591844" y="2395588"/>
          <a:ext cx="257968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34960" imgH="406080" progId="Equation.3">
                  <p:embed/>
                </p:oleObj>
              </mc:Choice>
              <mc:Fallback>
                <p:oleObj name="公式" r:id="rId2" imgW="1434960" imgH="406080" progId="Equation.3">
                  <p:embed/>
                  <p:pic>
                    <p:nvPicPr>
                      <p:cNvPr id="30725" name="对象 1">
                        <a:extLst>
                          <a:ext uri="{FF2B5EF4-FFF2-40B4-BE49-F238E27FC236}">
                            <a16:creationId xmlns:a16="http://schemas.microsoft.com/office/drawing/2014/main" id="{1531A765-6CC6-4641-B0C1-B92A67461F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844" y="2395588"/>
                        <a:ext cx="2579688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Box 4">
            <a:extLst>
              <a:ext uri="{FF2B5EF4-FFF2-40B4-BE49-F238E27FC236}">
                <a16:creationId xmlns:a16="http://schemas.microsoft.com/office/drawing/2014/main" id="{EFB7D7E2-FADB-4901-B195-1CB5590BA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3468389"/>
            <a:ext cx="8031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200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求解此不等式，并考虑到</a:t>
            </a:r>
            <a:r>
              <a:rPr kumimoji="0" lang="en-US" altLang="zh-CN" sz="2200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h</a:t>
            </a:r>
            <a:r>
              <a:rPr kumimoji="0" lang="zh-CN" altLang="en-US" sz="2200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只能是整数，得到结论。</a:t>
            </a:r>
          </a:p>
        </p:txBody>
      </p:sp>
      <p:sp>
        <p:nvSpPr>
          <p:cNvPr id="35" name="Text Box 32">
            <a:extLst>
              <a:ext uri="{FF2B5EF4-FFF2-40B4-BE49-F238E27FC236}">
                <a16:creationId xmlns:a16="http://schemas.microsoft.com/office/drawing/2014/main" id="{82FE6E81-8E37-430C-836C-F686BEB1C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4343401"/>
            <a:ext cx="19288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=10</a:t>
            </a:r>
            <a:r>
              <a:rPr kumimoji="0"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kumimoji="0"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=3</a:t>
            </a:r>
            <a:endParaRPr kumimoji="0" lang="zh-CN" altLang="en-US" sz="2200" b="1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6" name="Line 20">
            <a:extLst>
              <a:ext uri="{FF2B5EF4-FFF2-40B4-BE49-F238E27FC236}">
                <a16:creationId xmlns:a16="http://schemas.microsoft.com/office/drawing/2014/main" id="{9F16DFEA-C75C-415E-9690-2C8965B95C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8938" y="5057775"/>
            <a:ext cx="792162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Line 21">
            <a:extLst>
              <a:ext uri="{FF2B5EF4-FFF2-40B4-BE49-F238E27FC236}">
                <a16:creationId xmlns:a16="http://schemas.microsoft.com/office/drawing/2014/main" id="{5392C39B-90CC-4DCE-8642-080D36618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5563" y="5130801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Line 22">
            <a:extLst>
              <a:ext uri="{FF2B5EF4-FFF2-40B4-BE49-F238E27FC236}">
                <a16:creationId xmlns:a16="http://schemas.microsoft.com/office/drawing/2014/main" id="{F36F8C5D-EC06-4D9A-AD3C-042AACEBC4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001" y="5057775"/>
            <a:ext cx="93662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Line 23">
            <a:extLst>
              <a:ext uri="{FF2B5EF4-FFF2-40B4-BE49-F238E27FC236}">
                <a16:creationId xmlns:a16="http://schemas.microsoft.com/office/drawing/2014/main" id="{19E5E283-3B24-483D-A9E1-E43594E907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5700" y="5562600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Line 24">
            <a:extLst>
              <a:ext uri="{FF2B5EF4-FFF2-40B4-BE49-F238E27FC236}">
                <a16:creationId xmlns:a16="http://schemas.microsoft.com/office/drawing/2014/main" id="{12C7D433-E72F-42AF-B48C-CDC42E7E00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6064" y="5634039"/>
            <a:ext cx="71437" cy="504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Line 25">
            <a:extLst>
              <a:ext uri="{FF2B5EF4-FFF2-40B4-BE49-F238E27FC236}">
                <a16:creationId xmlns:a16="http://schemas.microsoft.com/office/drawing/2014/main" id="{6692BDAA-5153-4E47-AC33-57BB529A1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5562600"/>
            <a:ext cx="21590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Line 26">
            <a:extLst>
              <a:ext uri="{FF2B5EF4-FFF2-40B4-BE49-F238E27FC236}">
                <a16:creationId xmlns:a16="http://schemas.microsoft.com/office/drawing/2014/main" id="{33325CE4-D795-41BE-947F-3A7BD5D1F9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1" y="5562600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Line 27">
            <a:extLst>
              <a:ext uri="{FF2B5EF4-FFF2-40B4-BE49-F238E27FC236}">
                <a16:creationId xmlns:a16="http://schemas.microsoft.com/office/drawing/2014/main" id="{93F66A83-86B7-4220-8EE9-D069516B4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5563" y="56340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Line 28">
            <a:extLst>
              <a:ext uri="{FF2B5EF4-FFF2-40B4-BE49-F238E27FC236}">
                <a16:creationId xmlns:a16="http://schemas.microsoft.com/office/drawing/2014/main" id="{91494DA0-B561-4269-B493-96E67387F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001" y="5562600"/>
            <a:ext cx="288925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Oval 7">
            <a:extLst>
              <a:ext uri="{FF2B5EF4-FFF2-40B4-BE49-F238E27FC236}">
                <a16:creationId xmlns:a16="http://schemas.microsoft.com/office/drawing/2014/main" id="{E9E0C40D-8897-40EA-A60D-806324E42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01" y="4914900"/>
            <a:ext cx="288925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6ACF93F3-8E95-485E-8CEE-474C6DCE4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9" y="5419725"/>
            <a:ext cx="288925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8" name="Oval 9">
            <a:extLst>
              <a:ext uri="{FF2B5EF4-FFF2-40B4-BE49-F238E27FC236}">
                <a16:creationId xmlns:a16="http://schemas.microsoft.com/office/drawing/2014/main" id="{27E00E90-DCC8-4721-9651-AB7EB7428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689" y="5419725"/>
            <a:ext cx="288925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9" name="Oval 10">
            <a:extLst>
              <a:ext uri="{FF2B5EF4-FFF2-40B4-BE49-F238E27FC236}">
                <a16:creationId xmlns:a16="http://schemas.microsoft.com/office/drawing/2014/main" id="{D7CEF15C-E4B2-451D-9732-217186094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4" y="5419725"/>
            <a:ext cx="288925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0" name="Oval 11">
            <a:extLst>
              <a:ext uri="{FF2B5EF4-FFF2-40B4-BE49-F238E27FC236}">
                <a16:creationId xmlns:a16="http://schemas.microsoft.com/office/drawing/2014/main" id="{8174D125-5CA3-4DE6-BF2E-AD8D836CC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5994400"/>
            <a:ext cx="288925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1" name="Oval 12">
            <a:extLst>
              <a:ext uri="{FF2B5EF4-FFF2-40B4-BE49-F238E27FC236}">
                <a16:creationId xmlns:a16="http://schemas.microsoft.com/office/drawing/2014/main" id="{A844B03A-6A3D-42C9-B115-50E692B5D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1" y="5994400"/>
            <a:ext cx="288925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2" name="Oval 13">
            <a:extLst>
              <a:ext uri="{FF2B5EF4-FFF2-40B4-BE49-F238E27FC236}">
                <a16:creationId xmlns:a16="http://schemas.microsoft.com/office/drawing/2014/main" id="{1664F4F5-AF69-4E02-9EA2-9AC3CF217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64" y="5994400"/>
            <a:ext cx="288925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3" name="Oval 14">
            <a:extLst>
              <a:ext uri="{FF2B5EF4-FFF2-40B4-BE49-F238E27FC236}">
                <a16:creationId xmlns:a16="http://schemas.microsoft.com/office/drawing/2014/main" id="{C867F64F-C18C-4A89-B275-F16FFC6B9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9" y="5994400"/>
            <a:ext cx="288925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4" name="Oval 15">
            <a:extLst>
              <a:ext uri="{FF2B5EF4-FFF2-40B4-BE49-F238E27FC236}">
                <a16:creationId xmlns:a16="http://schemas.microsoft.com/office/drawing/2014/main" id="{B369528D-7F11-4213-BBDA-119CE0717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689" y="5994400"/>
            <a:ext cx="288925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5" name="Oval 16">
            <a:extLst>
              <a:ext uri="{FF2B5EF4-FFF2-40B4-BE49-F238E27FC236}">
                <a16:creationId xmlns:a16="http://schemas.microsoft.com/office/drawing/2014/main" id="{23085E7A-049F-4D00-92B4-08DCC175B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1" y="5994400"/>
            <a:ext cx="288925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6" name="TextBox 44">
            <a:extLst>
              <a:ext uri="{FF2B5EF4-FFF2-40B4-BE49-F238E27FC236}">
                <a16:creationId xmlns:a16="http://schemas.microsoft.com/office/drawing/2014/main" id="{558911A1-55B5-470F-BA74-2021A8A21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026" y="4986339"/>
            <a:ext cx="478631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最小高度 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 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log</a:t>
            </a:r>
            <a:r>
              <a:rPr lang="en-US" altLang="zh-CN" sz="2200" b="1" baseline="-30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(10 ×(3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1)+1)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</a:t>
            </a:r>
          </a:p>
          <a:p>
            <a:pPr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         =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 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log</a:t>
            </a:r>
            <a:r>
              <a:rPr lang="en-US" altLang="zh-CN" sz="2200" b="1" baseline="-300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21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 </a:t>
            </a:r>
          </a:p>
          <a:p>
            <a:pPr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         =3</a:t>
            </a:r>
            <a:endParaRPr kumimoji="0" lang="zh-CN" altLang="en-US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>
            <a:extLst>
              <a:ext uri="{FF2B5EF4-FFF2-40B4-BE49-F238E27FC236}">
                <a16:creationId xmlns:a16="http://schemas.microsoft.com/office/drawing/2014/main" id="{FE635CF9-E041-4BCF-B066-CC8E1CB79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087" y="908050"/>
            <a:ext cx="2023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数据对象 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endParaRPr lang="zh-CN" altLang="en-US" sz="2400" dirty="0">
              <a:solidFill>
                <a:srgbClr val="333333"/>
              </a:solidFill>
            </a:endParaRP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AD37210C-6903-4DE9-9BC2-041DC866A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2394" y="1640919"/>
            <a:ext cx="44743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D</a:t>
            </a:r>
            <a:r>
              <a:rPr lang="zh-CN" altLang="en-US" sz="2000" dirty="0">
                <a:solidFill>
                  <a:srgbClr val="990033"/>
                </a:solidFill>
                <a:ea typeface="楷体_GB2312" pitchFamily="49" charset="-122"/>
              </a:rPr>
              <a:t>是具有相同特性的数据元素的集合。</a:t>
            </a:r>
            <a:endParaRPr lang="zh-CN" altLang="en-US" sz="2000" dirty="0">
              <a:solidFill>
                <a:srgbClr val="333333"/>
              </a:solidFill>
            </a:endParaRP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3DA8F8B2-5FDB-4275-A297-20BA413E5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467" y="2956154"/>
            <a:ext cx="8412162" cy="326942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333333"/>
                </a:solidFill>
                <a:ea typeface="楷体_GB2312" pitchFamily="49" charset="-122"/>
              </a:rPr>
              <a:t>  </a:t>
            </a:r>
            <a:r>
              <a:rPr lang="zh-CN" altLang="en-US" sz="2000" dirty="0">
                <a:solidFill>
                  <a:srgbClr val="990033"/>
                </a:solidFill>
                <a:ea typeface="楷体_GB2312" pitchFamily="49" charset="-122"/>
              </a:rPr>
              <a:t>若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D</a:t>
            </a:r>
            <a:r>
              <a:rPr lang="zh-CN" altLang="en-US" sz="2000" dirty="0">
                <a:solidFill>
                  <a:srgbClr val="990033"/>
                </a:solidFill>
                <a:ea typeface="楷体_GB2312" pitchFamily="49" charset="-122"/>
              </a:rPr>
              <a:t>为空集，则称为空树；</a:t>
            </a:r>
            <a:endParaRPr lang="en-US" altLang="zh-CN" sz="2000" dirty="0">
              <a:solidFill>
                <a:srgbClr val="990033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  </a:t>
            </a:r>
            <a:r>
              <a:rPr lang="zh-CN" altLang="en-US" sz="2000" dirty="0">
                <a:solidFill>
                  <a:srgbClr val="990033"/>
                </a:solidFill>
                <a:ea typeface="楷体_GB2312" pitchFamily="49" charset="-122"/>
              </a:rPr>
              <a:t>若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D</a:t>
            </a:r>
            <a:r>
              <a:rPr lang="zh-CN" altLang="en-US" sz="2000" dirty="0">
                <a:solidFill>
                  <a:srgbClr val="990033"/>
                </a:solidFill>
                <a:ea typeface="楷体_GB2312" pitchFamily="49" charset="-122"/>
              </a:rPr>
              <a:t>只含有一个元素，则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R</a:t>
            </a:r>
            <a:r>
              <a:rPr lang="zh-CN" altLang="en-US" sz="2000" dirty="0">
                <a:solidFill>
                  <a:srgbClr val="990033"/>
                </a:solidFill>
                <a:ea typeface="楷体_GB2312" pitchFamily="49" charset="-122"/>
              </a:rPr>
              <a:t>为空集；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990033"/>
                </a:solidFill>
                <a:ea typeface="楷体_GB2312" pitchFamily="49" charset="-122"/>
              </a:rPr>
              <a:t>  否则，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R={H},H</a:t>
            </a:r>
            <a:r>
              <a:rPr lang="zh-CN" altLang="en-US" sz="2000" dirty="0">
                <a:solidFill>
                  <a:srgbClr val="990033"/>
                </a:solidFill>
                <a:ea typeface="楷体_GB2312" pitchFamily="49" charset="-122"/>
              </a:rPr>
              <a:t>是如下二元关系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: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  (1) </a:t>
            </a:r>
            <a:r>
              <a:rPr lang="zh-CN" altLang="en-US" sz="2000" dirty="0">
                <a:solidFill>
                  <a:srgbClr val="990033"/>
                </a:solidFill>
                <a:ea typeface="楷体_GB2312" pitchFamily="49" charset="-122"/>
              </a:rPr>
              <a:t>在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D</a:t>
            </a:r>
            <a:r>
              <a:rPr lang="zh-CN" altLang="en-US" sz="2000" dirty="0">
                <a:solidFill>
                  <a:srgbClr val="990033"/>
                </a:solidFill>
                <a:ea typeface="楷体_GB2312" pitchFamily="49" charset="-122"/>
              </a:rPr>
              <a:t>中存在唯一的称为根的数据元素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root, </a:t>
            </a:r>
            <a:r>
              <a:rPr lang="zh-CN" altLang="en-US" sz="2000" dirty="0">
                <a:solidFill>
                  <a:srgbClr val="990033"/>
                </a:solidFill>
                <a:ea typeface="楷体_GB2312" pitchFamily="49" charset="-122"/>
              </a:rPr>
              <a:t>无前驱。</a:t>
            </a:r>
            <a:endParaRPr lang="en-US" altLang="zh-CN" sz="2000" dirty="0">
              <a:solidFill>
                <a:srgbClr val="990033"/>
              </a:solidFill>
              <a:ea typeface="楷体_GB2312" pitchFamily="49" charset="-122"/>
            </a:endParaRPr>
          </a:p>
          <a:p>
            <a:pPr marL="630238" indent="-63023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  (2) D-{root}</a:t>
            </a:r>
            <a:r>
              <a:rPr lang="zh-CN" altLang="en-US" sz="2000" dirty="0">
                <a:solidFill>
                  <a:srgbClr val="990033"/>
                </a:solidFill>
                <a:ea typeface="楷体_GB2312" pitchFamily="49" charset="-122"/>
              </a:rPr>
              <a:t>可分为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m (m&gt;0)</a:t>
            </a:r>
            <a:r>
              <a:rPr lang="zh-CN" altLang="en-US" sz="2000" dirty="0">
                <a:solidFill>
                  <a:srgbClr val="990033"/>
                </a:solidFill>
                <a:ea typeface="楷体_GB2312" pitchFamily="49" charset="-122"/>
              </a:rPr>
              <a:t>个互不相交的有限集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D</a:t>
            </a:r>
            <a:r>
              <a:rPr lang="en-US" altLang="zh-CN" sz="2000" baseline="-25000" dirty="0">
                <a:solidFill>
                  <a:srgbClr val="990033"/>
                </a:solidFill>
                <a:ea typeface="楷体_GB2312" pitchFamily="49" charset="-122"/>
              </a:rPr>
              <a:t>1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, D</a:t>
            </a:r>
            <a:r>
              <a:rPr lang="en-US" altLang="zh-CN" sz="2000" baseline="-25000" dirty="0">
                <a:solidFill>
                  <a:srgbClr val="990033"/>
                </a:solidFill>
                <a:ea typeface="楷体_GB2312" pitchFamily="49" charset="-122"/>
              </a:rPr>
              <a:t>2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, …, D</a:t>
            </a:r>
            <a:r>
              <a:rPr lang="en-US" altLang="zh-CN" sz="2000" baseline="-25000" dirty="0">
                <a:solidFill>
                  <a:srgbClr val="990033"/>
                </a:solidFill>
                <a:ea typeface="楷体_GB2312" pitchFamily="49" charset="-122"/>
              </a:rPr>
              <a:t>m</a:t>
            </a:r>
            <a:r>
              <a:rPr lang="zh-CN" altLang="en-US" sz="2000" baseline="-25000" dirty="0">
                <a:solidFill>
                  <a:srgbClr val="990033"/>
                </a:solidFill>
                <a:ea typeface="楷体_GB2312" pitchFamily="49" charset="-122"/>
              </a:rPr>
              <a:t>；</a:t>
            </a:r>
            <a:r>
              <a:rPr lang="zh-CN" altLang="en-US" sz="2000" dirty="0">
                <a:solidFill>
                  <a:srgbClr val="990033"/>
                </a:solidFill>
                <a:ea typeface="楷体_GB2312" pitchFamily="49" charset="-122"/>
              </a:rPr>
              <a:t>对任一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D</a:t>
            </a:r>
            <a:r>
              <a:rPr lang="en-US" altLang="zh-CN" sz="2000" baseline="-25000" dirty="0">
                <a:solidFill>
                  <a:srgbClr val="990033"/>
                </a:solidFill>
                <a:ea typeface="楷体_GB2312" pitchFamily="49" charset="-122"/>
              </a:rPr>
              <a:t>i</a:t>
            </a:r>
            <a:r>
              <a:rPr lang="zh-CN" altLang="en-US" sz="2000" dirty="0">
                <a:solidFill>
                  <a:srgbClr val="990033"/>
                </a:solidFill>
                <a:ea typeface="楷体_GB2312" pitchFamily="49" charset="-122"/>
              </a:rPr>
              <a:t>，有惟一元素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x</a:t>
            </a:r>
            <a:r>
              <a:rPr lang="en-US" altLang="zh-CN" sz="2000" baseline="-25000" dirty="0">
                <a:solidFill>
                  <a:srgbClr val="990033"/>
                </a:solidFill>
                <a:ea typeface="楷体_GB2312" pitchFamily="49" charset="-122"/>
              </a:rPr>
              <a:t>i</a:t>
            </a:r>
            <a:r>
              <a:rPr lang="zh-CN" altLang="en-US" sz="2000" dirty="0">
                <a:solidFill>
                  <a:srgbClr val="990033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  <a:sym typeface="Symbol" panose="05050102010706020507" pitchFamily="18" charset="2"/>
              </a:rPr>
              <a:t>&lt;root, x</a:t>
            </a:r>
            <a:r>
              <a:rPr lang="en-US" altLang="zh-CN" sz="2000" baseline="-25000" dirty="0">
                <a:solidFill>
                  <a:srgbClr val="990033"/>
                </a:solidFill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  <a:sym typeface="Symbol" panose="05050102010706020507" pitchFamily="18" charset="2"/>
              </a:rPr>
              <a:t>&gt; H </a:t>
            </a:r>
            <a:r>
              <a:rPr lang="zh-CN" altLang="en-US" sz="2000" dirty="0">
                <a:solidFill>
                  <a:srgbClr val="990033"/>
                </a:solidFill>
                <a:ea typeface="楷体_GB2312" pitchFamily="49" charset="-122"/>
              </a:rPr>
              <a:t>。</a:t>
            </a:r>
            <a:endParaRPr lang="en-US" altLang="zh-CN" sz="2000" dirty="0">
              <a:solidFill>
                <a:srgbClr val="990033"/>
              </a:solidFill>
              <a:ea typeface="楷体_GB2312" pitchFamily="49" charset="-122"/>
            </a:endParaRPr>
          </a:p>
          <a:p>
            <a:pPr marL="630238" indent="-63023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  (3) </a:t>
            </a:r>
            <a:r>
              <a:rPr lang="zh-CN" altLang="en-US" sz="2000" dirty="0">
                <a:solidFill>
                  <a:srgbClr val="990033"/>
                </a:solidFill>
                <a:ea typeface="楷体_GB2312" pitchFamily="49" charset="-122"/>
              </a:rPr>
              <a:t>对应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D-{root} </a:t>
            </a:r>
            <a:r>
              <a:rPr lang="zh-CN" altLang="en-US" sz="2000" dirty="0">
                <a:solidFill>
                  <a:srgbClr val="990033"/>
                </a:solidFill>
                <a:ea typeface="楷体_GB2312" pitchFamily="49" charset="-122"/>
              </a:rPr>
              <a:t>的划分，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D</a:t>
            </a:r>
            <a:r>
              <a:rPr lang="en-US" altLang="zh-CN" sz="2000" baseline="-25000" dirty="0">
                <a:solidFill>
                  <a:srgbClr val="990033"/>
                </a:solidFill>
                <a:ea typeface="楷体_GB2312" pitchFamily="49" charset="-122"/>
              </a:rPr>
              <a:t>i</a:t>
            </a:r>
            <a:r>
              <a:rPr lang="zh-CN" altLang="en-US" sz="2000" dirty="0">
                <a:solidFill>
                  <a:srgbClr val="990033"/>
                </a:solidFill>
                <a:ea typeface="楷体_GB2312" pitchFamily="49" charset="-122"/>
              </a:rPr>
              <a:t>的所有元素又构成以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x</a:t>
            </a:r>
            <a:r>
              <a:rPr lang="en-US" altLang="zh-CN" sz="2000" baseline="-25000" dirty="0">
                <a:solidFill>
                  <a:srgbClr val="990033"/>
                </a:solidFill>
                <a:ea typeface="楷体_GB2312" pitchFamily="49" charset="-122"/>
              </a:rPr>
              <a:t>i</a:t>
            </a:r>
            <a:r>
              <a:rPr lang="zh-CN" altLang="en-US" sz="2000" dirty="0">
                <a:solidFill>
                  <a:srgbClr val="990033"/>
                </a:solidFill>
                <a:ea typeface="楷体_GB2312" pitchFamily="49" charset="-122"/>
              </a:rPr>
              <a:t>为根、符合本定义的树。</a:t>
            </a:r>
            <a:endParaRPr lang="zh-CN" altLang="en-US" sz="2000" dirty="0">
              <a:solidFill>
                <a:srgbClr val="333333"/>
              </a:solidFill>
            </a:endParaRPr>
          </a:p>
        </p:txBody>
      </p:sp>
      <p:sp>
        <p:nvSpPr>
          <p:cNvPr id="31749" name="Text Box 7">
            <a:extLst>
              <a:ext uri="{FF2B5EF4-FFF2-40B4-BE49-F238E27FC236}">
                <a16:creationId xmlns:a16="http://schemas.microsoft.com/office/drawing/2014/main" id="{D3F87C3A-0E81-42DA-8BED-84A7FCAE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087" y="2312234"/>
            <a:ext cx="20826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数据关系 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R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6" name="Text Box 1026" descr="画布">
            <a:extLst>
              <a:ext uri="{FF2B5EF4-FFF2-40B4-BE49-F238E27FC236}">
                <a16:creationId xmlns:a16="http://schemas.microsoft.com/office/drawing/2014/main" id="{88400EC7-88B0-4C98-90A0-CE33CE1D7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091" y="141020"/>
            <a:ext cx="5103819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32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</a:rPr>
              <a:t>树的抽象数据类型定义</a:t>
            </a:r>
          </a:p>
        </p:txBody>
      </p:sp>
    </p:spTree>
  </p:cSld>
  <p:clrMapOvr>
    <a:masterClrMapping/>
  </p:clrMapOvr>
  <p:transition spd="med">
    <p:pull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>
            <a:extLst>
              <a:ext uri="{FF2B5EF4-FFF2-40B4-BE49-F238E27FC236}">
                <a16:creationId xmlns:a16="http://schemas.microsoft.com/office/drawing/2014/main" id="{64EC0564-71C3-49F0-A49A-D6BFF1D9C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1412876"/>
            <a:ext cx="4532313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树的运算主要分为三大类：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41D8A-1082-4FB1-9BCB-9D253D5F389E}"/>
              </a:ext>
            </a:extLst>
          </p:cNvPr>
          <p:cNvSpPr txBox="1"/>
          <p:nvPr/>
        </p:nvSpPr>
        <p:spPr>
          <a:xfrm>
            <a:off x="2345505" y="2240465"/>
            <a:ext cx="7500990" cy="310950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zh-CN" altLang="en-US" sz="2400" dirty="0">
                <a:solidFill>
                  <a:srgbClr val="CC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</a:t>
            </a:r>
            <a:r>
              <a:rPr kumimoji="1" lang="zh-CN" altLang="en-US" sz="2400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满足某种特定关系的结点，如查找当前结点的双亲结点等；</a:t>
            </a:r>
          </a:p>
          <a:p>
            <a:pPr marL="457200" indent="-457200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zh-CN" altLang="en-US" sz="2400" dirty="0">
                <a:solidFill>
                  <a:srgbClr val="CC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插入或删除</a:t>
            </a:r>
            <a:r>
              <a:rPr kumimoji="1" lang="zh-CN" altLang="en-US" sz="2400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某个结点，如在树的当前结点上插入一个新结点或删除当前结点的第</a:t>
            </a:r>
            <a:r>
              <a:rPr kumimoji="1" lang="en-US" altLang="zh-CN" sz="2400" i="1" dirty="0" err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zh-CN" altLang="en-US" sz="2400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个孩子结点等；</a:t>
            </a:r>
          </a:p>
          <a:p>
            <a:pPr marL="457200" indent="-457200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Blip>
                <a:blip r:embed="rId2"/>
              </a:buBlip>
              <a:defRPr/>
            </a:pPr>
            <a:r>
              <a:rPr kumimoji="1" lang="zh-CN" altLang="en-US" sz="2400" dirty="0">
                <a:solidFill>
                  <a:srgbClr val="CC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遍历</a:t>
            </a:r>
            <a:r>
              <a:rPr kumimoji="1" lang="zh-CN" altLang="en-US" sz="2400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树中每个结点。</a:t>
            </a:r>
            <a:endParaRPr lang="zh-CN" altLang="en-US" sz="2400" dirty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" name="TextBox 29">
            <a:extLst>
              <a:ext uri="{FF2B5EF4-FFF2-40B4-BE49-F238E27FC236}">
                <a16:creationId xmlns:a16="http://schemas.microsoft.com/office/drawing/2014/main" id="{25914DB8-D41A-A592-4B5B-A15E986A8046}"/>
              </a:ext>
            </a:extLst>
          </p:cNvPr>
          <p:cNvSpPr txBox="1"/>
          <p:nvPr/>
        </p:nvSpPr>
        <p:spPr>
          <a:xfrm>
            <a:off x="4150488" y="205653"/>
            <a:ext cx="3429024" cy="6463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树的基本运算</a:t>
            </a:r>
            <a:endParaRPr lang="zh-CN" altLang="en-US" sz="36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4F729FF4-F758-4C56-8D5D-4C28290B7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061093"/>
            <a:ext cx="3999813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804000"/>
                </a:solidFill>
                <a:ea typeface="楷体_GB2312" pitchFamily="49" charset="-122"/>
              </a:rPr>
              <a:t>Root(T</a:t>
            </a:r>
            <a:r>
              <a:rPr lang="en-US" altLang="zh-CN" sz="2000" b="1" dirty="0">
                <a:solidFill>
                  <a:srgbClr val="804000"/>
                </a:solidFill>
                <a:ea typeface="楷体_GB2312" pitchFamily="49" charset="-122"/>
              </a:rPr>
              <a:t>)      </a:t>
            </a:r>
            <a:r>
              <a:rPr lang="en-US" altLang="zh-CN" sz="2400" b="1" dirty="0">
                <a:solidFill>
                  <a:srgbClr val="804000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804000"/>
                </a:solidFill>
                <a:ea typeface="楷体_GB2312" pitchFamily="49" charset="-122"/>
              </a:rPr>
              <a:t>求树的根结点  </a:t>
            </a:r>
            <a:endParaRPr lang="zh-CN" altLang="en-US" sz="2800" dirty="0">
              <a:solidFill>
                <a:srgbClr val="804000"/>
              </a:solidFill>
            </a:endParaRPr>
          </a:p>
        </p:txBody>
      </p:sp>
      <p:sp>
        <p:nvSpPr>
          <p:cNvPr id="33795" name="Text Box 4">
            <a:extLst>
              <a:ext uri="{FF2B5EF4-FFF2-40B4-BE49-F238E27FC236}">
                <a16:creationId xmlns:a16="http://schemas.microsoft.com/office/drawing/2014/main" id="{76684714-F52C-4BFA-AC79-74897C745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30175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ea typeface="楷体_GB2312" pitchFamily="49" charset="-122"/>
              </a:rPr>
              <a:t>查找</a:t>
            </a:r>
            <a:endParaRPr lang="zh-CN" altLang="en-US" sz="44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A4DFB618-F3CC-46E2-9A51-84CFDA862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14284"/>
            <a:ext cx="6529031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804000"/>
                </a:solidFill>
                <a:ea typeface="楷体_GB2312" pitchFamily="49" charset="-122"/>
              </a:rPr>
              <a:t>Value(T, </a:t>
            </a:r>
            <a:r>
              <a:rPr lang="en-US" altLang="zh-CN" sz="2800" b="1" dirty="0" err="1">
                <a:solidFill>
                  <a:srgbClr val="804000"/>
                </a:solidFill>
                <a:ea typeface="楷体_GB2312" pitchFamily="49" charset="-122"/>
              </a:rPr>
              <a:t>cur_e</a:t>
            </a:r>
            <a:r>
              <a:rPr lang="en-US" altLang="zh-CN" sz="2800" b="1" dirty="0">
                <a:solidFill>
                  <a:srgbClr val="804000"/>
                </a:solidFill>
                <a:ea typeface="楷体_GB2312" pitchFamily="49" charset="-122"/>
              </a:rPr>
              <a:t>)          </a:t>
            </a:r>
            <a:r>
              <a:rPr lang="en-US" altLang="zh-CN" sz="2400" b="1" dirty="0">
                <a:solidFill>
                  <a:srgbClr val="804000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804000"/>
                </a:solidFill>
                <a:ea typeface="楷体_GB2312" pitchFamily="49" charset="-122"/>
              </a:rPr>
              <a:t>求当前结点的元素值 </a:t>
            </a:r>
            <a:endParaRPr lang="zh-CN" altLang="en-US" sz="2800" dirty="0">
              <a:solidFill>
                <a:srgbClr val="804000"/>
              </a:solidFill>
              <a:ea typeface="楷体_GB2312" pitchFamily="49" charset="-122"/>
            </a:endParaRP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8D891087-79BF-42E4-BBB8-F6C63A995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500084"/>
            <a:ext cx="6698180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804000"/>
                </a:solidFill>
                <a:ea typeface="楷体_GB2312" pitchFamily="49" charset="-122"/>
              </a:rPr>
              <a:t>Parent(T, </a:t>
            </a:r>
            <a:r>
              <a:rPr lang="en-US" altLang="zh-CN" sz="2800" b="1" dirty="0" err="1">
                <a:solidFill>
                  <a:srgbClr val="804000"/>
                </a:solidFill>
                <a:ea typeface="楷体_GB2312" pitchFamily="49" charset="-122"/>
              </a:rPr>
              <a:t>cur_e</a:t>
            </a:r>
            <a:r>
              <a:rPr lang="en-US" altLang="zh-CN" sz="2800" b="1" dirty="0">
                <a:solidFill>
                  <a:srgbClr val="804000"/>
                </a:solidFill>
                <a:ea typeface="楷体_GB2312" pitchFamily="49" charset="-122"/>
              </a:rPr>
              <a:t>)       // </a:t>
            </a:r>
            <a:r>
              <a:rPr lang="zh-CN" altLang="en-US" sz="2400" dirty="0">
                <a:solidFill>
                  <a:srgbClr val="804000"/>
                </a:solidFill>
                <a:ea typeface="楷体_GB2312" pitchFamily="49" charset="-122"/>
              </a:rPr>
              <a:t>求当前结点的双亲结点</a:t>
            </a:r>
            <a:endParaRPr lang="zh-CN" altLang="en-US" sz="2800" dirty="0">
              <a:solidFill>
                <a:srgbClr val="804000"/>
              </a:solidFill>
              <a:ea typeface="楷体_GB2312" pitchFamily="49" charset="-122"/>
            </a:endParaRP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AC95374E-ECE1-4342-B79F-ACD08023F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185884"/>
            <a:ext cx="6792822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 err="1">
                <a:solidFill>
                  <a:srgbClr val="804000"/>
                </a:solidFill>
                <a:ea typeface="楷体_GB2312" pitchFamily="49" charset="-122"/>
              </a:rPr>
              <a:t>LeftChild</a:t>
            </a:r>
            <a:r>
              <a:rPr lang="en-US" altLang="zh-CN" sz="2800" b="1" dirty="0">
                <a:solidFill>
                  <a:srgbClr val="804000"/>
                </a:solidFill>
                <a:ea typeface="楷体_GB2312" pitchFamily="49" charset="-122"/>
              </a:rPr>
              <a:t>(T, </a:t>
            </a:r>
            <a:r>
              <a:rPr lang="en-US" altLang="zh-CN" sz="2800" b="1" dirty="0" err="1">
                <a:solidFill>
                  <a:srgbClr val="804000"/>
                </a:solidFill>
                <a:ea typeface="楷体_GB2312" pitchFamily="49" charset="-122"/>
              </a:rPr>
              <a:t>cur_e</a:t>
            </a:r>
            <a:r>
              <a:rPr lang="en-US" altLang="zh-CN" sz="2800" b="1" dirty="0">
                <a:solidFill>
                  <a:srgbClr val="804000"/>
                </a:solidFill>
                <a:ea typeface="楷体_GB2312" pitchFamily="49" charset="-122"/>
              </a:rPr>
              <a:t>)  // </a:t>
            </a:r>
            <a:r>
              <a:rPr lang="zh-CN" altLang="en-US" sz="2400" dirty="0">
                <a:solidFill>
                  <a:srgbClr val="804000"/>
                </a:solidFill>
                <a:ea typeface="楷体_GB2312" pitchFamily="49" charset="-122"/>
              </a:rPr>
              <a:t>求当前结点的最左孩子 </a:t>
            </a:r>
            <a:endParaRPr lang="zh-CN" altLang="en-US" sz="2800" dirty="0">
              <a:solidFill>
                <a:srgbClr val="804000"/>
              </a:solidFill>
              <a:ea typeface="楷体_GB2312" pitchFamily="49" charset="-122"/>
            </a:endParaRPr>
          </a:p>
        </p:txBody>
      </p:sp>
      <p:sp>
        <p:nvSpPr>
          <p:cNvPr id="30728" name="Text Box 8">
            <a:extLst>
              <a:ext uri="{FF2B5EF4-FFF2-40B4-BE49-F238E27FC236}">
                <a16:creationId xmlns:a16="http://schemas.microsoft.com/office/drawing/2014/main" id="{828E8275-C9AB-48A0-937C-54DCD99F2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58997"/>
            <a:ext cx="684892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 err="1">
                <a:solidFill>
                  <a:srgbClr val="804000"/>
                </a:solidFill>
                <a:ea typeface="楷体_GB2312" pitchFamily="49" charset="-122"/>
              </a:rPr>
              <a:t>RightSibling</a:t>
            </a:r>
            <a:r>
              <a:rPr lang="en-US" altLang="zh-CN" sz="2800" b="1" dirty="0">
                <a:solidFill>
                  <a:srgbClr val="804000"/>
                </a:solidFill>
                <a:ea typeface="楷体_GB2312" pitchFamily="49" charset="-122"/>
              </a:rPr>
              <a:t>(T, </a:t>
            </a:r>
            <a:r>
              <a:rPr lang="en-US" altLang="zh-CN" sz="2800" b="1" dirty="0" err="1">
                <a:solidFill>
                  <a:srgbClr val="804000"/>
                </a:solidFill>
                <a:ea typeface="楷体_GB2312" pitchFamily="49" charset="-122"/>
              </a:rPr>
              <a:t>cur_e</a:t>
            </a:r>
            <a:r>
              <a:rPr lang="en-US" altLang="zh-CN" sz="2800" b="1" dirty="0">
                <a:solidFill>
                  <a:srgbClr val="804000"/>
                </a:solidFill>
                <a:ea typeface="楷体_GB2312" pitchFamily="49" charset="-122"/>
              </a:rPr>
              <a:t>)  // </a:t>
            </a:r>
            <a:r>
              <a:rPr lang="zh-CN" altLang="en-US" sz="2400" dirty="0">
                <a:solidFill>
                  <a:srgbClr val="804000"/>
                </a:solidFill>
                <a:ea typeface="楷体_GB2312" pitchFamily="49" charset="-122"/>
              </a:rPr>
              <a:t>求当前结点的右兄弟</a:t>
            </a:r>
            <a:endParaRPr lang="zh-CN" altLang="en-US" sz="2800" dirty="0">
              <a:solidFill>
                <a:srgbClr val="804000"/>
              </a:solidFill>
              <a:ea typeface="楷体_GB2312" pitchFamily="49" charset="-122"/>
            </a:endParaRPr>
          </a:p>
        </p:txBody>
      </p:sp>
      <p:sp>
        <p:nvSpPr>
          <p:cNvPr id="30729" name="Text Box 9">
            <a:extLst>
              <a:ext uri="{FF2B5EF4-FFF2-40B4-BE49-F238E27FC236}">
                <a16:creationId xmlns:a16="http://schemas.microsoft.com/office/drawing/2014/main" id="{D11B5EEE-2B9F-494B-ABB5-916249704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720997"/>
            <a:ext cx="6109878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 err="1">
                <a:solidFill>
                  <a:srgbClr val="804000"/>
                </a:solidFill>
                <a:ea typeface="楷体_GB2312" pitchFamily="49" charset="-122"/>
              </a:rPr>
              <a:t>TreeEmpty</a:t>
            </a:r>
            <a:r>
              <a:rPr lang="en-US" altLang="zh-CN" sz="2800" b="1" dirty="0">
                <a:solidFill>
                  <a:srgbClr val="804000"/>
                </a:solidFill>
                <a:ea typeface="楷体_GB2312" pitchFamily="49" charset="-122"/>
              </a:rPr>
              <a:t>(T)          // </a:t>
            </a:r>
            <a:r>
              <a:rPr lang="zh-CN" altLang="en-US" sz="2400" dirty="0">
                <a:solidFill>
                  <a:srgbClr val="804000"/>
                </a:solidFill>
                <a:ea typeface="楷体_GB2312" pitchFamily="49" charset="-122"/>
              </a:rPr>
              <a:t>判定树是否为空树 </a:t>
            </a:r>
            <a:endParaRPr lang="zh-CN" altLang="en-US" sz="2800" dirty="0">
              <a:solidFill>
                <a:srgbClr val="804000"/>
              </a:solidFill>
              <a:ea typeface="楷体_GB2312" pitchFamily="49" charset="-122"/>
            </a:endParaRPr>
          </a:p>
        </p:txBody>
      </p:sp>
      <p:sp>
        <p:nvSpPr>
          <p:cNvPr id="30730" name="Text Box 10">
            <a:extLst>
              <a:ext uri="{FF2B5EF4-FFF2-40B4-BE49-F238E27FC236}">
                <a16:creationId xmlns:a16="http://schemas.microsoft.com/office/drawing/2014/main" id="{E92BD5DB-57CE-44CA-B1DB-961610D27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482997"/>
            <a:ext cx="509998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 err="1">
                <a:solidFill>
                  <a:srgbClr val="804000"/>
                </a:solidFill>
                <a:ea typeface="楷体_GB2312" pitchFamily="49" charset="-122"/>
              </a:rPr>
              <a:t>TreeDepth</a:t>
            </a:r>
            <a:r>
              <a:rPr lang="en-US" altLang="zh-CN" sz="2800" b="1" dirty="0">
                <a:solidFill>
                  <a:srgbClr val="804000"/>
                </a:solidFill>
                <a:ea typeface="楷体_GB2312" pitchFamily="49" charset="-122"/>
              </a:rPr>
              <a:t>(T)           // </a:t>
            </a:r>
            <a:r>
              <a:rPr lang="zh-CN" altLang="en-US" sz="2400" dirty="0">
                <a:solidFill>
                  <a:srgbClr val="804000"/>
                </a:solidFill>
                <a:ea typeface="楷体_GB2312" pitchFamily="49" charset="-122"/>
              </a:rPr>
              <a:t>求树的深度</a:t>
            </a:r>
            <a:endParaRPr lang="zh-CN" altLang="en-US" sz="2800" dirty="0">
              <a:solidFill>
                <a:srgbClr val="804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0C98BD0C-3F01-4F58-9CAB-96E9BFC34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1" y="1143001"/>
            <a:ext cx="5980099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 err="1">
                <a:solidFill>
                  <a:srgbClr val="804000"/>
                </a:solidFill>
                <a:ea typeface="楷体_GB2312" pitchFamily="49" charset="-122"/>
              </a:rPr>
              <a:t>InitTree</a:t>
            </a:r>
            <a:r>
              <a:rPr lang="en-US" altLang="zh-CN" b="1" dirty="0">
                <a:solidFill>
                  <a:srgbClr val="804000"/>
                </a:solidFill>
                <a:ea typeface="楷体_GB2312" pitchFamily="49" charset="-122"/>
              </a:rPr>
              <a:t>(&amp;T)           // </a:t>
            </a:r>
            <a:r>
              <a:rPr lang="zh-CN" altLang="en-US" sz="2400" dirty="0">
                <a:solidFill>
                  <a:srgbClr val="804000"/>
                </a:solidFill>
                <a:ea typeface="楷体_GB2312" pitchFamily="49" charset="-122"/>
              </a:rPr>
              <a:t>初始化置空树</a:t>
            </a:r>
            <a:r>
              <a:rPr lang="zh-CN" altLang="en-US" sz="2800" b="1" dirty="0">
                <a:solidFill>
                  <a:srgbClr val="804000"/>
                </a:solidFill>
                <a:ea typeface="楷体_GB2312" pitchFamily="49" charset="-122"/>
              </a:rPr>
              <a:t>  </a:t>
            </a:r>
            <a:endParaRPr lang="zh-CN" altLang="en-US" b="1" dirty="0">
              <a:solidFill>
                <a:srgbClr val="804000"/>
              </a:solidFill>
              <a:ea typeface="楷体_GB2312" pitchFamily="49" charset="-122"/>
            </a:endParaRP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067AD8E5-FBE4-43A8-9624-5EBF0B3F0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71451"/>
            <a:ext cx="1107996" cy="70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FF0000"/>
                </a:solidFill>
                <a:ea typeface="楷体_GB2312" pitchFamily="49" charset="-122"/>
              </a:rPr>
              <a:t>插入</a:t>
            </a:r>
            <a:endParaRPr lang="zh-CN" altLang="en-US" sz="3600" dirty="0">
              <a:solidFill>
                <a:srgbClr val="333333"/>
              </a:solidFill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0178EED1-9B07-43F2-9387-D0469A9D9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1" y="2270350"/>
            <a:ext cx="84229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 err="1">
                <a:solidFill>
                  <a:srgbClr val="804000"/>
                </a:solidFill>
                <a:ea typeface="楷体_GB2312" pitchFamily="49" charset="-122"/>
              </a:rPr>
              <a:t>CreateTree</a:t>
            </a:r>
            <a:r>
              <a:rPr lang="en-US" altLang="zh-CN" b="1" dirty="0">
                <a:solidFill>
                  <a:srgbClr val="804000"/>
                </a:solidFill>
                <a:ea typeface="楷体_GB2312" pitchFamily="49" charset="-122"/>
              </a:rPr>
              <a:t>(&amp;T, definition)     </a:t>
            </a:r>
            <a:r>
              <a:rPr lang="en-US" altLang="zh-CN" sz="2800" b="1" dirty="0">
                <a:solidFill>
                  <a:srgbClr val="804000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804000"/>
                </a:solidFill>
                <a:ea typeface="楷体_GB2312" pitchFamily="49" charset="-122"/>
              </a:rPr>
              <a:t>按定义构造树</a:t>
            </a:r>
            <a:endParaRPr lang="zh-CN" altLang="en-US" dirty="0">
              <a:solidFill>
                <a:srgbClr val="804000"/>
              </a:solidFill>
              <a:ea typeface="楷体_GB2312" pitchFamily="49" charset="-122"/>
            </a:endParaRP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406B3E08-5030-4C71-BD1C-3041CB53A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1" y="3468913"/>
            <a:ext cx="77620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>
                <a:solidFill>
                  <a:srgbClr val="804000"/>
                </a:solidFill>
                <a:ea typeface="楷体_GB2312" pitchFamily="49" charset="-122"/>
              </a:rPr>
              <a:t>Assign(T, </a:t>
            </a:r>
            <a:r>
              <a:rPr lang="en-US" altLang="zh-CN" b="1" dirty="0" err="1">
                <a:solidFill>
                  <a:srgbClr val="804000"/>
                </a:solidFill>
                <a:ea typeface="楷体_GB2312" pitchFamily="49" charset="-122"/>
              </a:rPr>
              <a:t>cur_e</a:t>
            </a:r>
            <a:r>
              <a:rPr lang="en-US" altLang="zh-CN" b="1" dirty="0">
                <a:solidFill>
                  <a:srgbClr val="804000"/>
                </a:solidFill>
                <a:ea typeface="楷体_GB2312" pitchFamily="49" charset="-122"/>
              </a:rPr>
              <a:t>, value)           </a:t>
            </a:r>
            <a:r>
              <a:rPr lang="en-US" altLang="zh-CN" sz="2800" b="1" dirty="0">
                <a:solidFill>
                  <a:srgbClr val="804000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804000"/>
                </a:solidFill>
                <a:ea typeface="楷体_GB2312" pitchFamily="49" charset="-122"/>
              </a:rPr>
              <a:t>给当前结点赋值</a:t>
            </a:r>
            <a:endParaRPr lang="zh-CN" altLang="en-US" dirty="0">
              <a:solidFill>
                <a:srgbClr val="804000"/>
              </a:solidFill>
              <a:ea typeface="楷体_GB2312" pitchFamily="49" charset="-122"/>
            </a:endParaRPr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7862F8AC-2AA9-47B4-A7CC-BB7B85B19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1" y="4572000"/>
            <a:ext cx="9592574" cy="108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840288" indent="-48402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 err="1">
                <a:solidFill>
                  <a:srgbClr val="804000"/>
                </a:solidFill>
                <a:ea typeface="楷体_GB2312" pitchFamily="49" charset="-122"/>
              </a:rPr>
              <a:t>InsertChild</a:t>
            </a:r>
            <a:r>
              <a:rPr lang="en-US" altLang="zh-CN" b="1" dirty="0">
                <a:solidFill>
                  <a:srgbClr val="804000"/>
                </a:solidFill>
                <a:ea typeface="楷体_GB2312" pitchFamily="49" charset="-122"/>
              </a:rPr>
              <a:t>(&amp;T, &amp;p, </a:t>
            </a:r>
            <a:r>
              <a:rPr lang="en-US" altLang="zh-CN" b="1" dirty="0" err="1">
                <a:solidFill>
                  <a:srgbClr val="804000"/>
                </a:solidFill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srgbClr val="804000"/>
                </a:solidFill>
                <a:ea typeface="楷体_GB2312" pitchFamily="49" charset="-122"/>
              </a:rPr>
              <a:t>, c)   </a:t>
            </a:r>
            <a:r>
              <a:rPr lang="en-US" altLang="zh-CN" sz="2400" b="1" dirty="0">
                <a:solidFill>
                  <a:srgbClr val="804000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804000"/>
                </a:solidFill>
                <a:ea typeface="楷体_GB2312" pitchFamily="49" charset="-122"/>
              </a:rPr>
              <a:t>将以</a:t>
            </a:r>
            <a:r>
              <a:rPr lang="en-US" altLang="zh-CN" sz="2400" dirty="0">
                <a:solidFill>
                  <a:srgbClr val="804000"/>
                </a:solidFill>
                <a:ea typeface="楷体_GB2312" pitchFamily="49" charset="-122"/>
              </a:rPr>
              <a:t>c</a:t>
            </a:r>
            <a:r>
              <a:rPr lang="zh-CN" altLang="en-US" sz="2400" dirty="0">
                <a:solidFill>
                  <a:srgbClr val="804000"/>
                </a:solidFill>
                <a:ea typeface="楷体_GB2312" pitchFamily="49" charset="-122"/>
              </a:rPr>
              <a:t>为根的树插入为结点</a:t>
            </a:r>
            <a:r>
              <a:rPr lang="en-US" altLang="zh-CN" sz="2400" dirty="0">
                <a:solidFill>
                  <a:srgbClr val="804000"/>
                </a:solidFill>
                <a:ea typeface="楷体_GB2312" pitchFamily="49" charset="-122"/>
              </a:rPr>
              <a:t>p</a:t>
            </a:r>
            <a:r>
              <a:rPr lang="zh-CN" altLang="en-US" sz="2400" dirty="0">
                <a:solidFill>
                  <a:srgbClr val="804000"/>
                </a:solidFill>
                <a:ea typeface="楷体_GB2312" pitchFamily="49" charset="-122"/>
              </a:rPr>
              <a:t>的第</a:t>
            </a:r>
            <a:r>
              <a:rPr lang="en-US" altLang="zh-CN" sz="2400" dirty="0">
                <a:solidFill>
                  <a:srgbClr val="804000"/>
                </a:solidFill>
                <a:ea typeface="楷体_GB2312" pitchFamily="49" charset="-122"/>
              </a:rPr>
              <a:t>I </a:t>
            </a:r>
            <a:r>
              <a:rPr lang="zh-CN" altLang="en-US" sz="2400" dirty="0">
                <a:solidFill>
                  <a:srgbClr val="804000"/>
                </a:solidFill>
                <a:ea typeface="楷体_GB2312" pitchFamily="49" charset="-122"/>
              </a:rPr>
              <a:t>棵子树  </a:t>
            </a:r>
          </a:p>
        </p:txBody>
      </p:sp>
    </p:spTree>
  </p:cSld>
  <p:clrMapOvr>
    <a:masterClrMapping/>
  </p:clrMapOvr>
  <p:transition spd="med">
    <p:pull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8D6F8DE2-BF56-4512-915F-1F87FA82C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1557339"/>
            <a:ext cx="4623895" cy="5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 err="1">
                <a:solidFill>
                  <a:srgbClr val="804000"/>
                </a:solidFill>
                <a:ea typeface="楷体_GB2312" pitchFamily="49" charset="-122"/>
              </a:rPr>
              <a:t>ClearTree</a:t>
            </a:r>
            <a:r>
              <a:rPr lang="en-US" altLang="zh-CN" sz="2800" b="1" dirty="0">
                <a:solidFill>
                  <a:srgbClr val="804000"/>
                </a:solidFill>
                <a:ea typeface="楷体_GB2312" pitchFamily="49" charset="-122"/>
              </a:rPr>
              <a:t>(&amp;T)     // </a:t>
            </a:r>
            <a:r>
              <a:rPr lang="zh-CN" altLang="en-US" sz="2400" dirty="0">
                <a:solidFill>
                  <a:srgbClr val="804000"/>
                </a:solidFill>
                <a:ea typeface="楷体_GB2312" pitchFamily="49" charset="-122"/>
              </a:rPr>
              <a:t>将树清空  </a:t>
            </a:r>
            <a:endParaRPr lang="zh-CN" altLang="en-US" sz="2800" dirty="0">
              <a:solidFill>
                <a:srgbClr val="804000"/>
              </a:solidFill>
              <a:ea typeface="楷体_GB2312" pitchFamily="49" charset="-122"/>
            </a:endParaRPr>
          </a:p>
        </p:txBody>
      </p:sp>
      <p:sp>
        <p:nvSpPr>
          <p:cNvPr id="35843" name="Text Box 5">
            <a:extLst>
              <a:ext uri="{FF2B5EF4-FFF2-40B4-BE49-F238E27FC236}">
                <a16:creationId xmlns:a16="http://schemas.microsoft.com/office/drawing/2014/main" id="{E6D9C360-AC2B-438E-9928-5D04225CC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4" y="609601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000" dirty="0">
                <a:solidFill>
                  <a:srgbClr val="FF0000"/>
                </a:solidFill>
                <a:ea typeface="楷体_GB2312" pitchFamily="49" charset="-122"/>
              </a:rPr>
              <a:t>删除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1932CAAD-0610-4FC7-8922-F3EF12E95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2451098"/>
            <a:ext cx="5149615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 err="1">
                <a:solidFill>
                  <a:srgbClr val="804000"/>
                </a:solidFill>
                <a:ea typeface="楷体_GB2312" pitchFamily="49" charset="-122"/>
              </a:rPr>
              <a:t>DestroyTree</a:t>
            </a:r>
            <a:r>
              <a:rPr lang="en-US" altLang="zh-CN" sz="2800" b="1" dirty="0">
                <a:solidFill>
                  <a:srgbClr val="804000"/>
                </a:solidFill>
                <a:ea typeface="楷体_GB2312" pitchFamily="49" charset="-122"/>
              </a:rPr>
              <a:t>(&amp;T)  // </a:t>
            </a:r>
            <a:r>
              <a:rPr lang="zh-CN" altLang="en-US" sz="2400" dirty="0">
                <a:solidFill>
                  <a:srgbClr val="804000"/>
                </a:solidFill>
                <a:ea typeface="楷体_GB2312" pitchFamily="49" charset="-122"/>
              </a:rPr>
              <a:t>销毁树的结构</a:t>
            </a:r>
            <a:endParaRPr lang="zh-CN" altLang="en-US" sz="2800" dirty="0">
              <a:solidFill>
                <a:srgbClr val="333333"/>
              </a:solidFill>
            </a:endParaRP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C64766C4-8CAF-49A4-9192-88C405C40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3331028"/>
            <a:ext cx="7384329" cy="5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 err="1">
                <a:solidFill>
                  <a:srgbClr val="804000"/>
                </a:solidFill>
                <a:ea typeface="楷体_GB2312" pitchFamily="49" charset="-122"/>
              </a:rPr>
              <a:t>DeleteChild</a:t>
            </a:r>
            <a:r>
              <a:rPr lang="en-US" altLang="zh-CN" sz="2800" b="1" dirty="0">
                <a:solidFill>
                  <a:srgbClr val="804000"/>
                </a:solidFill>
                <a:ea typeface="楷体_GB2312" pitchFamily="49" charset="-122"/>
              </a:rPr>
              <a:t>(&amp;T, &amp;p, </a:t>
            </a:r>
            <a:r>
              <a:rPr lang="en-US" altLang="zh-CN" sz="2800" b="1" dirty="0" err="1">
                <a:solidFill>
                  <a:srgbClr val="804000"/>
                </a:solidFill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804000"/>
                </a:solidFill>
                <a:ea typeface="楷体_GB2312" pitchFamily="49" charset="-122"/>
              </a:rPr>
              <a:t>)    // </a:t>
            </a:r>
            <a:r>
              <a:rPr lang="zh-CN" altLang="en-US" sz="2400" dirty="0">
                <a:solidFill>
                  <a:srgbClr val="804000"/>
                </a:solidFill>
                <a:ea typeface="楷体_GB2312" pitchFamily="49" charset="-122"/>
              </a:rPr>
              <a:t>删除结点</a:t>
            </a:r>
            <a:r>
              <a:rPr lang="en-US" altLang="zh-CN" sz="2400" dirty="0">
                <a:solidFill>
                  <a:srgbClr val="804000"/>
                </a:solidFill>
                <a:ea typeface="楷体_GB2312" pitchFamily="49" charset="-122"/>
              </a:rPr>
              <a:t>p</a:t>
            </a:r>
            <a:r>
              <a:rPr lang="zh-CN" altLang="en-US" sz="2400" dirty="0">
                <a:solidFill>
                  <a:srgbClr val="804000"/>
                </a:solidFill>
                <a:ea typeface="楷体_GB2312" pitchFamily="49" charset="-122"/>
              </a:rPr>
              <a:t>的第</a:t>
            </a:r>
            <a:r>
              <a:rPr lang="en-US" altLang="zh-CN" sz="2400" dirty="0" err="1">
                <a:solidFill>
                  <a:srgbClr val="804000"/>
                </a:solidFill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804000"/>
                </a:solidFill>
                <a:ea typeface="楷体_GB2312" pitchFamily="49" charset="-122"/>
              </a:rPr>
              <a:t>棵子树</a:t>
            </a:r>
            <a:endParaRPr lang="zh-CN" altLang="en-US" sz="2800" dirty="0">
              <a:solidFill>
                <a:srgbClr val="333333"/>
              </a:solidFill>
            </a:endParaRPr>
          </a:p>
        </p:txBody>
      </p:sp>
      <p:sp>
        <p:nvSpPr>
          <p:cNvPr id="35846" name="Text Box 5">
            <a:extLst>
              <a:ext uri="{FF2B5EF4-FFF2-40B4-BE49-F238E27FC236}">
                <a16:creationId xmlns:a16="http://schemas.microsoft.com/office/drawing/2014/main" id="{B736B4B6-954D-4ADA-AF5B-B55EADF33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4527101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000" dirty="0">
                <a:solidFill>
                  <a:srgbClr val="FF0000"/>
                </a:solidFill>
                <a:ea typeface="楷体_GB2312" pitchFamily="49" charset="-122"/>
              </a:rPr>
              <a:t>遍历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E5D37180-8876-4D6F-BF6C-E92F3E7FC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5624063"/>
            <a:ext cx="5041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 dirty="0" err="1">
                <a:solidFill>
                  <a:srgbClr val="804000"/>
                </a:solidFill>
                <a:ea typeface="楷体_GB2312" pitchFamily="49" charset="-122"/>
              </a:rPr>
              <a:t>TraverseTree</a:t>
            </a:r>
            <a:r>
              <a:rPr lang="en-US" altLang="zh-CN" sz="3600" b="1" dirty="0">
                <a:solidFill>
                  <a:srgbClr val="804000"/>
                </a:solidFill>
                <a:ea typeface="楷体_GB2312" pitchFamily="49" charset="-122"/>
              </a:rPr>
              <a:t>( T, Visit() )</a:t>
            </a:r>
            <a:endParaRPr lang="zh-CN" altLang="en-US" sz="3600" b="1" dirty="0">
              <a:solidFill>
                <a:srgbClr val="804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2C98BF61-70A0-4D06-81B6-52D4E9F35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098676"/>
            <a:ext cx="83185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树：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T={</a:t>
            </a:r>
            <a:r>
              <a:rPr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，其中</a:t>
            </a:r>
            <a:endParaRPr lang="en-US" altLang="zh-CN" sz="2200" b="1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是包含</a:t>
            </a:r>
            <a:r>
              <a:rPr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个结点的有限集合（</a:t>
            </a:r>
            <a:r>
              <a:rPr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</a:rPr>
              <a:t>≥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0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）。</a:t>
            </a:r>
            <a:endParaRPr lang="en-US" altLang="zh-CN" sz="2200" b="1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当</a:t>
            </a:r>
            <a:r>
              <a:rPr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n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=0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时为空树，否则关系</a:t>
            </a:r>
            <a:r>
              <a:rPr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R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满足以下条件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:</a:t>
            </a:r>
            <a:r>
              <a:rPr lang="en-US" altLang="zh-CN" sz="2200" b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      </a:t>
            </a:r>
          </a:p>
        </p:txBody>
      </p:sp>
      <p:sp>
        <p:nvSpPr>
          <p:cNvPr id="174082" name="Text Box 2">
            <a:extLst>
              <a:ext uri="{FF2B5EF4-FFF2-40B4-BE49-F238E27FC236}">
                <a16:creationId xmlns:a16="http://schemas.microsoft.com/office/drawing/2014/main" id="{5EEC1A90-FB40-4371-ADB7-B3785C38D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6" y="3714750"/>
            <a:ext cx="77438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有且仅有一个结点</a:t>
            </a:r>
            <a:r>
              <a:rPr lang="en-US" altLang="zh-CN" sz="2000" b="1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 b="1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∈</a:t>
            </a:r>
            <a:r>
              <a:rPr lang="en-US" altLang="zh-CN" sz="2000" b="1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，它对于关系</a:t>
            </a:r>
            <a:r>
              <a:rPr lang="en-US" altLang="zh-CN" sz="2000" b="1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来说没有前驱结点，结点</a:t>
            </a:r>
            <a:r>
              <a:rPr lang="en-US" altLang="zh-CN" sz="2000" b="1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 b="1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称作树的</a:t>
            </a:r>
            <a:r>
              <a:rPr lang="zh-CN" altLang="en-US" sz="2000" b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根结点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除</a:t>
            </a:r>
            <a:r>
              <a:rPr lang="zh-CN" altLang="en-US" sz="2000" b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根结点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外，每个结点有且</a:t>
            </a:r>
            <a:r>
              <a:rPr lang="zh-CN" altLang="en-US" sz="2000" b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仅有</a:t>
            </a:r>
            <a:r>
              <a:rPr lang="zh-CN" altLang="en-US" sz="2000" b="1" u="sng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一个前驱</a:t>
            </a:r>
            <a:r>
              <a:rPr lang="zh-CN" altLang="en-US" sz="2000" b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2000" b="1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中每个结点可以</a:t>
            </a:r>
            <a:r>
              <a:rPr lang="zh-CN" altLang="en-US" sz="2000" b="1" u="sng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</a:t>
            </a:r>
            <a:r>
              <a:rPr lang="zh-CN" altLang="en-US" sz="2000" b="1" u="sng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零个或多个后继</a:t>
            </a:r>
            <a:r>
              <a:rPr lang="zh-CN" altLang="en-US" sz="2000" b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6" name="Text Box 3" descr="信纸">
            <a:extLst>
              <a:ext uri="{FF2B5EF4-FFF2-40B4-BE49-F238E27FC236}">
                <a16:creationId xmlns:a16="http://schemas.microsoft.com/office/drawing/2014/main" id="{32AC915B-BBDA-4960-A0E1-22BEA5C5B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488" y="285728"/>
            <a:ext cx="3071834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32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树的概念</a:t>
            </a:r>
            <a:r>
              <a:rPr kumimoji="1" lang="zh-CN" altLang="en-US" sz="32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9" name="Text Box 1088">
            <a:extLst>
              <a:ext uri="{FF2B5EF4-FFF2-40B4-BE49-F238E27FC236}">
                <a16:creationId xmlns:a16="http://schemas.microsoft.com/office/drawing/2014/main" id="{3903542D-25E8-4F7A-9AB9-3E0761B40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1254125"/>
            <a:ext cx="2476500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树的形式化定义</a:t>
            </a:r>
            <a:endParaRPr lang="zh-CN" altLang="en-US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A3B2834D-D48A-4924-AAAC-D4AA7DFFA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908050"/>
            <a:ext cx="85693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树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是由</a:t>
            </a:r>
            <a:r>
              <a:rPr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≥0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）个结点组成的有限集合（记为</a:t>
            </a:r>
            <a:r>
              <a:rPr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）。其中：    </a:t>
            </a:r>
          </a:p>
        </p:txBody>
      </p:sp>
      <p:sp>
        <p:nvSpPr>
          <p:cNvPr id="5174" name="Text Box 1078">
            <a:extLst>
              <a:ext uri="{FF2B5EF4-FFF2-40B4-BE49-F238E27FC236}">
                <a16:creationId xmlns:a16="http://schemas.microsoft.com/office/drawing/2014/main" id="{7E5F7FDF-DFBD-436D-91A3-2B724C2E3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6" y="1557339"/>
            <a:ext cx="7567701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如果</a:t>
            </a:r>
            <a:r>
              <a:rPr lang="en-US" altLang="zh-CN" sz="2000" b="1" i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en-US" sz="20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，它是一棵空树，这是树的特例；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如果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&gt;0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，存在一个唯一结点作为树的根结点（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root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），其余结点可分为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≥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）个互不相交的有限子集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、</a:t>
            </a:r>
            <a:r>
              <a: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T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m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，而每个子集本身又是一棵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树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，称为根结点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root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的子树。    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sym typeface="Wingdings" panose="05000000000000000000" pitchFamily="2" charset="2"/>
              </a:rPr>
              <a:t>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sym typeface="Wingdings" panose="05000000000000000000" pitchFamily="2" charset="2"/>
              </a:rPr>
              <a:t>   </a:t>
            </a:r>
            <a:r>
              <a:rPr lang="zh-CN" altLang="en-US" sz="20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树中所有结点构成一种层次关系！</a:t>
            </a:r>
            <a:endParaRPr lang="zh-CN" altLang="en-US" sz="20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8DAE27D-3A29-4B1A-82E1-1E5E6D0AD5D5}"/>
              </a:ext>
            </a:extLst>
          </p:cNvPr>
          <p:cNvGrpSpPr>
            <a:grpSpLocks/>
          </p:cNvGrpSpPr>
          <p:nvPr/>
        </p:nvGrpSpPr>
        <p:grpSpPr bwMode="auto">
          <a:xfrm>
            <a:off x="4727575" y="4149726"/>
            <a:ext cx="3455988" cy="2016125"/>
            <a:chOff x="3203575" y="4149725"/>
            <a:chExt cx="3455988" cy="2016125"/>
          </a:xfrm>
        </p:grpSpPr>
        <p:sp>
          <p:nvSpPr>
            <p:cNvPr id="5175" name="Oval 1079">
              <a:extLst>
                <a:ext uri="{FF2B5EF4-FFF2-40B4-BE49-F238E27FC236}">
                  <a16:creationId xmlns:a16="http://schemas.microsoft.com/office/drawing/2014/main" id="{FB2EC54E-5205-4A15-817F-393FDFDEB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4221163"/>
              <a:ext cx="574675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2295" name="Text Box 1080">
              <a:extLst>
                <a:ext uri="{FF2B5EF4-FFF2-40B4-BE49-F238E27FC236}">
                  <a16:creationId xmlns:a16="http://schemas.microsoft.com/office/drawing/2014/main" id="{A7CFB738-2087-4701-975F-77E958C3B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5238" y="4149725"/>
              <a:ext cx="10080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root</a:t>
              </a:r>
            </a:p>
          </p:txBody>
        </p:sp>
        <p:sp>
          <p:nvSpPr>
            <p:cNvPr id="5177" name="Oval 1081">
              <a:extLst>
                <a:ext uri="{FF2B5EF4-FFF2-40B4-BE49-F238E27FC236}">
                  <a16:creationId xmlns:a16="http://schemas.microsoft.com/office/drawing/2014/main" id="{4BBC5DF3-AA55-4D62-B8EA-8BD7E6A0C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575" y="4941888"/>
              <a:ext cx="792163" cy="12239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i="1" dirty="0" err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T</a:t>
              </a:r>
              <a:r>
                <a:rPr lang="en-US" altLang="zh-CN" sz="2400" b="1" baseline="-25000" dirty="0" err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endParaRPr lang="en-US" altLang="zh-CN" sz="2400" b="1" baseline="-25000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297" name="Freeform 1082">
              <a:extLst>
                <a:ext uri="{FF2B5EF4-FFF2-40B4-BE49-F238E27FC236}">
                  <a16:creationId xmlns:a16="http://schemas.microsoft.com/office/drawing/2014/main" id="{21CA92BF-8F94-46DA-9956-6E3A16C4C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838" y="4521200"/>
              <a:ext cx="754062" cy="492125"/>
            </a:xfrm>
            <a:custGeom>
              <a:avLst/>
              <a:gdLst>
                <a:gd name="T0" fmla="*/ 475 w 475"/>
                <a:gd name="T1" fmla="*/ 0 h 310"/>
                <a:gd name="T2" fmla="*/ 0 w 475"/>
                <a:gd name="T3" fmla="*/ 310 h 3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75" h="310">
                  <a:moveTo>
                    <a:pt x="475" y="0"/>
                  </a:moveTo>
                  <a:lnTo>
                    <a:pt x="0" y="31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79" name="Oval 1083">
              <a:extLst>
                <a:ext uri="{FF2B5EF4-FFF2-40B4-BE49-F238E27FC236}">
                  <a16:creationId xmlns:a16="http://schemas.microsoft.com/office/drawing/2014/main" id="{535245A4-B5F2-49AA-81AD-E4ECF80DF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941888"/>
              <a:ext cx="792162" cy="12239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i="1" dirty="0" err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T</a:t>
              </a:r>
              <a:r>
                <a:rPr lang="en-US" altLang="zh-CN" sz="2400" b="1" baseline="-25000" dirty="0" err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endParaRPr lang="en-US" altLang="zh-CN" sz="2400" b="1" baseline="-25000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180" name="Oval 1084">
              <a:extLst>
                <a:ext uri="{FF2B5EF4-FFF2-40B4-BE49-F238E27FC236}">
                  <a16:creationId xmlns:a16="http://schemas.microsoft.com/office/drawing/2014/main" id="{92F984A5-B771-4B97-A125-74DD494AE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1888"/>
              <a:ext cx="792163" cy="12239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T</a:t>
              </a:r>
              <a:r>
                <a:rPr lang="en-US" altLang="zh-CN" sz="2400" b="1" i="1" baseline="-25000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m</a:t>
              </a:r>
            </a:p>
          </p:txBody>
        </p:sp>
        <p:sp>
          <p:nvSpPr>
            <p:cNvPr id="12300" name="Line 1085">
              <a:extLst>
                <a:ext uri="{FF2B5EF4-FFF2-40B4-BE49-F238E27FC236}">
                  <a16:creationId xmlns:a16="http://schemas.microsoft.com/office/drawing/2014/main" id="{4E836C51-E064-40DE-AF20-C4B4F510F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3438" y="4652963"/>
              <a:ext cx="73025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01" name="Line 1086">
              <a:extLst>
                <a:ext uri="{FF2B5EF4-FFF2-40B4-BE49-F238E27FC236}">
                  <a16:creationId xmlns:a16="http://schemas.microsoft.com/office/drawing/2014/main" id="{C59C2733-E3D2-498D-BF0A-CE3651133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4125" y="4495800"/>
              <a:ext cx="935038" cy="576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02" name="Text Box 1087">
              <a:extLst>
                <a:ext uri="{FF2B5EF4-FFF2-40B4-BE49-F238E27FC236}">
                  <a16:creationId xmlns:a16="http://schemas.microsoft.com/office/drawing/2014/main" id="{E88E3ACE-D0F2-4FBE-9430-6FE81A9CB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9700" y="5229225"/>
              <a:ext cx="431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5184" name="Text Box 1088">
            <a:extLst>
              <a:ext uri="{FF2B5EF4-FFF2-40B4-BE49-F238E27FC236}">
                <a16:creationId xmlns:a16="http://schemas.microsoft.com/office/drawing/2014/main" id="{D8CC3DCE-4DAB-498F-92EF-FDDDDA008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188913"/>
            <a:ext cx="2232025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树的递归定义</a:t>
            </a:r>
            <a:endParaRPr lang="zh-CN" altLang="en-US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1027">
            <a:extLst>
              <a:ext uri="{FF2B5EF4-FFF2-40B4-BE49-F238E27FC236}">
                <a16:creationId xmlns:a16="http://schemas.microsoft.com/office/drawing/2014/main" id="{7EBDC098-F96C-4EC3-A75F-8D5C46415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3" y="1285875"/>
            <a:ext cx="8305800" cy="8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）树形表示法。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使用一棵倒置的树表示树结构，非常直观和形象。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BBD97E2-B2DB-4C3F-B5BF-C84B6DADD781}"/>
              </a:ext>
            </a:extLst>
          </p:cNvPr>
          <p:cNvGrpSpPr/>
          <p:nvPr/>
        </p:nvGrpSpPr>
        <p:grpSpPr>
          <a:xfrm>
            <a:off x="3216275" y="2276475"/>
            <a:ext cx="3816350" cy="2305050"/>
            <a:chOff x="1692275" y="2276475"/>
            <a:chExt cx="3816350" cy="2305050"/>
          </a:xfrm>
          <a:scene3d>
            <a:camera prst="isometricOffAxis1Right"/>
            <a:lightRig rig="threePt" dir="t"/>
          </a:scene3d>
        </p:grpSpPr>
        <p:sp>
          <p:nvSpPr>
            <p:cNvPr id="1071" name="Freeform 47">
              <a:extLst>
                <a:ext uri="{FF2B5EF4-FFF2-40B4-BE49-F238E27FC236}">
                  <a16:creationId xmlns:a16="http://schemas.microsoft.com/office/drawing/2014/main" id="{1074EB1D-CDE8-431B-AF0B-97CF6619D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072" name="Freeform 48">
              <a:extLst>
                <a:ext uri="{FF2B5EF4-FFF2-40B4-BE49-F238E27FC236}">
                  <a16:creationId xmlns:a16="http://schemas.microsoft.com/office/drawing/2014/main" id="{EBC1B86C-5B0F-4EB8-9EEA-69E146A1D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B2231D55-735B-4F4E-A4CB-9B0B2D3D9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BE54B950-33EF-4937-9B5D-45787D76E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2C435A12-BE2D-42E0-B4D5-6F0AA166B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9C0A2B96-3908-4054-9C2C-85742E772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9800DEAF-4307-4C52-B4FE-E52273DA4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2A32553A-C422-452B-90B2-4559CDA8D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6E097AF2-ED39-4B17-A586-015E1CE16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58865163-5536-4ABD-8BAF-B42A3BABB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J</a:t>
              </a:r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CD50FA6-058B-4947-91EE-95FB5C16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1064" name="Oval 40">
              <a:extLst>
                <a:ext uri="{FF2B5EF4-FFF2-40B4-BE49-F238E27FC236}">
                  <a16:creationId xmlns:a16="http://schemas.microsoft.com/office/drawing/2014/main" id="{886ED78F-EE62-43AE-BB73-16B340CC5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1065" name="Oval 41">
              <a:extLst>
                <a:ext uri="{FF2B5EF4-FFF2-40B4-BE49-F238E27FC236}">
                  <a16:creationId xmlns:a16="http://schemas.microsoft.com/office/drawing/2014/main" id="{AAED99E5-8991-4205-BE33-C38155348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K</a:t>
              </a:r>
            </a:p>
          </p:txBody>
        </p:sp>
        <p:sp>
          <p:nvSpPr>
            <p:cNvPr id="1066" name="Oval 42">
              <a:extLst>
                <a:ext uri="{FF2B5EF4-FFF2-40B4-BE49-F238E27FC236}">
                  <a16:creationId xmlns:a16="http://schemas.microsoft.com/office/drawing/2014/main" id="{E306DE75-D485-4AB6-BDE3-18B2CB332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1067" name="Oval 43">
              <a:extLst>
                <a:ext uri="{FF2B5EF4-FFF2-40B4-BE49-F238E27FC236}">
                  <a16:creationId xmlns:a16="http://schemas.microsoft.com/office/drawing/2014/main" id="{CF044E96-AB90-44D4-9386-4B230DF9E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M</a:t>
              </a:r>
            </a:p>
          </p:txBody>
        </p:sp>
        <p:sp>
          <p:nvSpPr>
            <p:cNvPr id="1068" name="Line 44">
              <a:extLst>
                <a:ext uri="{FF2B5EF4-FFF2-40B4-BE49-F238E27FC236}">
                  <a16:creationId xmlns:a16="http://schemas.microsoft.com/office/drawing/2014/main" id="{AA113C8F-0064-4301-8E06-7D4F433FA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069" name="Line 45">
              <a:extLst>
                <a:ext uri="{FF2B5EF4-FFF2-40B4-BE49-F238E27FC236}">
                  <a16:creationId xmlns:a16="http://schemas.microsoft.com/office/drawing/2014/main" id="{4CBD090D-E903-4ECA-B68E-A0CA66883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070" name="Line 46">
              <a:extLst>
                <a:ext uri="{FF2B5EF4-FFF2-40B4-BE49-F238E27FC236}">
                  <a16:creationId xmlns:a16="http://schemas.microsoft.com/office/drawing/2014/main" id="{BBEC5E3B-C50E-4ADF-9152-1F90C592F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073" name="Line 49">
              <a:extLst>
                <a:ext uri="{FF2B5EF4-FFF2-40B4-BE49-F238E27FC236}">
                  <a16:creationId xmlns:a16="http://schemas.microsoft.com/office/drawing/2014/main" id="{4165BC08-F4DD-4DCE-9CD6-E1B7AB398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074" name="Line 50">
              <a:extLst>
                <a:ext uri="{FF2B5EF4-FFF2-40B4-BE49-F238E27FC236}">
                  <a16:creationId xmlns:a16="http://schemas.microsoft.com/office/drawing/2014/main" id="{4B212880-FAE5-461B-AB10-7D9C9EB54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075" name="Freeform 51">
              <a:extLst>
                <a:ext uri="{FF2B5EF4-FFF2-40B4-BE49-F238E27FC236}">
                  <a16:creationId xmlns:a16="http://schemas.microsoft.com/office/drawing/2014/main" id="{7DCC9BBA-4412-4067-91CF-377BDD2C0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076" name="Freeform 52">
              <a:extLst>
                <a:ext uri="{FF2B5EF4-FFF2-40B4-BE49-F238E27FC236}">
                  <a16:creationId xmlns:a16="http://schemas.microsoft.com/office/drawing/2014/main" id="{A29BE89E-FCF4-4CCB-BE1F-C185CB066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077" name="Line 53">
              <a:extLst>
                <a:ext uri="{FF2B5EF4-FFF2-40B4-BE49-F238E27FC236}">
                  <a16:creationId xmlns:a16="http://schemas.microsoft.com/office/drawing/2014/main" id="{28FC3E6C-F26E-4F1E-ADA1-B5D5672871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078" name="Line 54">
              <a:extLst>
                <a:ext uri="{FF2B5EF4-FFF2-40B4-BE49-F238E27FC236}">
                  <a16:creationId xmlns:a16="http://schemas.microsoft.com/office/drawing/2014/main" id="{B6D419F0-4943-40C3-A89F-C3C2FA1E3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079" name="Freeform 55">
              <a:extLst>
                <a:ext uri="{FF2B5EF4-FFF2-40B4-BE49-F238E27FC236}">
                  <a16:creationId xmlns:a16="http://schemas.microsoft.com/office/drawing/2014/main" id="{5809B861-F54F-48A4-B58A-C5DB0652E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sp>
        <p:nvSpPr>
          <p:cNvPr id="13317" name="Text Box 56">
            <a:extLst>
              <a:ext uri="{FF2B5EF4-FFF2-40B4-BE49-F238E27FC236}">
                <a16:creationId xmlns:a16="http://schemas.microsoft.com/office/drawing/2014/main" id="{2FB3330F-F955-4150-A007-C8FB14279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4" y="5013325"/>
            <a:ext cx="2809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逻辑结构表示</a:t>
            </a:r>
            <a:r>
              <a:rPr kumimoji="0" lang="en-US" altLang="zh-CN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" name="Text Box 3" descr="信纸">
            <a:extLst>
              <a:ext uri="{FF2B5EF4-FFF2-40B4-BE49-F238E27FC236}">
                <a16:creationId xmlns:a16="http://schemas.microsoft.com/office/drawing/2014/main" id="{6216162F-3027-B0D6-2DD2-E6C363BFE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657" y="270887"/>
            <a:ext cx="5212935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32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树的（逻辑）表示</a:t>
            </a:r>
            <a:endParaRPr kumimoji="1" lang="zh-CN" altLang="en-US" sz="32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5">
            <a:extLst>
              <a:ext uri="{FF2B5EF4-FFF2-40B4-BE49-F238E27FC236}">
                <a16:creationId xmlns:a16="http://schemas.microsoft.com/office/drawing/2014/main" id="{74D8F548-44D5-474F-B1F4-FFFE7CA6D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333376"/>
            <a:ext cx="91090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）文氏图表示法。</a:t>
            </a: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使用集合以及集合的包含关系描述树结构。</a:t>
            </a:r>
          </a:p>
        </p:txBody>
      </p:sp>
      <p:sp>
        <p:nvSpPr>
          <p:cNvPr id="14339" name="Text Box 82">
            <a:extLst>
              <a:ext uri="{FF2B5EF4-FFF2-40B4-BE49-F238E27FC236}">
                <a16:creationId xmlns:a16="http://schemas.microsoft.com/office/drawing/2014/main" id="{245D1298-CABD-4218-BFD2-595D6981C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5734050"/>
            <a:ext cx="3240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逻辑结构表示</a:t>
            </a:r>
            <a:r>
              <a:rPr kumimoji="0" lang="en-US" altLang="zh-CN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</a:p>
        </p:txBody>
      </p:sp>
      <p:grpSp>
        <p:nvGrpSpPr>
          <p:cNvPr id="14340" name="Group 83">
            <a:extLst>
              <a:ext uri="{FF2B5EF4-FFF2-40B4-BE49-F238E27FC236}">
                <a16:creationId xmlns:a16="http://schemas.microsoft.com/office/drawing/2014/main" id="{44FE6AEE-E886-410C-9B4F-A6C8434FE3FC}"/>
              </a:ext>
            </a:extLst>
          </p:cNvPr>
          <p:cNvGrpSpPr>
            <a:grpSpLocks/>
          </p:cNvGrpSpPr>
          <p:nvPr/>
        </p:nvGrpSpPr>
        <p:grpSpPr bwMode="auto">
          <a:xfrm>
            <a:off x="1774825" y="1484313"/>
            <a:ext cx="4464050" cy="4176712"/>
            <a:chOff x="158" y="935"/>
            <a:chExt cx="2812" cy="2631"/>
          </a:xfrm>
        </p:grpSpPr>
        <p:sp>
          <p:nvSpPr>
            <p:cNvPr id="51284" name="Oval 84">
              <a:extLst>
                <a:ext uri="{FF2B5EF4-FFF2-40B4-BE49-F238E27FC236}">
                  <a16:creationId xmlns:a16="http://schemas.microsoft.com/office/drawing/2014/main" id="{E4BE0523-0648-4DF3-8F95-22BD5567F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2812" cy="26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1285" name="Text Box 85">
              <a:extLst>
                <a:ext uri="{FF2B5EF4-FFF2-40B4-BE49-F238E27FC236}">
                  <a16:creationId xmlns:a16="http://schemas.microsoft.com/office/drawing/2014/main" id="{5E532BFC-D2C4-4D5E-AB77-3549E97B3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9" y="1162"/>
              <a:ext cx="226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51286" name="Oval 86">
              <a:extLst>
                <a:ext uri="{FF2B5EF4-FFF2-40B4-BE49-F238E27FC236}">
                  <a16:creationId xmlns:a16="http://schemas.microsoft.com/office/drawing/2014/main" id="{6A293287-B3EF-45E8-8209-3A0E7076F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1706"/>
              <a:ext cx="862" cy="104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1287" name="Oval 87">
              <a:extLst>
                <a:ext uri="{FF2B5EF4-FFF2-40B4-BE49-F238E27FC236}">
                  <a16:creationId xmlns:a16="http://schemas.microsoft.com/office/drawing/2014/main" id="{B9B90102-D460-4BC4-BC9C-81297365C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206"/>
              <a:ext cx="272" cy="2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51288" name="Oval 88">
              <a:extLst>
                <a:ext uri="{FF2B5EF4-FFF2-40B4-BE49-F238E27FC236}">
                  <a16:creationId xmlns:a16="http://schemas.microsoft.com/office/drawing/2014/main" id="{F21A39CE-1E4F-4C2B-9864-E13FE1188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2206"/>
              <a:ext cx="272" cy="2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51289" name="Text Box 89">
              <a:extLst>
                <a:ext uri="{FF2B5EF4-FFF2-40B4-BE49-F238E27FC236}">
                  <a16:creationId xmlns:a16="http://schemas.microsoft.com/office/drawing/2014/main" id="{37B400F9-3FE0-4BEE-BFD0-5AE3C5D9E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1888"/>
              <a:ext cx="22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51290" name="Oval 90">
              <a:extLst>
                <a:ext uri="{FF2B5EF4-FFF2-40B4-BE49-F238E27FC236}">
                  <a16:creationId xmlns:a16="http://schemas.microsoft.com/office/drawing/2014/main" id="{EE571E35-70D1-42E2-82FC-0DB3F3735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1479"/>
              <a:ext cx="680" cy="163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1291" name="Text Box 91">
              <a:extLst>
                <a:ext uri="{FF2B5EF4-FFF2-40B4-BE49-F238E27FC236}">
                  <a16:creationId xmlns:a16="http://schemas.microsoft.com/office/drawing/2014/main" id="{06BCC808-7951-41AC-9948-D52DCDDE8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0" y="1661"/>
              <a:ext cx="182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51292" name="Oval 92">
              <a:extLst>
                <a:ext uri="{FF2B5EF4-FFF2-40B4-BE49-F238E27FC236}">
                  <a16:creationId xmlns:a16="http://schemas.microsoft.com/office/drawing/2014/main" id="{50C81D96-1A47-44C8-9A99-D4232B2FC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1978"/>
              <a:ext cx="408" cy="99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1293" name="Text Box 93">
              <a:extLst>
                <a:ext uri="{FF2B5EF4-FFF2-40B4-BE49-F238E27FC236}">
                  <a16:creationId xmlns:a16="http://schemas.microsoft.com/office/drawing/2014/main" id="{704E76E2-81FF-4432-9D48-DA5AEEB85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8" y="2108"/>
              <a:ext cx="181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51294" name="Oval 94">
              <a:extLst>
                <a:ext uri="{FF2B5EF4-FFF2-40B4-BE49-F238E27FC236}">
                  <a16:creationId xmlns:a16="http://schemas.microsoft.com/office/drawing/2014/main" id="{C48658EF-A2D2-4E3A-AB4B-8C255E5A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2522"/>
              <a:ext cx="227" cy="27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J</a:t>
              </a:r>
            </a:p>
          </p:txBody>
        </p:sp>
        <p:sp>
          <p:nvSpPr>
            <p:cNvPr id="51295" name="Oval 95">
              <a:extLst>
                <a:ext uri="{FF2B5EF4-FFF2-40B4-BE49-F238E27FC236}">
                  <a16:creationId xmlns:a16="http://schemas.microsoft.com/office/drawing/2014/main" id="{3064236D-CC45-4F24-9856-862FDA9FD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1389"/>
              <a:ext cx="816" cy="176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1296" name="Oval 96">
              <a:extLst>
                <a:ext uri="{FF2B5EF4-FFF2-40B4-BE49-F238E27FC236}">
                  <a16:creationId xmlns:a16="http://schemas.microsoft.com/office/drawing/2014/main" id="{33F1EEBA-3288-4F75-90DA-C3128883F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1888"/>
              <a:ext cx="589" cy="11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1297" name="Oval 97">
              <a:extLst>
                <a:ext uri="{FF2B5EF4-FFF2-40B4-BE49-F238E27FC236}">
                  <a16:creationId xmlns:a16="http://schemas.microsoft.com/office/drawing/2014/main" id="{9FF766D9-8FD3-4E2A-BCC3-7649A7496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620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51298" name="Text Box 98">
              <a:extLst>
                <a:ext uri="{FF2B5EF4-FFF2-40B4-BE49-F238E27FC236}">
                  <a16:creationId xmlns:a16="http://schemas.microsoft.com/office/drawing/2014/main" id="{75BD02D0-6FA6-462B-A1E5-7F7353A92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" y="1570"/>
              <a:ext cx="232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51299" name="Oval 99">
              <a:extLst>
                <a:ext uri="{FF2B5EF4-FFF2-40B4-BE49-F238E27FC236}">
                  <a16:creationId xmlns:a16="http://schemas.microsoft.com/office/drawing/2014/main" id="{52354E39-B6C5-4C4A-81B4-2B3D52316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296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K</a:t>
              </a:r>
            </a:p>
          </p:txBody>
        </p:sp>
        <p:sp>
          <p:nvSpPr>
            <p:cNvPr id="51300" name="Oval 100">
              <a:extLst>
                <a:ext uri="{FF2B5EF4-FFF2-40B4-BE49-F238E27FC236}">
                  <a16:creationId xmlns:a16="http://schemas.microsoft.com/office/drawing/2014/main" id="{27BD312F-A946-4270-A765-37B9960E8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2523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51301" name="Oval 101">
              <a:extLst>
                <a:ext uri="{FF2B5EF4-FFF2-40B4-BE49-F238E27FC236}">
                  <a16:creationId xmlns:a16="http://schemas.microsoft.com/office/drawing/2014/main" id="{1F6F8FFE-B48B-43D9-B4E7-7955589EE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2659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M</a:t>
              </a:r>
            </a:p>
          </p:txBody>
        </p:sp>
        <p:sp>
          <p:nvSpPr>
            <p:cNvPr id="51302" name="Text Box 102">
              <a:extLst>
                <a:ext uri="{FF2B5EF4-FFF2-40B4-BE49-F238E27FC236}">
                  <a16:creationId xmlns:a16="http://schemas.microsoft.com/office/drawing/2014/main" id="{10439E93-2855-4CC3-ADB6-DCAE1057E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3" y="2114"/>
              <a:ext cx="22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</a:p>
          </p:txBody>
        </p:sp>
      </p:grpSp>
      <p:sp>
        <p:nvSpPr>
          <p:cNvPr id="51303" name="AutoShape 103">
            <a:extLst>
              <a:ext uri="{FF2B5EF4-FFF2-40B4-BE49-F238E27FC236}">
                <a16:creationId xmlns:a16="http://schemas.microsoft.com/office/drawing/2014/main" id="{8A706F81-6A1E-43CE-8CA6-00657152E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2133600"/>
            <a:ext cx="1152525" cy="288000"/>
          </a:xfrm>
          <a:prstGeom prst="leftRightArrow">
            <a:avLst>
              <a:gd name="adj1" fmla="val 50000"/>
              <a:gd name="adj2" fmla="val 64248"/>
            </a:avLst>
          </a:prstGeom>
          <a:ln>
            <a:headEnd/>
            <a:tailEnd type="none" w="med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white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14344" name="组合 50">
            <a:extLst>
              <a:ext uri="{FF2B5EF4-FFF2-40B4-BE49-F238E27FC236}">
                <a16:creationId xmlns:a16="http://schemas.microsoft.com/office/drawing/2014/main" id="{95B4E2CC-BF89-4BA8-BC36-D4DBCB96A78F}"/>
              </a:ext>
            </a:extLst>
          </p:cNvPr>
          <p:cNvGrpSpPr>
            <a:grpSpLocks/>
          </p:cNvGrpSpPr>
          <p:nvPr/>
        </p:nvGrpSpPr>
        <p:grpSpPr bwMode="auto">
          <a:xfrm>
            <a:off x="6565900" y="2195513"/>
            <a:ext cx="3816350" cy="2305050"/>
            <a:chOff x="1692275" y="2276475"/>
            <a:chExt cx="3816350" cy="2305050"/>
          </a:xfrm>
        </p:grpSpPr>
        <p:sp>
          <p:nvSpPr>
            <p:cNvPr id="14345" name="Freeform 47">
              <a:extLst>
                <a:ext uri="{FF2B5EF4-FFF2-40B4-BE49-F238E27FC236}">
                  <a16:creationId xmlns:a16="http://schemas.microsoft.com/office/drawing/2014/main" id="{88097040-B989-4697-9E12-C7A94139F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>
                <a:gd name="T0" fmla="*/ 121 w 121"/>
                <a:gd name="T1" fmla="*/ 0 h 144"/>
                <a:gd name="T2" fmla="*/ 0 w 121"/>
                <a:gd name="T3" fmla="*/ 144 h 1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6" name="Freeform 48">
              <a:extLst>
                <a:ext uri="{FF2B5EF4-FFF2-40B4-BE49-F238E27FC236}">
                  <a16:creationId xmlns:a16="http://schemas.microsoft.com/office/drawing/2014/main" id="{7771BF8E-7406-45A2-94AE-4A2E16FCF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>
                <a:gd name="T0" fmla="*/ 0 w 115"/>
                <a:gd name="T1" fmla="*/ 0 h 147"/>
                <a:gd name="T2" fmla="*/ 115 w 115"/>
                <a:gd name="T3" fmla="*/ 147 h 14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Oval 31">
              <a:extLst>
                <a:ext uri="{FF2B5EF4-FFF2-40B4-BE49-F238E27FC236}">
                  <a16:creationId xmlns:a16="http://schemas.microsoft.com/office/drawing/2014/main" id="{4B6F44DE-133E-4482-BE61-9F2126B83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55" name="Oval 32">
              <a:extLst>
                <a:ext uri="{FF2B5EF4-FFF2-40B4-BE49-F238E27FC236}">
                  <a16:creationId xmlns:a16="http://schemas.microsoft.com/office/drawing/2014/main" id="{3ED99E20-5E67-4ECA-B68D-DB1818C30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29257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56" name="Oval 33">
              <a:extLst>
                <a:ext uri="{FF2B5EF4-FFF2-40B4-BE49-F238E27FC236}">
                  <a16:creationId xmlns:a16="http://schemas.microsoft.com/office/drawing/2014/main" id="{056354AC-3338-439F-A3D3-AA6EEA26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92576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57" name="Oval 34">
              <a:extLst>
                <a:ext uri="{FF2B5EF4-FFF2-40B4-BE49-F238E27FC236}">
                  <a16:creationId xmlns:a16="http://schemas.microsoft.com/office/drawing/2014/main" id="{2E8E5365-7E85-48D0-90EC-53BE51B7A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29257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58" name="Oval 35">
              <a:extLst>
                <a:ext uri="{FF2B5EF4-FFF2-40B4-BE49-F238E27FC236}">
                  <a16:creationId xmlns:a16="http://schemas.microsoft.com/office/drawing/2014/main" id="{EFADDA15-6EC6-4E53-BB84-CD80637DF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275" y="357346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59" name="Oval 36">
              <a:extLst>
                <a:ext uri="{FF2B5EF4-FFF2-40B4-BE49-F238E27FC236}">
                  <a16:creationId xmlns:a16="http://schemas.microsoft.com/office/drawing/2014/main" id="{1B9E4BD5-C8B7-4613-8956-E105B9AAB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35734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60" name="Oval 37">
              <a:extLst>
                <a:ext uri="{FF2B5EF4-FFF2-40B4-BE49-F238E27FC236}">
                  <a16:creationId xmlns:a16="http://schemas.microsoft.com/office/drawing/2014/main" id="{950414CA-2799-4243-9ADF-487D08D65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357346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61" name="Oval 38">
              <a:extLst>
                <a:ext uri="{FF2B5EF4-FFF2-40B4-BE49-F238E27FC236}">
                  <a16:creationId xmlns:a16="http://schemas.microsoft.com/office/drawing/2014/main" id="{74A59052-7A39-4194-85A9-EDC3DD71E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422116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J</a:t>
              </a:r>
            </a:p>
          </p:txBody>
        </p:sp>
        <p:sp>
          <p:nvSpPr>
            <p:cNvPr id="62" name="Oval 39">
              <a:extLst>
                <a:ext uri="{FF2B5EF4-FFF2-40B4-BE49-F238E27FC236}">
                  <a16:creationId xmlns:a16="http://schemas.microsoft.com/office/drawing/2014/main" id="{67F5CD58-10CD-4A31-8CB9-A79175DF0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357346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63" name="Oval 40">
              <a:extLst>
                <a:ext uri="{FF2B5EF4-FFF2-40B4-BE49-F238E27FC236}">
                  <a16:creationId xmlns:a16="http://schemas.microsoft.com/office/drawing/2014/main" id="{25F3D156-5A93-41AC-8B7E-0E04D4E80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5734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64" name="Oval 41">
              <a:extLst>
                <a:ext uri="{FF2B5EF4-FFF2-40B4-BE49-F238E27FC236}">
                  <a16:creationId xmlns:a16="http://schemas.microsoft.com/office/drawing/2014/main" id="{0565385F-3803-4A60-9FFC-17FA4ADB1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300" y="422116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K</a:t>
              </a:r>
            </a:p>
          </p:txBody>
        </p:sp>
        <p:sp>
          <p:nvSpPr>
            <p:cNvPr id="65" name="Oval 42">
              <a:extLst>
                <a:ext uri="{FF2B5EF4-FFF2-40B4-BE49-F238E27FC236}">
                  <a16:creationId xmlns:a16="http://schemas.microsoft.com/office/drawing/2014/main" id="{4A07F31C-20D6-413D-AB96-F84EAB4DA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325" y="422116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66" name="Oval 43">
              <a:extLst>
                <a:ext uri="{FF2B5EF4-FFF2-40B4-BE49-F238E27FC236}">
                  <a16:creationId xmlns:a16="http://schemas.microsoft.com/office/drawing/2014/main" id="{7B22E6CC-409C-46A6-923E-0E8353446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63" y="42211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M</a:t>
              </a:r>
            </a:p>
          </p:txBody>
        </p:sp>
        <p:sp>
          <p:nvSpPr>
            <p:cNvPr id="14360" name="Line 44">
              <a:extLst>
                <a:ext uri="{FF2B5EF4-FFF2-40B4-BE49-F238E27FC236}">
                  <a16:creationId xmlns:a16="http://schemas.microsoft.com/office/drawing/2014/main" id="{81BE3DD5-EF44-49DF-A06A-47DD2F85F9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1" name="Line 45">
              <a:extLst>
                <a:ext uri="{FF2B5EF4-FFF2-40B4-BE49-F238E27FC236}">
                  <a16:creationId xmlns:a16="http://schemas.microsoft.com/office/drawing/2014/main" id="{E24A81C2-3927-4E8D-8BE8-0CE531EAC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2" name="Line 46">
              <a:extLst>
                <a:ext uri="{FF2B5EF4-FFF2-40B4-BE49-F238E27FC236}">
                  <a16:creationId xmlns:a16="http://schemas.microsoft.com/office/drawing/2014/main" id="{6FA1C735-9520-4A6C-B3A2-FBF474511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3" name="Line 49">
              <a:extLst>
                <a:ext uri="{FF2B5EF4-FFF2-40B4-BE49-F238E27FC236}">
                  <a16:creationId xmlns:a16="http://schemas.microsoft.com/office/drawing/2014/main" id="{E8A49FA9-6812-46DA-BA67-64C721B38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3067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4" name="Line 50">
              <a:extLst>
                <a:ext uri="{FF2B5EF4-FFF2-40B4-BE49-F238E27FC236}">
                  <a16:creationId xmlns:a16="http://schemas.microsoft.com/office/drawing/2014/main" id="{B55C23B2-026A-4717-AB35-8247A0F1A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5" name="Freeform 51">
              <a:extLst>
                <a:ext uri="{FF2B5EF4-FFF2-40B4-BE49-F238E27FC236}">
                  <a16:creationId xmlns:a16="http://schemas.microsoft.com/office/drawing/2014/main" id="{72F4F0D0-0442-4BEE-8F5D-4B0C043E9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>
                <a:gd name="T0" fmla="*/ 139 w 139"/>
                <a:gd name="T1" fmla="*/ 0 h 190"/>
                <a:gd name="T2" fmla="*/ 0 w 139"/>
                <a:gd name="T3" fmla="*/ 190 h 1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6" name="Freeform 52">
              <a:extLst>
                <a:ext uri="{FF2B5EF4-FFF2-40B4-BE49-F238E27FC236}">
                  <a16:creationId xmlns:a16="http://schemas.microsoft.com/office/drawing/2014/main" id="{12E466D9-3CA8-4200-9C94-4E86CD404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>
                <a:gd name="T0" fmla="*/ 0 w 167"/>
                <a:gd name="T1" fmla="*/ 0 h 208"/>
                <a:gd name="T2" fmla="*/ 167 w 167"/>
                <a:gd name="T3" fmla="*/ 208 h 2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7" name="Line 53">
              <a:extLst>
                <a:ext uri="{FF2B5EF4-FFF2-40B4-BE49-F238E27FC236}">
                  <a16:creationId xmlns:a16="http://schemas.microsoft.com/office/drawing/2014/main" id="{83D2648D-BEE6-44C2-B00F-26BAB97F2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8" name="Line 54">
              <a:extLst>
                <a:ext uri="{FF2B5EF4-FFF2-40B4-BE49-F238E27FC236}">
                  <a16:creationId xmlns:a16="http://schemas.microsoft.com/office/drawing/2014/main" id="{0D2552F2-F711-4C66-B9A3-EBE8EDF3C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9" name="Freeform 55">
              <a:extLst>
                <a:ext uri="{FF2B5EF4-FFF2-40B4-BE49-F238E27FC236}">
                  <a16:creationId xmlns:a16="http://schemas.microsoft.com/office/drawing/2014/main" id="{463C8AD9-5202-404B-B878-13BA121D7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>
                <a:gd name="T0" fmla="*/ 0 w 282"/>
                <a:gd name="T1" fmla="*/ 0 h 246"/>
                <a:gd name="T2" fmla="*/ 282 w 282"/>
                <a:gd name="T3" fmla="*/ 246 h 24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5">
            <a:extLst>
              <a:ext uri="{FF2B5EF4-FFF2-40B4-BE49-F238E27FC236}">
                <a16:creationId xmlns:a16="http://schemas.microsoft.com/office/drawing/2014/main" id="{307D941F-508C-4D96-90CF-A754903A0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9" y="571501"/>
            <a:ext cx="75326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）凹入表示法。</a:t>
            </a: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使用线段的伸缩关系描述树结构。</a:t>
            </a:r>
            <a:endParaRPr lang="zh-CN" altLang="en-US" sz="220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363" name="Object 36">
            <a:extLst>
              <a:ext uri="{FF2B5EF4-FFF2-40B4-BE49-F238E27FC236}">
                <a16:creationId xmlns:a16="http://schemas.microsoft.com/office/drawing/2014/main" id="{CD94D586-2551-421B-BD7C-FCC8F7735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1571626"/>
          <a:ext cx="3532188" cy="398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1790700" imgH="2009775" progId="Word.Picture.8">
                  <p:embed/>
                </p:oleObj>
              </mc:Choice>
              <mc:Fallback>
                <p:oleObj name="Picture" r:id="rId2" imgW="1790700" imgH="2009775" progId="Word.Picture.8">
                  <p:embed/>
                  <p:pic>
                    <p:nvPicPr>
                      <p:cNvPr id="15363" name="Object 36">
                        <a:extLst>
                          <a:ext uri="{FF2B5EF4-FFF2-40B4-BE49-F238E27FC236}">
                            <a16:creationId xmlns:a16="http://schemas.microsoft.com/office/drawing/2014/main" id="{CD94D586-2551-421B-BD7C-FCC8F77355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571626"/>
                        <a:ext cx="3532188" cy="398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37">
            <a:extLst>
              <a:ext uri="{FF2B5EF4-FFF2-40B4-BE49-F238E27FC236}">
                <a16:creationId xmlns:a16="http://schemas.microsoft.com/office/drawing/2014/main" id="{CB0EBA42-CBE7-4883-A943-833E4DDCE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5299075"/>
            <a:ext cx="2459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逻辑结构表示</a:t>
            </a:r>
            <a:r>
              <a:rPr kumimoji="0" lang="en-US" altLang="zh-CN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52288" name="AutoShape 64">
            <a:extLst>
              <a:ext uri="{FF2B5EF4-FFF2-40B4-BE49-F238E27FC236}">
                <a16:creationId xmlns:a16="http://schemas.microsoft.com/office/drawing/2014/main" id="{5CCF9663-ACD8-48F1-A112-34B52AB52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2" y="2004999"/>
            <a:ext cx="1008000" cy="288000"/>
          </a:xfrm>
          <a:prstGeom prst="leftRightArrow">
            <a:avLst>
              <a:gd name="adj1" fmla="val 50000"/>
              <a:gd name="adj2" fmla="val 64248"/>
            </a:avLst>
          </a:prstGeom>
          <a:ln>
            <a:headEnd/>
            <a:tailEnd type="none" w="med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white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15368" name="组合 57">
            <a:extLst>
              <a:ext uri="{FF2B5EF4-FFF2-40B4-BE49-F238E27FC236}">
                <a16:creationId xmlns:a16="http://schemas.microsoft.com/office/drawing/2014/main" id="{030DB40A-7598-4B67-973C-DF39100F62DE}"/>
              </a:ext>
            </a:extLst>
          </p:cNvPr>
          <p:cNvGrpSpPr>
            <a:grpSpLocks/>
          </p:cNvGrpSpPr>
          <p:nvPr/>
        </p:nvGrpSpPr>
        <p:grpSpPr bwMode="auto">
          <a:xfrm>
            <a:off x="6310313" y="2071688"/>
            <a:ext cx="3816350" cy="2305050"/>
            <a:chOff x="1692275" y="2276475"/>
            <a:chExt cx="3816350" cy="2305050"/>
          </a:xfrm>
        </p:grpSpPr>
        <p:sp>
          <p:nvSpPr>
            <p:cNvPr id="15369" name="Freeform 47">
              <a:extLst>
                <a:ext uri="{FF2B5EF4-FFF2-40B4-BE49-F238E27FC236}">
                  <a16:creationId xmlns:a16="http://schemas.microsoft.com/office/drawing/2014/main" id="{D6D75127-7BE7-49DE-A7CB-12BEB25C9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>
                <a:gd name="T0" fmla="*/ 121 w 121"/>
                <a:gd name="T1" fmla="*/ 0 h 144"/>
                <a:gd name="T2" fmla="*/ 0 w 121"/>
                <a:gd name="T3" fmla="*/ 144 h 1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0" name="Freeform 48">
              <a:extLst>
                <a:ext uri="{FF2B5EF4-FFF2-40B4-BE49-F238E27FC236}">
                  <a16:creationId xmlns:a16="http://schemas.microsoft.com/office/drawing/2014/main" id="{CB1C63B0-D219-4F6E-B21B-C081837A9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>
                <a:gd name="T0" fmla="*/ 0 w 115"/>
                <a:gd name="T1" fmla="*/ 0 h 147"/>
                <a:gd name="T2" fmla="*/ 115 w 115"/>
                <a:gd name="T3" fmla="*/ 147 h 14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Oval 31">
              <a:extLst>
                <a:ext uri="{FF2B5EF4-FFF2-40B4-BE49-F238E27FC236}">
                  <a16:creationId xmlns:a16="http://schemas.microsoft.com/office/drawing/2014/main" id="{BF38F7F6-4BA9-4AEA-837F-000384A35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276475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62" name="Oval 32">
              <a:extLst>
                <a:ext uri="{FF2B5EF4-FFF2-40B4-BE49-F238E27FC236}">
                  <a16:creationId xmlns:a16="http://schemas.microsoft.com/office/drawing/2014/main" id="{40C499E9-A4F4-4F97-AA75-153209813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7" y="292576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63" name="Oval 33">
              <a:extLst>
                <a:ext uri="{FF2B5EF4-FFF2-40B4-BE49-F238E27FC236}">
                  <a16:creationId xmlns:a16="http://schemas.microsoft.com/office/drawing/2014/main" id="{D1D6623E-26F0-430D-8BAD-16D465915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9257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64" name="Oval 34">
              <a:extLst>
                <a:ext uri="{FF2B5EF4-FFF2-40B4-BE49-F238E27FC236}">
                  <a16:creationId xmlns:a16="http://schemas.microsoft.com/office/drawing/2014/main" id="{DCB8500A-31A6-45BF-82DA-5B4959F2D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2" y="292576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65" name="Oval 35">
              <a:extLst>
                <a:ext uri="{FF2B5EF4-FFF2-40B4-BE49-F238E27FC236}">
                  <a16:creationId xmlns:a16="http://schemas.microsoft.com/office/drawing/2014/main" id="{7C942117-F966-4AF8-B9C1-53C6F3E62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275" y="35734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66" name="Oval 36">
              <a:extLst>
                <a:ext uri="{FF2B5EF4-FFF2-40B4-BE49-F238E27FC236}">
                  <a16:creationId xmlns:a16="http://schemas.microsoft.com/office/drawing/2014/main" id="{FB404F0C-665B-4D53-B535-72666352C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2" y="357346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67" name="Oval 37">
              <a:extLst>
                <a:ext uri="{FF2B5EF4-FFF2-40B4-BE49-F238E27FC236}">
                  <a16:creationId xmlns:a16="http://schemas.microsoft.com/office/drawing/2014/main" id="{EBE248F5-DD1A-45E8-A326-6C67ABB19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35734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68" name="Oval 38">
              <a:extLst>
                <a:ext uri="{FF2B5EF4-FFF2-40B4-BE49-F238E27FC236}">
                  <a16:creationId xmlns:a16="http://schemas.microsoft.com/office/drawing/2014/main" id="{7F3B79AF-0089-4E81-9E22-F6DDAEA73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42211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J</a:t>
              </a:r>
            </a:p>
          </p:txBody>
        </p:sp>
        <p:sp>
          <p:nvSpPr>
            <p:cNvPr id="69" name="Oval 39">
              <a:extLst>
                <a:ext uri="{FF2B5EF4-FFF2-40B4-BE49-F238E27FC236}">
                  <a16:creationId xmlns:a16="http://schemas.microsoft.com/office/drawing/2014/main" id="{239F178B-6844-4245-AA9F-267D78BF1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35734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70" name="Oval 40">
              <a:extLst>
                <a:ext uri="{FF2B5EF4-FFF2-40B4-BE49-F238E27FC236}">
                  <a16:creationId xmlns:a16="http://schemas.microsoft.com/office/drawing/2014/main" id="{51C8D4D0-E231-4F44-A1D0-7AC14711A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2" y="357346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71" name="Oval 41">
              <a:extLst>
                <a:ext uri="{FF2B5EF4-FFF2-40B4-BE49-F238E27FC236}">
                  <a16:creationId xmlns:a16="http://schemas.microsoft.com/office/drawing/2014/main" id="{58210C79-C63E-41A0-8FFD-78433574C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300" y="42211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K</a:t>
              </a:r>
            </a:p>
          </p:txBody>
        </p:sp>
        <p:sp>
          <p:nvSpPr>
            <p:cNvPr id="72" name="Oval 42">
              <a:extLst>
                <a:ext uri="{FF2B5EF4-FFF2-40B4-BE49-F238E27FC236}">
                  <a16:creationId xmlns:a16="http://schemas.microsoft.com/office/drawing/2014/main" id="{A275C097-E07F-4D56-85A1-B4241293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325" y="42211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73" name="Oval 43">
              <a:extLst>
                <a:ext uri="{FF2B5EF4-FFF2-40B4-BE49-F238E27FC236}">
                  <a16:creationId xmlns:a16="http://schemas.microsoft.com/office/drawing/2014/main" id="{301693EA-4156-4D22-B35E-210695555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62" y="422116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M</a:t>
              </a:r>
            </a:p>
          </p:txBody>
        </p:sp>
        <p:sp>
          <p:nvSpPr>
            <p:cNvPr id="15384" name="Line 44">
              <a:extLst>
                <a:ext uri="{FF2B5EF4-FFF2-40B4-BE49-F238E27FC236}">
                  <a16:creationId xmlns:a16="http://schemas.microsoft.com/office/drawing/2014/main" id="{B524224D-F833-4B7F-9BB1-CF70911638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5" name="Line 45">
              <a:extLst>
                <a:ext uri="{FF2B5EF4-FFF2-40B4-BE49-F238E27FC236}">
                  <a16:creationId xmlns:a16="http://schemas.microsoft.com/office/drawing/2014/main" id="{32188311-1A27-46D4-AF66-7EFEE2F90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6" name="Line 46">
              <a:extLst>
                <a:ext uri="{FF2B5EF4-FFF2-40B4-BE49-F238E27FC236}">
                  <a16:creationId xmlns:a16="http://schemas.microsoft.com/office/drawing/2014/main" id="{21D08311-E7F1-44C9-B984-423BA3C42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7" name="Line 49">
              <a:extLst>
                <a:ext uri="{FF2B5EF4-FFF2-40B4-BE49-F238E27FC236}">
                  <a16:creationId xmlns:a16="http://schemas.microsoft.com/office/drawing/2014/main" id="{D0803CF4-7C7E-4E87-8724-65F3A143F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8" name="Line 50">
              <a:extLst>
                <a:ext uri="{FF2B5EF4-FFF2-40B4-BE49-F238E27FC236}">
                  <a16:creationId xmlns:a16="http://schemas.microsoft.com/office/drawing/2014/main" id="{C4D4B05D-97C4-4841-9298-40A61DB39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9" name="Freeform 51">
              <a:extLst>
                <a:ext uri="{FF2B5EF4-FFF2-40B4-BE49-F238E27FC236}">
                  <a16:creationId xmlns:a16="http://schemas.microsoft.com/office/drawing/2014/main" id="{D77246DE-1951-49EB-B86D-6C4A321F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>
                <a:gd name="T0" fmla="*/ 139 w 139"/>
                <a:gd name="T1" fmla="*/ 0 h 190"/>
                <a:gd name="T2" fmla="*/ 0 w 139"/>
                <a:gd name="T3" fmla="*/ 190 h 1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0" name="Freeform 52">
              <a:extLst>
                <a:ext uri="{FF2B5EF4-FFF2-40B4-BE49-F238E27FC236}">
                  <a16:creationId xmlns:a16="http://schemas.microsoft.com/office/drawing/2014/main" id="{81C57C36-53AB-49DE-A893-46BC074CE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>
                <a:gd name="T0" fmla="*/ 0 w 167"/>
                <a:gd name="T1" fmla="*/ 0 h 208"/>
                <a:gd name="T2" fmla="*/ 167 w 167"/>
                <a:gd name="T3" fmla="*/ 208 h 2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1" name="Line 53">
              <a:extLst>
                <a:ext uri="{FF2B5EF4-FFF2-40B4-BE49-F238E27FC236}">
                  <a16:creationId xmlns:a16="http://schemas.microsoft.com/office/drawing/2014/main" id="{7A606DCF-B33F-48F5-AD52-549CE6144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2" name="Line 54">
              <a:extLst>
                <a:ext uri="{FF2B5EF4-FFF2-40B4-BE49-F238E27FC236}">
                  <a16:creationId xmlns:a16="http://schemas.microsoft.com/office/drawing/2014/main" id="{3FA57D91-B0A9-49E1-9AFA-FBA1B7BB4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3" name="Freeform 55">
              <a:extLst>
                <a:ext uri="{FF2B5EF4-FFF2-40B4-BE49-F238E27FC236}">
                  <a16:creationId xmlns:a16="http://schemas.microsoft.com/office/drawing/2014/main" id="{EB1A6B48-2038-44EF-AF0F-FE90CE9C0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>
                <a:gd name="T0" fmla="*/ 0 w 282"/>
                <a:gd name="T1" fmla="*/ 0 h 246"/>
                <a:gd name="T2" fmla="*/ 282 w 282"/>
                <a:gd name="T3" fmla="*/ 246 h 24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6">
            <a:extLst>
              <a:ext uri="{FF2B5EF4-FFF2-40B4-BE49-F238E27FC236}">
                <a16:creationId xmlns:a16="http://schemas.microsoft.com/office/drawing/2014/main" id="{E8841467-B234-4666-AC70-2343F81D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188914"/>
            <a:ext cx="8177213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）括号表示法。</a:t>
            </a:r>
            <a:r>
              <a:rPr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用一个字符串表示树。</a:t>
            </a:r>
            <a:endParaRPr lang="en-US" altLang="zh-CN" sz="2200" b="1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基本形式</a:t>
            </a:r>
            <a:r>
              <a:rPr kumimoji="0" lang="en-US" altLang="zh-CN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         根</a:t>
            </a:r>
            <a:r>
              <a:rPr kumimoji="0" lang="en-US" altLang="zh-CN" sz="2200" b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子树</a:t>
            </a:r>
            <a:r>
              <a:rPr kumimoji="0" lang="en-US" altLang="zh-CN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，子树</a:t>
            </a:r>
            <a:r>
              <a:rPr kumimoji="0" lang="en-US" altLang="zh-CN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200" b="1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200" b="1">
                <a:solidFill>
                  <a:srgbClr val="3333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0" lang="zh-CN" altLang="en-US" sz="2200" b="1">
                <a:solidFill>
                  <a:srgbClr val="3333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200" b="1">
                <a:solidFill>
                  <a:srgbClr val="3333FF"/>
                </a:solidFill>
                <a:ea typeface="楷体" panose="02010609060101010101" pitchFamily="49" charset="-122"/>
              </a:rPr>
              <a:t>子树</a:t>
            </a:r>
            <a:r>
              <a:rPr kumimoji="0" lang="en-US" altLang="zh-CN" sz="2200" b="1" i="1">
                <a:solidFill>
                  <a:srgbClr val="3333FF"/>
                </a:solidFill>
                <a:ea typeface="楷体" panose="02010609060101010101" pitchFamily="49" charset="-122"/>
              </a:rPr>
              <a:t>m</a:t>
            </a:r>
            <a:r>
              <a:rPr kumimoji="0" lang="en-US" altLang="zh-CN" sz="2200" b="1">
                <a:solidFill>
                  <a:srgbClr val="FF00FF"/>
                </a:solidFill>
                <a:ea typeface="楷体" panose="02010609060101010101" pitchFamily="49" charset="-122"/>
              </a:rPr>
              <a:t>)</a:t>
            </a:r>
            <a:endParaRPr lang="zh-CN" altLang="en-US" sz="2200">
              <a:solidFill>
                <a:srgbClr val="3333FF"/>
              </a:solidFill>
              <a:ea typeface="楷体" panose="02010609060101010101" pitchFamily="49" charset="-122"/>
            </a:endParaRPr>
          </a:p>
        </p:txBody>
      </p:sp>
      <p:grpSp>
        <p:nvGrpSpPr>
          <p:cNvPr id="16387" name="组合 31">
            <a:extLst>
              <a:ext uri="{FF2B5EF4-FFF2-40B4-BE49-F238E27FC236}">
                <a16:creationId xmlns:a16="http://schemas.microsoft.com/office/drawing/2014/main" id="{01EBB0A3-38ED-4CCB-BF4F-0A9644603F09}"/>
              </a:ext>
            </a:extLst>
          </p:cNvPr>
          <p:cNvGrpSpPr>
            <a:grpSpLocks/>
          </p:cNvGrpSpPr>
          <p:nvPr/>
        </p:nvGrpSpPr>
        <p:grpSpPr bwMode="auto">
          <a:xfrm>
            <a:off x="1738313" y="2214563"/>
            <a:ext cx="3816350" cy="2305050"/>
            <a:chOff x="1692275" y="2276475"/>
            <a:chExt cx="3816350" cy="2305050"/>
          </a:xfrm>
        </p:grpSpPr>
        <p:sp>
          <p:nvSpPr>
            <p:cNvPr id="16392" name="Freeform 47">
              <a:extLst>
                <a:ext uri="{FF2B5EF4-FFF2-40B4-BE49-F238E27FC236}">
                  <a16:creationId xmlns:a16="http://schemas.microsoft.com/office/drawing/2014/main" id="{9BEA7390-AFED-4E94-B9F7-48FAD12CF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>
                <a:gd name="T0" fmla="*/ 121 w 121"/>
                <a:gd name="T1" fmla="*/ 0 h 144"/>
                <a:gd name="T2" fmla="*/ 0 w 121"/>
                <a:gd name="T3" fmla="*/ 144 h 1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3" name="Freeform 48">
              <a:extLst>
                <a:ext uri="{FF2B5EF4-FFF2-40B4-BE49-F238E27FC236}">
                  <a16:creationId xmlns:a16="http://schemas.microsoft.com/office/drawing/2014/main" id="{A6E8F9D3-9C96-4F23-BE51-CBD40CF9E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>
                <a:gd name="T0" fmla="*/ 0 w 115"/>
                <a:gd name="T1" fmla="*/ 0 h 147"/>
                <a:gd name="T2" fmla="*/ 115 w 115"/>
                <a:gd name="T3" fmla="*/ 147 h 14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Oval 31">
              <a:extLst>
                <a:ext uri="{FF2B5EF4-FFF2-40B4-BE49-F238E27FC236}">
                  <a16:creationId xmlns:a16="http://schemas.microsoft.com/office/drawing/2014/main" id="{E9F18143-946D-4B3D-A0A8-12FE83879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276475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36" name="Oval 32">
              <a:extLst>
                <a:ext uri="{FF2B5EF4-FFF2-40B4-BE49-F238E27FC236}">
                  <a16:creationId xmlns:a16="http://schemas.microsoft.com/office/drawing/2014/main" id="{6339BDC9-8B53-4CE8-9287-B6498B55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7" y="292576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37" name="Oval 33">
              <a:extLst>
                <a:ext uri="{FF2B5EF4-FFF2-40B4-BE49-F238E27FC236}">
                  <a16:creationId xmlns:a16="http://schemas.microsoft.com/office/drawing/2014/main" id="{994DBF5A-399F-4B0C-8FD4-743E21392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9257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38" name="Oval 34">
              <a:extLst>
                <a:ext uri="{FF2B5EF4-FFF2-40B4-BE49-F238E27FC236}">
                  <a16:creationId xmlns:a16="http://schemas.microsoft.com/office/drawing/2014/main" id="{3A2012D0-FA2C-4EA2-ACF8-27EECD74B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2" y="292576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39" name="Oval 35">
              <a:extLst>
                <a:ext uri="{FF2B5EF4-FFF2-40B4-BE49-F238E27FC236}">
                  <a16:creationId xmlns:a16="http://schemas.microsoft.com/office/drawing/2014/main" id="{E0BF8DA9-EC17-4AA7-AD45-6FF547F2E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275" y="35734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40" name="Oval 36">
              <a:extLst>
                <a:ext uri="{FF2B5EF4-FFF2-40B4-BE49-F238E27FC236}">
                  <a16:creationId xmlns:a16="http://schemas.microsoft.com/office/drawing/2014/main" id="{31324472-88E5-49A4-95BF-343A50EC6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2" y="357346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41" name="Oval 37">
              <a:extLst>
                <a:ext uri="{FF2B5EF4-FFF2-40B4-BE49-F238E27FC236}">
                  <a16:creationId xmlns:a16="http://schemas.microsoft.com/office/drawing/2014/main" id="{805D73BB-27A2-4896-A365-B4E93CBD2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35734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42" name="Oval 38">
              <a:extLst>
                <a:ext uri="{FF2B5EF4-FFF2-40B4-BE49-F238E27FC236}">
                  <a16:creationId xmlns:a16="http://schemas.microsoft.com/office/drawing/2014/main" id="{4E870B21-B1CB-4917-B16C-0C7529B5E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42211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J</a:t>
              </a:r>
            </a:p>
          </p:txBody>
        </p:sp>
        <p:sp>
          <p:nvSpPr>
            <p:cNvPr id="43" name="Oval 39">
              <a:extLst>
                <a:ext uri="{FF2B5EF4-FFF2-40B4-BE49-F238E27FC236}">
                  <a16:creationId xmlns:a16="http://schemas.microsoft.com/office/drawing/2014/main" id="{83C78127-3A91-4EEE-A730-B5037C668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35734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44" name="Oval 40">
              <a:extLst>
                <a:ext uri="{FF2B5EF4-FFF2-40B4-BE49-F238E27FC236}">
                  <a16:creationId xmlns:a16="http://schemas.microsoft.com/office/drawing/2014/main" id="{95D0839D-8BBB-404D-9D65-A7D36F368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2" y="357346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45" name="Oval 41">
              <a:extLst>
                <a:ext uri="{FF2B5EF4-FFF2-40B4-BE49-F238E27FC236}">
                  <a16:creationId xmlns:a16="http://schemas.microsoft.com/office/drawing/2014/main" id="{5E2B7559-2936-4B64-B047-0D50EF388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300" y="42211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K</a:t>
              </a:r>
            </a:p>
          </p:txBody>
        </p:sp>
        <p:sp>
          <p:nvSpPr>
            <p:cNvPr id="46" name="Oval 42">
              <a:extLst>
                <a:ext uri="{FF2B5EF4-FFF2-40B4-BE49-F238E27FC236}">
                  <a16:creationId xmlns:a16="http://schemas.microsoft.com/office/drawing/2014/main" id="{BFE9811E-00FB-4085-B352-CB88CFD04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325" y="42211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47" name="Oval 43">
              <a:extLst>
                <a:ext uri="{FF2B5EF4-FFF2-40B4-BE49-F238E27FC236}">
                  <a16:creationId xmlns:a16="http://schemas.microsoft.com/office/drawing/2014/main" id="{1D5624B9-E9A8-47FA-AFFC-0154E88E9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62" y="422116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M</a:t>
              </a:r>
            </a:p>
          </p:txBody>
        </p:sp>
        <p:sp>
          <p:nvSpPr>
            <p:cNvPr id="16407" name="Line 44">
              <a:extLst>
                <a:ext uri="{FF2B5EF4-FFF2-40B4-BE49-F238E27FC236}">
                  <a16:creationId xmlns:a16="http://schemas.microsoft.com/office/drawing/2014/main" id="{E946C9B4-A7A9-4B38-9F4A-44BF38AEE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8" name="Line 45">
              <a:extLst>
                <a:ext uri="{FF2B5EF4-FFF2-40B4-BE49-F238E27FC236}">
                  <a16:creationId xmlns:a16="http://schemas.microsoft.com/office/drawing/2014/main" id="{256C5071-E7DD-4F9D-9FB5-14446841B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9" name="Line 46">
              <a:extLst>
                <a:ext uri="{FF2B5EF4-FFF2-40B4-BE49-F238E27FC236}">
                  <a16:creationId xmlns:a16="http://schemas.microsoft.com/office/drawing/2014/main" id="{756559A9-0CC8-4410-8C07-707EC25F3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10" name="Line 49">
              <a:extLst>
                <a:ext uri="{FF2B5EF4-FFF2-40B4-BE49-F238E27FC236}">
                  <a16:creationId xmlns:a16="http://schemas.microsoft.com/office/drawing/2014/main" id="{B0BCF98E-42AA-458E-8AA2-B108FC798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11" name="Line 50">
              <a:extLst>
                <a:ext uri="{FF2B5EF4-FFF2-40B4-BE49-F238E27FC236}">
                  <a16:creationId xmlns:a16="http://schemas.microsoft.com/office/drawing/2014/main" id="{846D4810-A8C1-4FC8-9F92-FA8BE739C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12" name="Freeform 51">
              <a:extLst>
                <a:ext uri="{FF2B5EF4-FFF2-40B4-BE49-F238E27FC236}">
                  <a16:creationId xmlns:a16="http://schemas.microsoft.com/office/drawing/2014/main" id="{F5EFD8E0-AA6F-4BF6-ADA1-9BF04F8AD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>
                <a:gd name="T0" fmla="*/ 139 w 139"/>
                <a:gd name="T1" fmla="*/ 0 h 190"/>
                <a:gd name="T2" fmla="*/ 0 w 139"/>
                <a:gd name="T3" fmla="*/ 190 h 1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13" name="Freeform 52">
              <a:extLst>
                <a:ext uri="{FF2B5EF4-FFF2-40B4-BE49-F238E27FC236}">
                  <a16:creationId xmlns:a16="http://schemas.microsoft.com/office/drawing/2014/main" id="{31E8E079-A277-4B0C-828E-63DBE50F9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>
                <a:gd name="T0" fmla="*/ 0 w 167"/>
                <a:gd name="T1" fmla="*/ 0 h 208"/>
                <a:gd name="T2" fmla="*/ 167 w 167"/>
                <a:gd name="T3" fmla="*/ 208 h 2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14" name="Line 53">
              <a:extLst>
                <a:ext uri="{FF2B5EF4-FFF2-40B4-BE49-F238E27FC236}">
                  <a16:creationId xmlns:a16="http://schemas.microsoft.com/office/drawing/2014/main" id="{45633874-389E-44C0-8399-3A083C375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15" name="Line 54">
              <a:extLst>
                <a:ext uri="{FF2B5EF4-FFF2-40B4-BE49-F238E27FC236}">
                  <a16:creationId xmlns:a16="http://schemas.microsoft.com/office/drawing/2014/main" id="{B6AD1CF7-625C-45CA-ACCB-E43A1D886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16" name="Freeform 55">
              <a:extLst>
                <a:ext uri="{FF2B5EF4-FFF2-40B4-BE49-F238E27FC236}">
                  <a16:creationId xmlns:a16="http://schemas.microsoft.com/office/drawing/2014/main" id="{79797879-B082-44BC-AC16-215842F20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>
                <a:gd name="T0" fmla="*/ 0 w 282"/>
                <a:gd name="T1" fmla="*/ 0 h 246"/>
                <a:gd name="T2" fmla="*/ 282 w 282"/>
                <a:gd name="T3" fmla="*/ 246 h 24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388" name="Text Box 64">
            <a:extLst>
              <a:ext uri="{FF2B5EF4-FFF2-40B4-BE49-F238E27FC236}">
                <a16:creationId xmlns:a16="http://schemas.microsoft.com/office/drawing/2014/main" id="{292DE7DF-1547-4DFA-BBF5-69468908E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6" y="5072063"/>
            <a:ext cx="59293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2200" b="1" i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2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kumimoji="0" lang="en-US" altLang="zh-CN" sz="22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2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kumimoji="0" lang="zh-CN" altLang="en-US" sz="22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22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kumimoji="0" lang="en-US" altLang="zh-CN" sz="22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kumimoji="0" lang="zh-CN" altLang="en-US" sz="22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22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kumimoji="0" lang="en-US" altLang="zh-CN" sz="22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2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kumimoji="0" lang="en-US" altLang="zh-CN" sz="22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2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kumimoji="0" lang="en-US" altLang="zh-CN" sz="22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))</a:t>
            </a:r>
            <a:r>
              <a:rPr kumimoji="0" lang="zh-CN" altLang="en-US" sz="22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22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kumimoji="0" lang="en-US" altLang="zh-CN" sz="22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2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</a:t>
            </a:r>
            <a:r>
              <a:rPr kumimoji="0" lang="zh-CN" altLang="en-US" sz="22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22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22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2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zh-CN" altLang="en-US" sz="22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22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kumimoji="0" lang="zh-CN" altLang="en-US" sz="22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2200" b="1" i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kumimoji="0" lang="en-US" altLang="zh-CN" sz="2200" b="1">
                <a:solidFill>
                  <a:srgbClr val="CC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))</a:t>
            </a:r>
            <a:r>
              <a:rPr kumimoji="0"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8" name="上弧形箭头 57">
            <a:extLst>
              <a:ext uri="{FF2B5EF4-FFF2-40B4-BE49-F238E27FC236}">
                <a16:creationId xmlns:a16="http://schemas.microsoft.com/office/drawing/2014/main" id="{461199EA-A460-4300-B1D8-A87B4E59D423}"/>
              </a:ext>
            </a:extLst>
          </p:cNvPr>
          <p:cNvSpPr/>
          <p:nvPr/>
        </p:nvSpPr>
        <p:spPr>
          <a:xfrm rot="2593145">
            <a:off x="5211575" y="3985504"/>
            <a:ext cx="1643074" cy="571504"/>
          </a:xfrm>
          <a:prstGeom prst="curved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026">
            <a:extLst>
              <a:ext uri="{FF2B5EF4-FFF2-40B4-BE49-F238E27FC236}">
                <a16:creationId xmlns:a16="http://schemas.microsoft.com/office/drawing/2014/main" id="{1E954CE2-2A5D-4157-B014-246A02BB9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165" y="1181398"/>
            <a:ext cx="8034338" cy="155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、结点的度与树的度：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树中一个结点的子树的个数称为该</a:t>
            </a:r>
            <a:r>
              <a:rPr lang="zh-CN" altLang="en-US" sz="2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结点的度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。树中各结点的度的最大值称为</a:t>
            </a:r>
            <a:r>
              <a:rPr lang="zh-CN" altLang="en-US" sz="2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树的度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，通常将度为</a:t>
            </a:r>
            <a:r>
              <a:rPr lang="en-US" altLang="zh-CN" sz="2200" b="1" i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的树称为</a:t>
            </a:r>
            <a:r>
              <a:rPr lang="en-US" altLang="zh-CN" sz="2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次树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en-US" altLang="zh-CN" sz="2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叉树</a:t>
            </a:r>
            <a:r>
              <a:rPr lang="zh-CN" altLang="en-US" sz="2200" b="1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        </a:t>
            </a:r>
          </a:p>
        </p:txBody>
      </p:sp>
      <p:sp>
        <p:nvSpPr>
          <p:cNvPr id="17412" name="Line 31">
            <a:extLst>
              <a:ext uri="{FF2B5EF4-FFF2-40B4-BE49-F238E27FC236}">
                <a16:creationId xmlns:a16="http://schemas.microsoft.com/office/drawing/2014/main" id="{5EB53CC4-AE3A-4795-BD6F-C78C168E75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8814" y="3144838"/>
            <a:ext cx="503237" cy="144462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3" name="Text Box 32">
            <a:extLst>
              <a:ext uri="{FF2B5EF4-FFF2-40B4-BE49-F238E27FC236}">
                <a16:creationId xmlns:a16="http://schemas.microsoft.com/office/drawing/2014/main" id="{49FC50FE-945C-4C41-8FFC-ADBCDFF3C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588" y="2857501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度为</a:t>
            </a:r>
            <a:r>
              <a:rPr kumimoji="0" lang="en-US" altLang="zh-CN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7414" name="Text Box 33">
            <a:extLst>
              <a:ext uri="{FF2B5EF4-FFF2-40B4-BE49-F238E27FC236}">
                <a16:creationId xmlns:a16="http://schemas.microsoft.com/office/drawing/2014/main" id="{8429C378-6E3A-4644-B5F7-7C34E9FC9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3460751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度为</a:t>
            </a:r>
            <a:r>
              <a:rPr kumimoji="0" lang="en-US" altLang="zh-CN" sz="20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7415" name="Line 34">
            <a:extLst>
              <a:ext uri="{FF2B5EF4-FFF2-40B4-BE49-F238E27FC236}">
                <a16:creationId xmlns:a16="http://schemas.microsoft.com/office/drawing/2014/main" id="{409DECDD-B92D-4845-B134-5E8185D01C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5288" y="3784600"/>
            <a:ext cx="215900" cy="21590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6" name="TextBox 38">
            <a:extLst>
              <a:ext uri="{FF2B5EF4-FFF2-40B4-BE49-F238E27FC236}">
                <a16:creationId xmlns:a16="http://schemas.microsoft.com/office/drawing/2014/main" id="{31854CAC-8D17-4082-AC15-7A6C50D10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5231" y="5946776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次树</a:t>
            </a:r>
            <a:endParaRPr kumimoji="0" lang="zh-CN" altLang="en-US" sz="2000" b="1" dirty="0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grpSp>
        <p:nvGrpSpPr>
          <p:cNvPr id="17417" name="组合 39">
            <a:extLst>
              <a:ext uri="{FF2B5EF4-FFF2-40B4-BE49-F238E27FC236}">
                <a16:creationId xmlns:a16="http://schemas.microsoft.com/office/drawing/2014/main" id="{00FA2BA8-80FA-41A7-84D7-5A19663A95AF}"/>
              </a:ext>
            </a:extLst>
          </p:cNvPr>
          <p:cNvGrpSpPr>
            <a:grpSpLocks/>
          </p:cNvGrpSpPr>
          <p:nvPr/>
        </p:nvGrpSpPr>
        <p:grpSpPr bwMode="auto">
          <a:xfrm>
            <a:off x="4024313" y="3267075"/>
            <a:ext cx="3816350" cy="2305050"/>
            <a:chOff x="1692275" y="2276475"/>
            <a:chExt cx="3816350" cy="2305050"/>
          </a:xfrm>
        </p:grpSpPr>
        <p:sp>
          <p:nvSpPr>
            <p:cNvPr id="17418" name="Freeform 47">
              <a:extLst>
                <a:ext uri="{FF2B5EF4-FFF2-40B4-BE49-F238E27FC236}">
                  <a16:creationId xmlns:a16="http://schemas.microsoft.com/office/drawing/2014/main" id="{4162846E-451B-4FBD-BD93-1EDE35234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>
                <a:gd name="T0" fmla="*/ 121 w 121"/>
                <a:gd name="T1" fmla="*/ 0 h 144"/>
                <a:gd name="T2" fmla="*/ 0 w 121"/>
                <a:gd name="T3" fmla="*/ 144 h 1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9" name="Freeform 48">
              <a:extLst>
                <a:ext uri="{FF2B5EF4-FFF2-40B4-BE49-F238E27FC236}">
                  <a16:creationId xmlns:a16="http://schemas.microsoft.com/office/drawing/2014/main" id="{6EAD145E-3774-4960-8DF1-6805E6274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>
                <a:gd name="T0" fmla="*/ 0 w 115"/>
                <a:gd name="T1" fmla="*/ 0 h 147"/>
                <a:gd name="T2" fmla="*/ 115 w 115"/>
                <a:gd name="T3" fmla="*/ 147 h 14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Oval 31">
              <a:extLst>
                <a:ext uri="{FF2B5EF4-FFF2-40B4-BE49-F238E27FC236}">
                  <a16:creationId xmlns:a16="http://schemas.microsoft.com/office/drawing/2014/main" id="{39534B33-9CF7-4BDB-BEE5-A3CB0D4D3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276475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44" name="Oval 32">
              <a:extLst>
                <a:ext uri="{FF2B5EF4-FFF2-40B4-BE49-F238E27FC236}">
                  <a16:creationId xmlns:a16="http://schemas.microsoft.com/office/drawing/2014/main" id="{C4B4E60F-77AA-46A2-84BE-3BF2EA626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7" y="29257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45" name="Oval 33">
              <a:extLst>
                <a:ext uri="{FF2B5EF4-FFF2-40B4-BE49-F238E27FC236}">
                  <a16:creationId xmlns:a16="http://schemas.microsoft.com/office/drawing/2014/main" id="{457FF30E-7A03-49DD-B428-4AC040A12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46" name="Oval 34">
              <a:extLst>
                <a:ext uri="{FF2B5EF4-FFF2-40B4-BE49-F238E27FC236}">
                  <a16:creationId xmlns:a16="http://schemas.microsoft.com/office/drawing/2014/main" id="{4DE3C77C-349C-4B87-AB3C-6689D79ED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2" y="29257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47" name="Oval 35">
              <a:extLst>
                <a:ext uri="{FF2B5EF4-FFF2-40B4-BE49-F238E27FC236}">
                  <a16:creationId xmlns:a16="http://schemas.microsoft.com/office/drawing/2014/main" id="{F4910B4F-CD73-4B1C-B2C0-90B3E6FE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275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48" name="Oval 36">
              <a:extLst>
                <a:ext uri="{FF2B5EF4-FFF2-40B4-BE49-F238E27FC236}">
                  <a16:creationId xmlns:a16="http://schemas.microsoft.com/office/drawing/2014/main" id="{72DAE532-57FF-40B3-A1C5-1D6C9C332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2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49" name="Oval 37">
              <a:extLst>
                <a:ext uri="{FF2B5EF4-FFF2-40B4-BE49-F238E27FC236}">
                  <a16:creationId xmlns:a16="http://schemas.microsoft.com/office/drawing/2014/main" id="{F4A13C94-FA1D-4554-A3FC-EE310C9C3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50" name="Oval 38">
              <a:extLst>
                <a:ext uri="{FF2B5EF4-FFF2-40B4-BE49-F238E27FC236}">
                  <a16:creationId xmlns:a16="http://schemas.microsoft.com/office/drawing/2014/main" id="{B2D4655E-0A35-4E97-8CE3-BED74681E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J</a:t>
              </a:r>
            </a:p>
          </p:txBody>
        </p:sp>
        <p:sp>
          <p:nvSpPr>
            <p:cNvPr id="51" name="Oval 39">
              <a:extLst>
                <a:ext uri="{FF2B5EF4-FFF2-40B4-BE49-F238E27FC236}">
                  <a16:creationId xmlns:a16="http://schemas.microsoft.com/office/drawing/2014/main" id="{B9F79C7B-9110-460D-B2C2-777D930BA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H</a:t>
              </a:r>
            </a:p>
          </p:txBody>
        </p:sp>
        <p:sp>
          <p:nvSpPr>
            <p:cNvPr id="52" name="Oval 40">
              <a:extLst>
                <a:ext uri="{FF2B5EF4-FFF2-40B4-BE49-F238E27FC236}">
                  <a16:creationId xmlns:a16="http://schemas.microsoft.com/office/drawing/2014/main" id="{82908030-BA1B-43CB-A5E1-3BB9BECCA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2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53" name="Oval 41">
              <a:extLst>
                <a:ext uri="{FF2B5EF4-FFF2-40B4-BE49-F238E27FC236}">
                  <a16:creationId xmlns:a16="http://schemas.microsoft.com/office/drawing/2014/main" id="{0D3F513A-8B84-41F1-9736-14AE2FFB3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300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K</a:t>
              </a:r>
            </a:p>
          </p:txBody>
        </p:sp>
        <p:sp>
          <p:nvSpPr>
            <p:cNvPr id="54" name="Oval 42">
              <a:extLst>
                <a:ext uri="{FF2B5EF4-FFF2-40B4-BE49-F238E27FC236}">
                  <a16:creationId xmlns:a16="http://schemas.microsoft.com/office/drawing/2014/main" id="{ADF52FE6-03FE-4D5D-8B0C-6CB0F3AF7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325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55" name="Oval 43">
              <a:extLst>
                <a:ext uri="{FF2B5EF4-FFF2-40B4-BE49-F238E27FC236}">
                  <a16:creationId xmlns:a16="http://schemas.microsoft.com/office/drawing/2014/main" id="{0C0B5953-F4D7-4F63-ABCF-4AE674424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62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M</a:t>
              </a:r>
            </a:p>
          </p:txBody>
        </p:sp>
        <p:sp>
          <p:nvSpPr>
            <p:cNvPr id="17433" name="Line 44">
              <a:extLst>
                <a:ext uri="{FF2B5EF4-FFF2-40B4-BE49-F238E27FC236}">
                  <a16:creationId xmlns:a16="http://schemas.microsoft.com/office/drawing/2014/main" id="{52B744D8-D756-400B-9385-1DB25E2103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4" name="Line 45">
              <a:extLst>
                <a:ext uri="{FF2B5EF4-FFF2-40B4-BE49-F238E27FC236}">
                  <a16:creationId xmlns:a16="http://schemas.microsoft.com/office/drawing/2014/main" id="{7B9DCA8E-6B2E-4635-8D07-02CA2166A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5" name="Line 46">
              <a:extLst>
                <a:ext uri="{FF2B5EF4-FFF2-40B4-BE49-F238E27FC236}">
                  <a16:creationId xmlns:a16="http://schemas.microsoft.com/office/drawing/2014/main" id="{15F6A472-42B5-4B0F-A0C7-F1102389E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6" name="Line 49">
              <a:extLst>
                <a:ext uri="{FF2B5EF4-FFF2-40B4-BE49-F238E27FC236}">
                  <a16:creationId xmlns:a16="http://schemas.microsoft.com/office/drawing/2014/main" id="{38790889-AF76-4EAA-94FA-1DB9291B4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7" name="Line 50">
              <a:extLst>
                <a:ext uri="{FF2B5EF4-FFF2-40B4-BE49-F238E27FC236}">
                  <a16:creationId xmlns:a16="http://schemas.microsoft.com/office/drawing/2014/main" id="{B6751C4B-2385-4056-B309-4026DD546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8" name="Freeform 51">
              <a:extLst>
                <a:ext uri="{FF2B5EF4-FFF2-40B4-BE49-F238E27FC236}">
                  <a16:creationId xmlns:a16="http://schemas.microsoft.com/office/drawing/2014/main" id="{346EB1CE-1412-4B6F-B499-7BFE09558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>
                <a:gd name="T0" fmla="*/ 139 w 139"/>
                <a:gd name="T1" fmla="*/ 0 h 190"/>
                <a:gd name="T2" fmla="*/ 0 w 139"/>
                <a:gd name="T3" fmla="*/ 190 h 1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9" name="Freeform 52">
              <a:extLst>
                <a:ext uri="{FF2B5EF4-FFF2-40B4-BE49-F238E27FC236}">
                  <a16:creationId xmlns:a16="http://schemas.microsoft.com/office/drawing/2014/main" id="{CE5CA146-4632-4EB2-BEB9-8F794192B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>
                <a:gd name="T0" fmla="*/ 0 w 167"/>
                <a:gd name="T1" fmla="*/ 0 h 208"/>
                <a:gd name="T2" fmla="*/ 167 w 167"/>
                <a:gd name="T3" fmla="*/ 208 h 2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0" name="Line 53">
              <a:extLst>
                <a:ext uri="{FF2B5EF4-FFF2-40B4-BE49-F238E27FC236}">
                  <a16:creationId xmlns:a16="http://schemas.microsoft.com/office/drawing/2014/main" id="{15876C1A-9499-41D3-BBD1-A9B253692D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1" name="Line 54">
              <a:extLst>
                <a:ext uri="{FF2B5EF4-FFF2-40B4-BE49-F238E27FC236}">
                  <a16:creationId xmlns:a16="http://schemas.microsoft.com/office/drawing/2014/main" id="{18E5F03C-980B-4079-9E7F-3C5DAFD47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2" name="Freeform 55">
              <a:extLst>
                <a:ext uri="{FF2B5EF4-FFF2-40B4-BE49-F238E27FC236}">
                  <a16:creationId xmlns:a16="http://schemas.microsoft.com/office/drawing/2014/main" id="{21FC1828-5499-427A-8377-9E41B141C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>
                <a:gd name="T0" fmla="*/ 0 w 282"/>
                <a:gd name="T1" fmla="*/ 0 h 246"/>
                <a:gd name="T2" fmla="*/ 282 w 282"/>
                <a:gd name="T3" fmla="*/ 246 h 24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ext Box 3" descr="信纸">
            <a:extLst>
              <a:ext uri="{FF2B5EF4-FFF2-40B4-BE49-F238E27FC236}">
                <a16:creationId xmlns:a16="http://schemas.microsoft.com/office/drawing/2014/main" id="{7B2FBB41-0FFA-86F9-D296-FA627F53F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970" y="184763"/>
            <a:ext cx="5212935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32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树的基本术语</a:t>
            </a:r>
            <a:endParaRPr kumimoji="1" lang="zh-CN" altLang="en-US" sz="32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jh6">
  <a:themeElements>
    <a:clrScheme name="ljh6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ljh6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jh6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jh6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jh6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miter lim="800000"/>
          <a:headEnd/>
          <a:tailEnd/>
        </a:ln>
        <a:effectLst/>
      </a:spPr>
      <a:bodyPr wrap="none"/>
      <a:lstStyle>
        <a:defPPr>
          <a:defRPr>
            <a:latin typeface="Consolas" pitchFamily="49" charset="0"/>
            <a:cs typeface="Consolas" pitchFamily="49" charset="0"/>
          </a:defRPr>
        </a:defPPr>
      </a:lstStyle>
    </a:spDef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2022</Words>
  <Application>Microsoft Office PowerPoint</Application>
  <PresentationFormat>宽屏</PresentationFormat>
  <Paragraphs>329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Monotype Sorts</vt:lpstr>
      <vt:lpstr>楷体</vt:lpstr>
      <vt:lpstr>隶书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ljh6</vt:lpstr>
      <vt:lpstr>Office 主题</vt:lpstr>
      <vt:lpstr>1_Office 主题</vt:lpstr>
      <vt:lpstr>Picture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Yao Jiayang</cp:lastModifiedBy>
  <cp:revision>8</cp:revision>
  <dcterms:created xsi:type="dcterms:W3CDTF">2019-10-19T09:28:45Z</dcterms:created>
  <dcterms:modified xsi:type="dcterms:W3CDTF">2023-06-23T07:35:12Z</dcterms:modified>
</cp:coreProperties>
</file>