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377" r:id="rId5"/>
    <p:sldId id="437" r:id="rId6"/>
    <p:sldId id="272" r:id="rId7"/>
    <p:sldId id="274" r:id="rId8"/>
    <p:sldId id="312" r:id="rId9"/>
    <p:sldId id="518" r:id="rId10"/>
    <p:sldId id="519" r:id="rId11"/>
    <p:sldId id="280" r:id="rId12"/>
    <p:sldId id="617" r:id="rId13"/>
    <p:sldId id="279" r:id="rId14"/>
    <p:sldId id="380" r:id="rId15"/>
    <p:sldId id="381" r:id="rId16"/>
    <p:sldId id="282" r:id="rId17"/>
    <p:sldId id="285" r:id="rId18"/>
    <p:sldId id="286" r:id="rId19"/>
    <p:sldId id="303" r:id="rId20"/>
    <p:sldId id="325" r:id="rId21"/>
    <p:sldId id="514" r:id="rId22"/>
    <p:sldId id="301" r:id="rId23"/>
    <p:sldId id="300" r:id="rId24"/>
    <p:sldId id="516" r:id="rId25"/>
    <p:sldId id="517" r:id="rId26"/>
    <p:sldId id="441" r:id="rId27"/>
    <p:sldId id="299" r:id="rId28"/>
    <p:sldId id="383" r:id="rId29"/>
    <p:sldId id="614" r:id="rId30"/>
    <p:sldId id="615" r:id="rId31"/>
    <p:sldId id="61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13C6374-EE3D-414C-8DE7-7A4BA2FED6F5}"/>
              </a:ext>
            </a:extLst>
          </p:cNvPr>
          <p:cNvSpPr>
            <a:spLocks/>
          </p:cNvSpPr>
          <p:nvPr/>
        </p:nvSpPr>
        <p:spPr bwMode="gray">
          <a:xfrm>
            <a:off x="920752" y="3340101"/>
            <a:ext cx="10204449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F4DC81-09BB-45CA-8D98-9299ADE3AD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6D1417-9488-43BC-92A8-B22ECFC7CE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8F49846-2310-480A-BF4F-EC88F3AD2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82FC276-CE5A-4C71-B210-3A79D75D50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340493"/>
      </p:ext>
    </p:extLst>
  </p:cSld>
  <p:clrMapOvr>
    <a:masterClrMapping/>
  </p:clrMapOvr>
  <p:transition spd="med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4D86F7-AF08-48E7-8D58-97F989B4FB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E8CF32-661F-4C52-8A5C-75BE2B05FF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1DF952-F42D-42CD-B89E-0B9EAD8FBD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34DB6-3C4A-46EA-85B8-DB6C40C177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6310858"/>
      </p:ext>
    </p:extLst>
  </p:cSld>
  <p:clrMapOvr>
    <a:masterClrMapping/>
  </p:clrMapOvr>
  <p:transition spd="med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457200"/>
            <a:ext cx="25908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75692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23A1C3-0DBE-413F-8310-F73398F47F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51B6DD-E49E-40EE-861C-5AC2C35C80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A10FB8-19EE-4181-B947-4D86BCAE4D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29BEE-8EBF-4F1F-ABF8-6F5265BFD1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265685"/>
      </p:ext>
    </p:extLst>
  </p:cSld>
  <p:clrMapOvr>
    <a:masterClrMapping/>
  </p:clrMapOvr>
  <p:transition spd="med"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5F3C-D6BB-4790-B880-11CFCB137D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1756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521F-E230-481A-B6DC-7892C0473B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0073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6425-E9C0-4161-98D4-C9691C70AF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6403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C572-0AB1-4A77-962C-53ABDA37E88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441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15AC-7F24-4617-9273-E95A86F637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1405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BF4D-6C34-4670-8BC0-8A0A1AA784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9979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CB2BE83-1AD7-4D57-BED4-A5A7924D4FB7}" type="slidenum">
              <a:rPr lang="en-US" altLang="zh-CN" smtClean="0"/>
              <a:pPr/>
              <a:t>‹#›</a:t>
            </a:fld>
            <a:r>
              <a:rPr lang="en-US" altLang="zh-CN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4168957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AC36-8FB6-4424-9D47-318C65F205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602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632F36-6138-439F-8E6A-86B5DDE701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35080B-03F4-4D1A-8260-F0B55585AA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B6AB50-0859-4B52-8BEB-3F762772CA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A1D2E-A908-43AF-B75B-64A658B050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4047570"/>
      </p:ext>
    </p:extLst>
  </p:cSld>
  <p:clrMapOvr>
    <a:masterClrMapping/>
  </p:clrMapOvr>
  <p:transition spd="med">
    <p:pull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7355-21D5-4F54-ACAE-D334D34372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36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24EE-1F74-4849-8976-C48060B54A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5187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9449-C22D-4972-B4FA-BFE9FC9923E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4204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5F3C-D6BB-4790-B880-11CFCB137D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5411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521F-E230-481A-B6DC-7892C0473B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2419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6425-E9C0-4161-98D4-C9691C70AF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36355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C572-0AB1-4A77-962C-53ABDA37E88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0342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15AC-7F24-4617-9273-E95A86F637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8474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BF4D-6C34-4670-8BC0-8A0A1AA784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2535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CB2BE83-1AD7-4D57-BED4-A5A7924D4FB7}" type="slidenum">
              <a:rPr lang="en-US" altLang="zh-CN" smtClean="0"/>
              <a:pPr/>
              <a:t>‹#›</a:t>
            </a:fld>
            <a:r>
              <a:rPr lang="en-US" altLang="zh-CN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18864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F4CD19-F964-4DDE-A367-D0190C5F7C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8885CC-6C60-462E-8349-5AAC762A12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F87832-F27A-4A77-A59B-F1841E4202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CFBDA-81DE-4818-B620-594881F7B6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864388"/>
      </p:ext>
    </p:extLst>
  </p:cSld>
  <p:clrMapOvr>
    <a:masterClrMapping/>
  </p:clrMapOvr>
  <p:transition spd="med">
    <p:pull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AC36-8FB6-4424-9D47-318C65F205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57210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7355-21D5-4F54-ACAE-D334D34372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1469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24EE-1F74-4849-8976-C48060B54A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275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9449-C22D-4972-B4FA-BFE9FC9923E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9094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5E78B-86E8-7E18-CA34-314492B7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32760C-74C0-F68F-A581-5546AB28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D0A5F-87A6-2598-1279-D27D8637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F96E3-B6D2-410A-AB5D-173313BD38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0591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4CDD1-ACBD-351B-DEBE-FD04ECDA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04764-49DF-0805-4866-F11434E8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234B-1F8B-D9B4-9E3E-C1F48318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4E456-8707-43E5-98D8-D03BC6160E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2616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48064-2385-D9A1-5C11-31782E26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CCC31-19D7-D07B-4531-65C73341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E82F6-CAB5-19C8-9A94-80B095D0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D13E2-F5EF-42AE-A6B3-1C5988C148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6033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606603D-85CC-1343-F277-453E3F29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2D11159-50E8-8BC4-5733-8825D130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4FE993E-0BFF-CDAE-70AF-839BB5A5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DFCEA-F1E5-4D9F-9DD7-DFC0899F40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83244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1713BCB-F297-050E-A9D6-295919B7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8DADCD6-64F8-7DFE-8C82-13446103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B0D0F94-888C-15E9-7E54-4FEAEEE0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E2371-7AC5-445C-B7D9-5AC10D9378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09675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976A9E8C-ABBE-E740-E3E3-F9334179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F334852-9C1C-9A1B-AAD4-B15EB3B6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66E7C2B-D479-7C81-38AC-99786946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0BB91-F21B-472E-98FB-A2E3FCCC8A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456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E251A9-044E-4BB9-977C-9282941797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D624B-AFEE-4B65-8AC1-B309389793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6C6D5D-A066-483E-A30D-942A38383C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24140-85EF-454D-9BA0-98B39B802C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843071"/>
      </p:ext>
    </p:extLst>
  </p:cSld>
  <p:clrMapOvr>
    <a:masterClrMapping/>
  </p:clrMapOvr>
  <p:transition spd="med">
    <p:pull dir="d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65B9A5-7843-0A76-D014-AE7AAC54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C27C56-8256-CFE8-7840-0DB42002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045B5F-F1E3-C31F-92E2-E1909A83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5475634C-F0B1-49D9-9B38-B7E9857E817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41001718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C534D18-7BEF-F59D-EEA0-322E1791E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7770417-BB52-2B57-1E06-3232BC6B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3D76C91-7582-A1CE-6CE4-380F6000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1E375-75EB-47F3-97F5-75DEFFD1E8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68534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AF0D669-EC4D-2D8B-6447-D92F3CA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862C86B-FA31-C319-BBA2-479E6990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A49CFAC-18A0-AEFF-F783-CCEB7BF6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324AB-13F0-41DC-9617-4386638C68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00132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8DA1C-59D9-C198-3D73-5425D7D9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08E82-7CC5-50A8-4A02-836C4B60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03D8A8-FB97-7530-AE21-3A4DF74E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7E44C-4BC3-4C64-865C-58A144CB6E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78850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041B3-A792-E5DC-C638-E7DA5FC9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A98F7-33AB-F216-05CA-591A86DB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C0AD9-CAA8-5218-E58A-98BBFBAA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AC130-ABC6-4098-B66C-B5C0D7872B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27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4ADEB06-8253-4359-95BC-AFF9312BC7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993DFF4-7751-4AC5-9707-5487E41AA1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A22709F-B0C4-4298-BCD4-EBFB040BE1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524E9-8F69-4688-95BF-82227F7EC6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9117532"/>
      </p:ext>
    </p:extLst>
  </p:cSld>
  <p:clrMapOvr>
    <a:masterClrMapping/>
  </p:clrMapOvr>
  <p:transition spd="med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7C144DB-21E7-467B-BC5B-71140F818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91DE9EA-2114-4164-8170-10B0B5D6FF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C24C412-77EF-4D84-832E-09E0A3928B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E3744-5D12-4F83-8C53-BC8E012CD7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922946"/>
      </p:ext>
    </p:extLst>
  </p:cSld>
  <p:clrMapOvr>
    <a:masterClrMapping/>
  </p:clrMapOvr>
  <p:transition spd="med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0644C12-28A4-46C8-9E97-76171DB46D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3EE4698-D426-4A26-8B11-A7286D1BE5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CB5C54-E8A7-4284-AE56-4CF56A3084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1907E-90E4-4216-89C5-A11D8261C8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240379"/>
      </p:ext>
    </p:extLst>
  </p:cSld>
  <p:clrMapOvr>
    <a:masterClrMapping/>
  </p:clrMapOvr>
  <p:transition spd="med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2C142A-C782-42CE-8B9E-B8ECC4F3BE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46ED7E-53F3-4365-A485-3D411DE768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435B6E-009A-4518-82DB-F64D854AA8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79A5B-C7E8-4142-99E7-4CE37DA89F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439594"/>
      </p:ext>
    </p:extLst>
  </p:cSld>
  <p:clrMapOvr>
    <a:masterClrMapping/>
  </p:clrMapOvr>
  <p:transition spd="med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9D7550-4A5F-48A4-988C-E56AC55A85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124198-65E6-4776-8E91-AA28A26867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9BF946-DCA0-4762-9B22-E25B199464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C9EF4-D53C-4530-8F43-E2B21452B6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5138589"/>
      </p:ext>
    </p:extLst>
  </p:cSld>
  <p:clrMapOvr>
    <a:masterClrMapping/>
  </p:clrMapOvr>
  <p:transition spd="med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C481507-C78C-4A8A-ADE7-89775AC3B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91014DB-0CBE-4A72-91F6-22CEE8D4D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20B8469C-A6B6-4C9B-BD9D-54C1C71EA60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E1C547BA-64E2-48FD-B20B-B3FF81ED9A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1F0AB1DE-889D-48AF-BE5B-9520F3EAB9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0B5A030-3EAC-472E-B7E3-A4AECF361B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15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2BD54-2A83-41D7-A0BE-AE50B782F0F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944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2BD54-2A83-41D7-A0BE-AE50B782F0F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607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>
            <a:extLst>
              <a:ext uri="{FF2B5EF4-FFF2-40B4-BE49-F238E27FC236}">
                <a16:creationId xmlns:a16="http://schemas.microsoft.com/office/drawing/2014/main" id="{B4BFD44A-EF94-AF76-B6D3-F839C199C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>
            <a:extLst>
              <a:ext uri="{FF2B5EF4-FFF2-40B4-BE49-F238E27FC236}">
                <a16:creationId xmlns:a16="http://schemas.microsoft.com/office/drawing/2014/main" id="{4F342292-302B-69A9-A24E-0FDC59D48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364AC-278B-646F-CB42-AD7B7D4C9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2FB4E-4CF5-73CA-D82D-A876AB865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1B7AF-FCD3-E2DB-939C-8FEF0AC77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2E51A2-488A-4C6F-8AC2-07B9ABC35D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14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685800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57175" indent="-257175" algn="l" defTabSz="6858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WordArt 2">
            <a:extLst>
              <a:ext uri="{FF2B5EF4-FFF2-40B4-BE49-F238E27FC236}">
                <a16:creationId xmlns:a16="http://schemas.microsoft.com/office/drawing/2014/main" id="{E2050844-9292-471B-AE59-1570DB4865F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990600"/>
            <a:ext cx="7924800" cy="42672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898"/>
              </a:avLst>
            </a:prstTxWarp>
            <a:scene3d>
              <a:camera prst="legacyPerspectiveFront">
                <a:rot lat="2051998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9C4E00"/>
              </a:contourClr>
            </a:sp3d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9C4E00"/>
                    </a:gs>
                    <a:gs pos="100000">
                      <a:srgbClr val="2D1700"/>
                    </a:gs>
                  </a:gsLst>
                  <a:path path="rect">
                    <a:fillToRect l="50000" t="50000" r="50000" b="50000"/>
                  </a:path>
                </a:gradFill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9C4E00"/>
                    </a:gs>
                    <a:gs pos="100000">
                      <a:srgbClr val="2D1700"/>
                    </a:gs>
                  </a:gsLst>
                  <a:path path="rect">
                    <a:fillToRect l="50000" t="50000" r="50000" b="50000"/>
                  </a:path>
                </a:gradFill>
                <a:latin typeface="隶书" panose="02010509060101010101" pitchFamily="49" charset="-122"/>
                <a:ea typeface="隶书" panose="02010509060101010101" pitchFamily="49" charset="-122"/>
              </a:rPr>
              <a:t>树和二叉树</a:t>
            </a:r>
          </a:p>
        </p:txBody>
      </p:sp>
    </p:spTree>
  </p:cSld>
  <p:clrMapOvr>
    <a:masterClrMapping/>
  </p:clrMapOvr>
  <p:transition spd="med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>
            <a:extLst>
              <a:ext uri="{FF2B5EF4-FFF2-40B4-BE49-F238E27FC236}">
                <a16:creationId xmlns:a16="http://schemas.microsoft.com/office/drawing/2014/main" id="{87F9CD0D-01AD-4B48-A492-28518A424E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1380" y="-27480"/>
            <a:ext cx="8497888" cy="15240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3600" b="1" dirty="0">
                <a:solidFill>
                  <a:schemeClr val="tx2"/>
                </a:solidFill>
                <a:ea typeface="隶书" panose="02010509060101010101" pitchFamily="49" charset="-122"/>
              </a:rPr>
              <a:t>性质</a:t>
            </a:r>
            <a:r>
              <a:rPr lang="zh-CN" altLang="en-US" sz="36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600" b="1" dirty="0">
                <a:solidFill>
                  <a:schemeClr val="tx2"/>
                </a:solidFill>
                <a:ea typeface="楷体_GB2312" pitchFamily="49" charset="-122"/>
              </a:rPr>
              <a:t>1 </a:t>
            </a:r>
            <a:r>
              <a:rPr lang="zh-CN" altLang="en-US" sz="3600" b="1" dirty="0">
                <a:solidFill>
                  <a:schemeClr val="tx2"/>
                </a:solidFill>
                <a:ea typeface="楷体_GB2312" pitchFamily="49" charset="-122"/>
              </a:rPr>
              <a:t>：</a:t>
            </a:r>
            <a:r>
              <a:rPr lang="zh-CN" altLang="en-US" sz="3600" dirty="0">
                <a:ea typeface="楷体_GB2312" pitchFamily="49" charset="-122"/>
              </a:rPr>
              <a:t> </a:t>
            </a:r>
            <a:endParaRPr lang="en-US" altLang="zh-CN" sz="3600" dirty="0">
              <a:ea typeface="楷体_GB2312" pitchFamily="49" charset="-122"/>
            </a:endParaRP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dirty="0">
                <a:ea typeface="楷体_GB2312" pitchFamily="49" charset="-122"/>
              </a:rPr>
              <a:t>在二叉树的第 </a:t>
            </a:r>
            <a:r>
              <a:rPr lang="en-US" altLang="zh-CN" b="1" i="1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层上至多有</a:t>
            </a:r>
            <a:r>
              <a:rPr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 b="1" i="1" baseline="30000" dirty="0">
                <a:solidFill>
                  <a:srgbClr val="0000FF"/>
                </a:solidFill>
                <a:ea typeface="楷体_GB2312" pitchFamily="49" charset="-122"/>
              </a:rPr>
              <a:t>i-1 </a:t>
            </a:r>
            <a:r>
              <a:rPr lang="zh-CN" altLang="en-US" dirty="0">
                <a:ea typeface="楷体_GB2312" pitchFamily="49" charset="-122"/>
              </a:rPr>
              <a:t>个结点。</a:t>
            </a:r>
            <a:r>
              <a:rPr lang="en-US" altLang="zh-CN" dirty="0">
                <a:ea typeface="楷体_GB2312" pitchFamily="49" charset="-122"/>
              </a:rPr>
              <a:t>(i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≥</a:t>
            </a:r>
            <a:r>
              <a:rPr lang="en-US" altLang="zh-CN" dirty="0">
                <a:ea typeface="楷体_GB2312" pitchFamily="49" charset="-122"/>
              </a:rPr>
              <a:t>1)</a:t>
            </a:r>
          </a:p>
        </p:txBody>
      </p:sp>
      <p:sp>
        <p:nvSpPr>
          <p:cNvPr id="62469" name="Text Box 5">
            <a:extLst>
              <a:ext uri="{FF2B5EF4-FFF2-40B4-BE49-F238E27FC236}">
                <a16:creationId xmlns:a16="http://schemas.microsoft.com/office/drawing/2014/main" id="{3225E883-ED39-46F5-A612-2D5BF35CF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6" y="1828800"/>
            <a:ext cx="3529013" cy="38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dirty="0">
                <a:solidFill>
                  <a:srgbClr val="004C2B"/>
                </a:solidFill>
                <a:ea typeface="楷体_GB2312" pitchFamily="49" charset="-122"/>
              </a:rPr>
              <a:t> 归纳法证明</a:t>
            </a:r>
            <a:r>
              <a:rPr lang="zh-CN" altLang="en-US" sz="2400" dirty="0">
                <a:solidFill>
                  <a:srgbClr val="004C2B"/>
                </a:solidFill>
              </a:rPr>
              <a:t>：</a:t>
            </a:r>
          </a:p>
          <a:p>
            <a:pPr fontAlgn="base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4C2B"/>
                </a:solidFill>
              </a:rPr>
              <a:t> </a:t>
            </a:r>
            <a:r>
              <a:rPr lang="zh-CN" altLang="en-US" dirty="0">
                <a:solidFill>
                  <a:srgbClr val="004C2B"/>
                </a:solidFill>
                <a:ea typeface="楷体_GB2312" pitchFamily="49" charset="-122"/>
              </a:rPr>
              <a:t>归纳基</a:t>
            </a:r>
            <a:r>
              <a:rPr lang="zh-CN" altLang="en-US" dirty="0">
                <a:solidFill>
                  <a:srgbClr val="004C2B"/>
                </a:solidFill>
              </a:rPr>
              <a:t>：</a:t>
            </a:r>
          </a:p>
          <a:p>
            <a:pPr fontAlgn="base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dirty="0">
              <a:solidFill>
                <a:srgbClr val="004C2B"/>
              </a:solidFill>
              <a:ea typeface="楷体_GB2312" pitchFamily="49" charset="-122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4C2B"/>
                </a:solidFill>
                <a:ea typeface="楷体_GB2312" pitchFamily="49" charset="-122"/>
              </a:rPr>
              <a:t> 归纳假设：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4C2B"/>
                </a:solidFill>
                <a:ea typeface="楷体_GB2312" pitchFamily="49" charset="-122"/>
              </a:rPr>
              <a:t> 归纳证明：</a:t>
            </a:r>
            <a:endParaRPr lang="zh-CN" altLang="en-US" sz="2400" dirty="0">
              <a:solidFill>
                <a:srgbClr val="004C2B"/>
              </a:solidFill>
            </a:endParaRPr>
          </a:p>
        </p:txBody>
      </p:sp>
      <p:sp>
        <p:nvSpPr>
          <p:cNvPr id="62470" name="Text Box 6">
            <a:extLst>
              <a:ext uri="{FF2B5EF4-FFF2-40B4-BE49-F238E27FC236}">
                <a16:creationId xmlns:a16="http://schemas.microsoft.com/office/drawing/2014/main" id="{3BEE4674-07F8-4C09-AA9D-F2B1E1D32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1" y="2590800"/>
            <a:ext cx="5516563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i="1" dirty="0" err="1">
                <a:solidFill>
                  <a:srgbClr val="004C2B"/>
                </a:solidFill>
              </a:rPr>
              <a:t>i</a:t>
            </a:r>
            <a:r>
              <a:rPr lang="en-US" altLang="zh-CN" b="1" i="1" dirty="0">
                <a:solidFill>
                  <a:srgbClr val="004C2B"/>
                </a:solidFill>
              </a:rPr>
              <a:t> </a:t>
            </a:r>
            <a:r>
              <a:rPr lang="en-US" altLang="zh-CN" dirty="0">
                <a:solidFill>
                  <a:srgbClr val="004C2B"/>
                </a:solidFill>
              </a:rPr>
              <a:t>= </a:t>
            </a:r>
            <a:r>
              <a:rPr lang="en-US" altLang="zh-CN" b="1" i="1" dirty="0">
                <a:solidFill>
                  <a:srgbClr val="004C2B"/>
                </a:solidFill>
              </a:rPr>
              <a:t>1</a:t>
            </a:r>
            <a:r>
              <a:rPr lang="en-US" altLang="zh-CN" sz="3600" dirty="0">
                <a:solidFill>
                  <a:srgbClr val="004C2B"/>
                </a:solidFill>
              </a:rPr>
              <a:t> </a:t>
            </a:r>
            <a:r>
              <a:rPr lang="zh-CN" altLang="en-US" dirty="0">
                <a:solidFill>
                  <a:srgbClr val="004C2B"/>
                </a:solidFill>
                <a:ea typeface="楷体_GB2312" pitchFamily="49" charset="-122"/>
              </a:rPr>
              <a:t>层时，只有一个根结点，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4C2B"/>
                </a:solidFill>
                <a:ea typeface="楷体_GB2312" pitchFamily="49" charset="-122"/>
              </a:rPr>
              <a:t>                    </a:t>
            </a:r>
            <a:r>
              <a:rPr lang="en-US" altLang="zh-CN" b="1" i="1" dirty="0">
                <a:solidFill>
                  <a:srgbClr val="004C2B"/>
                </a:solidFill>
                <a:ea typeface="楷体_GB2312" pitchFamily="49" charset="-122"/>
              </a:rPr>
              <a:t>2</a:t>
            </a:r>
            <a:r>
              <a:rPr lang="en-US" altLang="zh-CN" b="1" i="1" baseline="30000" dirty="0">
                <a:solidFill>
                  <a:srgbClr val="004C2B"/>
                </a:solidFill>
                <a:ea typeface="楷体_GB2312" pitchFamily="49" charset="-122"/>
              </a:rPr>
              <a:t>i-1 </a:t>
            </a:r>
            <a:r>
              <a:rPr lang="en-US" altLang="zh-CN" dirty="0">
                <a:solidFill>
                  <a:srgbClr val="004C2B"/>
                </a:solidFill>
                <a:ea typeface="楷体_GB2312" pitchFamily="49" charset="-122"/>
              </a:rPr>
              <a:t>= </a:t>
            </a:r>
            <a:r>
              <a:rPr lang="en-US" altLang="zh-CN" b="1" i="1" dirty="0">
                <a:solidFill>
                  <a:srgbClr val="004C2B"/>
                </a:solidFill>
                <a:ea typeface="楷体_GB2312" pitchFamily="49" charset="-122"/>
              </a:rPr>
              <a:t>2</a:t>
            </a:r>
            <a:r>
              <a:rPr lang="en-US" altLang="zh-CN" b="1" i="1" baseline="30000" dirty="0">
                <a:solidFill>
                  <a:srgbClr val="004C2B"/>
                </a:solidFill>
                <a:ea typeface="楷体_GB2312" pitchFamily="49" charset="-122"/>
              </a:rPr>
              <a:t>0 </a:t>
            </a:r>
            <a:r>
              <a:rPr lang="en-US" altLang="zh-CN" dirty="0">
                <a:solidFill>
                  <a:srgbClr val="004C2B"/>
                </a:solidFill>
                <a:ea typeface="楷体_GB2312" pitchFamily="49" charset="-122"/>
              </a:rPr>
              <a:t>= </a:t>
            </a:r>
            <a:r>
              <a:rPr lang="en-US" altLang="zh-CN" b="1" i="1" dirty="0">
                <a:solidFill>
                  <a:srgbClr val="004C2B"/>
                </a:solidFill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4C2B"/>
                </a:solidFill>
                <a:ea typeface="楷体_GB2312" pitchFamily="49" charset="-122"/>
              </a:rPr>
              <a:t>；</a:t>
            </a:r>
          </a:p>
        </p:txBody>
      </p:sp>
      <p:sp>
        <p:nvSpPr>
          <p:cNvPr id="62471" name="Text Box 7">
            <a:extLst>
              <a:ext uri="{FF2B5EF4-FFF2-40B4-BE49-F238E27FC236}">
                <a16:creationId xmlns:a16="http://schemas.microsoft.com/office/drawing/2014/main" id="{8406288D-E313-4C1E-8EDB-A691A18A6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4191000"/>
            <a:ext cx="6751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4C2B"/>
                </a:solidFill>
                <a:ea typeface="楷体_GB2312" pitchFamily="49" charset="-122"/>
              </a:rPr>
              <a:t>假设对所有的 </a:t>
            </a:r>
            <a:r>
              <a:rPr lang="en-US" altLang="zh-CN" b="1" i="1" dirty="0">
                <a:solidFill>
                  <a:srgbClr val="004C2B"/>
                </a:solidFill>
                <a:ea typeface="楷体_GB2312" pitchFamily="49" charset="-122"/>
              </a:rPr>
              <a:t>j</a:t>
            </a:r>
            <a:r>
              <a:rPr lang="zh-CN" altLang="en-US" dirty="0">
                <a:solidFill>
                  <a:srgbClr val="004C2B"/>
                </a:solidFill>
                <a:ea typeface="楷体_GB2312" pitchFamily="49" charset="-122"/>
              </a:rPr>
              <a:t>，</a:t>
            </a:r>
            <a:r>
              <a:rPr lang="en-US" altLang="zh-CN" b="1" i="1" dirty="0">
                <a:solidFill>
                  <a:srgbClr val="004C2B"/>
                </a:solidFill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004C2B"/>
                </a:solidFill>
              </a:rPr>
              <a:t>≤ </a:t>
            </a:r>
            <a:r>
              <a:rPr lang="en-US" altLang="zh-CN" b="1" i="1" dirty="0">
                <a:solidFill>
                  <a:srgbClr val="004C2B"/>
                </a:solidFill>
              </a:rPr>
              <a:t>j</a:t>
            </a:r>
            <a:r>
              <a:rPr lang="en-US" altLang="zh-CN" dirty="0">
                <a:solidFill>
                  <a:srgbClr val="004C2B"/>
                </a:solidFill>
              </a:rPr>
              <a:t> </a:t>
            </a:r>
            <a:r>
              <a:rPr lang="en-US" altLang="zh-CN" dirty="0">
                <a:solidFill>
                  <a:srgbClr val="004C2B"/>
                </a:solidFill>
                <a:sym typeface="Symbol" panose="05050102010706020507" pitchFamily="18" charset="2"/>
              </a:rPr>
              <a:t> </a:t>
            </a:r>
            <a:r>
              <a:rPr lang="en-US" altLang="zh-CN" b="1" i="1" dirty="0" err="1">
                <a:solidFill>
                  <a:srgbClr val="004C2B"/>
                </a:solidFill>
              </a:rPr>
              <a:t>i</a:t>
            </a:r>
            <a:r>
              <a:rPr lang="zh-CN" altLang="en-US" dirty="0">
                <a:solidFill>
                  <a:srgbClr val="004C2B"/>
                </a:solidFill>
              </a:rPr>
              <a:t>，</a:t>
            </a:r>
            <a:r>
              <a:rPr lang="zh-CN" altLang="en-US" dirty="0">
                <a:solidFill>
                  <a:srgbClr val="004C2B"/>
                </a:solidFill>
                <a:ea typeface="楷体_GB2312" pitchFamily="49" charset="-122"/>
              </a:rPr>
              <a:t>命题成立</a:t>
            </a:r>
            <a:r>
              <a:rPr lang="en-US" altLang="zh-CN" dirty="0">
                <a:solidFill>
                  <a:srgbClr val="004C2B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62472" name="Text Box 8">
            <a:extLst>
              <a:ext uri="{FF2B5EF4-FFF2-40B4-BE49-F238E27FC236}">
                <a16:creationId xmlns:a16="http://schemas.microsoft.com/office/drawing/2014/main" id="{DD1F69C6-A0B9-4297-A481-020045CEC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564" y="4867276"/>
            <a:ext cx="7164387" cy="1394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4C2B"/>
                </a:solidFill>
                <a:ea typeface="楷体_GB2312" pitchFamily="49" charset="-122"/>
              </a:rPr>
              <a:t>二叉树上每个结点至多有两棵子树，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4C2B"/>
                </a:solidFill>
                <a:ea typeface="楷体_GB2312" pitchFamily="49" charset="-122"/>
              </a:rPr>
              <a:t>则第 </a:t>
            </a:r>
            <a:r>
              <a:rPr lang="en-US" altLang="zh-CN" b="1" i="1" dirty="0" err="1">
                <a:solidFill>
                  <a:srgbClr val="004C2B"/>
                </a:solidFill>
                <a:ea typeface="楷体_GB2312" pitchFamily="49" charset="-122"/>
              </a:rPr>
              <a:t>i</a:t>
            </a:r>
            <a:r>
              <a:rPr lang="en-US" altLang="zh-CN" b="1" i="1" dirty="0">
                <a:solidFill>
                  <a:srgbClr val="004C2B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4C2B"/>
                </a:solidFill>
                <a:ea typeface="楷体_GB2312" pitchFamily="49" charset="-122"/>
              </a:rPr>
              <a:t>层的结点数至多 </a:t>
            </a:r>
            <a:r>
              <a:rPr lang="en-US" altLang="zh-CN" dirty="0">
                <a:solidFill>
                  <a:srgbClr val="004C2B"/>
                </a:solidFill>
                <a:ea typeface="楷体_GB2312" pitchFamily="49" charset="-122"/>
              </a:rPr>
              <a:t>= </a:t>
            </a:r>
            <a:r>
              <a:rPr lang="en-US" altLang="zh-CN" b="1" i="1" dirty="0">
                <a:solidFill>
                  <a:srgbClr val="004C2B"/>
                </a:solidFill>
                <a:ea typeface="楷体_GB2312" pitchFamily="49" charset="-122"/>
              </a:rPr>
              <a:t>2</a:t>
            </a:r>
            <a:r>
              <a:rPr lang="en-US" altLang="zh-CN" b="1" i="1" baseline="30000" dirty="0">
                <a:solidFill>
                  <a:srgbClr val="004C2B"/>
                </a:solidFill>
                <a:ea typeface="楷体_GB2312" pitchFamily="49" charset="-122"/>
              </a:rPr>
              <a:t>i-2</a:t>
            </a:r>
            <a:r>
              <a:rPr lang="en-US" altLang="zh-CN" dirty="0">
                <a:solidFill>
                  <a:srgbClr val="004C2B"/>
                </a:solidFill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solidFill>
                  <a:srgbClr val="004C2B"/>
                </a:solidFill>
                <a:ea typeface="楷体_GB2312" pitchFamily="49" charset="-122"/>
                <a:sym typeface="Symbol" panose="05050102010706020507" pitchFamily="18" charset="2"/>
              </a:rPr>
              <a:t> 2</a:t>
            </a:r>
            <a:r>
              <a:rPr lang="en-US" altLang="zh-CN" dirty="0">
                <a:solidFill>
                  <a:srgbClr val="004C2B"/>
                </a:solidFill>
                <a:ea typeface="楷体_GB2312" pitchFamily="49" charset="-122"/>
                <a:sym typeface="Symbol" panose="05050102010706020507" pitchFamily="18" charset="2"/>
              </a:rPr>
              <a:t> = </a:t>
            </a:r>
            <a:r>
              <a:rPr lang="en-US" altLang="zh-CN" b="1" i="1" dirty="0">
                <a:solidFill>
                  <a:srgbClr val="004C2B"/>
                </a:solidFill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b="1" i="1" baseline="30000" dirty="0">
                <a:solidFill>
                  <a:srgbClr val="004C2B"/>
                </a:solidFill>
                <a:ea typeface="楷体_GB2312" pitchFamily="49" charset="-122"/>
                <a:sym typeface="Symbol" panose="05050102010706020507" pitchFamily="18" charset="2"/>
              </a:rPr>
              <a:t>i-1</a:t>
            </a:r>
            <a:r>
              <a:rPr lang="en-US" altLang="zh-CN" b="1" i="1" dirty="0">
                <a:solidFill>
                  <a:srgbClr val="004C2B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4C2B"/>
                </a:solidFill>
                <a:ea typeface="楷体_GB2312" pitchFamily="49" charset="-122"/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utoUpdateAnimBg="0"/>
      <p:bldP spid="62470" grpId="0"/>
      <p:bldP spid="62471" grpId="0"/>
      <p:bldP spid="624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>
            <a:extLst>
              <a:ext uri="{FF2B5EF4-FFF2-40B4-BE49-F238E27FC236}">
                <a16:creationId xmlns:a16="http://schemas.microsoft.com/office/drawing/2014/main" id="{FB45BAE1-C932-4CF1-B485-920241C72C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457201"/>
            <a:ext cx="8502650" cy="1603375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4000" b="1">
                <a:solidFill>
                  <a:schemeClr val="tx2"/>
                </a:solidFill>
                <a:ea typeface="隶书" panose="02010509060101010101" pitchFamily="49" charset="-122"/>
              </a:rPr>
              <a:t>性质</a:t>
            </a:r>
            <a:r>
              <a:rPr lang="zh-CN" altLang="en-US" sz="40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4000" b="1">
                <a:solidFill>
                  <a:schemeClr val="tx2"/>
                </a:solidFill>
                <a:ea typeface="楷体_GB2312" pitchFamily="49" charset="-122"/>
              </a:rPr>
              <a:t>2 </a:t>
            </a:r>
            <a:r>
              <a:rPr lang="zh-CN" altLang="en-US" sz="4000" b="1">
                <a:solidFill>
                  <a:schemeClr val="tx2"/>
                </a:solidFill>
                <a:ea typeface="楷体_GB2312" pitchFamily="49" charset="-122"/>
              </a:rPr>
              <a:t>：</a:t>
            </a:r>
            <a:br>
              <a:rPr lang="zh-CN" altLang="en-US" b="1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 深度为 </a:t>
            </a:r>
            <a:r>
              <a:rPr lang="en-US" altLang="zh-CN" b="1" i="1">
                <a:solidFill>
                  <a:srgbClr val="0000FF"/>
                </a:solidFill>
                <a:ea typeface="楷体_GB2312" pitchFamily="49" charset="-122"/>
              </a:rPr>
              <a:t>k </a:t>
            </a:r>
            <a:r>
              <a:rPr lang="zh-CN" altLang="en-US">
                <a:ea typeface="楷体_GB2312" pitchFamily="49" charset="-122"/>
              </a:rPr>
              <a:t>的二叉树上至多含 </a:t>
            </a:r>
            <a:r>
              <a:rPr lang="en-US" altLang="zh-CN" b="1" i="1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 b="1" i="1" baseline="30000">
                <a:solidFill>
                  <a:srgbClr val="0000FF"/>
                </a:solidFill>
                <a:ea typeface="楷体_GB2312" pitchFamily="49" charset="-122"/>
              </a:rPr>
              <a:t>k</a:t>
            </a:r>
            <a:r>
              <a:rPr lang="en-US" altLang="zh-CN" b="1" i="1">
                <a:solidFill>
                  <a:srgbClr val="0000FF"/>
                </a:solidFill>
                <a:ea typeface="楷体_GB2312" pitchFamily="49" charset="-122"/>
              </a:rPr>
              <a:t>-1 </a:t>
            </a:r>
            <a:r>
              <a:rPr lang="zh-CN" altLang="en-US">
                <a:ea typeface="楷体_GB2312" pitchFamily="49" charset="-122"/>
              </a:rPr>
              <a:t>个结点（</a:t>
            </a:r>
            <a:r>
              <a:rPr lang="en-US" altLang="zh-CN">
                <a:ea typeface="楷体_GB2312" pitchFamily="49" charset="-122"/>
              </a:rPr>
              <a:t>k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≥</a:t>
            </a:r>
            <a:r>
              <a:rPr lang="en-US" altLang="zh-CN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）</a:t>
            </a:r>
          </a:p>
        </p:txBody>
      </p:sp>
      <p:sp>
        <p:nvSpPr>
          <p:cNvPr id="172035" name="Text Box 1027">
            <a:extLst>
              <a:ext uri="{FF2B5EF4-FFF2-40B4-BE49-F238E27FC236}">
                <a16:creationId xmlns:a16="http://schemas.microsoft.com/office/drawing/2014/main" id="{C5762F34-335F-4DC3-BB46-5D6056EA7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819" y="2569925"/>
            <a:ext cx="1415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4C2B"/>
                </a:solidFill>
                <a:ea typeface="楷体_GB2312" pitchFamily="49" charset="-122"/>
              </a:rPr>
              <a:t>证明：</a:t>
            </a:r>
          </a:p>
        </p:txBody>
      </p:sp>
      <p:sp>
        <p:nvSpPr>
          <p:cNvPr id="172036" name="Text Box 1028">
            <a:extLst>
              <a:ext uri="{FF2B5EF4-FFF2-40B4-BE49-F238E27FC236}">
                <a16:creationId xmlns:a16="http://schemas.microsoft.com/office/drawing/2014/main" id="{98D03790-BDB9-4013-8C65-D9665BD44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247788"/>
            <a:ext cx="8229600" cy="264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4C2B"/>
                </a:solidFill>
                <a:ea typeface="楷体_GB2312" pitchFamily="49" charset="-122"/>
              </a:rPr>
              <a:t>基于上一条性质，深度为 </a:t>
            </a:r>
            <a:r>
              <a:rPr lang="en-US" altLang="zh-CN" b="1" i="1" dirty="0">
                <a:solidFill>
                  <a:srgbClr val="004C2B"/>
                </a:solidFill>
                <a:ea typeface="楷体_GB2312" pitchFamily="49" charset="-122"/>
              </a:rPr>
              <a:t>k </a:t>
            </a:r>
            <a:r>
              <a:rPr lang="zh-CN" altLang="en-US" dirty="0">
                <a:solidFill>
                  <a:srgbClr val="004C2B"/>
                </a:solidFill>
                <a:ea typeface="楷体_GB2312" pitchFamily="49" charset="-122"/>
              </a:rPr>
              <a:t>的二叉树上的结点数至多为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dirty="0">
                <a:solidFill>
                  <a:srgbClr val="004C2B"/>
                </a:solidFill>
                <a:ea typeface="楷体_GB2312" pitchFamily="49" charset="-122"/>
              </a:rPr>
              <a:t>       </a:t>
            </a:r>
            <a:r>
              <a:rPr lang="en-US" altLang="zh-CN" sz="3600" b="1" i="1" dirty="0">
                <a:solidFill>
                  <a:srgbClr val="004C2B"/>
                </a:solidFill>
                <a:ea typeface="楷体_GB2312" pitchFamily="49" charset="-122"/>
              </a:rPr>
              <a:t>2</a:t>
            </a:r>
            <a:r>
              <a:rPr lang="en-US" altLang="zh-CN" sz="3600" b="1" i="1" baseline="30000" dirty="0">
                <a:solidFill>
                  <a:srgbClr val="004C2B"/>
                </a:solidFill>
                <a:ea typeface="楷体_GB2312" pitchFamily="49" charset="-122"/>
              </a:rPr>
              <a:t>0</a:t>
            </a:r>
            <a:r>
              <a:rPr lang="en-US" altLang="zh-CN" sz="3600" b="1" i="1" dirty="0">
                <a:solidFill>
                  <a:srgbClr val="004C2B"/>
                </a:solidFill>
                <a:ea typeface="楷体_GB2312" pitchFamily="49" charset="-122"/>
              </a:rPr>
              <a:t>+2</a:t>
            </a:r>
            <a:r>
              <a:rPr lang="en-US" altLang="zh-CN" sz="3600" b="1" i="1" baseline="30000" dirty="0">
                <a:solidFill>
                  <a:srgbClr val="004C2B"/>
                </a:solidFill>
                <a:ea typeface="楷体_GB2312" pitchFamily="49" charset="-122"/>
              </a:rPr>
              <a:t>1</a:t>
            </a:r>
            <a:r>
              <a:rPr lang="en-US" altLang="zh-CN" sz="3600" b="1" i="1" dirty="0">
                <a:solidFill>
                  <a:srgbClr val="004C2B"/>
                </a:solidFill>
                <a:ea typeface="楷体_GB2312" pitchFamily="49" charset="-122"/>
              </a:rPr>
              <a:t>+</a:t>
            </a:r>
            <a:r>
              <a:rPr lang="en-US" altLang="zh-CN" sz="3600" b="1" i="1" dirty="0">
                <a:solidFill>
                  <a:srgbClr val="004C2B"/>
                </a:solidFill>
              </a:rPr>
              <a:t> </a:t>
            </a:r>
            <a:r>
              <a:rPr lang="en-US" altLang="zh-CN" sz="3600" b="1" i="1" dirty="0">
                <a:solidFill>
                  <a:srgbClr val="004C2B"/>
                </a:solidFill>
                <a:sym typeface="Symbol" panose="05050102010706020507" pitchFamily="18" charset="2"/>
              </a:rPr>
              <a:t>      +2</a:t>
            </a:r>
            <a:r>
              <a:rPr lang="en-US" altLang="zh-CN" sz="3600" b="1" i="1" baseline="30000" dirty="0">
                <a:solidFill>
                  <a:srgbClr val="004C2B"/>
                </a:solidFill>
                <a:sym typeface="Symbol" panose="05050102010706020507" pitchFamily="18" charset="2"/>
              </a:rPr>
              <a:t>k-1</a:t>
            </a:r>
            <a:r>
              <a:rPr lang="en-US" altLang="zh-CN" sz="3600" b="1" i="1" dirty="0">
                <a:solidFill>
                  <a:srgbClr val="004C2B"/>
                </a:solidFill>
                <a:sym typeface="Symbol" panose="05050102010706020507" pitchFamily="18" charset="2"/>
              </a:rPr>
              <a:t> = 2</a:t>
            </a:r>
            <a:r>
              <a:rPr lang="en-US" altLang="zh-CN" sz="3600" b="1" i="1" baseline="30000" dirty="0">
                <a:solidFill>
                  <a:srgbClr val="004C2B"/>
                </a:solidFill>
                <a:sym typeface="Symbol" panose="05050102010706020507" pitchFamily="18" charset="2"/>
              </a:rPr>
              <a:t>k</a:t>
            </a:r>
            <a:r>
              <a:rPr lang="en-US" altLang="zh-CN" sz="3600" b="1" i="1" dirty="0">
                <a:solidFill>
                  <a:srgbClr val="004C2B"/>
                </a:solidFill>
                <a:sym typeface="Symbol" panose="05050102010706020507" pitchFamily="18" charset="2"/>
              </a:rPr>
              <a:t>-1</a:t>
            </a:r>
            <a:r>
              <a:rPr lang="en-US" altLang="zh-CN" sz="36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dirty="0">
                <a:solidFill>
                  <a:srgbClr val="333333"/>
                </a:solidFill>
              </a:rPr>
              <a:t>             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autoUpdateAnimBg="0"/>
      <p:bldP spid="1720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>
            <a:extLst>
              <a:ext uri="{FF2B5EF4-FFF2-40B4-BE49-F238E27FC236}">
                <a16:creationId xmlns:a16="http://schemas.microsoft.com/office/drawing/2014/main" id="{44F06022-E9ED-46DC-A92D-98E3FE09513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68050"/>
            <a:ext cx="8836067" cy="2278073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40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性质</a:t>
            </a:r>
            <a:r>
              <a:rPr lang="en-US" altLang="zh-CN" sz="4000" b="1" dirty="0">
                <a:solidFill>
                  <a:schemeClr val="tx2"/>
                </a:solidFill>
                <a:ea typeface="隶书" panose="02010509060101010101" pitchFamily="49" charset="-122"/>
              </a:rPr>
              <a:t>3</a:t>
            </a:r>
            <a:r>
              <a:rPr lang="zh-CN" altLang="en-US" sz="40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br>
              <a:rPr lang="zh-CN" altLang="en-US" sz="3600" b="1" dirty="0">
                <a:ea typeface="楷体_GB2312" pitchFamily="49" charset="-122"/>
              </a:rPr>
            </a:br>
            <a:r>
              <a:rPr lang="zh-CN" altLang="en-US" sz="2800" dirty="0">
                <a:ea typeface="楷体_GB2312" pitchFamily="49" charset="-122"/>
              </a:rPr>
              <a:t>对任何一棵二叉树，若它含有</a:t>
            </a:r>
            <a:r>
              <a:rPr lang="en-US" altLang="zh-CN" sz="2800" b="1" i="1" dirty="0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lang="en-US" altLang="zh-CN" sz="2800" b="1" i="1" baseline="-25000" dirty="0">
                <a:solidFill>
                  <a:srgbClr val="0000FF"/>
                </a:solidFill>
                <a:ea typeface="楷体_GB2312" pitchFamily="49" charset="-122"/>
              </a:rPr>
              <a:t>0 </a:t>
            </a:r>
            <a:r>
              <a:rPr lang="zh-CN" altLang="en-US" sz="2800" dirty="0">
                <a:ea typeface="楷体_GB2312" pitchFamily="49" charset="-122"/>
              </a:rPr>
              <a:t>个叶子结点、</a:t>
            </a:r>
            <a:r>
              <a:rPr lang="en-US" altLang="zh-CN" sz="2800" b="1" i="1" dirty="0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lang="en-US" altLang="zh-CN" sz="2800" b="1" i="1" baseline="-25000" dirty="0">
                <a:solidFill>
                  <a:srgbClr val="0000FF"/>
                </a:solidFill>
                <a:ea typeface="楷体_GB2312" pitchFamily="49" charset="-122"/>
              </a:rPr>
              <a:t>2 </a:t>
            </a:r>
            <a:r>
              <a:rPr lang="zh-CN" altLang="en-US" sz="2800" dirty="0">
                <a:ea typeface="楷体_GB2312" pitchFamily="49" charset="-122"/>
              </a:rPr>
              <a:t>个度为</a:t>
            </a:r>
            <a:r>
              <a:rPr lang="zh-CN" altLang="en-US" sz="2800" b="1" i="1" dirty="0">
                <a:ea typeface="楷体_GB2312" pitchFamily="49" charset="-122"/>
              </a:rPr>
              <a:t> </a:t>
            </a:r>
            <a:r>
              <a:rPr lang="en-US" altLang="zh-CN" sz="2800" b="1" i="1" dirty="0">
                <a:ea typeface="楷体_GB2312" pitchFamily="49" charset="-122"/>
              </a:rPr>
              <a:t>2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的结点，则必存在关系式：</a:t>
            </a:r>
            <a:r>
              <a:rPr lang="en-US" altLang="zh-CN" sz="2800" b="1" i="1" dirty="0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lang="en-US" altLang="zh-CN" sz="2800" b="1" i="1" baseline="-25000" dirty="0">
                <a:solidFill>
                  <a:srgbClr val="0000FF"/>
                </a:solidFill>
                <a:ea typeface="楷体_GB2312" pitchFamily="49" charset="-122"/>
              </a:rPr>
              <a:t>0</a:t>
            </a:r>
            <a:r>
              <a:rPr lang="en-US" altLang="zh-CN" sz="2800" b="1" i="1" dirty="0">
                <a:solidFill>
                  <a:srgbClr val="0000FF"/>
                </a:solidFill>
                <a:ea typeface="楷体_GB2312" pitchFamily="49" charset="-122"/>
              </a:rPr>
              <a:t> = n</a:t>
            </a:r>
            <a:r>
              <a:rPr lang="en-US" altLang="zh-CN" sz="2800" b="1" i="1" baseline="-25000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 sz="2800" b="1" i="1" dirty="0">
                <a:solidFill>
                  <a:srgbClr val="0000FF"/>
                </a:solidFill>
                <a:ea typeface="楷体_GB2312" pitchFamily="49" charset="-122"/>
              </a:rPr>
              <a:t>+1</a:t>
            </a:r>
            <a:r>
              <a:rPr lang="zh-CN" altLang="en-US" sz="2800" b="1" i="1" dirty="0">
                <a:solidFill>
                  <a:srgbClr val="0000FF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75107" name="Text Box 1027">
            <a:extLst>
              <a:ext uri="{FF2B5EF4-FFF2-40B4-BE49-F238E27FC236}">
                <a16:creationId xmlns:a16="http://schemas.microsoft.com/office/drawing/2014/main" id="{3351EFDD-5AA4-44D8-B15F-F25C747AD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2586902"/>
            <a:ext cx="1415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4C2B"/>
                </a:solidFill>
                <a:ea typeface="楷体_GB2312" pitchFamily="49" charset="-122"/>
              </a:rPr>
              <a:t>证明：</a:t>
            </a:r>
          </a:p>
        </p:txBody>
      </p:sp>
      <p:sp>
        <p:nvSpPr>
          <p:cNvPr id="175108" name="Text Box 1028">
            <a:extLst>
              <a:ext uri="{FF2B5EF4-FFF2-40B4-BE49-F238E27FC236}">
                <a16:creationId xmlns:a16="http://schemas.microsoft.com/office/drawing/2014/main" id="{AAC15233-61E8-4EC9-B25F-8087C7423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3272703"/>
            <a:ext cx="8071980" cy="651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4C2B"/>
                </a:solidFill>
                <a:ea typeface="楷体_GB2312" pitchFamily="49" charset="-122"/>
              </a:rPr>
              <a:t>设 二叉树上结点总数   </a:t>
            </a:r>
            <a:r>
              <a:rPr lang="en-US" altLang="zh-CN" i="1" dirty="0">
                <a:solidFill>
                  <a:srgbClr val="004C2B"/>
                </a:solidFill>
                <a:ea typeface="楷体_GB2312" pitchFamily="49" charset="-122"/>
              </a:rPr>
              <a:t>n = n</a:t>
            </a:r>
            <a:r>
              <a:rPr lang="en-US" altLang="zh-CN" i="1" baseline="-25000" dirty="0">
                <a:solidFill>
                  <a:srgbClr val="004C2B"/>
                </a:solidFill>
                <a:ea typeface="楷体_GB2312" pitchFamily="49" charset="-122"/>
              </a:rPr>
              <a:t>0</a:t>
            </a:r>
            <a:r>
              <a:rPr lang="en-US" altLang="zh-CN" i="1" dirty="0">
                <a:solidFill>
                  <a:srgbClr val="004C2B"/>
                </a:solidFill>
                <a:ea typeface="楷体_GB2312" pitchFamily="49" charset="-122"/>
              </a:rPr>
              <a:t> + n</a:t>
            </a:r>
            <a:r>
              <a:rPr lang="en-US" altLang="zh-CN" i="1" baseline="-25000" dirty="0">
                <a:solidFill>
                  <a:srgbClr val="004C2B"/>
                </a:solidFill>
                <a:ea typeface="楷体_GB2312" pitchFamily="49" charset="-122"/>
              </a:rPr>
              <a:t>1</a:t>
            </a:r>
            <a:r>
              <a:rPr lang="en-US" altLang="zh-CN" i="1" dirty="0">
                <a:solidFill>
                  <a:srgbClr val="004C2B"/>
                </a:solidFill>
                <a:ea typeface="楷体_GB2312" pitchFamily="49" charset="-122"/>
              </a:rPr>
              <a:t> + n</a:t>
            </a:r>
            <a:r>
              <a:rPr lang="en-US" altLang="zh-CN" i="1" baseline="-25000" dirty="0">
                <a:solidFill>
                  <a:srgbClr val="004C2B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175109" name="Rectangle 1029">
            <a:extLst>
              <a:ext uri="{FF2B5EF4-FFF2-40B4-BE49-F238E27FC236}">
                <a16:creationId xmlns:a16="http://schemas.microsoft.com/office/drawing/2014/main" id="{82CB4BFC-60CB-42EE-A20E-2E83B7B27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4034703"/>
            <a:ext cx="7070725" cy="651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4C2B"/>
                </a:solidFill>
                <a:ea typeface="楷体_GB2312" pitchFamily="49" charset="-122"/>
              </a:rPr>
              <a:t>又 二叉树上分支总数   </a:t>
            </a:r>
            <a:r>
              <a:rPr lang="en-US" altLang="zh-CN" i="1" dirty="0">
                <a:solidFill>
                  <a:srgbClr val="004C2B"/>
                </a:solidFill>
                <a:ea typeface="楷体_GB2312" pitchFamily="49" charset="-122"/>
              </a:rPr>
              <a:t>b = n</a:t>
            </a:r>
            <a:r>
              <a:rPr lang="en-US" altLang="zh-CN" i="1" baseline="-25000" dirty="0">
                <a:solidFill>
                  <a:srgbClr val="004C2B"/>
                </a:solidFill>
                <a:ea typeface="楷体_GB2312" pitchFamily="49" charset="-122"/>
              </a:rPr>
              <a:t>1 </a:t>
            </a:r>
            <a:r>
              <a:rPr lang="en-US" altLang="zh-CN" i="1" dirty="0">
                <a:solidFill>
                  <a:srgbClr val="004C2B"/>
                </a:solidFill>
                <a:ea typeface="楷体_GB2312" pitchFamily="49" charset="-122"/>
              </a:rPr>
              <a:t>+ 2n</a:t>
            </a:r>
            <a:r>
              <a:rPr lang="en-US" altLang="zh-CN" i="1" baseline="-25000" dirty="0">
                <a:solidFill>
                  <a:srgbClr val="004C2B"/>
                </a:solidFill>
                <a:ea typeface="楷体_GB2312" pitchFamily="49" charset="-122"/>
              </a:rPr>
              <a:t>2</a:t>
            </a:r>
            <a:endParaRPr lang="en-US" altLang="zh-CN" i="1" dirty="0">
              <a:solidFill>
                <a:srgbClr val="004C2B"/>
              </a:solidFill>
              <a:ea typeface="楷体_GB2312" pitchFamily="49" charset="-122"/>
            </a:endParaRPr>
          </a:p>
        </p:txBody>
      </p:sp>
      <p:sp>
        <p:nvSpPr>
          <p:cNvPr id="175110" name="Rectangle 1030">
            <a:extLst>
              <a:ext uri="{FF2B5EF4-FFF2-40B4-BE49-F238E27FC236}">
                <a16:creationId xmlns:a16="http://schemas.microsoft.com/office/drawing/2014/main" id="{D116387D-935B-4538-BB6B-4E774B5E9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4807816"/>
            <a:ext cx="7416800" cy="651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004C2B"/>
                </a:solidFill>
                <a:ea typeface="楷体_GB2312" pitchFamily="49" charset="-122"/>
              </a:rPr>
              <a:t>                 </a:t>
            </a:r>
            <a:r>
              <a:rPr lang="zh-CN" altLang="en-US" dirty="0">
                <a:solidFill>
                  <a:srgbClr val="004C2B"/>
                </a:solidFill>
                <a:ea typeface="楷体_GB2312" pitchFamily="49" charset="-122"/>
              </a:rPr>
              <a:t>而 </a:t>
            </a:r>
            <a:r>
              <a:rPr lang="en-US" altLang="zh-CN" i="1" dirty="0">
                <a:solidFill>
                  <a:srgbClr val="004C2B"/>
                </a:solidFill>
                <a:ea typeface="楷体_GB2312" pitchFamily="49" charset="-122"/>
              </a:rPr>
              <a:t>b </a:t>
            </a:r>
            <a:r>
              <a:rPr lang="en-US" altLang="zh-CN" i="1" dirty="0">
                <a:solidFill>
                  <a:srgbClr val="FF0000"/>
                </a:solidFill>
                <a:ea typeface="楷体_GB2312" pitchFamily="49" charset="-122"/>
              </a:rPr>
              <a:t>= n-1</a:t>
            </a:r>
            <a:r>
              <a:rPr lang="en-US" altLang="zh-CN" i="1" dirty="0">
                <a:solidFill>
                  <a:srgbClr val="004C2B"/>
                </a:solidFill>
                <a:ea typeface="楷体_GB2312" pitchFamily="49" charset="-122"/>
              </a:rPr>
              <a:t> = n</a:t>
            </a:r>
            <a:r>
              <a:rPr lang="en-US" altLang="zh-CN" i="1" baseline="-25000" dirty="0">
                <a:solidFill>
                  <a:srgbClr val="004C2B"/>
                </a:solidFill>
                <a:ea typeface="楷体_GB2312" pitchFamily="49" charset="-122"/>
              </a:rPr>
              <a:t>0</a:t>
            </a:r>
            <a:r>
              <a:rPr lang="en-US" altLang="zh-CN" i="1" dirty="0">
                <a:solidFill>
                  <a:srgbClr val="004C2B"/>
                </a:solidFill>
                <a:ea typeface="楷体_GB2312" pitchFamily="49" charset="-122"/>
              </a:rPr>
              <a:t> + n</a:t>
            </a:r>
            <a:r>
              <a:rPr lang="en-US" altLang="zh-CN" i="1" baseline="-25000" dirty="0">
                <a:solidFill>
                  <a:srgbClr val="004C2B"/>
                </a:solidFill>
                <a:ea typeface="楷体_GB2312" pitchFamily="49" charset="-122"/>
              </a:rPr>
              <a:t>1</a:t>
            </a:r>
            <a:r>
              <a:rPr lang="en-US" altLang="zh-CN" i="1" dirty="0">
                <a:solidFill>
                  <a:srgbClr val="004C2B"/>
                </a:solidFill>
                <a:ea typeface="楷体_GB2312" pitchFamily="49" charset="-122"/>
              </a:rPr>
              <a:t> + n</a:t>
            </a:r>
            <a:r>
              <a:rPr lang="en-US" altLang="zh-CN" i="1" baseline="-25000" dirty="0">
                <a:solidFill>
                  <a:srgbClr val="004C2B"/>
                </a:solidFill>
                <a:ea typeface="楷体_GB2312" pitchFamily="49" charset="-122"/>
              </a:rPr>
              <a:t>2 </a:t>
            </a:r>
            <a:r>
              <a:rPr lang="en-US" altLang="zh-CN" i="1" dirty="0">
                <a:solidFill>
                  <a:srgbClr val="004C2B"/>
                </a:solidFill>
                <a:ea typeface="楷体_GB2312" pitchFamily="49" charset="-122"/>
              </a:rPr>
              <a:t>- 1</a:t>
            </a:r>
          </a:p>
        </p:txBody>
      </p:sp>
      <p:sp>
        <p:nvSpPr>
          <p:cNvPr id="175111" name="Rectangle 1031">
            <a:extLst>
              <a:ext uri="{FF2B5EF4-FFF2-40B4-BE49-F238E27FC236}">
                <a16:creationId xmlns:a16="http://schemas.microsoft.com/office/drawing/2014/main" id="{CBFC06C0-DA26-4A09-AE4A-54AFC79DC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5558703"/>
            <a:ext cx="4981575" cy="651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4C2B"/>
                </a:solidFill>
                <a:ea typeface="楷体_GB2312" pitchFamily="49" charset="-122"/>
              </a:rPr>
              <a:t>由此， </a:t>
            </a:r>
            <a:r>
              <a:rPr lang="en-US" altLang="zh-CN" i="1" dirty="0">
                <a:solidFill>
                  <a:srgbClr val="004C2B"/>
                </a:solidFill>
                <a:ea typeface="楷体_GB2312" pitchFamily="49" charset="-122"/>
              </a:rPr>
              <a:t>n</a:t>
            </a:r>
            <a:r>
              <a:rPr lang="en-US" altLang="zh-CN" i="1" baseline="-25000" dirty="0">
                <a:solidFill>
                  <a:srgbClr val="004C2B"/>
                </a:solidFill>
                <a:ea typeface="楷体_GB2312" pitchFamily="49" charset="-122"/>
              </a:rPr>
              <a:t>0</a:t>
            </a:r>
            <a:r>
              <a:rPr lang="en-US" altLang="zh-CN" i="1" dirty="0">
                <a:solidFill>
                  <a:srgbClr val="004C2B"/>
                </a:solidFill>
                <a:ea typeface="楷体_GB2312" pitchFamily="49" charset="-122"/>
              </a:rPr>
              <a:t> = n</a:t>
            </a:r>
            <a:r>
              <a:rPr lang="en-US" altLang="zh-CN" i="1" baseline="-25000" dirty="0">
                <a:solidFill>
                  <a:srgbClr val="004C2B"/>
                </a:solidFill>
                <a:ea typeface="楷体_GB2312" pitchFamily="49" charset="-122"/>
              </a:rPr>
              <a:t>2 </a:t>
            </a:r>
            <a:r>
              <a:rPr lang="en-US" altLang="zh-CN" i="1" dirty="0">
                <a:solidFill>
                  <a:srgbClr val="004C2B"/>
                </a:solidFill>
                <a:ea typeface="楷体_GB2312" pitchFamily="49" charset="-122"/>
              </a:rPr>
              <a:t>+ 1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autoUpdateAnimBg="0"/>
      <p:bldP spid="175108" grpId="0"/>
      <p:bldP spid="175109" grpId="0"/>
      <p:bldP spid="175110" grpId="0"/>
      <p:bldP spid="1751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226" name="Rectangle 2">
            <a:extLst>
              <a:ext uri="{FF2B5EF4-FFF2-40B4-BE49-F238E27FC236}">
                <a16:creationId xmlns:a16="http://schemas.microsoft.com/office/drawing/2014/main" id="{7DFF1BA1-C87C-4D41-9536-67D908882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76201"/>
            <a:ext cx="8839200" cy="1922463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5000"/>
              </a:lnSpc>
              <a:spcAft>
                <a:spcPct val="0"/>
              </a:spcAft>
              <a:buClr>
                <a:srgbClr val="578963"/>
              </a:buClr>
              <a:buNone/>
            </a:pPr>
            <a:r>
              <a:rPr lang="zh-CN" altLang="en-US" sz="4000" b="1" dirty="0">
                <a:solidFill>
                  <a:srgbClr val="004C2B"/>
                </a:solidFill>
                <a:ea typeface="隶书" panose="02010509060101010101" pitchFamily="49" charset="-122"/>
              </a:rPr>
              <a:t>性质</a:t>
            </a:r>
            <a:r>
              <a:rPr lang="zh-CN" altLang="en-US" sz="4000" b="1" dirty="0">
                <a:solidFill>
                  <a:srgbClr val="004C2B"/>
                </a:solidFill>
                <a:ea typeface="楷体_GB2312" pitchFamily="49" charset="-122"/>
              </a:rPr>
              <a:t> </a:t>
            </a:r>
            <a:r>
              <a:rPr lang="en-US" altLang="zh-CN" sz="4000" b="1" dirty="0">
                <a:solidFill>
                  <a:srgbClr val="004C2B"/>
                </a:solidFill>
                <a:ea typeface="楷体_GB2312" pitchFamily="49" charset="-122"/>
              </a:rPr>
              <a:t>4 </a:t>
            </a:r>
            <a:r>
              <a:rPr lang="zh-CN" altLang="en-US" sz="4000" b="1" dirty="0">
                <a:solidFill>
                  <a:srgbClr val="004C2B"/>
                </a:solidFill>
                <a:ea typeface="楷体_GB2312" pitchFamily="49" charset="-122"/>
              </a:rPr>
              <a:t>：</a:t>
            </a:r>
            <a:br>
              <a:rPr lang="zh-CN" altLang="en-US" sz="4800" b="1" dirty="0">
                <a:solidFill>
                  <a:srgbClr val="333333"/>
                </a:solidFill>
                <a:ea typeface="楷体_GB2312" pitchFamily="49" charset="-122"/>
              </a:rPr>
            </a:br>
            <a:r>
              <a:rPr lang="zh-CN" altLang="en-US" sz="2800" dirty="0">
                <a:solidFill>
                  <a:srgbClr val="333333"/>
                </a:solidFill>
                <a:ea typeface="楷体_GB2312" pitchFamily="49" charset="-122"/>
              </a:rPr>
              <a:t>具有 </a:t>
            </a:r>
            <a:r>
              <a:rPr lang="en-US" altLang="zh-CN" sz="2800" b="1" i="1" dirty="0">
                <a:solidFill>
                  <a:srgbClr val="0000FF"/>
                </a:solidFill>
                <a:ea typeface="楷体_GB2312" pitchFamily="49" charset="-122"/>
              </a:rPr>
              <a:t>n </a:t>
            </a:r>
            <a:r>
              <a:rPr lang="zh-CN" altLang="en-US" sz="2800" dirty="0">
                <a:solidFill>
                  <a:srgbClr val="333333"/>
                </a:solidFill>
                <a:ea typeface="楷体_GB2312" pitchFamily="49" charset="-122"/>
              </a:rPr>
              <a:t>个结点的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完全</a:t>
            </a:r>
            <a:r>
              <a:rPr lang="zh-CN" altLang="en-US" sz="2800" dirty="0">
                <a:solidFill>
                  <a:srgbClr val="333333"/>
                </a:solidFill>
                <a:ea typeface="楷体_GB2312" pitchFamily="49" charset="-122"/>
              </a:rPr>
              <a:t>二叉树的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深度</a:t>
            </a:r>
            <a:r>
              <a:rPr lang="zh-CN" altLang="en-US" sz="2800" dirty="0">
                <a:solidFill>
                  <a:srgbClr val="333333"/>
                </a:solidFill>
                <a:ea typeface="楷体_GB2312" pitchFamily="49" charset="-122"/>
              </a:rPr>
              <a:t>为 </a:t>
            </a:r>
            <a:r>
              <a:rPr lang="zh-CN" altLang="en-US" sz="2800" b="1" i="1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</a:t>
            </a:r>
            <a:r>
              <a:rPr lang="zh-CN" altLang="en-US" sz="2800" b="1" i="1" dirty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lang="en-US" altLang="zh-CN" sz="2800" b="1" i="1" dirty="0">
                <a:solidFill>
                  <a:srgbClr val="0000FF"/>
                </a:solidFill>
                <a:ea typeface="楷体_GB2312" pitchFamily="49" charset="-122"/>
              </a:rPr>
              <a:t>log</a:t>
            </a:r>
            <a:r>
              <a:rPr lang="en-US" altLang="zh-CN" sz="2800" b="1" i="1" baseline="-25000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 sz="2800" b="1" i="1" dirty="0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lang="en-US" altLang="zh-CN" sz="2800" b="1" i="1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 </a:t>
            </a:r>
            <a:r>
              <a:rPr lang="en-US" altLang="zh-CN" sz="2800" b="1" i="1" dirty="0">
                <a:solidFill>
                  <a:srgbClr val="0000FF"/>
                </a:solidFill>
                <a:ea typeface="楷体_GB2312" pitchFamily="49" charset="-122"/>
              </a:rPr>
              <a:t>+1</a:t>
            </a:r>
          </a:p>
        </p:txBody>
      </p:sp>
      <p:sp>
        <p:nvSpPr>
          <p:cNvPr id="68614" name="Text Box 6">
            <a:extLst>
              <a:ext uri="{FF2B5EF4-FFF2-40B4-BE49-F238E27FC236}">
                <a16:creationId xmlns:a16="http://schemas.microsoft.com/office/drawing/2014/main" id="{6485F3AA-199C-428F-9996-A93094E9E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410" y="1700760"/>
            <a:ext cx="1415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4C2B"/>
                </a:solidFill>
                <a:ea typeface="楷体_GB2312" pitchFamily="49" charset="-122"/>
              </a:rPr>
              <a:t>证明：</a:t>
            </a:r>
          </a:p>
        </p:txBody>
      </p:sp>
      <p:sp>
        <p:nvSpPr>
          <p:cNvPr id="68615" name="Text Box 7">
            <a:extLst>
              <a:ext uri="{FF2B5EF4-FFF2-40B4-BE49-F238E27FC236}">
                <a16:creationId xmlns:a16="http://schemas.microsoft.com/office/drawing/2014/main" id="{B46D73AD-F8AF-45A4-97A3-0819F0984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410" y="2398502"/>
            <a:ext cx="8991600" cy="651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4C2B"/>
                </a:solidFill>
                <a:ea typeface="楷体_GB2312" pitchFamily="49" charset="-122"/>
              </a:rPr>
              <a:t>设 完全二叉树的深度为 </a:t>
            </a:r>
            <a:r>
              <a:rPr lang="en-US" altLang="zh-CN" i="1" dirty="0">
                <a:solidFill>
                  <a:srgbClr val="333399"/>
                </a:solidFill>
                <a:ea typeface="楷体_GB2312" pitchFamily="49" charset="-122"/>
              </a:rPr>
              <a:t>k </a:t>
            </a:r>
            <a:endParaRPr lang="en-US" altLang="zh-CN" dirty="0">
              <a:solidFill>
                <a:srgbClr val="004C2B"/>
              </a:solidFill>
              <a:ea typeface="楷体_GB2312" pitchFamily="49" charset="-122"/>
            </a:endParaRPr>
          </a:p>
        </p:txBody>
      </p:sp>
      <p:sp>
        <p:nvSpPr>
          <p:cNvPr id="68616" name="Rectangle 8">
            <a:extLst>
              <a:ext uri="{FF2B5EF4-FFF2-40B4-BE49-F238E27FC236}">
                <a16:creationId xmlns:a16="http://schemas.microsoft.com/office/drawing/2014/main" id="{CB4BBC1C-6519-4C98-9E40-93E630D84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148560"/>
            <a:ext cx="8610600" cy="71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4C2B"/>
                </a:solidFill>
                <a:ea typeface="楷体_GB2312" pitchFamily="49" charset="-122"/>
              </a:rPr>
              <a:t>则根据第二条性质得  </a:t>
            </a:r>
            <a:r>
              <a:rPr lang="en-US" altLang="en-US" b="1" i="1" dirty="0">
                <a:solidFill>
                  <a:srgbClr val="004C2B"/>
                </a:solidFill>
                <a:ea typeface="楷体_GB2312" pitchFamily="49" charset="-122"/>
              </a:rPr>
              <a:t>2</a:t>
            </a:r>
            <a:r>
              <a:rPr lang="en-US" altLang="zh-CN" b="1" i="1" baseline="30000" dirty="0">
                <a:solidFill>
                  <a:srgbClr val="004C2B"/>
                </a:solidFill>
                <a:ea typeface="楷体_GB2312" pitchFamily="49" charset="-122"/>
              </a:rPr>
              <a:t>k-1 </a:t>
            </a:r>
            <a:r>
              <a:rPr lang="en-US" altLang="zh-CN" b="1" i="1" dirty="0">
                <a:solidFill>
                  <a:srgbClr val="004C2B"/>
                </a:solidFill>
              </a:rPr>
              <a:t>≤  n </a:t>
            </a:r>
            <a:r>
              <a:rPr lang="en-US" altLang="zh-CN" sz="3600" b="1" i="1" dirty="0">
                <a:solidFill>
                  <a:srgbClr val="004C2B"/>
                </a:solidFill>
              </a:rPr>
              <a:t>&lt;</a:t>
            </a:r>
            <a:r>
              <a:rPr lang="en-US" altLang="zh-CN" b="1" i="1" dirty="0">
                <a:solidFill>
                  <a:srgbClr val="004C2B"/>
                </a:solidFill>
              </a:rPr>
              <a:t> 2</a:t>
            </a:r>
            <a:r>
              <a:rPr lang="en-US" altLang="zh-CN" b="1" i="1" baseline="30000" dirty="0">
                <a:solidFill>
                  <a:srgbClr val="004C2B"/>
                </a:solidFill>
              </a:rPr>
              <a:t>k  </a:t>
            </a:r>
            <a:endParaRPr lang="en-US" altLang="zh-CN" b="1" i="1" dirty="0">
              <a:solidFill>
                <a:srgbClr val="004C2B"/>
              </a:solidFill>
              <a:ea typeface="楷体_GB2312" pitchFamily="49" charset="-122"/>
            </a:endParaRPr>
          </a:p>
        </p:txBody>
      </p:sp>
      <p:sp>
        <p:nvSpPr>
          <p:cNvPr id="68617" name="Rectangle 9">
            <a:extLst>
              <a:ext uri="{FF2B5EF4-FFF2-40B4-BE49-F238E27FC236}">
                <a16:creationId xmlns:a16="http://schemas.microsoft.com/office/drawing/2014/main" id="{BA13D97F-0D54-4290-9450-93C40A1B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834360"/>
            <a:ext cx="4572000" cy="71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4C2B"/>
                </a:solidFill>
                <a:ea typeface="楷体_GB2312" pitchFamily="49" charset="-122"/>
              </a:rPr>
              <a:t>即  </a:t>
            </a:r>
            <a:r>
              <a:rPr lang="en-US" altLang="en-US" i="1" dirty="0">
                <a:solidFill>
                  <a:srgbClr val="004C2B"/>
                </a:solidFill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004C2B"/>
                </a:solidFill>
                <a:ea typeface="楷体_GB2312" pitchFamily="49" charset="-122"/>
              </a:rPr>
              <a:t>k-1 </a:t>
            </a:r>
            <a:r>
              <a:rPr lang="en-US" altLang="zh-CN" i="1" dirty="0">
                <a:solidFill>
                  <a:srgbClr val="004C2B"/>
                </a:solidFill>
              </a:rPr>
              <a:t>≤  log</a:t>
            </a:r>
            <a:r>
              <a:rPr lang="en-US" altLang="zh-CN" i="1" baseline="-25000" dirty="0">
                <a:solidFill>
                  <a:srgbClr val="004C2B"/>
                </a:solidFill>
              </a:rPr>
              <a:t>2 </a:t>
            </a:r>
            <a:r>
              <a:rPr lang="en-US" altLang="zh-CN" i="1" dirty="0">
                <a:solidFill>
                  <a:srgbClr val="004C2B"/>
                </a:solidFill>
              </a:rPr>
              <a:t>n </a:t>
            </a:r>
            <a:r>
              <a:rPr lang="en-US" altLang="zh-CN" sz="3600" i="1" dirty="0">
                <a:solidFill>
                  <a:srgbClr val="004C2B"/>
                </a:solidFill>
              </a:rPr>
              <a:t>&lt; k</a:t>
            </a:r>
            <a:r>
              <a:rPr lang="en-US" altLang="zh-CN" i="1" dirty="0">
                <a:solidFill>
                  <a:srgbClr val="004C2B"/>
                </a:solidFill>
              </a:rPr>
              <a:t> </a:t>
            </a:r>
            <a:endParaRPr lang="en-US" altLang="zh-CN" i="1" dirty="0">
              <a:solidFill>
                <a:srgbClr val="004C2B"/>
              </a:solidFill>
              <a:ea typeface="楷体_GB2312" pitchFamily="49" charset="-122"/>
            </a:endParaRPr>
          </a:p>
        </p:txBody>
      </p:sp>
      <p:sp>
        <p:nvSpPr>
          <p:cNvPr id="68618" name="Rectangle 10">
            <a:extLst>
              <a:ext uri="{FF2B5EF4-FFF2-40B4-BE49-F238E27FC236}">
                <a16:creationId xmlns:a16="http://schemas.microsoft.com/office/drawing/2014/main" id="{E4EB85A4-7365-45DF-8DB9-230D279DB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1" y="4731298"/>
            <a:ext cx="8659813" cy="64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4C2B"/>
                </a:solidFill>
                <a:ea typeface="楷体_GB2312" pitchFamily="49" charset="-122"/>
              </a:rPr>
              <a:t>因为 </a:t>
            </a:r>
            <a:r>
              <a:rPr lang="en-US" altLang="zh-CN" i="1" dirty="0">
                <a:solidFill>
                  <a:srgbClr val="004C2B"/>
                </a:solidFill>
                <a:ea typeface="楷体_GB2312" pitchFamily="49" charset="-122"/>
              </a:rPr>
              <a:t>k </a:t>
            </a:r>
            <a:r>
              <a:rPr lang="zh-CN" altLang="en-US" dirty="0">
                <a:solidFill>
                  <a:srgbClr val="004C2B"/>
                </a:solidFill>
                <a:ea typeface="楷体_GB2312" pitchFamily="49" charset="-122"/>
              </a:rPr>
              <a:t>只能是整数，因此，</a:t>
            </a:r>
            <a:r>
              <a:rPr lang="en-US" altLang="zh-CN" i="1" dirty="0">
                <a:solidFill>
                  <a:srgbClr val="004C2B"/>
                </a:solidFill>
                <a:ea typeface="楷体_GB2312" pitchFamily="49" charset="-122"/>
              </a:rPr>
              <a:t>k =</a:t>
            </a:r>
            <a:r>
              <a:rPr lang="en-US" altLang="zh-CN" i="1" dirty="0">
                <a:solidFill>
                  <a:srgbClr val="004C2B"/>
                </a:solidFill>
                <a:ea typeface="楷体_GB2312" pitchFamily="49" charset="-122"/>
                <a:sym typeface="Symbol" panose="05050102010706020507" pitchFamily="18" charset="2"/>
              </a:rPr>
              <a:t>log</a:t>
            </a:r>
            <a:r>
              <a:rPr lang="en-US" altLang="zh-CN" i="1" baseline="-25000" dirty="0">
                <a:solidFill>
                  <a:srgbClr val="004C2B"/>
                </a:solidFill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rgbClr val="004C2B"/>
                </a:solidFill>
                <a:ea typeface="楷体_GB2312" pitchFamily="49" charset="-122"/>
                <a:sym typeface="Symbol" panose="05050102010706020507" pitchFamily="18" charset="2"/>
              </a:rPr>
              <a:t>n</a:t>
            </a:r>
            <a:r>
              <a:rPr lang="en-US" altLang="zh-CN" i="1" dirty="0">
                <a:solidFill>
                  <a:srgbClr val="004C2B"/>
                </a:solidFill>
                <a:ea typeface="楷体_GB2312" pitchFamily="49" charset="-122"/>
              </a:rPr>
              <a:t> </a:t>
            </a:r>
            <a:r>
              <a:rPr lang="en-US" altLang="zh-CN" i="1" baseline="-25000" dirty="0">
                <a:solidFill>
                  <a:srgbClr val="004C2B"/>
                </a:solidFill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004C2B"/>
                </a:solidFill>
                <a:ea typeface="楷体_GB2312" pitchFamily="49" charset="-122"/>
              </a:rPr>
              <a:t>+ 1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4" grpId="0" autoUpdateAnimBg="0"/>
      <p:bldP spid="68615" grpId="0"/>
      <p:bldP spid="68616" grpId="0"/>
      <p:bldP spid="68617" grpId="0"/>
      <p:bldP spid="686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0D9505E-EB30-428B-94FB-C99D5B879C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8299" y="215030"/>
            <a:ext cx="2971800" cy="60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5400"/>
                </a:solidFill>
                <a:ea typeface="隶书" panose="02010509060101010101" pitchFamily="49" charset="-122"/>
              </a:rPr>
              <a:t>性质</a:t>
            </a:r>
            <a:r>
              <a:rPr lang="zh-CN" altLang="en-US" sz="4000" b="1" dirty="0">
                <a:solidFill>
                  <a:srgbClr val="005400"/>
                </a:solidFill>
                <a:ea typeface="楷体_GB2312" pitchFamily="49" charset="-122"/>
              </a:rPr>
              <a:t> </a:t>
            </a:r>
            <a:r>
              <a:rPr lang="en-US" altLang="zh-CN" sz="4000" b="1" dirty="0">
                <a:solidFill>
                  <a:srgbClr val="005400"/>
                </a:solidFill>
                <a:ea typeface="楷体_GB2312" pitchFamily="49" charset="-122"/>
              </a:rPr>
              <a:t>5 </a:t>
            </a:r>
            <a:r>
              <a:rPr lang="zh-CN" altLang="en-US" sz="4000" b="1" dirty="0">
                <a:solidFill>
                  <a:srgbClr val="005400"/>
                </a:solidFill>
                <a:ea typeface="楷体_GB2312" pitchFamily="49" charset="-122"/>
              </a:rPr>
              <a:t>：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DB64FFB0-8711-4D8C-8C15-36DB37C75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299" y="904165"/>
            <a:ext cx="9071453" cy="445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  <a:t>若对含 </a:t>
            </a:r>
            <a:r>
              <a:rPr lang="en-US" altLang="zh-CN" sz="2400" b="1" i="1" dirty="0">
                <a:solidFill>
                  <a:srgbClr val="080808"/>
                </a:solidFill>
                <a:ea typeface="楷体_GB2312" pitchFamily="49" charset="-122"/>
              </a:rPr>
              <a:t>n </a:t>
            </a:r>
            <a: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  <a:t>个结点的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完全二叉树</a:t>
            </a:r>
            <a: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  <a:t>从上到下且从左至右进行 </a:t>
            </a:r>
            <a:r>
              <a:rPr lang="en-US" altLang="zh-CN" sz="2400" b="1" i="1" dirty="0">
                <a:solidFill>
                  <a:srgbClr val="080808"/>
                </a:solidFill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080808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  <a:t>至 </a:t>
            </a:r>
            <a:r>
              <a:rPr lang="en-US" altLang="zh-CN" sz="2400" b="1" i="1" dirty="0">
                <a:solidFill>
                  <a:srgbClr val="080808"/>
                </a:solidFill>
                <a:ea typeface="楷体_GB2312" pitchFamily="49" charset="-122"/>
              </a:rPr>
              <a:t>n</a:t>
            </a:r>
            <a:r>
              <a:rPr lang="en-US" altLang="zh-CN" sz="2400" dirty="0">
                <a:solidFill>
                  <a:srgbClr val="080808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  <a:t>的编号，则对完全二叉树中任意一个编号为 </a:t>
            </a:r>
            <a:r>
              <a:rPr lang="en-US" altLang="zh-CN" sz="2400" b="1" i="1" dirty="0" err="1">
                <a:solidFill>
                  <a:srgbClr val="080808"/>
                </a:solidFill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  <a:t>的结点：</a:t>
            </a:r>
            <a:b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</a:br>
            <a: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080808"/>
                </a:solidFill>
                <a:ea typeface="楷体_GB2312" pitchFamily="49" charset="-122"/>
              </a:rPr>
              <a:t>(1) </a:t>
            </a:r>
            <a: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  <a:t>若 </a:t>
            </a:r>
            <a:r>
              <a:rPr lang="en-US" altLang="zh-CN" sz="2400" b="1" i="1" dirty="0" err="1">
                <a:solidFill>
                  <a:srgbClr val="080808"/>
                </a:solidFill>
                <a:ea typeface="楷体_GB2312" pitchFamily="49" charset="-122"/>
              </a:rPr>
              <a:t>i</a:t>
            </a:r>
            <a:r>
              <a:rPr lang="en-US" altLang="zh-CN" sz="2400" b="1" i="1" dirty="0">
                <a:solidFill>
                  <a:srgbClr val="080808"/>
                </a:solidFill>
                <a:ea typeface="楷体_GB2312" pitchFamily="49" charset="-122"/>
              </a:rPr>
              <a:t>=1</a:t>
            </a:r>
            <a: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  <a:t>，则该结点是二叉树的根，无双亲</a:t>
            </a:r>
            <a:r>
              <a:rPr lang="en-US" altLang="zh-CN" sz="2400" dirty="0">
                <a:solidFill>
                  <a:srgbClr val="080808"/>
                </a:solidFill>
                <a:ea typeface="楷体_GB2312" pitchFamily="49" charset="-122"/>
              </a:rPr>
              <a:t>, 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80808"/>
                </a:solidFill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  <a:t>否则，编号为 </a:t>
            </a:r>
            <a:r>
              <a:rPr lang="zh-CN" altLang="en-US" sz="2400" i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</a:t>
            </a:r>
            <a:r>
              <a:rPr lang="en-US" altLang="zh-CN" sz="2400" i="1" dirty="0" err="1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2400" i="1" dirty="0">
                <a:solidFill>
                  <a:srgbClr val="FF0000"/>
                </a:solidFill>
                <a:ea typeface="楷体_GB2312" pitchFamily="49" charset="-122"/>
              </a:rPr>
              <a:t>/2</a:t>
            </a:r>
            <a:r>
              <a:rPr lang="en-US" altLang="zh-CN" sz="2400" i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 </a:t>
            </a:r>
            <a: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  <a:t>的结点为其双亲结点</a:t>
            </a:r>
            <a:r>
              <a:rPr lang="en-US" altLang="zh-CN" sz="2400" dirty="0">
                <a:solidFill>
                  <a:srgbClr val="080808"/>
                </a:solidFill>
                <a:ea typeface="楷体_GB2312" pitchFamily="49" charset="-122"/>
              </a:rPr>
              <a:t>;</a:t>
            </a:r>
            <a:br>
              <a:rPr lang="en-US" altLang="zh-CN" sz="2400" dirty="0">
                <a:solidFill>
                  <a:srgbClr val="080808"/>
                </a:solidFill>
                <a:ea typeface="楷体_GB2312" pitchFamily="49" charset="-122"/>
              </a:rPr>
            </a:br>
            <a:r>
              <a:rPr lang="en-US" altLang="zh-CN" sz="2400" dirty="0">
                <a:solidFill>
                  <a:srgbClr val="080808"/>
                </a:solidFill>
                <a:ea typeface="楷体_GB2312" pitchFamily="49" charset="-122"/>
              </a:rPr>
              <a:t> (2) </a:t>
            </a:r>
            <a: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  <a:t>若 </a:t>
            </a:r>
            <a:r>
              <a:rPr lang="en-US" altLang="zh-CN" sz="2400" b="1" i="1" dirty="0">
                <a:solidFill>
                  <a:srgbClr val="080808"/>
                </a:solidFill>
                <a:ea typeface="楷体_GB2312" pitchFamily="49" charset="-122"/>
              </a:rPr>
              <a:t>2i&gt;n</a:t>
            </a:r>
            <a: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  <a:t>，则该结点无左孩子，</a:t>
            </a:r>
            <a:b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</a:br>
            <a: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  <a:t>       否则，编号为 </a:t>
            </a:r>
            <a:r>
              <a:rPr lang="en-US" altLang="zh-CN" sz="2400" i="1" dirty="0">
                <a:solidFill>
                  <a:srgbClr val="FF0000"/>
                </a:solidFill>
                <a:ea typeface="楷体_GB2312" pitchFamily="49" charset="-122"/>
              </a:rPr>
              <a:t>2i</a:t>
            </a:r>
            <a:r>
              <a:rPr lang="en-US" altLang="zh-CN" sz="2400" b="1" i="1" dirty="0">
                <a:solidFill>
                  <a:srgbClr val="080808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  <a:t>的结点为其左孩子结点；</a:t>
            </a:r>
            <a:b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</a:br>
            <a: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080808"/>
                </a:solidFill>
                <a:ea typeface="楷体_GB2312" pitchFamily="49" charset="-122"/>
              </a:rPr>
              <a:t>(3) </a:t>
            </a:r>
            <a: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  <a:t>若 </a:t>
            </a:r>
            <a:r>
              <a:rPr lang="en-US" altLang="zh-CN" sz="2400" b="1" i="1" dirty="0">
                <a:solidFill>
                  <a:srgbClr val="080808"/>
                </a:solidFill>
                <a:ea typeface="楷体_GB2312" pitchFamily="49" charset="-122"/>
              </a:rPr>
              <a:t>2i+1&gt;n</a:t>
            </a:r>
            <a: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  <a:t>，则该结点无右孩子结点，</a:t>
            </a:r>
            <a:b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</a:br>
            <a: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  <a:t>       否则，编号为</a:t>
            </a:r>
            <a:r>
              <a:rPr lang="en-US" altLang="zh-CN" sz="2400" i="1" dirty="0">
                <a:solidFill>
                  <a:srgbClr val="FF0000"/>
                </a:solidFill>
                <a:ea typeface="楷体_GB2312" pitchFamily="49" charset="-122"/>
              </a:rPr>
              <a:t>2i+1</a:t>
            </a:r>
            <a:r>
              <a:rPr lang="en-US" altLang="zh-CN" sz="2400" b="1" i="1" dirty="0">
                <a:solidFill>
                  <a:srgbClr val="080808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  <a:t>的结点为其右孩子结点。</a:t>
            </a:r>
          </a:p>
        </p:txBody>
      </p:sp>
      <p:sp useBgFill="1">
        <p:nvSpPr>
          <p:cNvPr id="2" name="Rectangle 2">
            <a:extLst>
              <a:ext uri="{FF2B5EF4-FFF2-40B4-BE49-F238E27FC236}">
                <a16:creationId xmlns:a16="http://schemas.microsoft.com/office/drawing/2014/main" id="{7733AC52-5958-B8CA-46D2-038890F6E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424" y="5813340"/>
            <a:ext cx="9530609" cy="728709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5000"/>
              </a:lnSpc>
              <a:spcAft>
                <a:spcPct val="0"/>
              </a:spcAft>
              <a:buClr>
                <a:srgbClr val="578963"/>
              </a:buClr>
              <a:buNone/>
            </a:pPr>
            <a:r>
              <a:rPr lang="zh-CN" altLang="en-US" b="1" dirty="0">
                <a:solidFill>
                  <a:srgbClr val="004C2B"/>
                </a:solidFill>
                <a:ea typeface="隶书" panose="02010509060101010101" pitchFamily="49" charset="-122"/>
              </a:rPr>
              <a:t>推论：</a:t>
            </a:r>
            <a: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  <a:t>根据（</a:t>
            </a:r>
            <a:r>
              <a:rPr lang="en-US" altLang="zh-CN" sz="2400" dirty="0">
                <a:solidFill>
                  <a:srgbClr val="080808"/>
                </a:solidFill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  <a:t>），完全二叉树最后一个分支结点的序号为 </a:t>
            </a: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</a:t>
            </a: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080808"/>
                </a:solidFill>
                <a:ea typeface="楷体_GB2312" pitchFamily="49" charset="-122"/>
              </a:rPr>
              <a:t>n/2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   </a:t>
            </a:r>
            <a:endParaRPr lang="en-US" altLang="zh-CN" sz="2400" dirty="0">
              <a:solidFill>
                <a:srgbClr val="080808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extLst>
              <a:ext uri="{FF2B5EF4-FFF2-40B4-BE49-F238E27FC236}">
                <a16:creationId xmlns:a16="http://schemas.microsoft.com/office/drawing/2014/main" id="{25B35642-AA03-4F24-B556-AC5BF715A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6083" y="539184"/>
            <a:ext cx="6796088" cy="1093788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6000" b="1" dirty="0">
                <a:solidFill>
                  <a:srgbClr val="008080"/>
                </a:solidFill>
                <a:ea typeface="隶书" panose="02010509060101010101" pitchFamily="49" charset="-122"/>
              </a:rPr>
              <a:t>二叉树的存储结构</a:t>
            </a:r>
            <a:endParaRPr lang="zh-CN" altLang="en-US" sz="6000" dirty="0">
              <a:solidFill>
                <a:srgbClr val="333333"/>
              </a:solidFill>
            </a:endParaRPr>
          </a:p>
        </p:txBody>
      </p:sp>
      <p:sp>
        <p:nvSpPr>
          <p:cNvPr id="74757" name="Text Box 5">
            <a:hlinkClick r:id="rId2" action="ppaction://hlinksldjump"/>
            <a:extLst>
              <a:ext uri="{FF2B5EF4-FFF2-40B4-BE49-F238E27FC236}">
                <a16:creationId xmlns:a16="http://schemas.microsoft.com/office/drawing/2014/main" id="{C8FA75B9-C33F-4BEE-BBA4-6DBFF020F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8693" y="4724401"/>
            <a:ext cx="545623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二、二叉树的链式存储表示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74758" name="Text Box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D194AA7-4A27-4C5D-96F9-25B76B4E4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943" y="3124201"/>
            <a:ext cx="548798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333399"/>
                </a:solidFill>
                <a:ea typeface="楷体_GB2312" pitchFamily="49" charset="-122"/>
              </a:rPr>
              <a:t>一、 二叉树的顺序存储表示</a:t>
            </a:r>
            <a:endParaRPr lang="zh-CN" altLang="en-US" dirty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026">
            <a:extLst>
              <a:ext uri="{FF2B5EF4-FFF2-40B4-BE49-F238E27FC236}">
                <a16:creationId xmlns:a16="http://schemas.microsoft.com/office/drawing/2014/main" id="{FFD2C4E3-7530-4C53-ACA0-E527B945D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431" y="3573021"/>
            <a:ext cx="8497887" cy="248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800000"/>
                </a:solidFill>
              </a:rPr>
              <a:t>#define</a:t>
            </a:r>
            <a:r>
              <a:rPr lang="en-US" altLang="zh-CN" sz="2800" dirty="0">
                <a:solidFill>
                  <a:srgbClr val="800000"/>
                </a:solidFill>
              </a:rPr>
              <a:t>  MAX_TREE_SIZE  100     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800000"/>
                </a:solidFill>
              </a:rPr>
              <a:t>                   // </a:t>
            </a:r>
            <a:r>
              <a:rPr lang="zh-CN" altLang="en-US" sz="2000" dirty="0">
                <a:solidFill>
                  <a:srgbClr val="800000"/>
                </a:solidFill>
                <a:ea typeface="楷体_GB2312" pitchFamily="49" charset="-122"/>
              </a:rPr>
              <a:t>二叉树的最大结点数；据需要定义</a:t>
            </a:r>
            <a:endParaRPr lang="zh-CN" altLang="en-US" sz="2000" b="1" dirty="0">
              <a:solidFill>
                <a:srgbClr val="800000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800000"/>
                </a:solidFill>
              </a:rPr>
              <a:t>typedef  </a:t>
            </a:r>
            <a:r>
              <a:rPr lang="en-US" altLang="zh-CN" sz="2800" b="1" dirty="0" err="1">
                <a:solidFill>
                  <a:srgbClr val="800000"/>
                </a:solidFill>
              </a:rPr>
              <a:t>TElemType</a:t>
            </a:r>
            <a:r>
              <a:rPr lang="en-US" altLang="zh-CN" sz="2800" b="1" dirty="0">
                <a:solidFill>
                  <a:srgbClr val="800000"/>
                </a:solidFill>
              </a:rPr>
              <a:t>  </a:t>
            </a:r>
            <a:r>
              <a:rPr lang="en-US" altLang="zh-CN" sz="2800" dirty="0" err="1">
                <a:solidFill>
                  <a:srgbClr val="800000"/>
                </a:solidFill>
              </a:rPr>
              <a:t>SqBiTree</a:t>
            </a:r>
            <a:r>
              <a:rPr lang="en-US" altLang="zh-CN" sz="2800" dirty="0">
                <a:solidFill>
                  <a:srgbClr val="800000"/>
                </a:solidFill>
              </a:rPr>
              <a:t>[MAX_TREE_SIZE] ;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zh-CN" sz="2800" dirty="0">
              <a:solidFill>
                <a:srgbClr val="800000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 err="1">
                <a:solidFill>
                  <a:srgbClr val="800000"/>
                </a:solidFill>
              </a:rPr>
              <a:t>SqBiTree</a:t>
            </a:r>
            <a:r>
              <a:rPr lang="en-US" altLang="zh-CN" sz="2800" dirty="0">
                <a:solidFill>
                  <a:srgbClr val="800000"/>
                </a:solidFill>
              </a:rPr>
              <a:t>  </a:t>
            </a:r>
            <a:r>
              <a:rPr lang="en-US" altLang="zh-CN" sz="2800" dirty="0" err="1">
                <a:solidFill>
                  <a:srgbClr val="800000"/>
                </a:solidFill>
              </a:rPr>
              <a:t>bt</a:t>
            </a:r>
            <a:r>
              <a:rPr lang="en-US" altLang="zh-CN" sz="2800" dirty="0">
                <a:solidFill>
                  <a:srgbClr val="800000"/>
                </a:solidFill>
              </a:rPr>
              <a:t>;</a:t>
            </a:r>
          </a:p>
        </p:txBody>
      </p:sp>
      <p:sp>
        <p:nvSpPr>
          <p:cNvPr id="55299" name="Text Box 1027">
            <a:extLst>
              <a:ext uri="{FF2B5EF4-FFF2-40B4-BE49-F238E27FC236}">
                <a16:creationId xmlns:a16="http://schemas.microsoft.com/office/drawing/2014/main" id="{84CEA899-0C73-4598-98CF-4C546A365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600"/>
            <a:ext cx="64684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4000" b="1" dirty="0">
                <a:solidFill>
                  <a:srgbClr val="333399"/>
                </a:solidFill>
                <a:ea typeface="楷体_GB2312" pitchFamily="49" charset="-122"/>
              </a:rPr>
              <a:t>一、 二叉树的顺序存储表示</a:t>
            </a:r>
            <a:endParaRPr lang="zh-CN" altLang="en-US" sz="20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92164" name="Rectangle 1028">
            <a:extLst>
              <a:ext uri="{FF2B5EF4-FFF2-40B4-BE49-F238E27FC236}">
                <a16:creationId xmlns:a16="http://schemas.microsoft.com/office/drawing/2014/main" id="{D82823CC-6718-4F57-B9D3-E4252D92D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541" y="5120980"/>
            <a:ext cx="30620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FF3300"/>
                </a:solidFill>
              </a:rPr>
              <a:t>//</a:t>
            </a:r>
            <a:r>
              <a:rPr lang="en-US" altLang="zh-CN" sz="2400" dirty="0">
                <a:solidFill>
                  <a:srgbClr val="800000"/>
                </a:solidFill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2400" b="1" dirty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号单元存储根结点</a:t>
            </a:r>
          </a:p>
        </p:txBody>
      </p:sp>
      <p:sp>
        <p:nvSpPr>
          <p:cNvPr id="55301" name="文本框 1">
            <a:extLst>
              <a:ext uri="{FF2B5EF4-FFF2-40B4-BE49-F238E27FC236}">
                <a16:creationId xmlns:a16="http://schemas.microsoft.com/office/drawing/2014/main" id="{5723239C-944F-459C-AC91-71B22F348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1187311"/>
            <a:ext cx="8785929" cy="1838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333333"/>
                </a:solidFill>
              </a:rPr>
              <a:t>用一组</a:t>
            </a:r>
            <a:r>
              <a:rPr lang="zh-CN" altLang="en-US" sz="2400" dirty="0">
                <a:solidFill>
                  <a:srgbClr val="FF0000"/>
                </a:solidFill>
              </a:rPr>
              <a:t>连续地址</a:t>
            </a:r>
            <a:r>
              <a:rPr lang="zh-CN" altLang="en-US" sz="2400" dirty="0">
                <a:solidFill>
                  <a:srgbClr val="333333"/>
                </a:solidFill>
              </a:rPr>
              <a:t>的存储单元自上而下、自左至右存储</a:t>
            </a:r>
            <a:r>
              <a:rPr lang="zh-CN" altLang="en-US" sz="2400" dirty="0">
                <a:solidFill>
                  <a:srgbClr val="FF0000"/>
                </a:solidFill>
              </a:rPr>
              <a:t>完全</a:t>
            </a:r>
            <a:r>
              <a:rPr lang="zh-CN" altLang="en-US" sz="2400" dirty="0">
                <a:solidFill>
                  <a:srgbClr val="333333"/>
                </a:solidFill>
              </a:rPr>
              <a:t>二叉树的节点元素；</a:t>
            </a:r>
            <a:endParaRPr lang="en-US" altLang="zh-CN" sz="2400" dirty="0">
              <a:solidFill>
                <a:srgbClr val="333333"/>
              </a:solidFill>
            </a:endParaRPr>
          </a:p>
          <a:p>
            <a:pPr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333333"/>
                </a:solidFill>
              </a:rPr>
              <a:t>二叉树</a:t>
            </a:r>
            <a:r>
              <a:rPr lang="zh-CN" altLang="en-US" sz="2400" dirty="0">
                <a:solidFill>
                  <a:srgbClr val="FF0000"/>
                </a:solidFill>
              </a:rPr>
              <a:t>编号为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zh-CN" altLang="en-US" sz="2400" dirty="0">
                <a:solidFill>
                  <a:srgbClr val="FF0000"/>
                </a:solidFill>
              </a:rPr>
              <a:t>的节点</a:t>
            </a:r>
            <a:r>
              <a:rPr lang="zh-CN" altLang="en-US" sz="2400" dirty="0">
                <a:solidFill>
                  <a:srgbClr val="333333"/>
                </a:solidFill>
              </a:rPr>
              <a:t>存在一维数组</a:t>
            </a:r>
            <a:r>
              <a:rPr lang="zh-CN" altLang="en-US" sz="2400" dirty="0">
                <a:solidFill>
                  <a:srgbClr val="FF0000"/>
                </a:solidFill>
              </a:rPr>
              <a:t>下标</a:t>
            </a:r>
            <a:r>
              <a:rPr lang="en-US" altLang="zh-CN" sz="2400" dirty="0">
                <a:solidFill>
                  <a:srgbClr val="FF0000"/>
                </a:solidFill>
              </a:rPr>
              <a:t>i-1</a:t>
            </a:r>
            <a:r>
              <a:rPr lang="zh-CN" altLang="en-US" sz="2400" dirty="0">
                <a:solidFill>
                  <a:srgbClr val="FF0000"/>
                </a:solidFill>
              </a:rPr>
              <a:t>的分量</a:t>
            </a:r>
            <a:r>
              <a:rPr lang="zh-CN" altLang="en-US" sz="2400" dirty="0">
                <a:solidFill>
                  <a:srgbClr val="333333"/>
                </a:solidFill>
              </a:rPr>
              <a:t>中。</a:t>
            </a:r>
          </a:p>
        </p:txBody>
      </p:sp>
    </p:spTree>
  </p:cSld>
  <p:clrMapOvr>
    <a:masterClrMapping/>
  </p:clrMapOvr>
  <p:transition spd="med">
    <p:pull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BF8517A5-8CE0-471C-A956-E25D24AEE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152400"/>
            <a:ext cx="14970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4400" b="1">
                <a:solidFill>
                  <a:srgbClr val="3333CC"/>
                </a:solidFill>
                <a:ea typeface="隶书" panose="02010509060101010101" pitchFamily="49" charset="-122"/>
              </a:rPr>
              <a:t>例如</a:t>
            </a:r>
            <a:r>
              <a:rPr lang="en-US" altLang="zh-CN" sz="4400" b="1">
                <a:solidFill>
                  <a:srgbClr val="3333CC"/>
                </a:solidFill>
                <a:ea typeface="隶书" panose="02010509060101010101" pitchFamily="49" charset="-122"/>
              </a:rPr>
              <a:t>: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14706" name="Text Box 18">
            <a:extLst>
              <a:ext uri="{FF2B5EF4-FFF2-40B4-BE49-F238E27FC236}">
                <a16:creationId xmlns:a16="http://schemas.microsoft.com/office/drawing/2014/main" id="{F8EF99BC-3CB4-4B82-A36C-76103B416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975225"/>
            <a:ext cx="1797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>
                <a:solidFill>
                  <a:srgbClr val="333333"/>
                </a:solidFill>
              </a:rPr>
              <a:t> </a:t>
            </a:r>
            <a:r>
              <a:rPr lang="en-US" altLang="zh-CN" sz="3600" b="1">
                <a:solidFill>
                  <a:srgbClr val="990033"/>
                </a:solidFill>
              </a:rPr>
              <a:t>A  B   D</a:t>
            </a:r>
          </a:p>
        </p:txBody>
      </p:sp>
      <p:grpSp>
        <p:nvGrpSpPr>
          <p:cNvPr id="2" name="Group 62">
            <a:extLst>
              <a:ext uri="{FF2B5EF4-FFF2-40B4-BE49-F238E27FC236}">
                <a16:creationId xmlns:a16="http://schemas.microsoft.com/office/drawing/2014/main" id="{F997B51A-D505-4F56-AA3C-528F3C335E83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365625"/>
            <a:ext cx="8534400" cy="1295400"/>
            <a:chOff x="192" y="2832"/>
            <a:chExt cx="5376" cy="816"/>
          </a:xfrm>
        </p:grpSpPr>
        <p:sp>
          <p:nvSpPr>
            <p:cNvPr id="56347" name="Line 13">
              <a:extLst>
                <a:ext uri="{FF2B5EF4-FFF2-40B4-BE49-F238E27FC236}">
                  <a16:creationId xmlns:a16="http://schemas.microsoft.com/office/drawing/2014/main" id="{AAD08A7A-3709-4A12-BCD6-2D37F9494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3216"/>
              <a:ext cx="53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48" name="Line 14">
              <a:extLst>
                <a:ext uri="{FF2B5EF4-FFF2-40B4-BE49-F238E27FC236}">
                  <a16:creationId xmlns:a16="http://schemas.microsoft.com/office/drawing/2014/main" id="{4A4EB79D-C8F4-4F0C-B380-C40DF26B3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3648"/>
              <a:ext cx="53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6349" name="Group 59">
              <a:extLst>
                <a:ext uri="{FF2B5EF4-FFF2-40B4-BE49-F238E27FC236}">
                  <a16:creationId xmlns:a16="http://schemas.microsoft.com/office/drawing/2014/main" id="{9B823EC0-3901-4BCD-B1FA-6F0E4AB82E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832"/>
              <a:ext cx="5376" cy="816"/>
              <a:chOff x="192" y="2832"/>
              <a:chExt cx="5376" cy="816"/>
            </a:xfrm>
          </p:grpSpPr>
          <p:sp>
            <p:nvSpPr>
              <p:cNvPr id="56350" name="Line 15">
                <a:extLst>
                  <a:ext uri="{FF2B5EF4-FFF2-40B4-BE49-F238E27FC236}">
                    <a16:creationId xmlns:a16="http://schemas.microsoft.com/office/drawing/2014/main" id="{AEBA5247-64C4-4C56-B5F0-8C008B3524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1" name="Line 19">
                <a:extLst>
                  <a:ext uri="{FF2B5EF4-FFF2-40B4-BE49-F238E27FC236}">
                    <a16:creationId xmlns:a16="http://schemas.microsoft.com/office/drawing/2014/main" id="{D7C04A80-66D5-46E5-8FB9-C7B4FF5BC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2" name="Line 22">
                <a:extLst>
                  <a:ext uri="{FF2B5EF4-FFF2-40B4-BE49-F238E27FC236}">
                    <a16:creationId xmlns:a16="http://schemas.microsoft.com/office/drawing/2014/main" id="{0A0795ED-7D41-426D-AC79-24A1E48F4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3" name="Line 24">
                <a:extLst>
                  <a:ext uri="{FF2B5EF4-FFF2-40B4-BE49-F238E27FC236}">
                    <a16:creationId xmlns:a16="http://schemas.microsoft.com/office/drawing/2014/main" id="{0481ABB2-819E-49D2-98F1-AC8238877C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4" name="Line 27">
                <a:extLst>
                  <a:ext uri="{FF2B5EF4-FFF2-40B4-BE49-F238E27FC236}">
                    <a16:creationId xmlns:a16="http://schemas.microsoft.com/office/drawing/2014/main" id="{B63991CD-A3C3-4B44-879C-4CDA437C0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5" name="Line 28">
                <a:extLst>
                  <a:ext uri="{FF2B5EF4-FFF2-40B4-BE49-F238E27FC236}">
                    <a16:creationId xmlns:a16="http://schemas.microsoft.com/office/drawing/2014/main" id="{68F09A3E-2D6D-44F0-88BC-D09E03FBFE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6" name="Line 29">
                <a:extLst>
                  <a:ext uri="{FF2B5EF4-FFF2-40B4-BE49-F238E27FC236}">
                    <a16:creationId xmlns:a16="http://schemas.microsoft.com/office/drawing/2014/main" id="{B986C382-E4C8-4139-9DB9-E45E7CEF3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7" name="Line 30">
                <a:extLst>
                  <a:ext uri="{FF2B5EF4-FFF2-40B4-BE49-F238E27FC236}">
                    <a16:creationId xmlns:a16="http://schemas.microsoft.com/office/drawing/2014/main" id="{55B2A591-2A41-4932-8022-6F0992A59E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8" name="Line 31">
                <a:extLst>
                  <a:ext uri="{FF2B5EF4-FFF2-40B4-BE49-F238E27FC236}">
                    <a16:creationId xmlns:a16="http://schemas.microsoft.com/office/drawing/2014/main" id="{1A5B4F02-470B-4B77-8A52-4C017605E2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9" name="Line 33">
                <a:extLst>
                  <a:ext uri="{FF2B5EF4-FFF2-40B4-BE49-F238E27FC236}">
                    <a16:creationId xmlns:a16="http://schemas.microsoft.com/office/drawing/2014/main" id="{5DD6FCAF-23B6-4FF6-B9AE-51F756B3C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60" name="Line 34">
                <a:extLst>
                  <a:ext uri="{FF2B5EF4-FFF2-40B4-BE49-F238E27FC236}">
                    <a16:creationId xmlns:a16="http://schemas.microsoft.com/office/drawing/2014/main" id="{60FB1C4E-4B8B-45A6-87CB-3FD3E4DE9A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61" name="Line 36">
                <a:extLst>
                  <a:ext uri="{FF2B5EF4-FFF2-40B4-BE49-F238E27FC236}">
                    <a16:creationId xmlns:a16="http://schemas.microsoft.com/office/drawing/2014/main" id="{3CCE8BE5-68C3-44F9-AA04-6D9C3369F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62" name="Line 37">
                <a:extLst>
                  <a:ext uri="{FF2B5EF4-FFF2-40B4-BE49-F238E27FC236}">
                    <a16:creationId xmlns:a16="http://schemas.microsoft.com/office/drawing/2014/main" id="{E8D2B09F-F923-4C7B-9051-ABF0478AD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63" name="Line 41">
                <a:extLst>
                  <a:ext uri="{FF2B5EF4-FFF2-40B4-BE49-F238E27FC236}">
                    <a16:creationId xmlns:a16="http://schemas.microsoft.com/office/drawing/2014/main" id="{58D5559F-B529-4D81-B711-E5F604B109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64" name="Line 42">
                <a:extLst>
                  <a:ext uri="{FF2B5EF4-FFF2-40B4-BE49-F238E27FC236}">
                    <a16:creationId xmlns:a16="http://schemas.microsoft.com/office/drawing/2014/main" id="{FFD6C32C-3DCE-4EA1-BB87-2998A33C97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3216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65" name="Text Box 43">
                <a:extLst>
                  <a:ext uri="{FF2B5EF4-FFF2-40B4-BE49-F238E27FC236}">
                    <a16:creationId xmlns:a16="http://schemas.microsoft.com/office/drawing/2014/main" id="{14027339-138A-45A0-9597-0941CF9A52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2832"/>
                <a:ext cx="534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CN" sz="2400">
                    <a:solidFill>
                      <a:srgbClr val="333333"/>
                    </a:solidFill>
                  </a:rPr>
                  <a:t> </a:t>
                </a:r>
                <a:r>
                  <a:rPr lang="en-US" altLang="zh-CN" sz="3600">
                    <a:solidFill>
                      <a:srgbClr val="333333"/>
                    </a:solidFill>
                  </a:rPr>
                  <a:t>0   1   2    3   4    5    6    7   8   9  10 11 12 13</a:t>
                </a:r>
              </a:p>
            </p:txBody>
          </p:sp>
        </p:grpSp>
      </p:grpSp>
      <p:grpSp>
        <p:nvGrpSpPr>
          <p:cNvPr id="56325" name="Group 61">
            <a:extLst>
              <a:ext uri="{FF2B5EF4-FFF2-40B4-BE49-F238E27FC236}">
                <a16:creationId xmlns:a16="http://schemas.microsoft.com/office/drawing/2014/main" id="{35C1E910-DC17-4E7C-B06D-1A2669F3593D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81000"/>
            <a:ext cx="6553200" cy="3657600"/>
            <a:chOff x="1392" y="240"/>
            <a:chExt cx="4128" cy="2304"/>
          </a:xfrm>
        </p:grpSpPr>
        <p:sp useBgFill="1">
          <p:nvSpPr>
            <p:cNvPr id="56336" name="Oval 4">
              <a:extLst>
                <a:ext uri="{FF2B5EF4-FFF2-40B4-BE49-F238E27FC236}">
                  <a16:creationId xmlns:a16="http://schemas.microsoft.com/office/drawing/2014/main" id="{780055B3-B8EB-4103-A667-4885FD600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40"/>
              <a:ext cx="480" cy="480"/>
            </a:xfrm>
            <a:prstGeom prst="ellipse">
              <a:avLst/>
            </a:prstGeom>
            <a:ln w="38100" cap="sq">
              <a:solidFill>
                <a:srgbClr val="0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 b="1">
                  <a:solidFill>
                    <a:srgbClr val="990033"/>
                  </a:solidFill>
                </a:rPr>
                <a:t>A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 useBgFill="1">
          <p:nvSpPr>
            <p:cNvPr id="56337" name="Oval 7">
              <a:extLst>
                <a:ext uri="{FF2B5EF4-FFF2-40B4-BE49-F238E27FC236}">
                  <a16:creationId xmlns:a16="http://schemas.microsoft.com/office/drawing/2014/main" id="{2475A2BA-8E44-4EA2-8DA7-6D68228BD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68"/>
              <a:ext cx="528" cy="528"/>
            </a:xfrm>
            <a:prstGeom prst="ellipse">
              <a:avLst/>
            </a:prstGeom>
            <a:ln w="38100" cap="sq">
              <a:solidFill>
                <a:srgbClr val="0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 b="1">
                  <a:solidFill>
                    <a:srgbClr val="990033"/>
                  </a:solidFill>
                </a:rPr>
                <a:t>B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 useBgFill="1">
          <p:nvSpPr>
            <p:cNvPr id="56338" name="Oval 8">
              <a:extLst>
                <a:ext uri="{FF2B5EF4-FFF2-40B4-BE49-F238E27FC236}">
                  <a16:creationId xmlns:a16="http://schemas.microsoft.com/office/drawing/2014/main" id="{4DE7D9AA-0910-422D-B642-ED3A268E5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440"/>
              <a:ext cx="480" cy="480"/>
            </a:xfrm>
            <a:prstGeom prst="ellipse">
              <a:avLst/>
            </a:prstGeom>
            <a:ln w="38100" cap="sq">
              <a:solidFill>
                <a:srgbClr val="0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 b="1">
                  <a:solidFill>
                    <a:srgbClr val="990033"/>
                  </a:solidFill>
                </a:rPr>
                <a:t>C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 useBgFill="1">
          <p:nvSpPr>
            <p:cNvPr id="56339" name="Oval 9">
              <a:extLst>
                <a:ext uri="{FF2B5EF4-FFF2-40B4-BE49-F238E27FC236}">
                  <a16:creationId xmlns:a16="http://schemas.microsoft.com/office/drawing/2014/main" id="{85C79081-D6D7-46BA-8561-80F39DD5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768"/>
              <a:ext cx="528" cy="528"/>
            </a:xfrm>
            <a:prstGeom prst="ellipse">
              <a:avLst/>
            </a:prstGeom>
            <a:ln w="38100" cap="sq">
              <a:solidFill>
                <a:srgbClr val="0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 b="1">
                  <a:solidFill>
                    <a:srgbClr val="990033"/>
                  </a:solidFill>
                </a:rPr>
                <a:t>D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 useBgFill="1">
          <p:nvSpPr>
            <p:cNvPr id="56340" name="Oval 10">
              <a:extLst>
                <a:ext uri="{FF2B5EF4-FFF2-40B4-BE49-F238E27FC236}">
                  <a16:creationId xmlns:a16="http://schemas.microsoft.com/office/drawing/2014/main" id="{3ACE26FD-294E-4863-BBAC-1AE688488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392"/>
              <a:ext cx="528" cy="528"/>
            </a:xfrm>
            <a:prstGeom prst="ellipse">
              <a:avLst/>
            </a:prstGeom>
            <a:ln w="38100" cap="sq">
              <a:solidFill>
                <a:srgbClr val="0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 b="1">
                  <a:solidFill>
                    <a:srgbClr val="990033"/>
                  </a:solidFill>
                </a:rPr>
                <a:t>E</a:t>
              </a:r>
              <a:endParaRPr lang="en-US" altLang="zh-CN" sz="2400" b="1">
                <a:solidFill>
                  <a:srgbClr val="333333"/>
                </a:solidFill>
              </a:endParaRPr>
            </a:p>
          </p:txBody>
        </p:sp>
        <p:sp useBgFill="1">
          <p:nvSpPr>
            <p:cNvPr id="56341" name="Oval 11">
              <a:extLst>
                <a:ext uri="{FF2B5EF4-FFF2-40B4-BE49-F238E27FC236}">
                  <a16:creationId xmlns:a16="http://schemas.microsoft.com/office/drawing/2014/main" id="{1D8FFC25-6270-4F49-A8A4-467897B8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064"/>
              <a:ext cx="528" cy="480"/>
            </a:xfrm>
            <a:prstGeom prst="ellipse">
              <a:avLst/>
            </a:prstGeom>
            <a:ln w="38100" cap="sq">
              <a:solidFill>
                <a:srgbClr val="0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 b="1">
                  <a:solidFill>
                    <a:srgbClr val="990033"/>
                  </a:solidFill>
                </a:rPr>
                <a:t>F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56342" name="Line 44">
              <a:extLst>
                <a:ext uri="{FF2B5EF4-FFF2-40B4-BE49-F238E27FC236}">
                  <a16:creationId xmlns:a16="http://schemas.microsoft.com/office/drawing/2014/main" id="{39596800-6075-4478-8F2E-352A43F6A4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480"/>
              <a:ext cx="960" cy="288"/>
            </a:xfrm>
            <a:prstGeom prst="line">
              <a:avLst/>
            </a:prstGeom>
            <a:noFill/>
            <a:ln w="38100" cap="sq">
              <a:solidFill>
                <a:srgbClr val="AE68AE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43" name="Line 45">
              <a:extLst>
                <a:ext uri="{FF2B5EF4-FFF2-40B4-BE49-F238E27FC236}">
                  <a16:creationId xmlns:a16="http://schemas.microsoft.com/office/drawing/2014/main" id="{8CAAC9E1-6E82-4AF8-8C2A-B6722BF1F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008"/>
              <a:ext cx="336" cy="432"/>
            </a:xfrm>
            <a:prstGeom prst="line">
              <a:avLst/>
            </a:prstGeom>
            <a:noFill/>
            <a:ln w="38100" cap="sq">
              <a:solidFill>
                <a:srgbClr val="AE68AE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44" name="Line 46">
              <a:extLst>
                <a:ext uri="{FF2B5EF4-FFF2-40B4-BE49-F238E27FC236}">
                  <a16:creationId xmlns:a16="http://schemas.microsoft.com/office/drawing/2014/main" id="{EC1B0DCB-FEFB-4CB5-9BA3-9E0189EB5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480"/>
              <a:ext cx="960" cy="288"/>
            </a:xfrm>
            <a:prstGeom prst="line">
              <a:avLst/>
            </a:prstGeom>
            <a:noFill/>
            <a:ln w="38100" cap="sq">
              <a:solidFill>
                <a:srgbClr val="AE68AE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45" name="Line 47">
              <a:extLst>
                <a:ext uri="{FF2B5EF4-FFF2-40B4-BE49-F238E27FC236}">
                  <a16:creationId xmlns:a16="http://schemas.microsoft.com/office/drawing/2014/main" id="{E12201B0-A4D9-4FC8-AF1C-94EDFFF8D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008"/>
              <a:ext cx="912" cy="384"/>
            </a:xfrm>
            <a:prstGeom prst="line">
              <a:avLst/>
            </a:prstGeom>
            <a:noFill/>
            <a:ln w="38100" cap="sq">
              <a:solidFill>
                <a:srgbClr val="AE68AE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46" name="Line 48">
              <a:extLst>
                <a:ext uri="{FF2B5EF4-FFF2-40B4-BE49-F238E27FC236}">
                  <a16:creationId xmlns:a16="http://schemas.microsoft.com/office/drawing/2014/main" id="{0E2BA3C8-8CB2-42E7-8562-A0D6A0CAB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1632"/>
              <a:ext cx="288" cy="432"/>
            </a:xfrm>
            <a:prstGeom prst="line">
              <a:avLst/>
            </a:prstGeom>
            <a:noFill/>
            <a:ln w="38100" cap="sq">
              <a:solidFill>
                <a:srgbClr val="AE68AE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4738" name="Text Box 50">
            <a:extLst>
              <a:ext uri="{FF2B5EF4-FFF2-40B4-BE49-F238E27FC236}">
                <a16:creationId xmlns:a16="http://schemas.microsoft.com/office/drawing/2014/main" id="{8210EBB6-B6F4-4DE3-888A-D1853B4DB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50" y="8382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>
                <a:solidFill>
                  <a:srgbClr val="333333"/>
                </a:solidFill>
              </a:rPr>
              <a:t>2</a:t>
            </a:r>
          </a:p>
        </p:txBody>
      </p:sp>
      <p:sp>
        <p:nvSpPr>
          <p:cNvPr id="114739" name="Text Box 51">
            <a:extLst>
              <a:ext uri="{FF2B5EF4-FFF2-40B4-BE49-F238E27FC236}">
                <a16:creationId xmlns:a16="http://schemas.microsoft.com/office/drawing/2014/main" id="{0C753475-8792-44E0-9DE9-F24E0FD2A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873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>
                <a:solidFill>
                  <a:srgbClr val="333333"/>
                </a:solidFill>
              </a:rPr>
              <a:t>5</a:t>
            </a:r>
          </a:p>
        </p:txBody>
      </p:sp>
      <p:sp>
        <p:nvSpPr>
          <p:cNvPr id="114740" name="Text Box 52">
            <a:extLst>
              <a:ext uri="{FF2B5EF4-FFF2-40B4-BE49-F238E27FC236}">
                <a16:creationId xmlns:a16="http://schemas.microsoft.com/office/drawing/2014/main" id="{C8C93A39-ED84-43A7-8231-4A1F8F38F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50" y="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114741" name="Text Box 53">
            <a:extLst>
              <a:ext uri="{FF2B5EF4-FFF2-40B4-BE49-F238E27FC236}">
                <a16:creationId xmlns:a16="http://schemas.microsoft.com/office/drawing/2014/main" id="{68E99E81-38AC-422E-811F-A8EFA8A9F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50" y="278765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>
                <a:solidFill>
                  <a:srgbClr val="333333"/>
                </a:solidFill>
              </a:rPr>
              <a:t>14</a:t>
            </a:r>
          </a:p>
        </p:txBody>
      </p:sp>
      <p:sp>
        <p:nvSpPr>
          <p:cNvPr id="114743" name="Text Box 55">
            <a:extLst>
              <a:ext uri="{FF2B5EF4-FFF2-40B4-BE49-F238E27FC236}">
                <a16:creationId xmlns:a16="http://schemas.microsoft.com/office/drawing/2014/main" id="{19661A92-3A20-47B4-8E17-5256C06C2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7620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>
                <a:solidFill>
                  <a:srgbClr val="333333"/>
                </a:solidFill>
              </a:rPr>
              <a:t>3</a:t>
            </a:r>
          </a:p>
        </p:txBody>
      </p:sp>
      <p:sp>
        <p:nvSpPr>
          <p:cNvPr id="114744" name="Text Box 56">
            <a:extLst>
              <a:ext uri="{FF2B5EF4-FFF2-40B4-BE49-F238E27FC236}">
                <a16:creationId xmlns:a16="http://schemas.microsoft.com/office/drawing/2014/main" id="{28FB9AA4-2B9E-488E-91C6-6E3C1272F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0" y="16764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>
                <a:solidFill>
                  <a:srgbClr val="333333"/>
                </a:solidFill>
              </a:rPr>
              <a:t>7</a:t>
            </a:r>
          </a:p>
        </p:txBody>
      </p:sp>
      <p:sp>
        <p:nvSpPr>
          <p:cNvPr id="114752" name="Rectangle 64">
            <a:extLst>
              <a:ext uri="{FF2B5EF4-FFF2-40B4-BE49-F238E27FC236}">
                <a16:creationId xmlns:a16="http://schemas.microsoft.com/office/drawing/2014/main" id="{9810EB66-3E86-4A79-BBEB-8FE0FF663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0" y="4975225"/>
            <a:ext cx="51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33"/>
                </a:solidFill>
              </a:rPr>
              <a:t>C</a:t>
            </a:r>
          </a:p>
        </p:txBody>
      </p:sp>
      <p:sp>
        <p:nvSpPr>
          <p:cNvPr id="114753" name="Rectangle 65">
            <a:extLst>
              <a:ext uri="{FF2B5EF4-FFF2-40B4-BE49-F238E27FC236}">
                <a16:creationId xmlns:a16="http://schemas.microsoft.com/office/drawing/2014/main" id="{4602AE13-429C-4880-B07F-85C22CB41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0" y="4975225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33"/>
                </a:solidFill>
              </a:rPr>
              <a:t>E</a:t>
            </a:r>
          </a:p>
        </p:txBody>
      </p:sp>
      <p:sp>
        <p:nvSpPr>
          <p:cNvPr id="114754" name="Rectangle 66">
            <a:extLst>
              <a:ext uri="{FF2B5EF4-FFF2-40B4-BE49-F238E27FC236}">
                <a16:creationId xmlns:a16="http://schemas.microsoft.com/office/drawing/2014/main" id="{F3D6701F-1B40-4143-BFE4-6A79157A4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9150" y="4975225"/>
            <a:ext cx="577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33"/>
                </a:solidFill>
              </a:rPr>
              <a:t> F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11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11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11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6" grpId="0" autoUpdateAnimBg="0"/>
      <p:bldP spid="114738" grpId="0" autoUpdateAnimBg="0"/>
      <p:bldP spid="114739" grpId="0" autoUpdateAnimBg="0"/>
      <p:bldP spid="114740" grpId="0" autoUpdateAnimBg="0"/>
      <p:bldP spid="114741" grpId="0" autoUpdateAnimBg="0"/>
      <p:bldP spid="114743" grpId="0" autoUpdateAnimBg="0"/>
      <p:bldP spid="114744" grpId="0" autoUpdateAnimBg="0"/>
      <p:bldP spid="114752" grpId="0" autoUpdateAnimBg="0"/>
      <p:bldP spid="114753" grpId="0" autoUpdateAnimBg="0"/>
      <p:bldP spid="11475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Text Box 2"/>
          <p:cNvSpPr txBox="1">
            <a:spLocks noChangeArrowheads="1"/>
          </p:cNvSpPr>
          <p:nvPr/>
        </p:nvSpPr>
        <p:spPr bwMode="auto">
          <a:xfrm>
            <a:off x="1919288" y="1196976"/>
            <a:ext cx="8280400" cy="3477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457200" indent="-4572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对于</a:t>
            </a:r>
            <a:r>
              <a:rPr lang="zh-CN" altLang="en-US" sz="2200" b="1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完全二叉树</a:t>
            </a:r>
            <a:r>
              <a:rPr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来说，其顺序存储是十分合适的。</a:t>
            </a:r>
          </a:p>
          <a:p>
            <a:pPr marL="457200" indent="-4572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对于</a:t>
            </a:r>
            <a:r>
              <a:rPr lang="zh-CN" altLang="en-US" sz="2200" b="1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一般的二叉树</a:t>
            </a:r>
            <a:r>
              <a:rPr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，特别是对于那些单分支结点较多的二叉树来说是很不合适的，因为可能只有少数存储单元被利用，特别是对退化的二叉树（即每个分支结点都是单分支的），</a:t>
            </a:r>
            <a:r>
              <a:rPr lang="zh-CN" altLang="en-US" sz="2200" b="1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空间浪费</a:t>
            </a:r>
            <a:r>
              <a:rPr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更是惊人。</a:t>
            </a:r>
          </a:p>
          <a:p>
            <a:pPr marL="457200" indent="-4572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在顺序存储结构中，</a:t>
            </a:r>
            <a:r>
              <a:rPr lang="zh-CN" altLang="en-US" sz="2200" b="1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找一个结点的双亲和孩子都很容易</a:t>
            </a:r>
            <a:r>
              <a:rPr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1992313" y="333375"/>
            <a:ext cx="4389439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二叉树顺序存储结构的特点：</a:t>
            </a:r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6810381" y="4915220"/>
            <a:ext cx="1834298" cy="1497440"/>
            <a:chOff x="2500298" y="4000504"/>
            <a:chExt cx="2653788" cy="2166435"/>
          </a:xfrm>
        </p:grpSpPr>
        <p:sp>
          <p:nvSpPr>
            <p:cNvPr id="5" name="椭圆 4"/>
            <p:cNvSpPr/>
            <p:nvPr/>
          </p:nvSpPr>
          <p:spPr>
            <a:xfrm>
              <a:off x="3428992" y="4000504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i="1" dirty="0" err="1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i</a:t>
              </a:r>
              <a:r>
                <a:rPr lang="en-US" altLang="zh-CN" sz="1200" b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/2</a:t>
              </a:r>
              <a:endParaRPr lang="zh-CN" altLang="en-US" sz="1200" b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428992" y="4857760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 i="1" dirty="0" err="1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i</a:t>
              </a:r>
              <a:endParaRPr lang="zh-CN" altLang="en-US" sz="1400" b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500298" y="5643578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 dirty="0" err="1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  <a:r>
                <a:rPr lang="en-US" altLang="zh-CN" sz="1400" b="1" i="1" dirty="0" err="1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i</a:t>
              </a:r>
              <a:endParaRPr lang="zh-CN" altLang="en-US" sz="1400" b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153954" y="5643578"/>
              <a:ext cx="1000132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dirty="0" err="1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  <a:r>
                <a:rPr lang="en-US" altLang="zh-CN" sz="1200" b="1" i="1" dirty="0" err="1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i</a:t>
              </a:r>
              <a:r>
                <a:rPr lang="en-US" altLang="zh-CN" sz="1200" b="1" dirty="0" err="1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+1</a:t>
              </a:r>
              <a:endParaRPr lang="zh-CN" altLang="en-US" sz="1200" b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9" name="直接连接符 8"/>
            <p:cNvCxnSpPr>
              <a:stCxn id="5" idx="4"/>
              <a:endCxn id="6" idx="0"/>
            </p:cNvCxnSpPr>
            <p:nvPr/>
          </p:nvCxnSpPr>
          <p:spPr>
            <a:xfrm rot="5400000">
              <a:off x="3619235" y="4690812"/>
              <a:ext cx="333895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3"/>
              <a:endCxn id="7" idx="7"/>
            </p:cNvCxnSpPr>
            <p:nvPr/>
          </p:nvCxnSpPr>
          <p:spPr>
            <a:xfrm rot="5400000">
              <a:off x="3113963" y="5300573"/>
              <a:ext cx="415745" cy="42355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5"/>
              <a:endCxn id="8" idx="1"/>
            </p:cNvCxnSpPr>
            <p:nvPr/>
          </p:nvCxnSpPr>
          <p:spPr>
            <a:xfrm rot="16200000" flipH="1">
              <a:off x="3961713" y="5381515"/>
              <a:ext cx="415748" cy="261665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左弧形箭头 11"/>
          <p:cNvSpPr/>
          <p:nvPr/>
        </p:nvSpPr>
        <p:spPr>
          <a:xfrm rot="10800000">
            <a:off x="8096265" y="4572008"/>
            <a:ext cx="214314" cy="642942"/>
          </a:xfrm>
          <a:prstGeom prst="curv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026">
            <a:extLst>
              <a:ext uri="{FF2B5EF4-FFF2-40B4-BE49-F238E27FC236}">
                <a16:creationId xmlns:a16="http://schemas.microsoft.com/office/drawing/2014/main" id="{7CA33B48-76FC-49B3-970E-19AD0B6BE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044575"/>
            <a:ext cx="701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4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二、二叉树的链式存储表示</a:t>
            </a:r>
            <a:endParaRPr lang="zh-CN" altLang="en-US" sz="4400" dirty="0">
              <a:solidFill>
                <a:srgbClr val="333333"/>
              </a:solidFill>
            </a:endParaRPr>
          </a:p>
        </p:txBody>
      </p:sp>
      <p:sp>
        <p:nvSpPr>
          <p:cNvPr id="90115" name="Text Box 10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25EDB90-3208-49C0-BDB4-30409C283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0988" y="2590801"/>
            <a:ext cx="3124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dirty="0">
                <a:solidFill>
                  <a:srgbClr val="0000FF"/>
                </a:solidFill>
                <a:ea typeface="楷体_GB2312" pitchFamily="49" charset="-122"/>
              </a:rPr>
              <a:t>1.  </a:t>
            </a:r>
            <a:r>
              <a:rPr lang="zh-CN" altLang="en-US" sz="4000" dirty="0">
                <a:solidFill>
                  <a:srgbClr val="0000FF"/>
                </a:solidFill>
                <a:ea typeface="楷体_GB2312" pitchFamily="49" charset="-122"/>
              </a:rPr>
              <a:t>二叉链表</a:t>
            </a:r>
          </a:p>
        </p:txBody>
      </p:sp>
      <p:sp>
        <p:nvSpPr>
          <p:cNvPr id="90116" name="Text Box 102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110EBF1-8121-4059-8014-419434D65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325" y="3852864"/>
            <a:ext cx="3124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zh-CN" altLang="en-US" sz="4000" dirty="0">
                <a:solidFill>
                  <a:srgbClr val="0000FF"/>
                </a:solidFill>
                <a:ea typeface="楷体_GB2312" pitchFamily="49" charset="-122"/>
              </a:rPr>
              <a:t>．三叉链表</a:t>
            </a:r>
          </a:p>
        </p:txBody>
      </p:sp>
      <p:sp>
        <p:nvSpPr>
          <p:cNvPr id="59398" name="文本框 1">
            <a:extLst>
              <a:ext uri="{FF2B5EF4-FFF2-40B4-BE49-F238E27FC236}">
                <a16:creationId xmlns:a16="http://schemas.microsoft.com/office/drawing/2014/main" id="{CDF25C4B-44B8-404E-9AAB-64F23DEB4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550" y="5314728"/>
            <a:ext cx="71289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333333"/>
                </a:solidFill>
              </a:rPr>
              <a:t>不同的节点结构得到不同的链式存储结构！</a:t>
            </a:r>
          </a:p>
        </p:txBody>
      </p:sp>
    </p:spTree>
  </p:cSld>
  <p:clrMapOvr>
    <a:masterClrMapping/>
  </p:clrMapOvr>
  <p:transition spd="med"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724C04D-FA91-476A-9BE0-E86775D2F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4801"/>
            <a:ext cx="4267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b="1">
                <a:solidFill>
                  <a:srgbClr val="008080"/>
                </a:solidFill>
                <a:ea typeface="隶书" panose="02010509060101010101" pitchFamily="49" charset="-122"/>
              </a:rPr>
              <a:t>6.1 </a:t>
            </a:r>
            <a:r>
              <a:rPr lang="zh-CN" altLang="en-US" sz="4000" b="1">
                <a:solidFill>
                  <a:srgbClr val="008080"/>
                </a:solidFill>
                <a:ea typeface="隶书" panose="02010509060101010101" pitchFamily="49" charset="-122"/>
              </a:rPr>
              <a:t>树的类型定义</a:t>
            </a:r>
          </a:p>
        </p:txBody>
      </p:sp>
      <p:sp>
        <p:nvSpPr>
          <p:cNvPr id="38915" name="Text Box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BE05BB3-A58D-4636-81F9-FC781F2B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219201"/>
            <a:ext cx="541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b="1">
                <a:solidFill>
                  <a:srgbClr val="FF0000"/>
                </a:solidFill>
                <a:ea typeface="隶书" panose="02010509060101010101" pitchFamily="49" charset="-122"/>
              </a:rPr>
              <a:t>6.2</a:t>
            </a:r>
            <a:r>
              <a:rPr lang="en-US" altLang="zh-CN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二叉树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8916" name="Text Box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A78C279F-2392-47F1-86A6-90E82FF20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133601"/>
            <a:ext cx="5251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b="1">
                <a:solidFill>
                  <a:srgbClr val="008080"/>
                </a:solidFill>
                <a:ea typeface="隶书" panose="02010509060101010101" pitchFamily="49" charset="-122"/>
              </a:rPr>
              <a:t>6.3 </a:t>
            </a:r>
            <a:r>
              <a:rPr lang="zh-CN" altLang="en-US" sz="4000" b="1">
                <a:solidFill>
                  <a:srgbClr val="008080"/>
                </a:solidFill>
                <a:ea typeface="隶书" panose="02010509060101010101" pitchFamily="49" charset="-122"/>
              </a:rPr>
              <a:t>二叉树的遍历</a:t>
            </a:r>
            <a:endParaRPr lang="zh-CN" altLang="en-US" sz="2400">
              <a:solidFill>
                <a:srgbClr val="333333"/>
              </a:solidFill>
            </a:endParaRPr>
          </a:p>
        </p:txBody>
      </p:sp>
      <p:sp>
        <p:nvSpPr>
          <p:cNvPr id="38917" name="Text Box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83BA1C4-1AD8-4152-9886-C406A9460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032126"/>
            <a:ext cx="4267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b="1">
                <a:solidFill>
                  <a:srgbClr val="008080"/>
                </a:solidFill>
                <a:ea typeface="隶书" panose="02010509060101010101" pitchFamily="49" charset="-122"/>
              </a:rPr>
              <a:t>6.4 </a:t>
            </a:r>
            <a:r>
              <a:rPr lang="zh-CN" altLang="en-US" sz="4000" b="1">
                <a:solidFill>
                  <a:srgbClr val="008080"/>
                </a:solidFill>
                <a:ea typeface="隶书" panose="02010509060101010101" pitchFamily="49" charset="-122"/>
              </a:rPr>
              <a:t>树和森林</a:t>
            </a:r>
            <a:endParaRPr lang="zh-CN" altLang="en-US" sz="2400">
              <a:solidFill>
                <a:srgbClr val="333333"/>
              </a:solidFill>
            </a:endParaRPr>
          </a:p>
        </p:txBody>
      </p:sp>
      <p:sp>
        <p:nvSpPr>
          <p:cNvPr id="38918" name="Text Box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D9DA17A-FA45-4DAF-B5FE-507C2F847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962401"/>
            <a:ext cx="586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b="1">
                <a:solidFill>
                  <a:srgbClr val="008080"/>
                </a:solidFill>
                <a:ea typeface="隶书" panose="02010509060101010101" pitchFamily="49" charset="-122"/>
              </a:rPr>
              <a:t>6.5 </a:t>
            </a:r>
            <a:r>
              <a:rPr lang="zh-CN" altLang="en-US" sz="4000" b="1">
                <a:solidFill>
                  <a:srgbClr val="008080"/>
                </a:solidFill>
                <a:ea typeface="隶书" panose="02010509060101010101" pitchFamily="49" charset="-122"/>
              </a:rPr>
              <a:t>赫夫曼树及应用</a:t>
            </a:r>
            <a:endParaRPr lang="zh-CN" altLang="en-US" sz="2400" b="1">
              <a:solidFill>
                <a:srgbClr val="333333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026">
            <a:extLst>
              <a:ext uri="{FF2B5EF4-FFF2-40B4-BE49-F238E27FC236}">
                <a16:creationId xmlns:a16="http://schemas.microsoft.com/office/drawing/2014/main" id="{8672FE8E-07DA-4214-8F0C-527419301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241" y="2933664"/>
            <a:ext cx="8721725" cy="315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dirty="0">
                <a:solidFill>
                  <a:srgbClr val="080808"/>
                </a:solidFill>
              </a:rPr>
              <a:t>typedef struct {     </a:t>
            </a:r>
            <a:r>
              <a:rPr lang="en-US" altLang="zh-CN" sz="2000" dirty="0">
                <a:solidFill>
                  <a:srgbClr val="800000"/>
                </a:solidFill>
              </a:rPr>
              <a:t>// </a:t>
            </a:r>
            <a:r>
              <a:rPr lang="zh-CN" altLang="en-US" sz="2000" dirty="0">
                <a:solidFill>
                  <a:srgbClr val="FF3300"/>
                </a:solidFill>
                <a:ea typeface="楷体_GB2312" pitchFamily="49" charset="-122"/>
              </a:rPr>
              <a:t>结点结构</a:t>
            </a:r>
            <a:endParaRPr lang="zh-CN" altLang="en-US" sz="2000" dirty="0">
              <a:solidFill>
                <a:srgbClr val="800000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dirty="0">
                <a:solidFill>
                  <a:srgbClr val="800000"/>
                </a:solidFill>
              </a:rPr>
              <a:t>   </a:t>
            </a:r>
            <a:r>
              <a:rPr lang="en-US" altLang="zh-CN" dirty="0" err="1">
                <a:solidFill>
                  <a:srgbClr val="080808"/>
                </a:solidFill>
              </a:rPr>
              <a:t>TElemType</a:t>
            </a:r>
            <a:r>
              <a:rPr lang="en-US" altLang="zh-CN" dirty="0">
                <a:solidFill>
                  <a:srgbClr val="080808"/>
                </a:solidFill>
              </a:rPr>
              <a:t>         data;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800000"/>
                </a:solidFill>
              </a:rPr>
              <a:t>    </a:t>
            </a:r>
            <a:r>
              <a:rPr lang="en-US" altLang="zh-CN" dirty="0">
                <a:solidFill>
                  <a:srgbClr val="080808"/>
                </a:solidFill>
              </a:rPr>
              <a:t>struct </a:t>
            </a:r>
            <a:r>
              <a:rPr lang="en-US" altLang="zh-CN" dirty="0" err="1">
                <a:solidFill>
                  <a:srgbClr val="080808"/>
                </a:solidFill>
              </a:rPr>
              <a:t>BiTNode</a:t>
            </a:r>
            <a:r>
              <a:rPr lang="en-US" altLang="zh-CN" dirty="0">
                <a:solidFill>
                  <a:srgbClr val="080808"/>
                </a:solidFill>
              </a:rPr>
              <a:t>  *</a:t>
            </a:r>
            <a:r>
              <a:rPr lang="en-US" altLang="zh-CN" dirty="0" err="1">
                <a:solidFill>
                  <a:srgbClr val="080808"/>
                </a:solidFill>
              </a:rPr>
              <a:t>lchild</a:t>
            </a:r>
            <a:r>
              <a:rPr lang="en-US" altLang="zh-CN" dirty="0">
                <a:solidFill>
                  <a:srgbClr val="080808"/>
                </a:solidFill>
              </a:rPr>
              <a:t>, *</a:t>
            </a:r>
            <a:r>
              <a:rPr lang="en-US" altLang="zh-CN" dirty="0" err="1">
                <a:solidFill>
                  <a:srgbClr val="080808"/>
                </a:solidFill>
              </a:rPr>
              <a:t>rchild</a:t>
            </a:r>
            <a:r>
              <a:rPr lang="en-US" altLang="zh-CN" dirty="0">
                <a:solidFill>
                  <a:srgbClr val="080808"/>
                </a:solidFill>
              </a:rPr>
              <a:t>;                      </a:t>
            </a:r>
            <a:endParaRPr lang="zh-CN" altLang="en-US" dirty="0">
              <a:solidFill>
                <a:srgbClr val="080808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 dirty="0">
                <a:solidFill>
                  <a:srgbClr val="800000"/>
                </a:solidFill>
              </a:rPr>
              <a:t>}</a:t>
            </a:r>
            <a:r>
              <a:rPr lang="en-US" altLang="zh-CN" sz="3600" dirty="0">
                <a:solidFill>
                  <a:srgbClr val="800000"/>
                </a:solidFill>
              </a:rPr>
              <a:t> </a:t>
            </a:r>
            <a:r>
              <a:rPr lang="en-US" altLang="zh-CN" sz="3600" dirty="0" err="1">
                <a:solidFill>
                  <a:srgbClr val="FF3300"/>
                </a:solidFill>
              </a:rPr>
              <a:t>BiTNode</a:t>
            </a:r>
            <a:r>
              <a:rPr lang="en-US" altLang="zh-CN" sz="3600" dirty="0">
                <a:solidFill>
                  <a:srgbClr val="FF3300"/>
                </a:solidFill>
              </a:rPr>
              <a:t>, *</a:t>
            </a:r>
            <a:r>
              <a:rPr lang="en-US" altLang="zh-CN" sz="3600" dirty="0" err="1">
                <a:solidFill>
                  <a:srgbClr val="FF3300"/>
                </a:solidFill>
              </a:rPr>
              <a:t>BiTree</a:t>
            </a:r>
            <a:r>
              <a:rPr lang="en-US" altLang="zh-CN" sz="3600" dirty="0">
                <a:solidFill>
                  <a:srgbClr val="800000"/>
                </a:solidFill>
              </a:rPr>
              <a:t>;    </a:t>
            </a:r>
            <a:r>
              <a:rPr lang="en-US" altLang="zh-CN" sz="2400" dirty="0">
                <a:solidFill>
                  <a:srgbClr val="800000"/>
                </a:solidFill>
              </a:rPr>
              <a:t>//</a:t>
            </a:r>
            <a:r>
              <a:rPr lang="en-US" altLang="zh-CN" sz="2400" dirty="0">
                <a:solidFill>
                  <a:srgbClr val="FF3300"/>
                </a:solidFill>
              </a:rPr>
              <a:t> </a:t>
            </a:r>
            <a:r>
              <a:rPr lang="en-US" altLang="zh-CN" sz="2400" dirty="0" err="1">
                <a:solidFill>
                  <a:srgbClr val="FF3300"/>
                </a:solidFill>
              </a:rPr>
              <a:t>BiTree</a:t>
            </a:r>
            <a:r>
              <a:rPr lang="zh-CN" altLang="en-US" sz="2400" dirty="0">
                <a:solidFill>
                  <a:srgbClr val="FF3300"/>
                </a:solidFill>
              </a:rPr>
              <a:t>指向根，类似</a:t>
            </a:r>
            <a:endParaRPr lang="en-US" altLang="zh-CN" sz="2400" dirty="0">
              <a:solidFill>
                <a:srgbClr val="FF3300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FF3300"/>
                </a:solidFill>
              </a:rPr>
              <a:t>                                               </a:t>
            </a:r>
            <a:r>
              <a:rPr lang="zh-CN" altLang="en-US" sz="2400" dirty="0">
                <a:solidFill>
                  <a:srgbClr val="FF3300"/>
                </a:solidFill>
              </a:rPr>
              <a:t>           </a:t>
            </a:r>
            <a:r>
              <a:rPr lang="en-US" altLang="zh-CN" sz="2400" dirty="0">
                <a:solidFill>
                  <a:srgbClr val="FF3300"/>
                </a:solidFill>
              </a:rPr>
              <a:t> </a:t>
            </a:r>
            <a:r>
              <a:rPr lang="zh-CN" altLang="en-US" sz="2400" dirty="0">
                <a:solidFill>
                  <a:srgbClr val="FF3300"/>
                </a:solidFill>
              </a:rPr>
              <a:t>线性表中头指针的作用</a:t>
            </a:r>
            <a:endParaRPr lang="en-US" altLang="zh-CN" sz="2400" dirty="0">
              <a:solidFill>
                <a:srgbClr val="800000"/>
              </a:solidFill>
            </a:endParaRPr>
          </a:p>
        </p:txBody>
      </p:sp>
      <p:grpSp>
        <p:nvGrpSpPr>
          <p:cNvPr id="2" name="Group 1037">
            <a:extLst>
              <a:ext uri="{FF2B5EF4-FFF2-40B4-BE49-F238E27FC236}">
                <a16:creationId xmlns:a16="http://schemas.microsoft.com/office/drawing/2014/main" id="{94A0FFCA-34D4-4537-AC13-B7FF1DA99469}"/>
              </a:ext>
            </a:extLst>
          </p:cNvPr>
          <p:cNvGrpSpPr>
            <a:grpSpLocks/>
          </p:cNvGrpSpPr>
          <p:nvPr/>
        </p:nvGrpSpPr>
        <p:grpSpPr bwMode="auto">
          <a:xfrm>
            <a:off x="5314015" y="1426173"/>
            <a:ext cx="3638550" cy="641350"/>
            <a:chOff x="1968" y="3436"/>
            <a:chExt cx="2292" cy="404"/>
          </a:xfrm>
        </p:grpSpPr>
        <p:sp>
          <p:nvSpPr>
            <p:cNvPr id="61447" name="Text Box 1028">
              <a:extLst>
                <a:ext uri="{FF2B5EF4-FFF2-40B4-BE49-F238E27FC236}">
                  <a16:creationId xmlns:a16="http://schemas.microsoft.com/office/drawing/2014/main" id="{E07D1F24-5391-460B-9941-010C200AF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436"/>
              <a:ext cx="22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 dirty="0" err="1">
                  <a:solidFill>
                    <a:srgbClr val="080808"/>
                  </a:solidFill>
                </a:rPr>
                <a:t>l</a:t>
              </a:r>
              <a:r>
                <a:rPr lang="en-US" altLang="zh-CN" sz="3600" dirty="0" err="1">
                  <a:solidFill>
                    <a:srgbClr val="080808"/>
                  </a:solidFill>
                </a:rPr>
                <a:t>child</a:t>
              </a:r>
              <a:r>
                <a:rPr lang="en-US" altLang="zh-CN" sz="3600" dirty="0">
                  <a:solidFill>
                    <a:srgbClr val="080808"/>
                  </a:solidFill>
                </a:rPr>
                <a:t>  data  </a:t>
              </a:r>
              <a:r>
                <a:rPr lang="en-US" altLang="zh-CN" sz="3600" b="1" dirty="0" err="1">
                  <a:solidFill>
                    <a:srgbClr val="080808"/>
                  </a:solidFill>
                </a:rPr>
                <a:t>r</a:t>
              </a:r>
              <a:r>
                <a:rPr lang="en-US" altLang="zh-CN" sz="3600" dirty="0" err="1">
                  <a:solidFill>
                    <a:srgbClr val="080808"/>
                  </a:solidFill>
                </a:rPr>
                <a:t>child</a:t>
              </a:r>
              <a:endParaRPr lang="en-US" altLang="zh-CN" sz="2400" dirty="0">
                <a:solidFill>
                  <a:srgbClr val="080808"/>
                </a:solidFill>
              </a:endParaRPr>
            </a:p>
          </p:txBody>
        </p:sp>
        <p:sp>
          <p:nvSpPr>
            <p:cNvPr id="61448" name="Rectangle 1029">
              <a:extLst>
                <a:ext uri="{FF2B5EF4-FFF2-40B4-BE49-F238E27FC236}">
                  <a16:creationId xmlns:a16="http://schemas.microsoft.com/office/drawing/2014/main" id="{3C473CF6-84B0-4621-91D1-D4F22C843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484"/>
              <a:ext cx="2256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61449" name="Line 1032">
              <a:extLst>
                <a:ext uri="{FF2B5EF4-FFF2-40B4-BE49-F238E27FC236}">
                  <a16:creationId xmlns:a16="http://schemas.microsoft.com/office/drawing/2014/main" id="{CC0D0DBC-CAE0-4A21-8A04-B8792FA77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484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50" name="Line 1033">
              <a:extLst>
                <a:ext uri="{FF2B5EF4-FFF2-40B4-BE49-F238E27FC236}">
                  <a16:creationId xmlns:a16="http://schemas.microsoft.com/office/drawing/2014/main" id="{91C9DB81-18C0-4CD6-86F6-C85D1F98D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484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9098" name="Text Box 1034">
            <a:extLst>
              <a:ext uri="{FF2B5EF4-FFF2-40B4-BE49-F238E27FC236}">
                <a16:creationId xmlns:a16="http://schemas.microsoft.com/office/drawing/2014/main" id="{7B86686A-9158-48AD-BB4A-D57BD19BD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3540" y="1416803"/>
            <a:ext cx="19623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80808"/>
                </a:solidFill>
                <a:ea typeface="楷体_GB2312" pitchFamily="49" charset="-122"/>
              </a:rPr>
              <a:t>结点结构</a:t>
            </a:r>
            <a:r>
              <a:rPr lang="en-US" altLang="zh-CN" dirty="0">
                <a:solidFill>
                  <a:srgbClr val="080808"/>
                </a:solidFill>
                <a:ea typeface="楷体_GB2312" pitchFamily="49" charset="-122"/>
              </a:rPr>
              <a:t>:</a:t>
            </a:r>
            <a:endParaRPr lang="en-US" altLang="zh-CN" sz="2000" dirty="0">
              <a:solidFill>
                <a:srgbClr val="080808"/>
              </a:solidFill>
            </a:endParaRPr>
          </a:p>
        </p:txBody>
      </p:sp>
      <p:sp>
        <p:nvSpPr>
          <p:cNvPr id="11" name="Text Box 43">
            <a:extLst>
              <a:ext uri="{FF2B5EF4-FFF2-40B4-BE49-F238E27FC236}">
                <a16:creationId xmlns:a16="http://schemas.microsoft.com/office/drawing/2014/main" id="{29F7CA41-3DF9-420C-8E74-C8D06800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697" y="243358"/>
            <a:ext cx="2850460" cy="76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dirty="0">
                <a:solidFill>
                  <a:srgbClr val="0000FF"/>
                </a:solidFill>
                <a:ea typeface="楷体_GB2312" pitchFamily="49" charset="-122"/>
              </a:rPr>
              <a:t>1. </a:t>
            </a:r>
            <a:r>
              <a:rPr lang="zh-CN" altLang="en-US" sz="4000" dirty="0">
                <a:solidFill>
                  <a:srgbClr val="0000FF"/>
                </a:solidFill>
                <a:ea typeface="楷体_GB2312" pitchFamily="49" charset="-122"/>
              </a:rPr>
              <a:t>二叉链表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4092575" y="3292488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5967123" y="3061656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5967123" y="3061656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882775" y="1385901"/>
            <a:ext cx="2592388" cy="2016125"/>
            <a:chOff x="358775" y="1385900"/>
            <a:chExt cx="2592388" cy="2016125"/>
          </a:xfrm>
        </p:grpSpPr>
        <p:sp>
          <p:nvSpPr>
            <p:cNvPr id="81940" name="Line 20"/>
            <p:cNvSpPr>
              <a:spLocks noChangeShapeType="1"/>
            </p:cNvSpPr>
            <p:nvPr/>
          </p:nvSpPr>
          <p:spPr bwMode="auto">
            <a:xfrm>
              <a:off x="717550" y="2825762"/>
              <a:ext cx="288925" cy="287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81937" name="Line 17"/>
            <p:cNvSpPr>
              <a:spLocks noChangeShapeType="1"/>
            </p:cNvSpPr>
            <p:nvPr/>
          </p:nvSpPr>
          <p:spPr bwMode="auto">
            <a:xfrm flipH="1">
              <a:off x="1222375" y="1673237"/>
              <a:ext cx="287338" cy="287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81938" name="Freeform 18"/>
            <p:cNvSpPr>
              <a:spLocks/>
            </p:cNvSpPr>
            <p:nvPr/>
          </p:nvSpPr>
          <p:spPr bwMode="auto">
            <a:xfrm>
              <a:off x="1831975" y="1625612"/>
              <a:ext cx="261938" cy="369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5" y="233"/>
                </a:cxn>
              </a:cxnLst>
              <a:rect l="0" t="0" r="r" b="b"/>
              <a:pathLst>
                <a:path w="165" h="233">
                  <a:moveTo>
                    <a:pt x="0" y="0"/>
                  </a:moveTo>
                  <a:lnTo>
                    <a:pt x="165" y="23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81939" name="Line 19"/>
            <p:cNvSpPr>
              <a:spLocks noChangeShapeType="1"/>
            </p:cNvSpPr>
            <p:nvPr/>
          </p:nvSpPr>
          <p:spPr bwMode="auto">
            <a:xfrm flipH="1">
              <a:off x="646113" y="2249500"/>
              <a:ext cx="360362" cy="360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81941" name="Line 21"/>
            <p:cNvSpPr>
              <a:spLocks noChangeShapeType="1"/>
            </p:cNvSpPr>
            <p:nvPr/>
          </p:nvSpPr>
          <p:spPr bwMode="auto">
            <a:xfrm flipH="1">
              <a:off x="1789113" y="2278075"/>
              <a:ext cx="287337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81942" name="Line 22"/>
            <p:cNvSpPr>
              <a:spLocks noChangeShapeType="1"/>
            </p:cNvSpPr>
            <p:nvPr/>
          </p:nvSpPr>
          <p:spPr bwMode="auto">
            <a:xfrm>
              <a:off x="2374900" y="2249500"/>
              <a:ext cx="287338" cy="360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81930" name="Oval 10"/>
            <p:cNvSpPr>
              <a:spLocks noChangeArrowheads="1"/>
            </p:cNvSpPr>
            <p:nvPr/>
          </p:nvSpPr>
          <p:spPr bwMode="auto">
            <a:xfrm>
              <a:off x="1438275" y="1385900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81931" name="Oval 11"/>
            <p:cNvSpPr>
              <a:spLocks noChangeArrowheads="1"/>
            </p:cNvSpPr>
            <p:nvPr/>
          </p:nvSpPr>
          <p:spPr bwMode="auto">
            <a:xfrm>
              <a:off x="933450" y="1960575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81932" name="Oval 12"/>
            <p:cNvSpPr>
              <a:spLocks noChangeArrowheads="1"/>
            </p:cNvSpPr>
            <p:nvPr/>
          </p:nvSpPr>
          <p:spPr bwMode="auto">
            <a:xfrm>
              <a:off x="2014538" y="1960575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81933" name="Oval 13"/>
            <p:cNvSpPr>
              <a:spLocks noChangeArrowheads="1"/>
            </p:cNvSpPr>
            <p:nvPr/>
          </p:nvSpPr>
          <p:spPr bwMode="auto">
            <a:xfrm>
              <a:off x="358775" y="2536837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81934" name="Oval 14"/>
            <p:cNvSpPr>
              <a:spLocks noChangeArrowheads="1"/>
            </p:cNvSpPr>
            <p:nvPr/>
          </p:nvSpPr>
          <p:spPr bwMode="auto">
            <a:xfrm>
              <a:off x="1439863" y="2536837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81935" name="Oval 15"/>
            <p:cNvSpPr>
              <a:spLocks noChangeArrowheads="1"/>
            </p:cNvSpPr>
            <p:nvPr/>
          </p:nvSpPr>
          <p:spPr bwMode="auto">
            <a:xfrm>
              <a:off x="933450" y="3041662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81936" name="Oval 16"/>
            <p:cNvSpPr>
              <a:spLocks noChangeArrowheads="1"/>
            </p:cNvSpPr>
            <p:nvPr/>
          </p:nvSpPr>
          <p:spPr bwMode="auto">
            <a:xfrm>
              <a:off x="2519363" y="2536837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81929" name="AutoShape 9"/>
          <p:cNvSpPr>
            <a:spLocks noChangeArrowheads="1"/>
          </p:cNvSpPr>
          <p:nvPr/>
        </p:nvSpPr>
        <p:spPr bwMode="auto">
          <a:xfrm>
            <a:off x="4692650" y="2970226"/>
            <a:ext cx="719138" cy="287337"/>
          </a:xfrm>
          <a:prstGeom prst="rightArrow">
            <a:avLst>
              <a:gd name="adj1" fmla="val 50000"/>
              <a:gd name="adj2" fmla="val 62569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white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5626100" y="784238"/>
            <a:ext cx="4826000" cy="3265488"/>
            <a:chOff x="2584" y="360"/>
            <a:chExt cx="3040" cy="2057"/>
          </a:xfrm>
        </p:grpSpPr>
        <p:sp>
          <p:nvSpPr>
            <p:cNvPr id="81943" name="Rectangle 23"/>
            <p:cNvSpPr>
              <a:spLocks noChangeArrowheads="1"/>
            </p:cNvSpPr>
            <p:nvPr/>
          </p:nvSpPr>
          <p:spPr bwMode="auto">
            <a:xfrm>
              <a:off x="3718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81944" name="Rectangle 24"/>
            <p:cNvSpPr>
              <a:spLocks noChangeArrowheads="1"/>
            </p:cNvSpPr>
            <p:nvPr/>
          </p:nvSpPr>
          <p:spPr bwMode="auto">
            <a:xfrm>
              <a:off x="3945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81945" name="Rectangle 25"/>
            <p:cNvSpPr>
              <a:spLocks noChangeArrowheads="1"/>
            </p:cNvSpPr>
            <p:nvPr/>
          </p:nvSpPr>
          <p:spPr bwMode="auto">
            <a:xfrm>
              <a:off x="4172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81946" name="Rectangle 26"/>
            <p:cNvSpPr>
              <a:spLocks noChangeArrowheads="1"/>
            </p:cNvSpPr>
            <p:nvPr/>
          </p:nvSpPr>
          <p:spPr bwMode="auto">
            <a:xfrm>
              <a:off x="2993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81947" name="Rectangle 27"/>
            <p:cNvSpPr>
              <a:spLocks noChangeArrowheads="1"/>
            </p:cNvSpPr>
            <p:nvPr/>
          </p:nvSpPr>
          <p:spPr bwMode="auto">
            <a:xfrm>
              <a:off x="3220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81948" name="Rectangle 28"/>
            <p:cNvSpPr>
              <a:spLocks noChangeArrowheads="1"/>
            </p:cNvSpPr>
            <p:nvPr/>
          </p:nvSpPr>
          <p:spPr bwMode="auto">
            <a:xfrm>
              <a:off x="3447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prstClr val="black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81949" name="Rectangle 29"/>
            <p:cNvSpPr>
              <a:spLocks noChangeArrowheads="1"/>
            </p:cNvSpPr>
            <p:nvPr/>
          </p:nvSpPr>
          <p:spPr bwMode="auto">
            <a:xfrm>
              <a:off x="258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prstClr val="black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81950" name="Rectangle 30"/>
            <p:cNvSpPr>
              <a:spLocks noChangeArrowheads="1"/>
            </p:cNvSpPr>
            <p:nvPr/>
          </p:nvSpPr>
          <p:spPr bwMode="auto">
            <a:xfrm>
              <a:off x="2811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81951" name="Rectangle 31"/>
            <p:cNvSpPr>
              <a:spLocks noChangeArrowheads="1"/>
            </p:cNvSpPr>
            <p:nvPr/>
          </p:nvSpPr>
          <p:spPr bwMode="auto">
            <a:xfrm>
              <a:off x="3038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81952" name="Rectangle 32"/>
            <p:cNvSpPr>
              <a:spLocks noChangeArrowheads="1"/>
            </p:cNvSpPr>
            <p:nvPr/>
          </p:nvSpPr>
          <p:spPr bwMode="auto">
            <a:xfrm>
              <a:off x="3129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prstClr val="black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81953" name="Rectangle 33"/>
            <p:cNvSpPr>
              <a:spLocks noChangeArrowheads="1"/>
            </p:cNvSpPr>
            <p:nvPr/>
          </p:nvSpPr>
          <p:spPr bwMode="auto">
            <a:xfrm>
              <a:off x="3356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81954" name="Rectangle 34"/>
            <p:cNvSpPr>
              <a:spLocks noChangeArrowheads="1"/>
            </p:cNvSpPr>
            <p:nvPr/>
          </p:nvSpPr>
          <p:spPr bwMode="auto">
            <a:xfrm>
              <a:off x="3583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prstClr val="black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81955" name="Rectangle 35"/>
            <p:cNvSpPr>
              <a:spLocks noChangeArrowheads="1"/>
            </p:cNvSpPr>
            <p:nvPr/>
          </p:nvSpPr>
          <p:spPr bwMode="auto">
            <a:xfrm>
              <a:off x="4399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81956" name="Rectangle 36"/>
            <p:cNvSpPr>
              <a:spLocks noChangeArrowheads="1"/>
            </p:cNvSpPr>
            <p:nvPr/>
          </p:nvSpPr>
          <p:spPr bwMode="auto">
            <a:xfrm>
              <a:off x="4626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81957" name="Rectangle 37"/>
            <p:cNvSpPr>
              <a:spLocks noChangeArrowheads="1"/>
            </p:cNvSpPr>
            <p:nvPr/>
          </p:nvSpPr>
          <p:spPr bwMode="auto">
            <a:xfrm>
              <a:off x="4853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81958" name="Rectangle 38"/>
            <p:cNvSpPr>
              <a:spLocks noChangeArrowheads="1"/>
            </p:cNvSpPr>
            <p:nvPr/>
          </p:nvSpPr>
          <p:spPr bwMode="auto">
            <a:xfrm>
              <a:off x="381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prstClr val="black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81959" name="Rectangle 39"/>
            <p:cNvSpPr>
              <a:spLocks noChangeArrowheads="1"/>
            </p:cNvSpPr>
            <p:nvPr/>
          </p:nvSpPr>
          <p:spPr bwMode="auto">
            <a:xfrm>
              <a:off x="403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81960" name="Rectangle 40"/>
            <p:cNvSpPr>
              <a:spLocks noChangeArrowheads="1"/>
            </p:cNvSpPr>
            <p:nvPr/>
          </p:nvSpPr>
          <p:spPr bwMode="auto">
            <a:xfrm>
              <a:off x="426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prstClr val="black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81961" name="Rectangle 41"/>
            <p:cNvSpPr>
              <a:spLocks noChangeArrowheads="1"/>
            </p:cNvSpPr>
            <p:nvPr/>
          </p:nvSpPr>
          <p:spPr bwMode="auto">
            <a:xfrm>
              <a:off x="4943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prstClr val="black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81962" name="Rectangle 42"/>
            <p:cNvSpPr>
              <a:spLocks noChangeArrowheads="1"/>
            </p:cNvSpPr>
            <p:nvPr/>
          </p:nvSpPr>
          <p:spPr bwMode="auto">
            <a:xfrm>
              <a:off x="517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3333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F</a:t>
              </a:r>
            </a:p>
          </p:txBody>
        </p:sp>
        <p:sp>
          <p:nvSpPr>
            <p:cNvPr id="81963" name="Rectangle 43"/>
            <p:cNvSpPr>
              <a:spLocks noChangeArrowheads="1"/>
            </p:cNvSpPr>
            <p:nvPr/>
          </p:nvSpPr>
          <p:spPr bwMode="auto">
            <a:xfrm>
              <a:off x="539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prstClr val="black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81964" name="Line 44"/>
            <p:cNvSpPr>
              <a:spLocks noChangeShapeType="1"/>
            </p:cNvSpPr>
            <p:nvPr/>
          </p:nvSpPr>
          <p:spPr bwMode="auto">
            <a:xfrm flipH="1">
              <a:off x="3447" y="875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81965" name="Line 45"/>
            <p:cNvSpPr>
              <a:spLocks noChangeShapeType="1"/>
            </p:cNvSpPr>
            <p:nvPr/>
          </p:nvSpPr>
          <p:spPr bwMode="auto">
            <a:xfrm flipH="1">
              <a:off x="2857" y="1328"/>
              <a:ext cx="272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81966" name="Line 46"/>
            <p:cNvSpPr>
              <a:spLocks noChangeShapeType="1"/>
            </p:cNvSpPr>
            <p:nvPr/>
          </p:nvSpPr>
          <p:spPr bwMode="auto">
            <a:xfrm>
              <a:off x="4309" y="875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81967" name="Freeform 47"/>
            <p:cNvSpPr>
              <a:spLocks/>
            </p:cNvSpPr>
            <p:nvPr/>
          </p:nvSpPr>
          <p:spPr bwMode="auto">
            <a:xfrm>
              <a:off x="3137" y="1857"/>
              <a:ext cx="264" cy="3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4" y="333"/>
                </a:cxn>
              </a:cxnLst>
              <a:rect l="0" t="0" r="r" b="b"/>
              <a:pathLst>
                <a:path w="264" h="333">
                  <a:moveTo>
                    <a:pt x="0" y="0"/>
                  </a:moveTo>
                  <a:lnTo>
                    <a:pt x="264" y="33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81968" name="Line 48"/>
            <p:cNvSpPr>
              <a:spLocks noChangeShapeType="1"/>
            </p:cNvSpPr>
            <p:nvPr/>
          </p:nvSpPr>
          <p:spPr bwMode="auto">
            <a:xfrm flipH="1">
              <a:off x="4127" y="1374"/>
              <a:ext cx="40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81969" name="Line 49"/>
            <p:cNvSpPr>
              <a:spLocks noChangeShapeType="1"/>
            </p:cNvSpPr>
            <p:nvPr/>
          </p:nvSpPr>
          <p:spPr bwMode="auto">
            <a:xfrm>
              <a:off x="4944" y="1374"/>
              <a:ext cx="317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81970" name="Line 50"/>
            <p:cNvSpPr>
              <a:spLocks noChangeShapeType="1"/>
            </p:cNvSpPr>
            <p:nvPr/>
          </p:nvSpPr>
          <p:spPr bwMode="auto">
            <a:xfrm>
              <a:off x="4082" y="46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81971" name="Text Box 51"/>
            <p:cNvSpPr txBox="1">
              <a:spLocks noChangeArrowheads="1"/>
            </p:cNvSpPr>
            <p:nvPr/>
          </p:nvSpPr>
          <p:spPr bwMode="auto">
            <a:xfrm>
              <a:off x="3960" y="360"/>
              <a:ext cx="4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7773989" y="4002103"/>
            <a:ext cx="1368425" cy="1243013"/>
            <a:chOff x="3937" y="2387"/>
            <a:chExt cx="862" cy="783"/>
          </a:xfrm>
        </p:grpSpPr>
        <p:sp>
          <p:nvSpPr>
            <p:cNvPr id="81924" name="Text Box 4"/>
            <p:cNvSpPr txBox="1">
              <a:spLocks noChangeArrowheads="1"/>
            </p:cNvSpPr>
            <p:nvPr/>
          </p:nvSpPr>
          <p:spPr bwMode="auto">
            <a:xfrm>
              <a:off x="3937" y="2899"/>
              <a:ext cx="86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200" b="1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二叉链</a:t>
              </a:r>
              <a:r>
                <a:rPr kumimoji="1" lang="zh-CN" altLang="en-US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 </a:t>
              </a:r>
            </a:p>
          </p:txBody>
        </p:sp>
        <p:sp>
          <p:nvSpPr>
            <p:cNvPr id="81975" name="Line 55"/>
            <p:cNvSpPr>
              <a:spLocks noChangeShapeType="1"/>
            </p:cNvSpPr>
            <p:nvPr/>
          </p:nvSpPr>
          <p:spPr bwMode="auto">
            <a:xfrm flipV="1">
              <a:off x="4332" y="2387"/>
              <a:ext cx="0" cy="499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2024034" y="500042"/>
            <a:ext cx="3786214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   二叉链存储结构的特点：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2135188" y="1268414"/>
            <a:ext cx="8032778" cy="223824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除了指针外，二叉链</a:t>
            </a:r>
            <a:r>
              <a:rPr lang="zh-CN" altLang="en-US" sz="2400" b="1" dirty="0">
                <a:solidFill>
                  <a:srgbClr val="CC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比较节省存储空间</a:t>
            </a:r>
            <a:r>
              <a:rPr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。占用的存储空间与树形没有关系，只与树中结点个数有关。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在二叉链中，</a:t>
            </a:r>
            <a:r>
              <a:rPr lang="zh-CN" altLang="en-US" sz="2400" b="1" dirty="0">
                <a:solidFill>
                  <a:srgbClr val="CC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找一个结点的孩子很容易</a:t>
            </a:r>
            <a:r>
              <a:rPr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，但找其双亲不方便。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CA459D-9BC8-403C-B0CB-974EB28A5203}"/>
              </a:ext>
            </a:extLst>
          </p:cNvPr>
          <p:cNvSpPr txBox="1"/>
          <p:nvPr/>
        </p:nvSpPr>
        <p:spPr>
          <a:xfrm>
            <a:off x="1919990" y="549275"/>
            <a:ext cx="7848520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性质：含有</a:t>
            </a:r>
            <a:r>
              <a:rPr kumimoji="1" lang="en-US" altLang="zh-CN" sz="28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 sz="28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个节点的二叉链表中有</a:t>
            </a:r>
            <a:r>
              <a:rPr kumimoji="1" lang="en-US" altLang="zh-CN" sz="28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n+1 </a:t>
            </a:r>
            <a:r>
              <a:rPr kumimoji="1" lang="zh-CN" altLang="en-US" sz="28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个空链域</a:t>
            </a:r>
            <a:endParaRPr kumimoji="1" lang="en-US" altLang="zh-CN" sz="28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ts val="1800"/>
              </a:spcBef>
              <a:spcAft>
                <a:spcPct val="0"/>
              </a:spcAft>
              <a:defRPr/>
            </a:pPr>
            <a:r>
              <a:rPr kumimoji="1" lang="zh-CN" altLang="en-US" sz="28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证明：</a:t>
            </a:r>
            <a:endParaRPr kumimoji="1" lang="en-US" altLang="zh-CN" sz="28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Box 33">
            <a:extLst>
              <a:ext uri="{FF2B5EF4-FFF2-40B4-BE49-F238E27FC236}">
                <a16:creationId xmlns:a16="http://schemas.microsoft.com/office/drawing/2014/main" id="{AE19BFFF-4742-450C-BB4D-18CFC41C2CE6}"/>
              </a:ext>
            </a:extLst>
          </p:cNvPr>
          <p:cNvSpPr txBox="1"/>
          <p:nvPr/>
        </p:nvSpPr>
        <p:spPr>
          <a:xfrm>
            <a:off x="2351480" y="1844781"/>
            <a:ext cx="55721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en-US" altLang="zh-CN" sz="2000" i="1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个结点 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kumimoji="1"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  <a:sym typeface="Wingdings"/>
              </a:rPr>
              <a:t>2</a:t>
            </a:r>
            <a:r>
              <a:rPr kumimoji="1" lang="en-US" altLang="zh-CN" sz="2000" i="1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kumimoji="1"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  <a:sym typeface="Wingdings"/>
              </a:rPr>
              <a:t>个指针域</a:t>
            </a:r>
            <a:endParaRPr kumimoji="1" lang="en-US" altLang="zh-CN" sz="2000" dirty="0">
              <a:solidFill>
                <a:srgbClr val="333333"/>
              </a:solidFill>
              <a:latin typeface="Times New Roman" panose="02020603050405020304" pitchFamily="18" charset="0"/>
              <a:ea typeface="楷体" pitchFamily="49" charset="-122"/>
              <a:cs typeface="Times New Roman" pitchFamily="18" charset="0"/>
              <a:sym typeface="Wingdings"/>
            </a:endParaRPr>
          </a:p>
          <a:p>
            <a:pPr marL="457200" indent="-45720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  <a:sym typeface="Wingdings"/>
              </a:rPr>
              <a:t>分支数为</a:t>
            </a:r>
            <a:r>
              <a:rPr kumimoji="1" lang="en-US" altLang="zh-CN" sz="2000" i="1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kumimoji="1" lang="en-US" altLang="zh-CN" sz="2000" dirty="0">
                <a:solidFill>
                  <a:srgbClr val="333333"/>
                </a:solidFill>
                <a:latin typeface="宋体"/>
                <a:ea typeface="宋体"/>
                <a:cs typeface="Times New Roman" pitchFamily="18" charset="0"/>
                <a:sym typeface="Wingdings"/>
              </a:rPr>
              <a:t>-</a:t>
            </a:r>
            <a:r>
              <a:rPr kumimoji="1"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  <a:sym typeface="Wingdings"/>
              </a:rPr>
              <a:t>1 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  <a:sym typeface="Wingdings"/>
              </a:rPr>
              <a:t> 非空指针域有</a:t>
            </a:r>
            <a:r>
              <a:rPr kumimoji="1" lang="en-US" altLang="zh-CN" sz="2000" i="1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kumimoji="1" lang="en-US" altLang="zh-CN" sz="2000" dirty="0">
                <a:solidFill>
                  <a:srgbClr val="333333"/>
                </a:solidFill>
                <a:latin typeface="宋体"/>
                <a:ea typeface="宋体"/>
                <a:cs typeface="Times New Roman" pitchFamily="18" charset="0"/>
                <a:sym typeface="Wingdings"/>
              </a:rPr>
              <a:t>-</a:t>
            </a:r>
            <a:r>
              <a:rPr kumimoji="1"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r>
              <a:rPr kumimoji="1"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  <a:sym typeface="Wingdings"/>
              </a:rPr>
              <a:t>个</a:t>
            </a:r>
            <a:endParaRPr kumimoji="1" lang="en-US" altLang="zh-CN" sz="2000" dirty="0">
              <a:solidFill>
                <a:srgbClr val="333333"/>
              </a:solidFill>
              <a:latin typeface="Times New Roman" panose="02020603050405020304" pitchFamily="18" charset="0"/>
              <a:ea typeface="楷体" pitchFamily="49" charset="-122"/>
              <a:cs typeface="Times New Roman" pitchFamily="18" charset="0"/>
              <a:sym typeface="Wingdings"/>
            </a:endParaRPr>
          </a:p>
          <a:p>
            <a:pPr marL="457200" indent="-45720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  <a:sym typeface="Wingdings"/>
              </a:rPr>
              <a:t>空指针域个数 </a:t>
            </a:r>
            <a:r>
              <a:rPr kumimoji="1"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  <a:sym typeface="Wingdings"/>
              </a:rPr>
              <a:t>= 2</a:t>
            </a:r>
            <a:r>
              <a:rPr kumimoji="1" lang="en-US" altLang="zh-CN" sz="2000" i="1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kumimoji="1" lang="en-US" altLang="zh-CN" sz="2000" dirty="0">
                <a:solidFill>
                  <a:srgbClr val="333333"/>
                </a:solidFill>
                <a:latin typeface="宋体"/>
                <a:ea typeface="宋体"/>
                <a:cs typeface="Times New Roman" pitchFamily="18" charset="0"/>
                <a:sym typeface="Wingdings"/>
              </a:rPr>
              <a:t>-</a:t>
            </a:r>
            <a:r>
              <a:rPr kumimoji="1"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  <a:sym typeface="Wingdings"/>
              </a:rPr>
              <a:t>(</a:t>
            </a:r>
            <a:r>
              <a:rPr kumimoji="1" lang="en-US" altLang="zh-CN" sz="2000" i="1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kumimoji="1" lang="en-US" altLang="zh-CN" sz="2000" dirty="0">
                <a:solidFill>
                  <a:srgbClr val="333333"/>
                </a:solidFill>
                <a:latin typeface="宋体"/>
                <a:ea typeface="宋体"/>
                <a:cs typeface="Times New Roman" pitchFamily="18" charset="0"/>
                <a:sym typeface="Wingdings"/>
              </a:rPr>
              <a:t>-</a:t>
            </a:r>
            <a:r>
              <a:rPr kumimoji="1"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  <a:sym typeface="Wingdings"/>
              </a:rPr>
              <a:t>1) = </a:t>
            </a:r>
            <a:r>
              <a:rPr kumimoji="1" lang="en-US" altLang="zh-CN" sz="2000" i="1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kumimoji="1"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  <a:sym typeface="Wingdings"/>
              </a:rPr>
              <a:t>+1</a:t>
            </a:r>
            <a:endParaRPr kumimoji="1" lang="zh-CN" altLang="en-US" sz="2000" dirty="0">
              <a:solidFill>
                <a:srgbClr val="333333"/>
              </a:solidFill>
              <a:latin typeface="Times New Roman" panose="02020603050405020304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" name="Group 56">
            <a:extLst>
              <a:ext uri="{FF2B5EF4-FFF2-40B4-BE49-F238E27FC236}">
                <a16:creationId xmlns:a16="http://schemas.microsoft.com/office/drawing/2014/main" id="{793332F9-0BC4-43BE-A955-AAA0967244AA}"/>
              </a:ext>
            </a:extLst>
          </p:cNvPr>
          <p:cNvGrpSpPr>
            <a:grpSpLocks/>
          </p:cNvGrpSpPr>
          <p:nvPr/>
        </p:nvGrpSpPr>
        <p:grpSpPr bwMode="auto">
          <a:xfrm>
            <a:off x="2024034" y="3213464"/>
            <a:ext cx="4826000" cy="3455989"/>
            <a:chOff x="2584" y="240"/>
            <a:chExt cx="3040" cy="2177"/>
          </a:xfrm>
        </p:grpSpPr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E649754E-6D69-433A-B0CE-FF6E5E91A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>
                <a:solidFill>
                  <a:srgbClr val="333333"/>
                </a:solidFill>
                <a:latin typeface="Consolas" pitchFamily="49" charset="0"/>
                <a:ea typeface="宋体"/>
                <a:cs typeface="Consolas" pitchFamily="49" charset="0"/>
              </a:endParaRPr>
            </a:p>
          </p:txBody>
        </p:sp>
        <p:sp>
          <p:nvSpPr>
            <p:cNvPr id="6" name="Rectangle 24">
              <a:extLst>
                <a:ext uri="{FF2B5EF4-FFF2-40B4-BE49-F238E27FC236}">
                  <a16:creationId xmlns:a16="http://schemas.microsoft.com/office/drawing/2014/main" id="{CF1C57F4-4932-4B9B-93F4-BB8DFF0CF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5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i="1" dirty="0">
                  <a:solidFill>
                    <a:srgbClr val="3333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A</a:t>
              </a:r>
            </a:p>
          </p:txBody>
        </p:sp>
        <p:sp>
          <p:nvSpPr>
            <p:cNvPr id="7" name="Rectangle 25">
              <a:extLst>
                <a:ext uri="{FF2B5EF4-FFF2-40B4-BE49-F238E27FC236}">
                  <a16:creationId xmlns:a16="http://schemas.microsoft.com/office/drawing/2014/main" id="{B11CF00B-E168-4BF3-ADED-384B95AD5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>
                <a:solidFill>
                  <a:srgbClr val="333333"/>
                </a:solidFill>
                <a:latin typeface="Consolas" pitchFamily="49" charset="0"/>
                <a:ea typeface="宋体"/>
                <a:cs typeface="Consolas" pitchFamily="49" charset="0"/>
              </a:endParaRPr>
            </a:p>
          </p:txBody>
        </p:sp>
        <p:sp>
          <p:nvSpPr>
            <p:cNvPr id="8" name="Rectangle 26">
              <a:extLst>
                <a:ext uri="{FF2B5EF4-FFF2-40B4-BE49-F238E27FC236}">
                  <a16:creationId xmlns:a16="http://schemas.microsoft.com/office/drawing/2014/main" id="{B5352980-A2B5-4D36-A844-2B2BC5822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>
                <a:solidFill>
                  <a:srgbClr val="333333"/>
                </a:solidFill>
                <a:latin typeface="Consolas" pitchFamily="49" charset="0"/>
                <a:ea typeface="宋体"/>
                <a:cs typeface="Consolas" pitchFamily="49" charset="0"/>
              </a:endParaRPr>
            </a:p>
          </p:txBody>
        </p:sp>
        <p:sp>
          <p:nvSpPr>
            <p:cNvPr id="9" name="Rectangle 27">
              <a:extLst>
                <a:ext uri="{FF2B5EF4-FFF2-40B4-BE49-F238E27FC236}">
                  <a16:creationId xmlns:a16="http://schemas.microsoft.com/office/drawing/2014/main" id="{A91A813A-89F9-402A-85B5-EF8A2E1CA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i="1">
                  <a:solidFill>
                    <a:srgbClr val="3333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B</a:t>
              </a:r>
            </a:p>
          </p:txBody>
        </p:sp>
        <p:sp>
          <p:nvSpPr>
            <p:cNvPr id="10" name="Rectangle 28">
              <a:extLst>
                <a:ext uri="{FF2B5EF4-FFF2-40B4-BE49-F238E27FC236}">
                  <a16:creationId xmlns:a16="http://schemas.microsoft.com/office/drawing/2014/main" id="{F562BDF5-8CBA-4F19-B69C-50C5BF616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333333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∧</a:t>
              </a:r>
            </a:p>
          </p:txBody>
        </p:sp>
        <p:sp>
          <p:nvSpPr>
            <p:cNvPr id="11" name="Rectangle 29">
              <a:extLst>
                <a:ext uri="{FF2B5EF4-FFF2-40B4-BE49-F238E27FC236}">
                  <a16:creationId xmlns:a16="http://schemas.microsoft.com/office/drawing/2014/main" id="{AA5F2D3C-F826-4953-ABA0-9682D73FC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333333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∧</a:t>
              </a:r>
            </a:p>
          </p:txBody>
        </p:sp>
        <p:sp>
          <p:nvSpPr>
            <p:cNvPr id="12" name="Rectangle 30">
              <a:extLst>
                <a:ext uri="{FF2B5EF4-FFF2-40B4-BE49-F238E27FC236}">
                  <a16:creationId xmlns:a16="http://schemas.microsoft.com/office/drawing/2014/main" id="{FD516844-3414-49DF-832F-C1B0F81C4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1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i="1">
                  <a:solidFill>
                    <a:srgbClr val="3333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D</a:t>
              </a:r>
            </a:p>
          </p:txBody>
        </p:sp>
        <p:sp>
          <p:nvSpPr>
            <p:cNvPr id="13" name="Rectangle 31">
              <a:extLst>
                <a:ext uri="{FF2B5EF4-FFF2-40B4-BE49-F238E27FC236}">
                  <a16:creationId xmlns:a16="http://schemas.microsoft.com/office/drawing/2014/main" id="{84D0C680-45D8-4AE8-B29B-5D3DD7291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>
                <a:solidFill>
                  <a:srgbClr val="333333"/>
                </a:solidFill>
                <a:latin typeface="Consolas" pitchFamily="49" charset="0"/>
                <a:ea typeface="宋体"/>
                <a:cs typeface="Consolas" pitchFamily="49" charset="0"/>
              </a:endParaRPr>
            </a:p>
          </p:txBody>
        </p:sp>
        <p:sp>
          <p:nvSpPr>
            <p:cNvPr id="14" name="Rectangle 32">
              <a:extLst>
                <a:ext uri="{FF2B5EF4-FFF2-40B4-BE49-F238E27FC236}">
                  <a16:creationId xmlns:a16="http://schemas.microsoft.com/office/drawing/2014/main" id="{BCB01BA9-E6F6-485E-A259-874D03D07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33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∧</a:t>
              </a:r>
            </a:p>
          </p:txBody>
        </p:sp>
        <p:sp>
          <p:nvSpPr>
            <p:cNvPr id="15" name="Rectangle 33">
              <a:extLst>
                <a:ext uri="{FF2B5EF4-FFF2-40B4-BE49-F238E27FC236}">
                  <a16:creationId xmlns:a16="http://schemas.microsoft.com/office/drawing/2014/main" id="{107AE2FF-0080-4132-9736-F87FE6FF0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i="1">
                  <a:solidFill>
                    <a:srgbClr val="3333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G</a:t>
              </a:r>
            </a:p>
          </p:txBody>
        </p:sp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4FB7C2ED-992D-44A9-A78E-E1D64E047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333333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∧</a:t>
              </a:r>
            </a:p>
          </p:txBody>
        </p:sp>
        <p:sp>
          <p:nvSpPr>
            <p:cNvPr id="17" name="Rectangle 35">
              <a:extLst>
                <a:ext uri="{FF2B5EF4-FFF2-40B4-BE49-F238E27FC236}">
                  <a16:creationId xmlns:a16="http://schemas.microsoft.com/office/drawing/2014/main" id="{0F8FC07C-5422-46CB-9AC7-5966C88BE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>
                <a:solidFill>
                  <a:srgbClr val="333333"/>
                </a:solidFill>
                <a:latin typeface="Consolas" pitchFamily="49" charset="0"/>
                <a:ea typeface="宋体"/>
                <a:cs typeface="Consolas" pitchFamily="49" charset="0"/>
              </a:endParaRPr>
            </a:p>
          </p:txBody>
        </p:sp>
        <p:sp>
          <p:nvSpPr>
            <p:cNvPr id="18" name="Rectangle 36">
              <a:extLst>
                <a:ext uri="{FF2B5EF4-FFF2-40B4-BE49-F238E27FC236}">
                  <a16:creationId xmlns:a16="http://schemas.microsoft.com/office/drawing/2014/main" id="{C0E211CD-AA56-4A2C-A81E-654757007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i="1">
                  <a:solidFill>
                    <a:srgbClr val="3333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C</a:t>
              </a:r>
            </a:p>
          </p:txBody>
        </p:sp>
        <p:sp>
          <p:nvSpPr>
            <p:cNvPr id="19" name="Rectangle 37">
              <a:extLst>
                <a:ext uri="{FF2B5EF4-FFF2-40B4-BE49-F238E27FC236}">
                  <a16:creationId xmlns:a16="http://schemas.microsoft.com/office/drawing/2014/main" id="{7759EE43-A6C1-460B-93FE-16DE314F5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>
                <a:solidFill>
                  <a:srgbClr val="333333"/>
                </a:solidFill>
                <a:latin typeface="Consolas" pitchFamily="49" charset="0"/>
                <a:ea typeface="宋体"/>
                <a:cs typeface="Consolas" pitchFamily="49" charset="0"/>
              </a:endParaRPr>
            </a:p>
          </p:txBody>
        </p:sp>
        <p:sp>
          <p:nvSpPr>
            <p:cNvPr id="20" name="Rectangle 38">
              <a:extLst>
                <a:ext uri="{FF2B5EF4-FFF2-40B4-BE49-F238E27FC236}">
                  <a16:creationId xmlns:a16="http://schemas.microsoft.com/office/drawing/2014/main" id="{76EE6418-41EB-4585-BA5C-E51452BDB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333333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∧</a:t>
              </a:r>
            </a:p>
          </p:txBody>
        </p:sp>
        <p:sp>
          <p:nvSpPr>
            <p:cNvPr id="21" name="Rectangle 39">
              <a:extLst>
                <a:ext uri="{FF2B5EF4-FFF2-40B4-BE49-F238E27FC236}">
                  <a16:creationId xmlns:a16="http://schemas.microsoft.com/office/drawing/2014/main" id="{1CC11626-F0A3-417E-AEBB-FAE4EF04B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i="1">
                  <a:solidFill>
                    <a:srgbClr val="3333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E</a:t>
              </a:r>
            </a:p>
          </p:txBody>
        </p:sp>
        <p:sp>
          <p:nvSpPr>
            <p:cNvPr id="22" name="Rectangle 40">
              <a:extLst>
                <a:ext uri="{FF2B5EF4-FFF2-40B4-BE49-F238E27FC236}">
                  <a16:creationId xmlns:a16="http://schemas.microsoft.com/office/drawing/2014/main" id="{2A88A1E6-2AD0-4B02-8828-3D9C4ADC3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33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∧</a:t>
              </a:r>
            </a:p>
          </p:txBody>
        </p:sp>
        <p:sp>
          <p:nvSpPr>
            <p:cNvPr id="23" name="Rectangle 41">
              <a:extLst>
                <a:ext uri="{FF2B5EF4-FFF2-40B4-BE49-F238E27FC236}">
                  <a16:creationId xmlns:a16="http://schemas.microsoft.com/office/drawing/2014/main" id="{AEDC6A4F-8286-44FF-ADCC-CBCBE717F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333333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∧</a:t>
              </a:r>
            </a:p>
          </p:txBody>
        </p:sp>
        <p:sp>
          <p:nvSpPr>
            <p:cNvPr id="24" name="Rectangle 42">
              <a:extLst>
                <a:ext uri="{FF2B5EF4-FFF2-40B4-BE49-F238E27FC236}">
                  <a16:creationId xmlns:a16="http://schemas.microsoft.com/office/drawing/2014/main" id="{EDAE86DE-D90A-473C-8F31-D659BE089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i="1">
                  <a:solidFill>
                    <a:srgbClr val="3333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F</a:t>
              </a:r>
            </a:p>
          </p:txBody>
        </p:sp>
        <p:sp>
          <p:nvSpPr>
            <p:cNvPr id="25" name="Rectangle 43">
              <a:extLst>
                <a:ext uri="{FF2B5EF4-FFF2-40B4-BE49-F238E27FC236}">
                  <a16:creationId xmlns:a16="http://schemas.microsoft.com/office/drawing/2014/main" id="{5CCAE5B1-A82A-4F29-9681-AD9B8B928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333333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∧</a:t>
              </a:r>
            </a:p>
          </p:txBody>
        </p:sp>
        <p:sp>
          <p:nvSpPr>
            <p:cNvPr id="26" name="Line 44">
              <a:extLst>
                <a:ext uri="{FF2B5EF4-FFF2-40B4-BE49-F238E27FC236}">
                  <a16:creationId xmlns:a16="http://schemas.microsoft.com/office/drawing/2014/main" id="{F887EF99-8903-4922-9C88-EF7926F344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7" y="875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7" name="Line 45">
              <a:extLst>
                <a:ext uri="{FF2B5EF4-FFF2-40B4-BE49-F238E27FC236}">
                  <a16:creationId xmlns:a16="http://schemas.microsoft.com/office/drawing/2014/main" id="{C7E02C9E-D405-4A13-BE67-66207E8CF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7" y="1328"/>
              <a:ext cx="272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8" name="Line 46">
              <a:extLst>
                <a:ext uri="{FF2B5EF4-FFF2-40B4-BE49-F238E27FC236}">
                  <a16:creationId xmlns:a16="http://schemas.microsoft.com/office/drawing/2014/main" id="{9E4CD8D5-F0C0-4424-9D73-4C5B471E0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9" y="875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6FE69C78-650B-43AB-A24B-5EA8CBABA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" y="1857"/>
              <a:ext cx="264" cy="3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4" y="333"/>
                </a:cxn>
              </a:cxnLst>
              <a:rect l="0" t="0" r="r" b="b"/>
              <a:pathLst>
                <a:path w="264" h="333">
                  <a:moveTo>
                    <a:pt x="0" y="0"/>
                  </a:moveTo>
                  <a:lnTo>
                    <a:pt x="264" y="33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0" name="Line 48">
              <a:extLst>
                <a:ext uri="{FF2B5EF4-FFF2-40B4-BE49-F238E27FC236}">
                  <a16:creationId xmlns:a16="http://schemas.microsoft.com/office/drawing/2014/main" id="{716BE30A-EA32-4D0D-BC7E-FF6A779428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7" y="1374"/>
              <a:ext cx="40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1" name="Line 49">
              <a:extLst>
                <a:ext uri="{FF2B5EF4-FFF2-40B4-BE49-F238E27FC236}">
                  <a16:creationId xmlns:a16="http://schemas.microsoft.com/office/drawing/2014/main" id="{F2DD4898-D654-41E1-AB52-ABD9495F5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374"/>
              <a:ext cx="317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2" name="Line 50">
              <a:extLst>
                <a:ext uri="{FF2B5EF4-FFF2-40B4-BE49-F238E27FC236}">
                  <a16:creationId xmlns:a16="http://schemas.microsoft.com/office/drawing/2014/main" id="{2B6BFC1B-DAFE-4168-B754-B27002B8D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2" y="46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3" name="Text Box 51">
              <a:extLst>
                <a:ext uri="{FF2B5EF4-FFF2-40B4-BE49-F238E27FC236}">
                  <a16:creationId xmlns:a16="http://schemas.microsoft.com/office/drawing/2014/main" id="{0831CB5A-3309-4EC5-B369-0F42E053B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240"/>
              <a:ext cx="4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rgbClr val="333333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b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953DA96-2811-412F-B58E-1E132D8FDCF3}"/>
              </a:ext>
            </a:extLst>
          </p:cNvPr>
          <p:cNvGrpSpPr/>
          <p:nvPr/>
        </p:nvGrpSpPr>
        <p:grpSpPr>
          <a:xfrm>
            <a:off x="7096132" y="3832590"/>
            <a:ext cx="3071834" cy="2786082"/>
            <a:chOff x="5572132" y="1357298"/>
            <a:chExt cx="3071834" cy="278608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05CF5A-2DF7-4106-BA76-C9134BC78C7F}"/>
                </a:ext>
              </a:extLst>
            </p:cNvPr>
            <p:cNvSpPr txBox="1"/>
            <p:nvPr/>
          </p:nvSpPr>
          <p:spPr>
            <a:xfrm>
              <a:off x="5929322" y="2230178"/>
              <a:ext cx="2714644" cy="867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i="1">
                  <a:solidFill>
                    <a:srgbClr val="333333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n</a:t>
              </a:r>
              <a:r>
                <a:rPr kumimoji="1" lang="en-US" altLang="zh-CN" sz="2000">
                  <a:solidFill>
                    <a:srgbClr val="333333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=7</a:t>
              </a:r>
            </a:p>
            <a:p>
              <a:pPr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333333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空指针域个数</a:t>
              </a:r>
              <a:r>
                <a:rPr kumimoji="1" lang="en-US" altLang="zh-CN" sz="2000">
                  <a:solidFill>
                    <a:srgbClr val="333333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=8</a:t>
              </a:r>
              <a:endParaRPr kumimoji="1" lang="zh-CN" altLang="en-US" sz="2000">
                <a:solidFill>
                  <a:srgbClr val="333333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6" name="右大括号 35">
              <a:extLst>
                <a:ext uri="{FF2B5EF4-FFF2-40B4-BE49-F238E27FC236}">
                  <a16:creationId xmlns:a16="http://schemas.microsoft.com/office/drawing/2014/main" id="{A7D06941-1A1E-4DE9-A573-128153A5F76D}"/>
                </a:ext>
              </a:extLst>
            </p:cNvPr>
            <p:cNvSpPr/>
            <p:nvPr/>
          </p:nvSpPr>
          <p:spPr>
            <a:xfrm>
              <a:off x="5572132" y="1357298"/>
              <a:ext cx="285752" cy="2786082"/>
            </a:xfrm>
            <a:prstGeom prst="rightBrace">
              <a:avLst/>
            </a:prstGeom>
            <a:ln w="28575">
              <a:solidFill>
                <a:srgbClr val="7030A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/>
                <a:ea typeface="宋体"/>
              </a:endParaRPr>
            </a:p>
          </p:txBody>
        </p:sp>
      </p:grp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026">
            <a:extLst>
              <a:ext uri="{FF2B5EF4-FFF2-40B4-BE49-F238E27FC236}">
                <a16:creationId xmlns:a16="http://schemas.microsoft.com/office/drawing/2014/main" id="{5B6B4852-C5E9-4976-B776-DD59CCBC8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4102" y="2607200"/>
            <a:ext cx="7808260" cy="389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333333"/>
                </a:solidFill>
              </a:rPr>
              <a:t> </a:t>
            </a:r>
            <a:r>
              <a:rPr lang="en-US" altLang="zh-CN" sz="2800" b="1" dirty="0">
                <a:solidFill>
                  <a:srgbClr val="333333"/>
                </a:solidFill>
              </a:rPr>
              <a:t>    </a:t>
            </a:r>
            <a:r>
              <a:rPr lang="en-US" altLang="zh-CN" sz="2800" dirty="0">
                <a:solidFill>
                  <a:srgbClr val="004C2B"/>
                </a:solidFill>
              </a:rPr>
              <a:t>typedef struct {    </a:t>
            </a:r>
            <a:r>
              <a:rPr lang="en-US" altLang="zh-CN" sz="2000" dirty="0">
                <a:solidFill>
                  <a:srgbClr val="004C2B"/>
                </a:solidFill>
              </a:rPr>
              <a:t>//</a:t>
            </a:r>
            <a:r>
              <a:rPr lang="en-US" altLang="zh-CN" sz="2000" dirty="0">
                <a:solidFill>
                  <a:srgbClr val="800000"/>
                </a:solidFill>
              </a:rPr>
              <a:t> </a:t>
            </a:r>
            <a:r>
              <a:rPr lang="zh-CN" altLang="en-US" sz="2000" dirty="0">
                <a:solidFill>
                  <a:srgbClr val="FF3300"/>
                </a:solidFill>
                <a:ea typeface="楷体_GB2312" pitchFamily="49" charset="-122"/>
              </a:rPr>
              <a:t>结点结构</a:t>
            </a:r>
            <a:endParaRPr lang="zh-CN" altLang="en-US" sz="2000" dirty="0">
              <a:solidFill>
                <a:srgbClr val="800000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800000"/>
                </a:solidFill>
              </a:rPr>
              <a:t>      </a:t>
            </a:r>
            <a:r>
              <a:rPr lang="en-US" altLang="zh-CN" sz="2800" dirty="0" err="1">
                <a:solidFill>
                  <a:srgbClr val="004C2B"/>
                </a:solidFill>
              </a:rPr>
              <a:t>TElemType</a:t>
            </a:r>
            <a:r>
              <a:rPr lang="en-US" altLang="zh-CN" sz="2800" dirty="0">
                <a:solidFill>
                  <a:srgbClr val="004C2B"/>
                </a:solidFill>
              </a:rPr>
              <a:t>          data;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4C2B"/>
                </a:solidFill>
              </a:rPr>
              <a:t>      struct </a:t>
            </a:r>
            <a:r>
              <a:rPr lang="en-US" altLang="zh-CN" sz="2800" dirty="0" err="1">
                <a:solidFill>
                  <a:srgbClr val="004C2B"/>
                </a:solidFill>
              </a:rPr>
              <a:t>TriTNode</a:t>
            </a:r>
            <a:r>
              <a:rPr lang="en-US" altLang="zh-CN" sz="2800" dirty="0">
                <a:solidFill>
                  <a:srgbClr val="004C2B"/>
                </a:solidFill>
              </a:rPr>
              <a:t>  </a:t>
            </a:r>
            <a:r>
              <a:rPr lang="en-US" altLang="zh-CN" sz="2800" b="1" dirty="0">
                <a:solidFill>
                  <a:srgbClr val="004C2B"/>
                </a:solidFill>
              </a:rPr>
              <a:t>*</a:t>
            </a:r>
            <a:r>
              <a:rPr lang="en-US" altLang="zh-CN" sz="2800" b="1" dirty="0" err="1">
                <a:solidFill>
                  <a:srgbClr val="004C2B"/>
                </a:solidFill>
              </a:rPr>
              <a:t>l</a:t>
            </a:r>
            <a:r>
              <a:rPr lang="en-US" altLang="zh-CN" sz="2800" dirty="0" err="1">
                <a:solidFill>
                  <a:srgbClr val="004C2B"/>
                </a:solidFill>
              </a:rPr>
              <a:t>child</a:t>
            </a:r>
            <a:r>
              <a:rPr lang="en-US" altLang="zh-CN" sz="2800" dirty="0">
                <a:solidFill>
                  <a:srgbClr val="004C2B"/>
                </a:solidFill>
              </a:rPr>
              <a:t>, </a:t>
            </a:r>
            <a:r>
              <a:rPr lang="en-US" altLang="zh-CN" sz="2800" b="1" dirty="0">
                <a:solidFill>
                  <a:srgbClr val="004C2B"/>
                </a:solidFill>
              </a:rPr>
              <a:t>*</a:t>
            </a:r>
            <a:r>
              <a:rPr lang="en-US" altLang="zh-CN" sz="2800" b="1" dirty="0" err="1">
                <a:solidFill>
                  <a:srgbClr val="004C2B"/>
                </a:solidFill>
              </a:rPr>
              <a:t>r</a:t>
            </a:r>
            <a:r>
              <a:rPr lang="en-US" altLang="zh-CN" sz="2800" dirty="0" err="1">
                <a:solidFill>
                  <a:srgbClr val="004C2B"/>
                </a:solidFill>
              </a:rPr>
              <a:t>child</a:t>
            </a:r>
            <a:r>
              <a:rPr lang="en-US" altLang="zh-CN" sz="2800" dirty="0">
                <a:solidFill>
                  <a:srgbClr val="004C2B"/>
                </a:solidFill>
              </a:rPr>
              <a:t>;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4C2B"/>
                </a:solidFill>
              </a:rPr>
              <a:t>                                                  </a:t>
            </a:r>
            <a:r>
              <a:rPr lang="en-US" altLang="zh-CN" sz="2000" dirty="0">
                <a:solidFill>
                  <a:srgbClr val="004C2B"/>
                </a:solidFill>
              </a:rPr>
              <a:t>// </a:t>
            </a:r>
            <a:r>
              <a:rPr lang="zh-CN" altLang="en-US" sz="2000" dirty="0">
                <a:solidFill>
                  <a:srgbClr val="004C2B"/>
                </a:solidFill>
                <a:ea typeface="楷体_GB2312" pitchFamily="49" charset="-122"/>
              </a:rPr>
              <a:t>左右孩子指针</a:t>
            </a:r>
            <a:endParaRPr lang="zh-CN" altLang="en-US" sz="2000" dirty="0">
              <a:solidFill>
                <a:srgbClr val="004C2B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4C2B"/>
                </a:solidFill>
              </a:rPr>
              <a:t>      </a:t>
            </a:r>
            <a:r>
              <a:rPr lang="en-US" altLang="zh-CN" sz="2800" dirty="0">
                <a:solidFill>
                  <a:srgbClr val="004C2B"/>
                </a:solidFill>
              </a:rPr>
              <a:t>struct</a:t>
            </a:r>
            <a:r>
              <a:rPr lang="en-US" altLang="zh-CN" sz="2800" b="1" dirty="0">
                <a:solidFill>
                  <a:srgbClr val="004C2B"/>
                </a:solidFill>
              </a:rPr>
              <a:t> </a:t>
            </a:r>
            <a:r>
              <a:rPr lang="en-US" altLang="zh-CN" sz="2800" dirty="0" err="1">
                <a:solidFill>
                  <a:srgbClr val="004C2B"/>
                </a:solidFill>
              </a:rPr>
              <a:t>TriTNode</a:t>
            </a:r>
            <a:r>
              <a:rPr lang="en-US" altLang="zh-CN" sz="2800" b="1" dirty="0">
                <a:solidFill>
                  <a:srgbClr val="800000"/>
                </a:solidFill>
              </a:rPr>
              <a:t>  </a:t>
            </a:r>
            <a:r>
              <a:rPr lang="en-US" altLang="zh-CN" sz="2800" dirty="0">
                <a:solidFill>
                  <a:srgbClr val="FF0000"/>
                </a:solidFill>
              </a:rPr>
              <a:t>*parent;   </a:t>
            </a: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zh-CN" sz="2000" dirty="0">
                <a:solidFill>
                  <a:srgbClr val="FF0000"/>
                </a:solidFill>
                <a:ea typeface="楷体_GB2312" pitchFamily="49" charset="-122"/>
              </a:rPr>
              <a:t>双亲指针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800000"/>
                </a:solidFill>
              </a:rPr>
              <a:t>   </a:t>
            </a:r>
            <a:r>
              <a:rPr lang="en-US" altLang="zh-CN" sz="2800" b="1" dirty="0">
                <a:solidFill>
                  <a:srgbClr val="004C2B"/>
                </a:solidFill>
              </a:rPr>
              <a:t>}</a:t>
            </a:r>
            <a:r>
              <a:rPr lang="en-US" altLang="zh-CN" sz="2800" dirty="0">
                <a:solidFill>
                  <a:srgbClr val="800000"/>
                </a:solidFill>
              </a:rPr>
              <a:t> </a:t>
            </a:r>
            <a:r>
              <a:rPr lang="en-US" altLang="zh-CN" sz="2800" dirty="0" err="1">
                <a:solidFill>
                  <a:srgbClr val="004C2B"/>
                </a:solidFill>
              </a:rPr>
              <a:t>TriTNode</a:t>
            </a:r>
            <a:r>
              <a:rPr lang="en-US" altLang="zh-CN" sz="2800" dirty="0">
                <a:solidFill>
                  <a:srgbClr val="004C2B"/>
                </a:solidFill>
              </a:rPr>
              <a:t>, *</a:t>
            </a:r>
            <a:r>
              <a:rPr lang="en-US" altLang="zh-CN" sz="2800" dirty="0" err="1">
                <a:solidFill>
                  <a:srgbClr val="004C2B"/>
                </a:solidFill>
              </a:rPr>
              <a:t>TriTree</a:t>
            </a:r>
            <a:r>
              <a:rPr lang="en-US" altLang="zh-CN" sz="2800" dirty="0">
                <a:solidFill>
                  <a:srgbClr val="800000"/>
                </a:solidFill>
              </a:rPr>
              <a:t>;</a:t>
            </a:r>
          </a:p>
        </p:txBody>
      </p:sp>
      <p:sp>
        <p:nvSpPr>
          <p:cNvPr id="12" name="Text Box 1081">
            <a:extLst>
              <a:ext uri="{FF2B5EF4-FFF2-40B4-BE49-F238E27FC236}">
                <a16:creationId xmlns:a16="http://schemas.microsoft.com/office/drawing/2014/main" id="{46885E8E-3C54-4491-93FA-979BC5B11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6756" y="317332"/>
            <a:ext cx="30059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zh-CN" altLang="en-US" sz="4000" dirty="0">
                <a:solidFill>
                  <a:srgbClr val="0000FF"/>
                </a:solidFill>
                <a:ea typeface="楷体_GB2312" pitchFamily="49" charset="-122"/>
              </a:rPr>
              <a:t>．三叉链表</a:t>
            </a:r>
          </a:p>
        </p:txBody>
      </p:sp>
      <p:grpSp>
        <p:nvGrpSpPr>
          <p:cNvPr id="13" name="Group 1037">
            <a:extLst>
              <a:ext uri="{FF2B5EF4-FFF2-40B4-BE49-F238E27FC236}">
                <a16:creationId xmlns:a16="http://schemas.microsoft.com/office/drawing/2014/main" id="{F4D9AF94-E1BC-431A-876A-61E7F634514C}"/>
              </a:ext>
            </a:extLst>
          </p:cNvPr>
          <p:cNvGrpSpPr>
            <a:grpSpLocks/>
          </p:cNvGrpSpPr>
          <p:nvPr/>
        </p:nvGrpSpPr>
        <p:grpSpPr bwMode="auto">
          <a:xfrm>
            <a:off x="4474232" y="1548794"/>
            <a:ext cx="5791200" cy="646113"/>
            <a:chOff x="1728" y="3481"/>
            <a:chExt cx="3648" cy="407"/>
          </a:xfrm>
        </p:grpSpPr>
        <p:sp>
          <p:nvSpPr>
            <p:cNvPr id="14" name="Text Box 1029">
              <a:extLst>
                <a:ext uri="{FF2B5EF4-FFF2-40B4-BE49-F238E27FC236}">
                  <a16:creationId xmlns:a16="http://schemas.microsoft.com/office/drawing/2014/main" id="{AD8A6EE1-A156-474D-810F-7FA30F2B4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6" y="3481"/>
              <a:ext cx="36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 dirty="0">
                  <a:solidFill>
                    <a:srgbClr val="FF0000"/>
                  </a:solidFill>
                </a:rPr>
                <a:t>parent</a:t>
              </a:r>
              <a:r>
                <a:rPr lang="en-US" altLang="zh-CN" sz="3600" b="1" dirty="0">
                  <a:solidFill>
                    <a:srgbClr val="333399"/>
                  </a:solidFill>
                </a:rPr>
                <a:t>  </a:t>
              </a:r>
              <a:r>
                <a:rPr lang="en-US" altLang="zh-CN" sz="3600" b="1" dirty="0" err="1">
                  <a:solidFill>
                    <a:srgbClr val="080808"/>
                  </a:solidFill>
                </a:rPr>
                <a:t>lchild</a:t>
              </a:r>
              <a:r>
                <a:rPr lang="en-US" altLang="zh-CN" sz="3600" b="1" dirty="0">
                  <a:solidFill>
                    <a:srgbClr val="080808"/>
                  </a:solidFill>
                </a:rPr>
                <a:t>    data    </a:t>
              </a:r>
              <a:r>
                <a:rPr lang="en-US" altLang="zh-CN" sz="3600" b="1" dirty="0" err="1">
                  <a:solidFill>
                    <a:srgbClr val="080808"/>
                  </a:solidFill>
                </a:rPr>
                <a:t>rchild</a:t>
              </a:r>
              <a:endParaRPr lang="en-US" altLang="zh-CN" sz="2400" dirty="0">
                <a:solidFill>
                  <a:srgbClr val="080808"/>
                </a:solidFill>
              </a:endParaRPr>
            </a:p>
          </p:txBody>
        </p:sp>
        <p:sp>
          <p:nvSpPr>
            <p:cNvPr id="15" name="Rectangle 1030">
              <a:extLst>
                <a:ext uri="{FF2B5EF4-FFF2-40B4-BE49-F238E27FC236}">
                  <a16:creationId xmlns:a16="http://schemas.microsoft.com/office/drawing/2014/main" id="{BFC31645-9193-4E0E-8685-A63B216DD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504"/>
              <a:ext cx="3648" cy="3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>
          <p:nvSpPr>
            <p:cNvPr id="16" name="Line 1031">
              <a:extLst>
                <a:ext uri="{FF2B5EF4-FFF2-40B4-BE49-F238E27FC236}">
                  <a16:creationId xmlns:a16="http://schemas.microsoft.com/office/drawing/2014/main" id="{E9E8B3CF-BAAC-44E8-9724-5ACBAE420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504"/>
              <a:ext cx="1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Line 1032">
              <a:extLst>
                <a:ext uri="{FF2B5EF4-FFF2-40B4-BE49-F238E27FC236}">
                  <a16:creationId xmlns:a16="http://schemas.microsoft.com/office/drawing/2014/main" id="{4F5C10B2-9352-497C-9496-4122BF338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504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Line 1033">
              <a:extLst>
                <a:ext uri="{FF2B5EF4-FFF2-40B4-BE49-F238E27FC236}">
                  <a16:creationId xmlns:a16="http://schemas.microsoft.com/office/drawing/2014/main" id="{BF920F53-5443-4714-8C14-BF0C5236F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504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" name="Text Box 1034">
            <a:extLst>
              <a:ext uri="{FF2B5EF4-FFF2-40B4-BE49-F238E27FC236}">
                <a16:creationId xmlns:a16="http://schemas.microsoft.com/office/drawing/2014/main" id="{E2309D35-D4C0-425E-B471-E31AE5EC8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255" y="1577081"/>
            <a:ext cx="19399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80808"/>
                </a:solidFill>
                <a:ea typeface="楷体_GB2312" pitchFamily="49" charset="-122"/>
              </a:rPr>
              <a:t>结点结构</a:t>
            </a:r>
            <a:r>
              <a:rPr lang="en-US" altLang="zh-CN" dirty="0">
                <a:solidFill>
                  <a:srgbClr val="080808"/>
                </a:solidFill>
                <a:ea typeface="楷体_GB2312" pitchFamily="49" charset="-122"/>
              </a:rPr>
              <a:t>:</a:t>
            </a:r>
            <a:endParaRPr lang="en-US" altLang="zh-CN" sz="2000" dirty="0">
              <a:solidFill>
                <a:srgbClr val="080808"/>
              </a:solidFill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84" name="Freeform 1056">
            <a:extLst>
              <a:ext uri="{FF2B5EF4-FFF2-40B4-BE49-F238E27FC236}">
                <a16:creationId xmlns:a16="http://schemas.microsoft.com/office/drawing/2014/main" id="{8020C6FC-FF3D-44CF-AE73-A14F20F23DB9}"/>
              </a:ext>
            </a:extLst>
          </p:cNvPr>
          <p:cNvSpPr>
            <a:spLocks/>
          </p:cNvSpPr>
          <p:nvPr/>
        </p:nvSpPr>
        <p:spPr bwMode="auto">
          <a:xfrm>
            <a:off x="3429000" y="297386"/>
            <a:ext cx="1600200" cy="1050925"/>
          </a:xfrm>
          <a:custGeom>
            <a:avLst/>
            <a:gdLst>
              <a:gd name="T0" fmla="*/ 0 w 720"/>
              <a:gd name="T1" fmla="*/ 0 h 528"/>
              <a:gd name="T2" fmla="*/ 2147483646 w 720"/>
              <a:gd name="T3" fmla="*/ 2147483646 h 528"/>
              <a:gd name="T4" fmla="*/ 2147483646 w 720"/>
              <a:gd name="T5" fmla="*/ 2147483646 h 528"/>
              <a:gd name="T6" fmla="*/ 2147483646 w 720"/>
              <a:gd name="T7" fmla="*/ 2147483646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528"/>
              <a:gd name="T14" fmla="*/ 720 w 72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528">
                <a:moveTo>
                  <a:pt x="0" y="0"/>
                </a:moveTo>
                <a:cubicBezTo>
                  <a:pt x="260" y="4"/>
                  <a:pt x="520" y="8"/>
                  <a:pt x="576" y="48"/>
                </a:cubicBezTo>
                <a:cubicBezTo>
                  <a:pt x="632" y="88"/>
                  <a:pt x="312" y="160"/>
                  <a:pt x="336" y="240"/>
                </a:cubicBezTo>
                <a:cubicBezTo>
                  <a:pt x="360" y="320"/>
                  <a:pt x="656" y="480"/>
                  <a:pt x="720" y="528"/>
                </a:cubicBezTo>
              </a:path>
            </a:pathLst>
          </a:custGeom>
          <a:noFill/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7185" name="Text Box 1057">
            <a:extLst>
              <a:ext uri="{FF2B5EF4-FFF2-40B4-BE49-F238E27FC236}">
                <a16:creationId xmlns:a16="http://schemas.microsoft.com/office/drawing/2014/main" id="{870D3583-812D-4098-AC19-BC71DB37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-99490"/>
            <a:ext cx="1087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b="1">
                <a:solidFill>
                  <a:srgbClr val="FF3300"/>
                </a:solidFill>
              </a:rPr>
              <a:t>root</a:t>
            </a:r>
            <a:endParaRPr lang="en-US" altLang="zh-CN" sz="2400">
              <a:solidFill>
                <a:srgbClr val="333333"/>
              </a:solidFill>
            </a:endParaRPr>
          </a:p>
        </p:txBody>
      </p:sp>
      <p:sp>
        <p:nvSpPr>
          <p:cNvPr id="177186" name="Rectangle 1058">
            <a:extLst>
              <a:ext uri="{FF2B5EF4-FFF2-40B4-BE49-F238E27FC236}">
                <a16:creationId xmlns:a16="http://schemas.microsoft.com/office/drawing/2014/main" id="{0DBC8078-7B4B-4636-9615-54C0C492B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348310"/>
            <a:ext cx="381000" cy="533400"/>
          </a:xfrm>
          <a:prstGeom prst="rect">
            <a:avLst/>
          </a:prstGeom>
          <a:solidFill>
            <a:srgbClr val="FBE2D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grpSp>
        <p:nvGrpSpPr>
          <p:cNvPr id="2" name="Group 1089">
            <a:extLst>
              <a:ext uri="{FF2B5EF4-FFF2-40B4-BE49-F238E27FC236}">
                <a16:creationId xmlns:a16="http://schemas.microsoft.com/office/drawing/2014/main" id="{9B32701C-5316-4780-B166-7C81AB676D34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348311"/>
            <a:ext cx="7391400" cy="3978275"/>
            <a:chOff x="528" y="1574"/>
            <a:chExt cx="4656" cy="2506"/>
          </a:xfrm>
        </p:grpSpPr>
        <p:sp>
          <p:nvSpPr>
            <p:cNvPr id="63513" name="Rectangle 1026">
              <a:extLst>
                <a:ext uri="{FF2B5EF4-FFF2-40B4-BE49-F238E27FC236}">
                  <a16:creationId xmlns:a16="http://schemas.microsoft.com/office/drawing/2014/main" id="{E6E70AFA-B4B0-4998-B44C-6436BA242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574"/>
              <a:ext cx="960" cy="336"/>
            </a:xfrm>
            <a:prstGeom prst="rect">
              <a:avLst/>
            </a:prstGeom>
            <a:solidFill>
              <a:srgbClr val="CAF2CE">
                <a:alpha val="50195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5400"/>
                  </a:solidFill>
                </a:rPr>
                <a:t>A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63514" name="Line 1027">
              <a:extLst>
                <a:ext uri="{FF2B5EF4-FFF2-40B4-BE49-F238E27FC236}">
                  <a16:creationId xmlns:a16="http://schemas.microsoft.com/office/drawing/2014/main" id="{2B5C62A7-C9A3-4309-8BDF-195353F1E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57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15" name="Line 1028">
              <a:extLst>
                <a:ext uri="{FF2B5EF4-FFF2-40B4-BE49-F238E27FC236}">
                  <a16:creationId xmlns:a16="http://schemas.microsoft.com/office/drawing/2014/main" id="{6B14FE71-9F96-417B-A2FC-4807ED218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57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16" name="Rectangle 1029">
              <a:extLst>
                <a:ext uri="{FF2B5EF4-FFF2-40B4-BE49-F238E27FC236}">
                  <a16:creationId xmlns:a16="http://schemas.microsoft.com/office/drawing/2014/main" id="{467D0DC4-6161-4805-9ABD-1279D8F12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294"/>
              <a:ext cx="960" cy="336"/>
            </a:xfrm>
            <a:prstGeom prst="rect">
              <a:avLst/>
            </a:prstGeom>
            <a:solidFill>
              <a:srgbClr val="CAF2CE">
                <a:alpha val="50195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5400"/>
                  </a:solidFill>
                </a:rPr>
                <a:t>D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63517" name="Line 1030">
              <a:extLst>
                <a:ext uri="{FF2B5EF4-FFF2-40B4-BE49-F238E27FC236}">
                  <a16:creationId xmlns:a16="http://schemas.microsoft.com/office/drawing/2014/main" id="{1A42FF6B-95ED-4CC7-8693-3383D202F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29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18" name="Line 1031">
              <a:extLst>
                <a:ext uri="{FF2B5EF4-FFF2-40B4-BE49-F238E27FC236}">
                  <a16:creationId xmlns:a16="http://schemas.microsoft.com/office/drawing/2014/main" id="{B2ADF00C-F89D-4D30-92A0-D10D3E39A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29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19" name="Rectangle 1032">
              <a:extLst>
                <a:ext uri="{FF2B5EF4-FFF2-40B4-BE49-F238E27FC236}">
                  <a16:creationId xmlns:a16="http://schemas.microsoft.com/office/drawing/2014/main" id="{4CB8BF11-7842-4156-926E-33943A091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014"/>
              <a:ext cx="960" cy="336"/>
            </a:xfrm>
            <a:prstGeom prst="rect">
              <a:avLst/>
            </a:prstGeom>
            <a:solidFill>
              <a:srgbClr val="CAF2CE">
                <a:alpha val="50195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5400"/>
                  </a:solidFill>
                </a:rPr>
                <a:t>E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63520" name="Line 1033">
              <a:extLst>
                <a:ext uri="{FF2B5EF4-FFF2-40B4-BE49-F238E27FC236}">
                  <a16:creationId xmlns:a16="http://schemas.microsoft.com/office/drawing/2014/main" id="{538E4BA1-984E-4C59-9716-F45FD2CC8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01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21" name="Line 1034">
              <a:extLst>
                <a:ext uri="{FF2B5EF4-FFF2-40B4-BE49-F238E27FC236}">
                  <a16:creationId xmlns:a16="http://schemas.microsoft.com/office/drawing/2014/main" id="{044AAF4C-F2E8-42DE-A9B9-1C601B47E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301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22" name="Rectangle 1035">
              <a:extLst>
                <a:ext uri="{FF2B5EF4-FFF2-40B4-BE49-F238E27FC236}">
                  <a16:creationId xmlns:a16="http://schemas.microsoft.com/office/drawing/2014/main" id="{002EA3B0-0566-46F0-90BB-F87371E09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294"/>
              <a:ext cx="960" cy="336"/>
            </a:xfrm>
            <a:prstGeom prst="rect">
              <a:avLst/>
            </a:prstGeom>
            <a:solidFill>
              <a:srgbClr val="CAF2CE">
                <a:alpha val="50195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5400"/>
                  </a:solidFill>
                </a:rPr>
                <a:t>B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63523" name="Line 1036">
              <a:extLst>
                <a:ext uri="{FF2B5EF4-FFF2-40B4-BE49-F238E27FC236}">
                  <a16:creationId xmlns:a16="http://schemas.microsoft.com/office/drawing/2014/main" id="{8347D12E-E888-41AF-A423-E7F1E91F3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29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24" name="Line 1037">
              <a:extLst>
                <a:ext uri="{FF2B5EF4-FFF2-40B4-BE49-F238E27FC236}">
                  <a16:creationId xmlns:a16="http://schemas.microsoft.com/office/drawing/2014/main" id="{A48C2006-81CD-4E8F-84D1-A9EE61356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29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25" name="Rectangle 1038">
              <a:extLst>
                <a:ext uri="{FF2B5EF4-FFF2-40B4-BE49-F238E27FC236}">
                  <a16:creationId xmlns:a16="http://schemas.microsoft.com/office/drawing/2014/main" id="{3910A6A4-0DBB-401E-8B0F-BF279D4F3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014"/>
              <a:ext cx="960" cy="336"/>
            </a:xfrm>
            <a:prstGeom prst="rect">
              <a:avLst/>
            </a:prstGeom>
            <a:solidFill>
              <a:srgbClr val="CAF2CE">
                <a:alpha val="50195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5400"/>
                  </a:solidFill>
                </a:rPr>
                <a:t>C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63526" name="Line 1039">
              <a:extLst>
                <a:ext uri="{FF2B5EF4-FFF2-40B4-BE49-F238E27FC236}">
                  <a16:creationId xmlns:a16="http://schemas.microsoft.com/office/drawing/2014/main" id="{665E92F6-5E1D-4FBA-A95A-E14518D5C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1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27" name="Line 1040">
              <a:extLst>
                <a:ext uri="{FF2B5EF4-FFF2-40B4-BE49-F238E27FC236}">
                  <a16:creationId xmlns:a16="http://schemas.microsoft.com/office/drawing/2014/main" id="{456124A6-E57E-4302-A6DB-1FAE02A7A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01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28" name="Rectangle 1041">
              <a:extLst>
                <a:ext uri="{FF2B5EF4-FFF2-40B4-BE49-F238E27FC236}">
                  <a16:creationId xmlns:a16="http://schemas.microsoft.com/office/drawing/2014/main" id="{88B953C2-0FF6-4429-95CB-DAD025492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734"/>
              <a:ext cx="960" cy="336"/>
            </a:xfrm>
            <a:prstGeom prst="rect">
              <a:avLst/>
            </a:prstGeom>
            <a:solidFill>
              <a:srgbClr val="CAF2CE">
                <a:alpha val="50195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005400"/>
                  </a:solidFill>
                </a:rPr>
                <a:t>F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63529" name="Line 1042">
              <a:extLst>
                <a:ext uri="{FF2B5EF4-FFF2-40B4-BE49-F238E27FC236}">
                  <a16:creationId xmlns:a16="http://schemas.microsoft.com/office/drawing/2014/main" id="{EDC35B93-95DC-45A1-8173-58CCE6C49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73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30" name="Line 1043">
              <a:extLst>
                <a:ext uri="{FF2B5EF4-FFF2-40B4-BE49-F238E27FC236}">
                  <a16:creationId xmlns:a16="http://schemas.microsoft.com/office/drawing/2014/main" id="{0594E9ED-38C4-41C6-9D89-47EC6FA24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734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31" name="Text Box 1044">
              <a:extLst>
                <a:ext uri="{FF2B5EF4-FFF2-40B4-BE49-F238E27FC236}">
                  <a16:creationId xmlns:a16="http://schemas.microsoft.com/office/drawing/2014/main" id="{5AB95955-B5BE-4A51-8328-6F0FF0314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" y="3638"/>
              <a:ext cx="30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 b="1">
                  <a:solidFill>
                    <a:srgbClr val="578963"/>
                  </a:solidFill>
                  <a:sym typeface="Symbol" panose="05050102010706020507" pitchFamily="18" charset="2"/>
                </a:rPr>
                <a:t></a:t>
              </a:r>
              <a:endParaRPr lang="en-US" altLang="zh-CN" sz="2400">
                <a:solidFill>
                  <a:srgbClr val="578963"/>
                </a:solidFill>
              </a:endParaRPr>
            </a:p>
          </p:txBody>
        </p:sp>
        <p:sp>
          <p:nvSpPr>
            <p:cNvPr id="63532" name="Text Box 1045">
              <a:extLst>
                <a:ext uri="{FF2B5EF4-FFF2-40B4-BE49-F238E27FC236}">
                  <a16:creationId xmlns:a16="http://schemas.microsoft.com/office/drawing/2014/main" id="{A2D3F50E-02BA-402B-A4AE-AF2BB3CAA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3638"/>
              <a:ext cx="30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 b="1">
                  <a:solidFill>
                    <a:srgbClr val="578963"/>
                  </a:solidFill>
                  <a:sym typeface="Symbol" panose="05050102010706020507" pitchFamily="18" charset="2"/>
                </a:rPr>
                <a:t></a:t>
              </a:r>
              <a:endParaRPr lang="en-US" altLang="zh-CN" sz="2400">
                <a:solidFill>
                  <a:srgbClr val="578963"/>
                </a:solidFill>
              </a:endParaRPr>
            </a:p>
          </p:txBody>
        </p:sp>
        <p:sp>
          <p:nvSpPr>
            <p:cNvPr id="63533" name="Text Box 1046">
              <a:extLst>
                <a:ext uri="{FF2B5EF4-FFF2-40B4-BE49-F238E27FC236}">
                  <a16:creationId xmlns:a16="http://schemas.microsoft.com/office/drawing/2014/main" id="{1E5D66C1-AFDA-41C5-914C-7CCBBD557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5" y="2918"/>
              <a:ext cx="30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 b="1">
                  <a:solidFill>
                    <a:srgbClr val="578963"/>
                  </a:solidFill>
                  <a:sym typeface="Symbol" panose="05050102010706020507" pitchFamily="18" charset="2"/>
                </a:rPr>
                <a:t></a:t>
              </a:r>
              <a:endParaRPr lang="en-US" altLang="zh-CN" sz="2400">
                <a:solidFill>
                  <a:srgbClr val="578963"/>
                </a:solidFill>
              </a:endParaRPr>
            </a:p>
          </p:txBody>
        </p:sp>
        <p:sp>
          <p:nvSpPr>
            <p:cNvPr id="63534" name="Text Box 1047">
              <a:extLst>
                <a:ext uri="{FF2B5EF4-FFF2-40B4-BE49-F238E27FC236}">
                  <a16:creationId xmlns:a16="http://schemas.microsoft.com/office/drawing/2014/main" id="{8A058CEB-4C1D-4D85-B16B-3C632FEF3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198"/>
              <a:ext cx="30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 b="1">
                  <a:solidFill>
                    <a:srgbClr val="578963"/>
                  </a:solidFill>
                  <a:sym typeface="Symbol" panose="05050102010706020507" pitchFamily="18" charset="2"/>
                </a:rPr>
                <a:t></a:t>
              </a:r>
              <a:endParaRPr lang="en-US" altLang="zh-CN" sz="2400">
                <a:solidFill>
                  <a:srgbClr val="578963"/>
                </a:solidFill>
              </a:endParaRPr>
            </a:p>
          </p:txBody>
        </p:sp>
        <p:sp>
          <p:nvSpPr>
            <p:cNvPr id="63535" name="Text Box 1048">
              <a:extLst>
                <a:ext uri="{FF2B5EF4-FFF2-40B4-BE49-F238E27FC236}">
                  <a16:creationId xmlns:a16="http://schemas.microsoft.com/office/drawing/2014/main" id="{95113B29-307E-4A90-A14B-1CDFFDF0A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908"/>
              <a:ext cx="30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 b="1">
                  <a:solidFill>
                    <a:srgbClr val="578963"/>
                  </a:solidFill>
                  <a:sym typeface="Symbol" panose="05050102010706020507" pitchFamily="18" charset="2"/>
                </a:rPr>
                <a:t></a:t>
              </a:r>
              <a:endParaRPr lang="en-US" altLang="zh-CN" sz="2400">
                <a:solidFill>
                  <a:srgbClr val="578963"/>
                </a:solidFill>
              </a:endParaRPr>
            </a:p>
          </p:txBody>
        </p:sp>
        <p:sp>
          <p:nvSpPr>
            <p:cNvPr id="63536" name="Text Box 1049">
              <a:extLst>
                <a:ext uri="{FF2B5EF4-FFF2-40B4-BE49-F238E27FC236}">
                  <a16:creationId xmlns:a16="http://schemas.microsoft.com/office/drawing/2014/main" id="{61BF73CC-BCD5-4F77-BA8D-954501A15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918"/>
              <a:ext cx="30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 b="1">
                  <a:solidFill>
                    <a:srgbClr val="578963"/>
                  </a:solidFill>
                  <a:sym typeface="Symbol" panose="05050102010706020507" pitchFamily="18" charset="2"/>
                </a:rPr>
                <a:t></a:t>
              </a:r>
              <a:endParaRPr lang="en-US" altLang="zh-CN" sz="2400">
                <a:solidFill>
                  <a:srgbClr val="578963"/>
                </a:solidFill>
              </a:endParaRPr>
            </a:p>
          </p:txBody>
        </p:sp>
        <p:sp>
          <p:nvSpPr>
            <p:cNvPr id="63537" name="Text Box 1050">
              <a:extLst>
                <a:ext uri="{FF2B5EF4-FFF2-40B4-BE49-F238E27FC236}">
                  <a16:creationId xmlns:a16="http://schemas.microsoft.com/office/drawing/2014/main" id="{D5FF44EC-6A7D-49C2-8C52-0E1DB9E0B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198"/>
              <a:ext cx="30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4000" b="1">
                  <a:solidFill>
                    <a:srgbClr val="578963"/>
                  </a:solidFill>
                  <a:sym typeface="Symbol" panose="05050102010706020507" pitchFamily="18" charset="2"/>
                </a:rPr>
                <a:t></a:t>
              </a:r>
              <a:endParaRPr lang="en-US" altLang="zh-CN" sz="2400">
                <a:solidFill>
                  <a:srgbClr val="578963"/>
                </a:solidFill>
              </a:endParaRPr>
            </a:p>
          </p:txBody>
        </p:sp>
        <p:sp>
          <p:nvSpPr>
            <p:cNvPr id="63538" name="Line 1052">
              <a:extLst>
                <a:ext uri="{FF2B5EF4-FFF2-40B4-BE49-F238E27FC236}">
                  <a16:creationId xmlns:a16="http://schemas.microsoft.com/office/drawing/2014/main" id="{E19CA7AC-593C-4C8C-8C9E-2600446AD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766"/>
              <a:ext cx="864" cy="528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39" name="Line 1053">
              <a:extLst>
                <a:ext uri="{FF2B5EF4-FFF2-40B4-BE49-F238E27FC236}">
                  <a16:creationId xmlns:a16="http://schemas.microsoft.com/office/drawing/2014/main" id="{AD645DAF-2092-4470-9405-4EE449247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438"/>
              <a:ext cx="240" cy="576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40" name="Line 1054">
              <a:extLst>
                <a:ext uri="{FF2B5EF4-FFF2-40B4-BE49-F238E27FC236}">
                  <a16:creationId xmlns:a16="http://schemas.microsoft.com/office/drawing/2014/main" id="{8CE4AB02-101B-4241-BE94-36B48A92E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38"/>
              <a:ext cx="864" cy="576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41" name="Line 1055">
              <a:extLst>
                <a:ext uri="{FF2B5EF4-FFF2-40B4-BE49-F238E27FC236}">
                  <a16:creationId xmlns:a16="http://schemas.microsoft.com/office/drawing/2014/main" id="{F30517C2-2D27-4E36-A5EF-2E1A6B014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3158"/>
              <a:ext cx="192" cy="576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42" name="Line 1059">
              <a:extLst>
                <a:ext uri="{FF2B5EF4-FFF2-40B4-BE49-F238E27FC236}">
                  <a16:creationId xmlns:a16="http://schemas.microsoft.com/office/drawing/2014/main" id="{EC15AED1-9EF0-4B31-A6EB-AAB646D96B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766"/>
              <a:ext cx="864" cy="528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7188" name="Rectangle 1060">
            <a:extLst>
              <a:ext uri="{FF2B5EF4-FFF2-40B4-BE49-F238E27FC236}">
                <a16:creationId xmlns:a16="http://schemas.microsoft.com/office/drawing/2014/main" id="{6FBC29A6-04F6-4453-BDCD-001001DEB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91310"/>
            <a:ext cx="381000" cy="533400"/>
          </a:xfrm>
          <a:prstGeom prst="rect">
            <a:avLst/>
          </a:prstGeom>
          <a:solidFill>
            <a:srgbClr val="FBE2D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sp>
        <p:nvSpPr>
          <p:cNvPr id="177189" name="Rectangle 1061">
            <a:extLst>
              <a:ext uri="{FF2B5EF4-FFF2-40B4-BE49-F238E27FC236}">
                <a16:creationId xmlns:a16="http://schemas.microsoft.com/office/drawing/2014/main" id="{CD7CE0B4-5EB6-45C1-A12A-536BB5492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491310"/>
            <a:ext cx="381000" cy="533400"/>
          </a:xfrm>
          <a:prstGeom prst="rect">
            <a:avLst/>
          </a:prstGeom>
          <a:solidFill>
            <a:srgbClr val="FBE2D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sp>
        <p:nvSpPr>
          <p:cNvPr id="177190" name="Rectangle 1062">
            <a:extLst>
              <a:ext uri="{FF2B5EF4-FFF2-40B4-BE49-F238E27FC236}">
                <a16:creationId xmlns:a16="http://schemas.microsoft.com/office/drawing/2014/main" id="{BBCE45AB-8516-4FDD-B93F-CA89CFE51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34310"/>
            <a:ext cx="381000" cy="533400"/>
          </a:xfrm>
          <a:prstGeom prst="rect">
            <a:avLst/>
          </a:prstGeom>
          <a:solidFill>
            <a:srgbClr val="FBE2D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sp>
        <p:nvSpPr>
          <p:cNvPr id="177191" name="Rectangle 1063">
            <a:extLst>
              <a:ext uri="{FF2B5EF4-FFF2-40B4-BE49-F238E27FC236}">
                <a16:creationId xmlns:a16="http://schemas.microsoft.com/office/drawing/2014/main" id="{92EA3977-0615-4E3B-B966-68CB2F6FB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634310"/>
            <a:ext cx="381000" cy="533400"/>
          </a:xfrm>
          <a:prstGeom prst="rect">
            <a:avLst/>
          </a:prstGeom>
          <a:solidFill>
            <a:srgbClr val="FBE2D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sp>
        <p:nvSpPr>
          <p:cNvPr id="177192" name="Rectangle 1064">
            <a:extLst>
              <a:ext uri="{FF2B5EF4-FFF2-40B4-BE49-F238E27FC236}">
                <a16:creationId xmlns:a16="http://schemas.microsoft.com/office/drawing/2014/main" id="{131FDEDE-CD94-436D-A7CF-B15DDC4CA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77310"/>
            <a:ext cx="381000" cy="533400"/>
          </a:xfrm>
          <a:prstGeom prst="rect">
            <a:avLst/>
          </a:prstGeom>
          <a:solidFill>
            <a:srgbClr val="FBE2D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sp>
        <p:nvSpPr>
          <p:cNvPr id="177193" name="Text Box 1065">
            <a:extLst>
              <a:ext uri="{FF2B5EF4-FFF2-40B4-BE49-F238E27FC236}">
                <a16:creationId xmlns:a16="http://schemas.microsoft.com/office/drawing/2014/main" id="{ACBC52E4-BF3E-4C1E-BBF1-4E8936A46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195911"/>
            <a:ext cx="4905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b="1">
                <a:solidFill>
                  <a:srgbClr val="990000"/>
                </a:solidFill>
                <a:sym typeface="Symbol" panose="05050102010706020507" pitchFamily="18" charset="2"/>
              </a:rPr>
              <a:t></a:t>
            </a:r>
            <a:endParaRPr lang="en-US" altLang="zh-CN" sz="2400">
              <a:solidFill>
                <a:srgbClr val="990000"/>
              </a:solidFill>
            </a:endParaRPr>
          </a:p>
        </p:txBody>
      </p:sp>
      <p:sp>
        <p:nvSpPr>
          <p:cNvPr id="177196" name="Freeform 1068">
            <a:extLst>
              <a:ext uri="{FF2B5EF4-FFF2-40B4-BE49-F238E27FC236}">
                <a16:creationId xmlns:a16="http://schemas.microsoft.com/office/drawing/2014/main" id="{CC952190-82F4-42DE-BDA2-32DF720230EA}"/>
              </a:ext>
            </a:extLst>
          </p:cNvPr>
          <p:cNvSpPr>
            <a:spLocks/>
          </p:cNvSpPr>
          <p:nvPr/>
        </p:nvSpPr>
        <p:spPr bwMode="auto">
          <a:xfrm>
            <a:off x="2247900" y="1672160"/>
            <a:ext cx="1695450" cy="1143000"/>
          </a:xfrm>
          <a:custGeom>
            <a:avLst/>
            <a:gdLst>
              <a:gd name="T0" fmla="*/ 0 w 1068"/>
              <a:gd name="T1" fmla="*/ 2147483646 h 720"/>
              <a:gd name="T2" fmla="*/ 2147483646 w 1068"/>
              <a:gd name="T3" fmla="*/ 2147483646 h 720"/>
              <a:gd name="T4" fmla="*/ 2147483646 w 1068"/>
              <a:gd name="T5" fmla="*/ 2147483646 h 720"/>
              <a:gd name="T6" fmla="*/ 2147483646 w 1068"/>
              <a:gd name="T7" fmla="*/ 2147483646 h 720"/>
              <a:gd name="T8" fmla="*/ 2147483646 w 1068"/>
              <a:gd name="T9" fmla="*/ 2147483646 h 720"/>
              <a:gd name="T10" fmla="*/ 2147483646 w 1068"/>
              <a:gd name="T11" fmla="*/ 2147483646 h 720"/>
              <a:gd name="T12" fmla="*/ 2147483646 w 1068"/>
              <a:gd name="T13" fmla="*/ 2147483646 h 720"/>
              <a:gd name="T14" fmla="*/ 2147483646 w 1068"/>
              <a:gd name="T15" fmla="*/ 2147483646 h 720"/>
              <a:gd name="T16" fmla="*/ 2147483646 w 1068"/>
              <a:gd name="T17" fmla="*/ 2147483646 h 720"/>
              <a:gd name="T18" fmla="*/ 2147483646 w 1068"/>
              <a:gd name="T19" fmla="*/ 2147483646 h 720"/>
              <a:gd name="T20" fmla="*/ 2147483646 w 1068"/>
              <a:gd name="T21" fmla="*/ 0 h 7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68"/>
              <a:gd name="T34" fmla="*/ 0 h 720"/>
              <a:gd name="T35" fmla="*/ 1068 w 1068"/>
              <a:gd name="T36" fmla="*/ 720 h 7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68" h="720">
                <a:moveTo>
                  <a:pt x="0" y="720"/>
                </a:moveTo>
                <a:cubicBezTo>
                  <a:pt x="19" y="662"/>
                  <a:pt x="44" y="534"/>
                  <a:pt x="72" y="492"/>
                </a:cubicBezTo>
                <a:cubicBezTo>
                  <a:pt x="80" y="480"/>
                  <a:pt x="90" y="469"/>
                  <a:pt x="96" y="456"/>
                </a:cubicBezTo>
                <a:cubicBezTo>
                  <a:pt x="119" y="410"/>
                  <a:pt x="123" y="390"/>
                  <a:pt x="168" y="360"/>
                </a:cubicBezTo>
                <a:cubicBezTo>
                  <a:pt x="189" y="297"/>
                  <a:pt x="165" y="346"/>
                  <a:pt x="216" y="300"/>
                </a:cubicBezTo>
                <a:cubicBezTo>
                  <a:pt x="303" y="223"/>
                  <a:pt x="271" y="237"/>
                  <a:pt x="360" y="192"/>
                </a:cubicBezTo>
                <a:cubicBezTo>
                  <a:pt x="396" y="174"/>
                  <a:pt x="431" y="148"/>
                  <a:pt x="468" y="132"/>
                </a:cubicBezTo>
                <a:cubicBezTo>
                  <a:pt x="546" y="97"/>
                  <a:pt x="637" y="78"/>
                  <a:pt x="720" y="60"/>
                </a:cubicBezTo>
                <a:cubicBezTo>
                  <a:pt x="761" y="51"/>
                  <a:pt x="798" y="27"/>
                  <a:pt x="840" y="24"/>
                </a:cubicBezTo>
                <a:cubicBezTo>
                  <a:pt x="896" y="20"/>
                  <a:pt x="952" y="16"/>
                  <a:pt x="1008" y="12"/>
                </a:cubicBezTo>
                <a:cubicBezTo>
                  <a:pt x="1028" y="8"/>
                  <a:pt x="1068" y="0"/>
                  <a:pt x="1068" y="0"/>
                </a:cubicBezTo>
              </a:path>
            </a:pathLst>
          </a:custGeom>
          <a:noFill/>
          <a:ln w="38100" cap="sq" cmpd="sng">
            <a:solidFill>
              <a:srgbClr val="990000"/>
            </a:solidFill>
            <a:prstDash val="solid"/>
            <a:round/>
            <a:headEnd type="oval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7218" name="Freeform 1090">
            <a:extLst>
              <a:ext uri="{FF2B5EF4-FFF2-40B4-BE49-F238E27FC236}">
                <a16:creationId xmlns:a16="http://schemas.microsoft.com/office/drawing/2014/main" id="{EFF775A6-2996-4616-AF05-7338465E8A7F}"/>
              </a:ext>
            </a:extLst>
          </p:cNvPr>
          <p:cNvSpPr>
            <a:spLocks/>
          </p:cNvSpPr>
          <p:nvPr/>
        </p:nvSpPr>
        <p:spPr bwMode="auto">
          <a:xfrm>
            <a:off x="5054600" y="1897585"/>
            <a:ext cx="965200" cy="914400"/>
          </a:xfrm>
          <a:custGeom>
            <a:avLst/>
            <a:gdLst>
              <a:gd name="T0" fmla="*/ 2147483646 w 608"/>
              <a:gd name="T1" fmla="*/ 0 h 576"/>
              <a:gd name="T2" fmla="*/ 2147483646 w 608"/>
              <a:gd name="T3" fmla="*/ 2147483646 h 576"/>
              <a:gd name="T4" fmla="*/ 2147483646 w 608"/>
              <a:gd name="T5" fmla="*/ 2147483646 h 576"/>
              <a:gd name="T6" fmla="*/ 2147483646 w 608"/>
              <a:gd name="T7" fmla="*/ 2147483646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576"/>
              <a:gd name="T14" fmla="*/ 608 w 608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576">
                <a:moveTo>
                  <a:pt x="32" y="0"/>
                </a:moveTo>
                <a:cubicBezTo>
                  <a:pt x="16" y="124"/>
                  <a:pt x="0" y="248"/>
                  <a:pt x="32" y="336"/>
                </a:cubicBezTo>
                <a:cubicBezTo>
                  <a:pt x="64" y="424"/>
                  <a:pt x="128" y="488"/>
                  <a:pt x="224" y="528"/>
                </a:cubicBezTo>
                <a:cubicBezTo>
                  <a:pt x="320" y="568"/>
                  <a:pt x="464" y="572"/>
                  <a:pt x="608" y="576"/>
                </a:cubicBezTo>
              </a:path>
            </a:pathLst>
          </a:custGeom>
          <a:noFill/>
          <a:ln w="38100" cap="sq" cmpd="sng">
            <a:solidFill>
              <a:srgbClr val="990000"/>
            </a:solidFill>
            <a:prstDash val="solid"/>
            <a:round/>
            <a:headEnd type="stealth" w="med" len="lg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7219" name="Freeform 1091">
            <a:extLst>
              <a:ext uri="{FF2B5EF4-FFF2-40B4-BE49-F238E27FC236}">
                <a16:creationId xmlns:a16="http://schemas.microsoft.com/office/drawing/2014/main" id="{53251F35-65FD-4367-B90C-243FE624C7B8}"/>
              </a:ext>
            </a:extLst>
          </p:cNvPr>
          <p:cNvSpPr>
            <a:spLocks/>
          </p:cNvSpPr>
          <p:nvPr/>
        </p:nvSpPr>
        <p:spPr bwMode="auto">
          <a:xfrm>
            <a:off x="2705100" y="3040585"/>
            <a:ext cx="495300" cy="914400"/>
          </a:xfrm>
          <a:custGeom>
            <a:avLst/>
            <a:gdLst>
              <a:gd name="T0" fmla="*/ 2147483646 w 312"/>
              <a:gd name="T1" fmla="*/ 0 h 576"/>
              <a:gd name="T2" fmla="*/ 2147483646 w 312"/>
              <a:gd name="T3" fmla="*/ 2147483646 h 576"/>
              <a:gd name="T4" fmla="*/ 2147483646 w 312"/>
              <a:gd name="T5" fmla="*/ 2147483646 h 576"/>
              <a:gd name="T6" fmla="*/ 2147483646 w 312"/>
              <a:gd name="T7" fmla="*/ 2147483646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312"/>
              <a:gd name="T13" fmla="*/ 0 h 576"/>
              <a:gd name="T14" fmla="*/ 312 w 312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2" h="576">
                <a:moveTo>
                  <a:pt x="312" y="0"/>
                </a:moveTo>
                <a:cubicBezTo>
                  <a:pt x="240" y="56"/>
                  <a:pt x="168" y="112"/>
                  <a:pt x="120" y="192"/>
                </a:cubicBezTo>
                <a:cubicBezTo>
                  <a:pt x="72" y="272"/>
                  <a:pt x="0" y="416"/>
                  <a:pt x="24" y="480"/>
                </a:cubicBezTo>
                <a:cubicBezTo>
                  <a:pt x="48" y="544"/>
                  <a:pt x="156" y="560"/>
                  <a:pt x="264" y="576"/>
                </a:cubicBezTo>
              </a:path>
            </a:pathLst>
          </a:custGeom>
          <a:noFill/>
          <a:ln w="38100" cap="sq" cmpd="sng">
            <a:solidFill>
              <a:srgbClr val="990000"/>
            </a:solidFill>
            <a:prstDash val="solid"/>
            <a:round/>
            <a:headEnd type="stealth" w="med" len="lg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7220" name="Freeform 1092">
            <a:extLst>
              <a:ext uri="{FF2B5EF4-FFF2-40B4-BE49-F238E27FC236}">
                <a16:creationId xmlns:a16="http://schemas.microsoft.com/office/drawing/2014/main" id="{897D1057-3745-44BE-B00D-6DB751A82FB6}"/>
              </a:ext>
            </a:extLst>
          </p:cNvPr>
          <p:cNvSpPr>
            <a:spLocks/>
          </p:cNvSpPr>
          <p:nvPr/>
        </p:nvSpPr>
        <p:spPr bwMode="auto">
          <a:xfrm>
            <a:off x="6997700" y="3040585"/>
            <a:ext cx="1003300" cy="914400"/>
          </a:xfrm>
          <a:custGeom>
            <a:avLst/>
            <a:gdLst>
              <a:gd name="T0" fmla="*/ 2147483646 w 632"/>
              <a:gd name="T1" fmla="*/ 0 h 576"/>
              <a:gd name="T2" fmla="*/ 2147483646 w 632"/>
              <a:gd name="T3" fmla="*/ 2147483646 h 576"/>
              <a:gd name="T4" fmla="*/ 2147483646 w 632"/>
              <a:gd name="T5" fmla="*/ 2147483646 h 576"/>
              <a:gd name="T6" fmla="*/ 2147483646 w 632"/>
              <a:gd name="T7" fmla="*/ 2147483646 h 576"/>
              <a:gd name="T8" fmla="*/ 2147483646 w 632"/>
              <a:gd name="T9" fmla="*/ 2147483646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2"/>
              <a:gd name="T16" fmla="*/ 0 h 576"/>
              <a:gd name="T17" fmla="*/ 632 w 632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2" h="576">
                <a:moveTo>
                  <a:pt x="8" y="0"/>
                </a:moveTo>
                <a:cubicBezTo>
                  <a:pt x="4" y="40"/>
                  <a:pt x="0" y="80"/>
                  <a:pt x="8" y="144"/>
                </a:cubicBezTo>
                <a:cubicBezTo>
                  <a:pt x="16" y="208"/>
                  <a:pt x="24" y="328"/>
                  <a:pt x="56" y="384"/>
                </a:cubicBezTo>
                <a:cubicBezTo>
                  <a:pt x="88" y="440"/>
                  <a:pt x="104" y="448"/>
                  <a:pt x="200" y="480"/>
                </a:cubicBezTo>
                <a:cubicBezTo>
                  <a:pt x="296" y="512"/>
                  <a:pt x="464" y="544"/>
                  <a:pt x="632" y="576"/>
                </a:cubicBezTo>
              </a:path>
            </a:pathLst>
          </a:custGeom>
          <a:noFill/>
          <a:ln w="38100" cap="sq" cmpd="sng">
            <a:solidFill>
              <a:srgbClr val="990000"/>
            </a:solidFill>
            <a:prstDash val="solid"/>
            <a:round/>
            <a:headEnd type="stealth" w="med" len="lg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7221" name="Freeform 1093">
            <a:extLst>
              <a:ext uri="{FF2B5EF4-FFF2-40B4-BE49-F238E27FC236}">
                <a16:creationId xmlns:a16="http://schemas.microsoft.com/office/drawing/2014/main" id="{143036CF-AF81-4C83-AAF4-E499C100FFEE}"/>
              </a:ext>
            </a:extLst>
          </p:cNvPr>
          <p:cNvSpPr>
            <a:spLocks/>
          </p:cNvSpPr>
          <p:nvPr/>
        </p:nvSpPr>
        <p:spPr bwMode="auto">
          <a:xfrm>
            <a:off x="6299200" y="4183585"/>
            <a:ext cx="1701800" cy="914400"/>
          </a:xfrm>
          <a:custGeom>
            <a:avLst/>
            <a:gdLst>
              <a:gd name="T0" fmla="*/ 2147483646 w 1072"/>
              <a:gd name="T1" fmla="*/ 0 h 576"/>
              <a:gd name="T2" fmla="*/ 2147483646 w 1072"/>
              <a:gd name="T3" fmla="*/ 2147483646 h 576"/>
              <a:gd name="T4" fmla="*/ 2147483646 w 1072"/>
              <a:gd name="T5" fmla="*/ 2147483646 h 576"/>
              <a:gd name="T6" fmla="*/ 2147483646 w 1072"/>
              <a:gd name="T7" fmla="*/ 2147483646 h 576"/>
              <a:gd name="T8" fmla="*/ 2147483646 w 1072"/>
              <a:gd name="T9" fmla="*/ 2147483646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2"/>
              <a:gd name="T16" fmla="*/ 0 h 576"/>
              <a:gd name="T17" fmla="*/ 1072 w 1072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2" h="576">
                <a:moveTo>
                  <a:pt x="1072" y="0"/>
                </a:moveTo>
                <a:cubicBezTo>
                  <a:pt x="984" y="32"/>
                  <a:pt x="896" y="64"/>
                  <a:pt x="736" y="96"/>
                </a:cubicBezTo>
                <a:cubicBezTo>
                  <a:pt x="576" y="128"/>
                  <a:pt x="224" y="128"/>
                  <a:pt x="112" y="192"/>
                </a:cubicBezTo>
                <a:cubicBezTo>
                  <a:pt x="0" y="256"/>
                  <a:pt x="0" y="416"/>
                  <a:pt x="64" y="480"/>
                </a:cubicBezTo>
                <a:cubicBezTo>
                  <a:pt x="128" y="544"/>
                  <a:pt x="312" y="560"/>
                  <a:pt x="496" y="576"/>
                </a:cubicBezTo>
              </a:path>
            </a:pathLst>
          </a:custGeom>
          <a:noFill/>
          <a:ln w="38100" cap="sq" cmpd="sng">
            <a:solidFill>
              <a:srgbClr val="990000"/>
            </a:solidFill>
            <a:prstDash val="solid"/>
            <a:round/>
            <a:headEnd type="stealth" w="med" len="lg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FEF840-FD56-47EF-8928-6ECC42BE8727}"/>
              </a:ext>
            </a:extLst>
          </p:cNvPr>
          <p:cNvSpPr txBox="1"/>
          <p:nvPr/>
        </p:nvSpPr>
        <p:spPr>
          <a:xfrm>
            <a:off x="2338477" y="5886410"/>
            <a:ext cx="7304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给定一个结点，找到其孩子和双亲都很容易。</a:t>
            </a:r>
          </a:p>
        </p:txBody>
      </p:sp>
    </p:spTree>
  </p:cSld>
  <p:clrMapOvr>
    <a:masterClrMapping/>
  </p:clrMapOvr>
  <p:transition spd="med">
    <p:pull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3">
            <a:extLst>
              <a:ext uri="{FF2B5EF4-FFF2-40B4-BE49-F238E27FC236}">
                <a16:creationId xmlns:a16="http://schemas.microsoft.com/office/drawing/2014/main" id="{026964F9-0CC8-3CEC-4A0F-99C8A4CF5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217" y="905688"/>
            <a:ext cx="7704137" cy="168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若一棵完全二叉树有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768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个结点，则该二叉树中叶结点的个数是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__</a:t>
            </a:r>
          </a:p>
          <a:p>
            <a:pPr marL="0" marR="0" lvl="0" indent="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257      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258      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384      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385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D9A57AF-21EC-15CC-EEB7-2AFAEEC7F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5876926"/>
            <a:ext cx="4679950" cy="461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2011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年全国考研题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984F17-4149-EADF-8CDA-B950C2582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247273"/>
            <a:ext cx="3603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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1F8E3-F280-BB6A-CF8C-57F49C039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2330" y="3062111"/>
            <a:ext cx="9028064" cy="170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解析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根据完全二叉树的性质，最后一个分支结点的序号为</a:t>
            </a:r>
            <a:r>
              <a:rPr lang="en-US" altLang="zh-CN" sz="1800" dirty="0">
                <a:solidFill>
                  <a:srgbClr val="004C2B"/>
                </a:solidFill>
                <a:sym typeface="Symbol" panose="05050102010706020507" pitchFamily="18" charset="2"/>
              </a:rPr>
              <a:t>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n/2</a:t>
            </a:r>
            <a:r>
              <a:rPr lang="en-US" altLang="zh-CN" sz="1800" dirty="0">
                <a:solidFill>
                  <a:srgbClr val="004C2B"/>
                </a:solidFill>
                <a:sym typeface="Symbol" panose="05050102010706020507" pitchFamily="18" charset="2"/>
              </a:rPr>
              <a:t></a:t>
            </a:r>
            <a:r>
              <a:rPr lang="en-US" altLang="zh-CN" sz="1800" dirty="0">
                <a:solidFill>
                  <a:srgbClr val="004C2B"/>
                </a:solidFill>
              </a:rPr>
              <a:t> 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004C2B"/>
                </a:solidFill>
                <a:sym typeface="Symbol" panose="05050102010706020507" pitchFamily="18" charset="2"/>
              </a:rPr>
              <a:t> 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768/2 </a:t>
            </a:r>
            <a:r>
              <a:rPr lang="en-US" altLang="zh-CN" sz="1800" dirty="0">
                <a:solidFill>
                  <a:srgbClr val="004C2B"/>
                </a:solidFill>
                <a:sym typeface="Symbol" panose="05050102010706020507" pitchFamily="18" charset="2"/>
              </a:rPr>
              <a:t></a:t>
            </a:r>
            <a:r>
              <a:rPr lang="en-US" altLang="zh-CN" sz="1800" dirty="0">
                <a:solidFill>
                  <a:srgbClr val="004C2B"/>
                </a:solidFill>
              </a:rPr>
              <a:t> 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=384, 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故叶子结点的个数为 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768 - 384 = 384 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kumimoji="0" lang="en-US" altLang="zh-CN" sz="1800" b="1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或者：由二叉树的性质 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n=n0 + n1 + n2 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 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n0 = n2 + 1 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可知， 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n=2n0 – 1 + n1, 2n0 – 1 + n1=768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，显然 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n1= 1, 2n0 =768, 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则 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n0 =384 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68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3">
            <a:extLst>
              <a:ext uri="{FF2B5EF4-FFF2-40B4-BE49-F238E27FC236}">
                <a16:creationId xmlns:a16="http://schemas.microsoft.com/office/drawing/2014/main" id="{026964F9-0CC8-3CEC-4A0F-99C8A4CF5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345" y="728842"/>
            <a:ext cx="9028064" cy="2249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任意一棵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高度为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且有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个结点的二叉树，若采用顺序存储结构保存，每个结点占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个存储单元（仅存放结点的数据信息），则存放该二叉树需要的存储单元数量至少是（ ）</a:t>
            </a:r>
          </a:p>
          <a:p>
            <a:pPr marL="0" marR="0" lvl="0" indent="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A. 31      B. 16        C. 15      D. 10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D9A57AF-21EC-15CC-EEB7-2AFAEEC7F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5876926"/>
            <a:ext cx="4679950" cy="461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2020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年全国考研题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984F17-4149-EADF-8CDA-B950C2582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337" y="2654691"/>
            <a:ext cx="3603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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1F8E3-F280-BB6A-CF8C-57F49C039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539" y="3782278"/>
            <a:ext cx="9028064" cy="129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解析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二叉树采用顺序存储时，用数组下标来表示结点之间的父子关系。对于一棵高度为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 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的二叉树，为了满足任意性，其 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1〜5 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层的所有结点都要被存储起来，即考虑为一棵高度为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的满二叉树，总共需要存储单元的数量为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 + 2 + 4 + 8 + 16 = 31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94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3">
            <a:extLst>
              <a:ext uri="{FF2B5EF4-FFF2-40B4-BE49-F238E27FC236}">
                <a16:creationId xmlns:a16="http://schemas.microsoft.com/office/drawing/2014/main" id="{026964F9-0CC8-3CEC-4A0F-99C8A4CF5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345" y="728842"/>
            <a:ext cx="9028064" cy="169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若三叉树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中有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244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个结点（叶结点的高度为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，则高度至少是（ ） 。</a:t>
            </a:r>
          </a:p>
          <a:p>
            <a:pPr marL="0" marR="0" lvl="0" indent="0" algn="l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A.8     B.7      C.6      D.5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D9A57AF-21EC-15CC-EEB7-2AFAEEC7F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5876926"/>
            <a:ext cx="4679950" cy="461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2022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" pitchFamily="49" charset="-122"/>
                <a:cs typeface="Times New Roman" pitchFamily="18" charset="0"/>
              </a:rPr>
              <a:t>年全国考研题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984F17-4149-EADF-8CDA-B950C2582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250" y="2100692"/>
            <a:ext cx="3603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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1F8E3-F280-BB6A-CF8C-57F49C039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0485" y="3223185"/>
            <a:ext cx="9028064" cy="170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685800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解析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高度要低，则每层都是满的（除最底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层）。</a:t>
            </a:r>
            <a:endParaRPr kumimoji="0" lang="en-US" altLang="zh-CN" sz="1800" b="1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第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层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个，第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层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个，第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层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9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个，。。。，第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h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层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kumimoji="0" lang="en-US" altLang="zh-CN" sz="1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h-1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个，则高度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h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的满三叉树共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1+3+9+…+ 3</a:t>
            </a:r>
            <a:r>
              <a:rPr kumimoji="0" lang="en-US" altLang="zh-CN" sz="1800" b="1" baseline="30000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h-1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=(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kumimoji="0" lang="en-US" altLang="zh-CN" sz="1800" b="1" baseline="30000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h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-1)/2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而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(3</a:t>
            </a:r>
            <a:r>
              <a:rPr kumimoji="0" lang="en-US" altLang="zh-CN" sz="1800" b="1" baseline="30000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-1)/2 &lt; 244 &lt; (3</a:t>
            </a:r>
            <a:r>
              <a:rPr kumimoji="0" lang="en-US" altLang="zh-CN" sz="1800" b="1" baseline="30000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-1)/2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，则共</a:t>
            </a:r>
            <a:r>
              <a:rPr kumimoji="0"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</a:t>
            </a:r>
            <a:r>
              <a:rPr kumimoji="0" lang="zh-CN" alt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层。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93" name="Rectangle 37">
            <a:extLst>
              <a:ext uri="{FF2B5EF4-FFF2-40B4-BE49-F238E27FC236}">
                <a16:creationId xmlns:a16="http://schemas.microsoft.com/office/drawing/2014/main" id="{CE9FD721-3A80-49A1-AD03-DB7621CB9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505200"/>
            <a:ext cx="2743200" cy="32766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 cap="sq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sp>
        <p:nvSpPr>
          <p:cNvPr id="45092" name="Rectangle 36">
            <a:extLst>
              <a:ext uri="{FF2B5EF4-FFF2-40B4-BE49-F238E27FC236}">
                <a16:creationId xmlns:a16="http://schemas.microsoft.com/office/drawing/2014/main" id="{188C6D30-A8BB-44E6-A5B3-78B4507A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581400"/>
            <a:ext cx="2514600" cy="2514600"/>
          </a:xfrm>
          <a:prstGeom prst="rect">
            <a:avLst/>
          </a:prstGeom>
          <a:solidFill>
            <a:srgbClr val="CAF2CE">
              <a:alpha val="50195"/>
            </a:srgbClr>
          </a:solidFill>
          <a:ln w="38100" cap="sq">
            <a:solidFill>
              <a:srgbClr val="00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sp>
        <p:nvSpPr>
          <p:cNvPr id="39940" name="Text Box 2">
            <a:extLst>
              <a:ext uri="{FF2B5EF4-FFF2-40B4-BE49-F238E27FC236}">
                <a16:creationId xmlns:a16="http://schemas.microsoft.com/office/drawing/2014/main" id="{11F11905-D25D-4CB3-85BF-80E4960EA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52401"/>
            <a:ext cx="8367623" cy="1838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二叉树或为空树；或是由一个根结点加上至多两棵分别称为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左子树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右子树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的、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互不交的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二叉树组成。</a:t>
            </a:r>
            <a:endParaRPr lang="en-US" altLang="zh-CN" sz="2400" dirty="0">
              <a:solidFill>
                <a:srgbClr val="333333"/>
              </a:solidFill>
              <a:ea typeface="楷体_GB2312" pitchFamily="49" charset="-122"/>
            </a:endParaRPr>
          </a:p>
          <a:p>
            <a:pPr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每个节点至多有两个分支</a:t>
            </a:r>
            <a:r>
              <a:rPr lang="zh-CN" altLang="en-US" sz="2400" dirty="0">
                <a:solidFill>
                  <a:srgbClr val="333333"/>
                </a:solidFill>
              </a:rPr>
              <a:t>；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分支有次序</a:t>
            </a:r>
            <a:r>
              <a:rPr lang="zh-CN" altLang="en-US" sz="2400" dirty="0">
                <a:solidFill>
                  <a:srgbClr val="333333"/>
                </a:solidFill>
              </a:rPr>
              <a:t>。</a:t>
            </a:r>
          </a:p>
        </p:txBody>
      </p:sp>
      <p:sp>
        <p:nvSpPr>
          <p:cNvPr id="45100" name="Rectangle 44">
            <a:extLst>
              <a:ext uri="{FF2B5EF4-FFF2-40B4-BE49-F238E27FC236}">
                <a16:creationId xmlns:a16="http://schemas.microsoft.com/office/drawing/2014/main" id="{AE122E27-63D4-4DAD-A137-DEA431888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2286000" cy="2362200"/>
          </a:xfrm>
          <a:prstGeom prst="rect">
            <a:avLst/>
          </a:prstGeom>
          <a:solidFill>
            <a:srgbClr val="CC99FF">
              <a:alpha val="50195"/>
            </a:srgbClr>
          </a:solidFill>
          <a:ln w="38100" cap="sq">
            <a:solidFill>
              <a:srgbClr val="800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sp>
        <p:nvSpPr>
          <p:cNvPr id="45102" name="Rectangle 46">
            <a:extLst>
              <a:ext uri="{FF2B5EF4-FFF2-40B4-BE49-F238E27FC236}">
                <a16:creationId xmlns:a16="http://schemas.microsoft.com/office/drawing/2014/main" id="{E27BB6CA-3676-4140-967A-F3D87C543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105400"/>
            <a:ext cx="1828800" cy="152400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99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grpSp>
        <p:nvGrpSpPr>
          <p:cNvPr id="2" name="Group 47">
            <a:extLst>
              <a:ext uri="{FF2B5EF4-FFF2-40B4-BE49-F238E27FC236}">
                <a16:creationId xmlns:a16="http://schemas.microsoft.com/office/drawing/2014/main" id="{E095ED49-682E-496E-8EF3-AEA233200B1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971800"/>
            <a:ext cx="5638800" cy="3505200"/>
            <a:chOff x="1344" y="1872"/>
            <a:chExt cx="3552" cy="2208"/>
          </a:xfrm>
        </p:grpSpPr>
        <p:sp>
          <p:nvSpPr>
            <p:cNvPr id="39952" name="Oval 3">
              <a:extLst>
                <a:ext uri="{FF2B5EF4-FFF2-40B4-BE49-F238E27FC236}">
                  <a16:creationId xmlns:a16="http://schemas.microsoft.com/office/drawing/2014/main" id="{AA49122A-474F-4D34-82E5-530509BAF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872"/>
              <a:ext cx="288" cy="24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FF0000"/>
                  </a:solidFill>
                </a:rPr>
                <a:t>A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39953" name="Oval 4">
              <a:extLst>
                <a:ext uri="{FF2B5EF4-FFF2-40B4-BE49-F238E27FC236}">
                  <a16:creationId xmlns:a16="http://schemas.microsoft.com/office/drawing/2014/main" id="{57F1E86B-1E99-40E6-B37B-F72FC320C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352"/>
              <a:ext cx="288" cy="24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578963"/>
                  </a:solidFill>
                </a:rPr>
                <a:t>B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39954" name="Oval 5">
              <a:extLst>
                <a:ext uri="{FF2B5EF4-FFF2-40B4-BE49-F238E27FC236}">
                  <a16:creationId xmlns:a16="http://schemas.microsoft.com/office/drawing/2014/main" id="{DB4F1E1F-B9B4-48ED-8EA0-DA76A6BA7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832"/>
              <a:ext cx="288" cy="24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578963"/>
                  </a:solidFill>
                </a:rPr>
                <a:t>C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39955" name="Oval 6">
              <a:extLst>
                <a:ext uri="{FF2B5EF4-FFF2-40B4-BE49-F238E27FC236}">
                  <a16:creationId xmlns:a16="http://schemas.microsoft.com/office/drawing/2014/main" id="{172FB2B7-0DF1-4AC1-9476-99C687E89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360"/>
              <a:ext cx="288" cy="24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578963"/>
                  </a:solidFill>
                </a:rPr>
                <a:t>D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39956" name="Oval 7">
              <a:extLst>
                <a:ext uri="{FF2B5EF4-FFF2-40B4-BE49-F238E27FC236}">
                  <a16:creationId xmlns:a16="http://schemas.microsoft.com/office/drawing/2014/main" id="{B57AA317-1D78-4A64-A20A-641C77857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352"/>
              <a:ext cx="288" cy="24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333399"/>
                  </a:solidFill>
                </a:rPr>
                <a:t>E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39957" name="Oval 8">
              <a:extLst>
                <a:ext uri="{FF2B5EF4-FFF2-40B4-BE49-F238E27FC236}">
                  <a16:creationId xmlns:a16="http://schemas.microsoft.com/office/drawing/2014/main" id="{064E72AF-7631-4FAA-9DAA-EC14989F2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832"/>
              <a:ext cx="288" cy="24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333399"/>
                  </a:solidFill>
                </a:rPr>
                <a:t>F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39958" name="Oval 9">
              <a:extLst>
                <a:ext uri="{FF2B5EF4-FFF2-40B4-BE49-F238E27FC236}">
                  <a16:creationId xmlns:a16="http://schemas.microsoft.com/office/drawing/2014/main" id="{E117ABCC-9281-4B5C-8D2F-91AA4DB69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312"/>
              <a:ext cx="288" cy="24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333399"/>
                  </a:solidFill>
                </a:rPr>
                <a:t>G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39959" name="Oval 10">
              <a:extLst>
                <a:ext uri="{FF2B5EF4-FFF2-40B4-BE49-F238E27FC236}">
                  <a16:creationId xmlns:a16="http://schemas.microsoft.com/office/drawing/2014/main" id="{219258E4-53D2-4C26-A949-BCC8E8406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840"/>
              <a:ext cx="288" cy="24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333399"/>
                  </a:solidFill>
                </a:rPr>
                <a:t>H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39960" name="Oval 14">
              <a:extLst>
                <a:ext uri="{FF2B5EF4-FFF2-40B4-BE49-F238E27FC236}">
                  <a16:creationId xmlns:a16="http://schemas.microsoft.com/office/drawing/2014/main" id="{594C55F1-2086-45B1-8CA7-AAE58243B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840"/>
              <a:ext cx="288" cy="24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600" b="1">
                  <a:solidFill>
                    <a:srgbClr val="333399"/>
                  </a:solidFill>
                </a:rPr>
                <a:t>K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39961" name="Line 28">
              <a:extLst>
                <a:ext uri="{FF2B5EF4-FFF2-40B4-BE49-F238E27FC236}">
                  <a16:creationId xmlns:a16="http://schemas.microsoft.com/office/drawing/2014/main" id="{850B1E92-0CBF-4AE1-9625-813D68E470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1968"/>
              <a:ext cx="1248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62" name="Line 29">
              <a:extLst>
                <a:ext uri="{FF2B5EF4-FFF2-40B4-BE49-F238E27FC236}">
                  <a16:creationId xmlns:a16="http://schemas.microsoft.com/office/drawing/2014/main" id="{52D4BFFA-E2E2-4F10-A62F-EBAAD1A8E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448"/>
              <a:ext cx="768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63" name="Line 30">
              <a:extLst>
                <a:ext uri="{FF2B5EF4-FFF2-40B4-BE49-F238E27FC236}">
                  <a16:creationId xmlns:a16="http://schemas.microsoft.com/office/drawing/2014/main" id="{06C27C3A-DDE5-4399-B25A-F5D879659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2928"/>
              <a:ext cx="288" cy="43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64" name="Line 31">
              <a:extLst>
                <a:ext uri="{FF2B5EF4-FFF2-40B4-BE49-F238E27FC236}">
                  <a16:creationId xmlns:a16="http://schemas.microsoft.com/office/drawing/2014/main" id="{77361CFB-7A19-4A66-9232-1DF77B4E5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016"/>
              <a:ext cx="816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65" name="Line 32">
              <a:extLst>
                <a:ext uri="{FF2B5EF4-FFF2-40B4-BE49-F238E27FC236}">
                  <a16:creationId xmlns:a16="http://schemas.microsoft.com/office/drawing/2014/main" id="{368F76D9-6167-43CA-AC2E-717C44BD3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448"/>
              <a:ext cx="768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66" name="Line 33">
              <a:extLst>
                <a:ext uri="{FF2B5EF4-FFF2-40B4-BE49-F238E27FC236}">
                  <a16:creationId xmlns:a16="http://schemas.microsoft.com/office/drawing/2014/main" id="{A3C3CDE4-627D-4953-8BB7-F08308B97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2928"/>
              <a:ext cx="288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67" name="Line 34">
              <a:extLst>
                <a:ext uri="{FF2B5EF4-FFF2-40B4-BE49-F238E27FC236}">
                  <a16:creationId xmlns:a16="http://schemas.microsoft.com/office/drawing/2014/main" id="{BD6A4D61-0883-45B1-930A-1B37A9722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3408"/>
              <a:ext cx="192" cy="43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68" name="Line 35">
              <a:extLst>
                <a:ext uri="{FF2B5EF4-FFF2-40B4-BE49-F238E27FC236}">
                  <a16:creationId xmlns:a16="http://schemas.microsoft.com/office/drawing/2014/main" id="{42913A31-2450-49D0-AC3C-EEE10405D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408"/>
              <a:ext cx="192" cy="43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096" name="AutoShape 40">
            <a:extLst>
              <a:ext uri="{FF2B5EF4-FFF2-40B4-BE49-F238E27FC236}">
                <a16:creationId xmlns:a16="http://schemas.microsoft.com/office/drawing/2014/main" id="{9E9082EB-58A7-41A0-BEED-843CA1D8B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19400"/>
            <a:ext cx="1371600" cy="457200"/>
          </a:xfrm>
          <a:prstGeom prst="wedgeRoundRectCallout">
            <a:avLst>
              <a:gd name="adj1" fmla="val 196181"/>
              <a:gd name="adj2" fmla="val -6597"/>
              <a:gd name="adj3" fmla="val 16667"/>
            </a:avLst>
          </a:prstGeom>
          <a:solidFill>
            <a:srgbClr val="FBE2D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根结点</a:t>
            </a:r>
            <a:endParaRPr lang="zh-CN" altLang="en-US" sz="2400">
              <a:solidFill>
                <a:srgbClr val="333333"/>
              </a:solidFill>
            </a:endParaRPr>
          </a:p>
        </p:txBody>
      </p:sp>
      <p:sp>
        <p:nvSpPr>
          <p:cNvPr id="45097" name="AutoShape 41">
            <a:extLst>
              <a:ext uri="{FF2B5EF4-FFF2-40B4-BE49-F238E27FC236}">
                <a16:creationId xmlns:a16="http://schemas.microsoft.com/office/drawing/2014/main" id="{5CEB7662-8CCF-45C5-B6C1-06ACFBDCE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715000"/>
            <a:ext cx="1295400" cy="533400"/>
          </a:xfrm>
          <a:prstGeom prst="wedgeRoundRectCallout">
            <a:avLst>
              <a:gd name="adj1" fmla="val 75981"/>
              <a:gd name="adj2" fmla="val -182440"/>
              <a:gd name="adj3" fmla="val 16667"/>
            </a:avLst>
          </a:prstGeom>
          <a:solidFill>
            <a:srgbClr val="CAF2CE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>
                <a:solidFill>
                  <a:srgbClr val="005400"/>
                </a:solidFill>
                <a:ea typeface="楷体_GB2312" pitchFamily="49" charset="-122"/>
              </a:rPr>
              <a:t>左子树</a:t>
            </a:r>
            <a:endParaRPr lang="zh-CN" altLang="en-US" sz="2400">
              <a:solidFill>
                <a:srgbClr val="333333"/>
              </a:solidFill>
            </a:endParaRPr>
          </a:p>
        </p:txBody>
      </p:sp>
      <p:sp>
        <p:nvSpPr>
          <p:cNvPr id="45098" name="AutoShape 42">
            <a:extLst>
              <a:ext uri="{FF2B5EF4-FFF2-40B4-BE49-F238E27FC236}">
                <a16:creationId xmlns:a16="http://schemas.microsoft.com/office/drawing/2014/main" id="{5CA48C6A-F5FA-4580-A0BC-8BE4279E9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2438400"/>
            <a:ext cx="1447800" cy="533400"/>
          </a:xfrm>
          <a:prstGeom prst="wedgeRoundRectCallout">
            <a:avLst>
              <a:gd name="adj1" fmla="val -85199"/>
              <a:gd name="adj2" fmla="val 127977"/>
              <a:gd name="adj3" fmla="val 16667"/>
            </a:avLst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右子树</a:t>
            </a:r>
            <a:endParaRPr lang="zh-CN" altLang="en-US" sz="2400">
              <a:solidFill>
                <a:srgbClr val="333333"/>
              </a:solidFill>
            </a:endParaRPr>
          </a:p>
        </p:txBody>
      </p:sp>
      <p:sp>
        <p:nvSpPr>
          <p:cNvPr id="45099" name="Oval 43">
            <a:extLst>
              <a:ext uri="{FF2B5EF4-FFF2-40B4-BE49-F238E27FC236}">
                <a16:creationId xmlns:a16="http://schemas.microsoft.com/office/drawing/2014/main" id="{1A3E3C53-A365-4611-BB73-8691D4D89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733800"/>
            <a:ext cx="457200" cy="381000"/>
          </a:xfrm>
          <a:prstGeom prst="ellipse">
            <a:avLst/>
          </a:prstGeom>
          <a:solidFill>
            <a:srgbClr val="800080">
              <a:alpha val="50195"/>
            </a:srgbClr>
          </a:solidFill>
          <a:ln w="25400" cap="sq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CC"/>
                </a:solidFill>
              </a:rPr>
              <a:t>E</a:t>
            </a:r>
            <a:endParaRPr lang="en-US" altLang="zh-CN" sz="2400">
              <a:solidFill>
                <a:srgbClr val="9900CC"/>
              </a:solidFill>
            </a:endParaRPr>
          </a:p>
        </p:txBody>
      </p:sp>
      <p:sp>
        <p:nvSpPr>
          <p:cNvPr id="45101" name="Oval 45">
            <a:extLst>
              <a:ext uri="{FF2B5EF4-FFF2-40B4-BE49-F238E27FC236}">
                <a16:creationId xmlns:a16="http://schemas.microsoft.com/office/drawing/2014/main" id="{BE7A0DDC-A09C-4EDE-97A7-3B33AD145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4495800"/>
            <a:ext cx="457200" cy="381000"/>
          </a:xfrm>
          <a:prstGeom prst="ellipse">
            <a:avLst/>
          </a:prstGeom>
          <a:solidFill>
            <a:srgbClr val="990000">
              <a:alpha val="50195"/>
            </a:srgbClr>
          </a:solidFill>
          <a:ln w="25400" cap="sq">
            <a:solidFill>
              <a:srgbClr val="99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00"/>
                </a:solidFill>
              </a:rPr>
              <a:t>F</a:t>
            </a:r>
            <a:endParaRPr lang="en-US" altLang="zh-CN" sz="2400">
              <a:solidFill>
                <a:srgbClr val="990000"/>
              </a:solidFill>
            </a:endParaRPr>
          </a:p>
        </p:txBody>
      </p:sp>
      <p:sp>
        <p:nvSpPr>
          <p:cNvPr id="45104" name="Oval 48">
            <a:extLst>
              <a:ext uri="{FF2B5EF4-FFF2-40B4-BE49-F238E27FC236}">
                <a16:creationId xmlns:a16="http://schemas.microsoft.com/office/drawing/2014/main" id="{8A9871F7-2450-49D7-8FB2-3E9DB7F5C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257800"/>
            <a:ext cx="457200" cy="381000"/>
          </a:xfrm>
          <a:prstGeom prst="ellipse">
            <a:avLst/>
          </a:prstGeom>
          <a:solidFill>
            <a:srgbClr val="FF99CC">
              <a:alpha val="50195"/>
            </a:srgbClr>
          </a:solidFill>
          <a:ln w="25400" cap="sq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>
                <a:solidFill>
                  <a:srgbClr val="990000"/>
                </a:solidFill>
              </a:rPr>
              <a:t>G</a:t>
            </a:r>
            <a:endParaRPr lang="en-US" altLang="zh-CN" sz="2400">
              <a:solidFill>
                <a:srgbClr val="990000"/>
              </a:solidFill>
            </a:endParaRPr>
          </a:p>
        </p:txBody>
      </p:sp>
      <p:sp>
        <p:nvSpPr>
          <p:cNvPr id="45105" name="Rectangle 49">
            <a:extLst>
              <a:ext uri="{FF2B5EF4-FFF2-40B4-BE49-F238E27FC236}">
                <a16:creationId xmlns:a16="http://schemas.microsoft.com/office/drawing/2014/main" id="{3304BCD4-D2BD-4168-A2D7-2FEC151DC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943600"/>
            <a:ext cx="609600" cy="609600"/>
          </a:xfrm>
          <a:prstGeom prst="rect">
            <a:avLst/>
          </a:prstGeom>
          <a:noFill/>
          <a:ln w="2540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sp>
        <p:nvSpPr>
          <p:cNvPr id="45106" name="Rectangle 50">
            <a:extLst>
              <a:ext uri="{FF2B5EF4-FFF2-40B4-BE49-F238E27FC236}">
                <a16:creationId xmlns:a16="http://schemas.microsoft.com/office/drawing/2014/main" id="{EC94A7ED-C3C1-41F1-8FD8-EF92905DD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5943600"/>
            <a:ext cx="609600" cy="609600"/>
          </a:xfrm>
          <a:prstGeom prst="rect">
            <a:avLst/>
          </a:prstGeom>
          <a:noFill/>
          <a:ln w="2540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96" grpId="0" animBg="1" autoUpdateAnimBg="0"/>
      <p:bldP spid="45097" grpId="0" animBg="1" autoUpdateAnimBg="0"/>
      <p:bldP spid="45098" grpId="0" animBg="1" autoUpdateAnimBg="0"/>
      <p:bldP spid="45099" grpId="0" animBg="1" autoUpdateAnimBg="0"/>
      <p:bldP spid="45101" grpId="0" animBg="1" autoUpdateAnimBg="0"/>
      <p:bldP spid="4510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E55227AD-B384-475E-ACA3-EDF0BAAE7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76200"/>
            <a:ext cx="5230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b="1">
                <a:solidFill>
                  <a:srgbClr val="333399"/>
                </a:solidFill>
                <a:ea typeface="隶书" panose="02010509060101010101" pitchFamily="49" charset="-122"/>
              </a:rPr>
              <a:t>二叉树的五种基本形态：</a:t>
            </a:r>
            <a:endParaRPr lang="zh-CN" altLang="en-US" sz="3600">
              <a:solidFill>
                <a:srgbClr val="333333"/>
              </a:solidFill>
              <a:ea typeface="隶书" panose="020105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4B81BE-51D3-4F4E-B277-C6730DC51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93" y="1593062"/>
            <a:ext cx="10470414" cy="2875421"/>
          </a:xfrm>
          <a:prstGeom prst="rect">
            <a:avLst/>
          </a:prstGeom>
        </p:spPr>
      </p:pic>
    </p:spTree>
  </p:cSld>
  <p:clrMapOvr>
    <a:masterClrMapping/>
  </p:clrMapOvr>
  <p:transition spd="med"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2238348" y="1214423"/>
            <a:ext cx="507209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/>
              </a:rPr>
              <a:t> </a:t>
            </a:r>
            <a:r>
              <a:rPr kumimoji="1" lang="zh-CN" altLang="en-US" sz="2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满</a:t>
            </a:r>
            <a:r>
              <a:rPr kumimoji="1" lang="zh-CN" altLang="en-US" sz="2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二叉树</a:t>
            </a:r>
            <a:r>
              <a:rPr kumimoji="1"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：在一棵二叉树中：　　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2166910" y="2928934"/>
            <a:ext cx="7143800" cy="3000396"/>
            <a:chOff x="642910" y="2928934"/>
            <a:chExt cx="7858180" cy="3286148"/>
          </a:xfrm>
        </p:grpSpPr>
        <p:sp>
          <p:nvSpPr>
            <p:cNvPr id="4" name="椭圆 3"/>
            <p:cNvSpPr/>
            <p:nvPr/>
          </p:nvSpPr>
          <p:spPr>
            <a:xfrm>
              <a:off x="4357686" y="300037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29058" y="2928934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0010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H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910" y="5699216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8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0023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I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42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9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00166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D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2976" y="478632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>
              <a:stCxn id="10" idx="3"/>
              <a:endCxn id="6" idx="0"/>
            </p:cNvCxnSpPr>
            <p:nvPr/>
          </p:nvCxnSpPr>
          <p:spPr>
            <a:xfrm rot="5400000">
              <a:off x="119655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5"/>
              <a:endCxn id="8" idx="0"/>
            </p:cNvCxnSpPr>
            <p:nvPr/>
          </p:nvCxnSpPr>
          <p:spPr>
            <a:xfrm rot="16200000" flipH="1">
              <a:off x="1873421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300036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J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43174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10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000496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K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43306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11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00430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E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07626" y="4728491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5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22" name="直接连接符 21"/>
            <p:cNvCxnSpPr>
              <a:stCxn id="20" idx="3"/>
              <a:endCxn id="16" idx="0"/>
            </p:cNvCxnSpPr>
            <p:nvPr/>
          </p:nvCxnSpPr>
          <p:spPr>
            <a:xfrm rot="5400000">
              <a:off x="319681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0" idx="5"/>
              <a:endCxn id="18" idx="0"/>
            </p:cNvCxnSpPr>
            <p:nvPr/>
          </p:nvCxnSpPr>
          <p:spPr>
            <a:xfrm rot="16200000" flipH="1">
              <a:off x="387368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2428860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B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71670" y="4000504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10" idx="7"/>
            </p:cNvCxnSpPr>
            <p:nvPr/>
          </p:nvCxnSpPr>
          <p:spPr>
            <a:xfrm rot="5400000">
              <a:off x="1998437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031162" y="43487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5000628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L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3438" y="5572140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12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00076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M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3570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13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500694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F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43504" y="478632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6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36" name="直接连接符 35"/>
            <p:cNvCxnSpPr>
              <a:stCxn id="34" idx="3"/>
              <a:endCxn id="30" idx="0"/>
            </p:cNvCxnSpPr>
            <p:nvPr/>
          </p:nvCxnSpPr>
          <p:spPr>
            <a:xfrm rot="5400000">
              <a:off x="519708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4" idx="5"/>
              <a:endCxn id="32" idx="0"/>
            </p:cNvCxnSpPr>
            <p:nvPr/>
          </p:nvCxnSpPr>
          <p:spPr>
            <a:xfrm rot="16200000" flipH="1">
              <a:off x="587394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700089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N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43702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14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00102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O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43834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15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500958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G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43768" y="478632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44" name="直接连接符 43"/>
            <p:cNvCxnSpPr>
              <a:stCxn id="42" idx="3"/>
              <a:endCxn id="38" idx="0"/>
            </p:cNvCxnSpPr>
            <p:nvPr/>
          </p:nvCxnSpPr>
          <p:spPr>
            <a:xfrm rot="5400000">
              <a:off x="7197347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2" idx="5"/>
              <a:endCxn id="40" idx="0"/>
            </p:cNvCxnSpPr>
            <p:nvPr/>
          </p:nvCxnSpPr>
          <p:spPr>
            <a:xfrm rot="16200000" flipH="1">
              <a:off x="787421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6429388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C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58016" y="3929066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48" name="直接连接符 47"/>
            <p:cNvCxnSpPr>
              <a:stCxn id="46" idx="3"/>
              <a:endCxn id="34" idx="7"/>
            </p:cNvCxnSpPr>
            <p:nvPr/>
          </p:nvCxnSpPr>
          <p:spPr>
            <a:xfrm rot="5400000">
              <a:off x="5998965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6200000" flipH="1">
              <a:off x="7065028" y="43233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" idx="2"/>
              <a:endCxn id="24" idx="7"/>
            </p:cNvCxnSpPr>
            <p:nvPr/>
          </p:nvCxnSpPr>
          <p:spPr>
            <a:xfrm rot="10800000" flipV="1">
              <a:off x="2855694" y="3250405"/>
              <a:ext cx="1501993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" idx="6"/>
              <a:endCxn id="46" idx="1"/>
            </p:cNvCxnSpPr>
            <p:nvPr/>
          </p:nvCxnSpPr>
          <p:spPr>
            <a:xfrm>
              <a:off x="4857752" y="3250405"/>
              <a:ext cx="1644869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3644551" y="187890"/>
            <a:ext cx="364333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两种特殊的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二叉树</a:t>
            </a:r>
            <a:endParaRPr lang="zh-CN" altLang="en-US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09984" y="1643051"/>
            <a:ext cx="5929354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0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如果所有分支结点都是双分支结点</a:t>
            </a:r>
            <a:r>
              <a:rPr kumimoji="1" lang="en-US" altLang="zh-CN" sz="20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0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并且叶结点都集中在二叉树的最下一层。</a:t>
            </a:r>
            <a:endParaRPr lang="zh-CN" altLang="en-US" sz="2000" b="1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309787" y="3000372"/>
            <a:ext cx="2844531" cy="2500330"/>
            <a:chOff x="785786" y="3000372"/>
            <a:chExt cx="2844531" cy="2500330"/>
          </a:xfrm>
        </p:grpSpPr>
        <p:sp>
          <p:nvSpPr>
            <p:cNvPr id="61" name="TextBox 60"/>
            <p:cNvSpPr txBox="1"/>
            <p:nvPr/>
          </p:nvSpPr>
          <p:spPr>
            <a:xfrm>
              <a:off x="785786" y="3000372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层序编号</a:t>
              </a:r>
            </a:p>
          </p:txBody>
        </p:sp>
        <p:cxnSp>
          <p:nvCxnSpPr>
            <p:cNvPr id="63" name="直接箭头连接符 62"/>
            <p:cNvCxnSpPr>
              <a:stCxn id="61" idx="3"/>
              <a:endCxn id="5" idx="1"/>
            </p:cNvCxnSpPr>
            <p:nvPr/>
          </p:nvCxnSpPr>
          <p:spPr>
            <a:xfrm flipV="1">
              <a:off x="2143108" y="3069441"/>
              <a:ext cx="1487209" cy="13098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endCxn id="25" idx="0"/>
            </p:cNvCxnSpPr>
            <p:nvPr/>
          </p:nvCxnSpPr>
          <p:spPr>
            <a:xfrm rot="16200000" flipH="1">
              <a:off x="1757823" y="3528533"/>
              <a:ext cx="549762" cy="20782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endCxn id="11" idx="0"/>
            </p:cNvCxnSpPr>
            <p:nvPr/>
          </p:nvCxnSpPr>
          <p:spPr>
            <a:xfrm rot="5400000">
              <a:off x="798351" y="3994433"/>
              <a:ext cx="1124372" cy="13638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rot="5400000">
              <a:off x="-35751" y="4393413"/>
              <a:ext cx="2000264" cy="21431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9"/>
          <p:cNvGrpSpPr/>
          <p:nvPr/>
        </p:nvGrpSpPr>
        <p:grpSpPr>
          <a:xfrm>
            <a:off x="1666844" y="357166"/>
            <a:ext cx="7215238" cy="3286148"/>
            <a:chOff x="642910" y="2928934"/>
            <a:chExt cx="7858180" cy="3286148"/>
          </a:xfrm>
        </p:grpSpPr>
        <p:sp>
          <p:nvSpPr>
            <p:cNvPr id="4" name="椭圆 3"/>
            <p:cNvSpPr/>
            <p:nvPr/>
          </p:nvSpPr>
          <p:spPr>
            <a:xfrm>
              <a:off x="4357686" y="300037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6667" y="292893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0010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H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910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8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0023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I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42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9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00166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D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2977" y="4786322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>
              <a:stCxn id="10" idx="3"/>
              <a:endCxn id="6" idx="0"/>
            </p:cNvCxnSpPr>
            <p:nvPr/>
          </p:nvCxnSpPr>
          <p:spPr>
            <a:xfrm rot="5400000">
              <a:off x="119655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5"/>
              <a:endCxn id="8" idx="0"/>
            </p:cNvCxnSpPr>
            <p:nvPr/>
          </p:nvCxnSpPr>
          <p:spPr>
            <a:xfrm rot="16200000" flipH="1">
              <a:off x="1873421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300036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J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43174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10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000496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K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43306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11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00430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E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71059" y="471488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5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22" name="直接连接符 21"/>
            <p:cNvCxnSpPr>
              <a:stCxn id="20" idx="3"/>
              <a:endCxn id="16" idx="0"/>
            </p:cNvCxnSpPr>
            <p:nvPr/>
          </p:nvCxnSpPr>
          <p:spPr>
            <a:xfrm rot="5400000">
              <a:off x="319681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0" idx="5"/>
              <a:endCxn id="18" idx="0"/>
            </p:cNvCxnSpPr>
            <p:nvPr/>
          </p:nvCxnSpPr>
          <p:spPr>
            <a:xfrm rot="16200000" flipH="1">
              <a:off x="387368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2428860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B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71670" y="400050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10" idx="7"/>
            </p:cNvCxnSpPr>
            <p:nvPr/>
          </p:nvCxnSpPr>
          <p:spPr>
            <a:xfrm rot="5400000">
              <a:off x="1998437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031162" y="43487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5000628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L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3438" y="5572140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12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00076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M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3570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13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500694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F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93723" y="4786322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6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36" name="直接连接符 35"/>
            <p:cNvCxnSpPr>
              <a:stCxn id="34" idx="3"/>
              <a:endCxn id="30" idx="0"/>
            </p:cNvCxnSpPr>
            <p:nvPr/>
          </p:nvCxnSpPr>
          <p:spPr>
            <a:xfrm rot="5400000">
              <a:off x="519708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4" idx="5"/>
              <a:endCxn id="32" idx="0"/>
            </p:cNvCxnSpPr>
            <p:nvPr/>
          </p:nvCxnSpPr>
          <p:spPr>
            <a:xfrm rot="16200000" flipH="1">
              <a:off x="587394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700089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N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43702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14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00102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O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43834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15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500958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G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16621" y="4857760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44" name="直接连接符 43"/>
            <p:cNvCxnSpPr>
              <a:stCxn id="42" idx="3"/>
              <a:endCxn id="38" idx="0"/>
            </p:cNvCxnSpPr>
            <p:nvPr/>
          </p:nvCxnSpPr>
          <p:spPr>
            <a:xfrm rot="5400000">
              <a:off x="7197347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2" idx="5"/>
              <a:endCxn id="40" idx="0"/>
            </p:cNvCxnSpPr>
            <p:nvPr/>
          </p:nvCxnSpPr>
          <p:spPr>
            <a:xfrm rot="16200000" flipH="1">
              <a:off x="787421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6429388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C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89407" y="3929066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48" name="直接连接符 47"/>
            <p:cNvCxnSpPr>
              <a:stCxn id="46" idx="3"/>
              <a:endCxn id="34" idx="7"/>
            </p:cNvCxnSpPr>
            <p:nvPr/>
          </p:nvCxnSpPr>
          <p:spPr>
            <a:xfrm rot="5400000">
              <a:off x="5998965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6200000" flipH="1">
              <a:off x="7065028" y="43233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" idx="2"/>
              <a:endCxn id="24" idx="7"/>
            </p:cNvCxnSpPr>
            <p:nvPr/>
          </p:nvCxnSpPr>
          <p:spPr>
            <a:xfrm rot="10800000" flipV="1">
              <a:off x="2855694" y="3250405"/>
              <a:ext cx="1501993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" idx="6"/>
              <a:endCxn id="46" idx="1"/>
            </p:cNvCxnSpPr>
            <p:nvPr/>
          </p:nvCxnSpPr>
          <p:spPr>
            <a:xfrm>
              <a:off x="4857752" y="3250405"/>
              <a:ext cx="1644869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2238348" y="4572008"/>
            <a:ext cx="7500990" cy="992672"/>
            <a:chOff x="714348" y="4572008"/>
            <a:chExt cx="7500990" cy="992672"/>
          </a:xfrm>
        </p:grpSpPr>
        <p:sp>
          <p:nvSpPr>
            <p:cNvPr id="69640" name="Text Box 8"/>
            <p:cNvSpPr txBox="1">
              <a:spLocks noChangeArrowheads="1"/>
            </p:cNvSpPr>
            <p:nvPr/>
          </p:nvSpPr>
          <p:spPr bwMode="auto">
            <a:xfrm>
              <a:off x="714348" y="4572008"/>
              <a:ext cx="507209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Consolas" pitchFamily="49" charset="0"/>
                  <a:ea typeface="黑体" pitchFamily="49" charset="-122"/>
                  <a:cs typeface="Consolas" pitchFamily="49" charset="0"/>
                </a:rPr>
                <a:t>满二叉树</a:t>
              </a:r>
              <a:r>
                <a:rPr kumimoji="1" lang="zh-CN" altLang="en-US" sz="24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：在一棵二叉树中：　　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285984" y="5118852"/>
              <a:ext cx="5929354" cy="445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fontAlgn="base">
                <a:lnSpc>
                  <a:spcPts val="3000"/>
                </a:lnSpc>
                <a:spcBef>
                  <a:spcPct val="0"/>
                </a:spcBef>
                <a:spcAft>
                  <a:spcPct val="0"/>
                </a:spcAft>
                <a:buBlip>
                  <a:blip r:embed="rId2"/>
                </a:buBlip>
              </a:pPr>
              <a:r>
                <a:rPr kumimoji="1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高度为</a:t>
              </a:r>
              <a:r>
                <a:rPr kumimoji="1" lang="en-US" altLang="zh-CN" sz="2000" b="1" i="1" dirty="0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h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的二叉树恰好有</a:t>
              </a:r>
              <a:r>
                <a:rPr lang="en-US" altLang="zh-CN" sz="2000" b="1" err="1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</a:t>
              </a:r>
              <a:r>
                <a:rPr lang="en-US" altLang="zh-CN" sz="2000" b="1" i="1" baseline="30000" err="1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h</a:t>
              </a: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-1 </a:t>
              </a: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个结点</a:t>
              </a:r>
              <a:r>
                <a:rPr kumimoji="1" lang="zh-CN" altLang="en-US" sz="2000" b="1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。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809984" y="3857628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结点编号：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b="1" i="1" baseline="30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-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7" name="右大括号 56"/>
          <p:cNvSpPr/>
          <p:nvPr/>
        </p:nvSpPr>
        <p:spPr>
          <a:xfrm>
            <a:off x="8953520" y="428604"/>
            <a:ext cx="180000" cy="321471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167834" y="1571612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h 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= 4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167834" y="2000240"/>
            <a:ext cx="1285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n 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= 2</a:t>
            </a:r>
            <a:r>
              <a:rPr lang="en-US" altLang="zh-CN" sz="2000" b="1" baseline="30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-</a:t>
            </a: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  <a:endParaRPr lang="en-US" altLang="zh-CN" sz="20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= 15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472" y="357167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z="2400" b="1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完全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二叉树：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在一棵二叉树中：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8348" y="857232"/>
            <a:ext cx="7786742" cy="87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最多只有下面两层的结点的度数小于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</a:p>
          <a:p>
            <a:pPr marL="457200" indent="-4572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并且最下面一层的叶结点都依次排列在该层最左边的位置上。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166910" y="2071678"/>
            <a:ext cx="6689194" cy="3000396"/>
            <a:chOff x="1000100" y="2214554"/>
            <a:chExt cx="6689194" cy="3000396"/>
          </a:xfrm>
        </p:grpSpPr>
        <p:sp>
          <p:nvSpPr>
            <p:cNvPr id="7" name="椭圆 6"/>
            <p:cNvSpPr/>
            <p:nvPr/>
          </p:nvSpPr>
          <p:spPr>
            <a:xfrm>
              <a:off x="4377169" y="2279780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87507" y="2214554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324818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H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00100" y="4693142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8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234029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I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09311" y="4693142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9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779424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D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54705" y="3910430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15" name="直接连接符 14"/>
            <p:cNvCxnSpPr>
              <a:stCxn id="13" idx="3"/>
              <a:endCxn id="9" idx="0"/>
            </p:cNvCxnSpPr>
            <p:nvPr/>
          </p:nvCxnSpPr>
          <p:spPr>
            <a:xfrm rot="5400000">
              <a:off x="1502563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3" idx="5"/>
              <a:endCxn id="11" idx="0"/>
            </p:cNvCxnSpPr>
            <p:nvPr/>
          </p:nvCxnSpPr>
          <p:spPr>
            <a:xfrm rot="16200000" flipH="1">
              <a:off x="2117896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3143240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J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18522" y="4693142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10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052451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K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27733" y="4693142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11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597845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E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00496" y="3910430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5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23" name="直接连接符 22"/>
            <p:cNvCxnSpPr>
              <a:stCxn id="21" idx="3"/>
              <a:endCxn id="17" idx="0"/>
            </p:cNvCxnSpPr>
            <p:nvPr/>
          </p:nvCxnSpPr>
          <p:spPr>
            <a:xfrm rot="5400000">
              <a:off x="3320985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21" idx="5"/>
              <a:endCxn id="19" idx="0"/>
            </p:cNvCxnSpPr>
            <p:nvPr/>
          </p:nvCxnSpPr>
          <p:spPr>
            <a:xfrm rot="16200000" flipH="1">
              <a:off x="3936318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2623691" y="3258170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B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98973" y="3192944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>
              <a:stCxn id="25" idx="3"/>
              <a:endCxn id="13" idx="7"/>
            </p:cNvCxnSpPr>
            <p:nvPr/>
          </p:nvCxnSpPr>
          <p:spPr>
            <a:xfrm rot="5400000">
              <a:off x="2231543" y="3583798"/>
              <a:ext cx="394634" cy="522813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 flipH="1">
              <a:off x="3170366" y="3512282"/>
              <a:ext cx="403050" cy="65106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5416267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F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91549" y="3910430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6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7234689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G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60771" y="3935830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260535" y="3258170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C</a:t>
              </a:r>
              <a:endParaRPr lang="zh-CN" altLang="en-US" sz="2000" b="1" i="1" dirty="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73996" y="3127718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FF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47" name="直接连接符 46"/>
            <p:cNvCxnSpPr>
              <a:stCxn id="45" idx="3"/>
              <a:endCxn id="33" idx="7"/>
            </p:cNvCxnSpPr>
            <p:nvPr/>
          </p:nvCxnSpPr>
          <p:spPr>
            <a:xfrm rot="5400000">
              <a:off x="5868387" y="3583798"/>
              <a:ext cx="394634" cy="522813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16200000" flipH="1">
              <a:off x="6837517" y="3489091"/>
              <a:ext cx="403050" cy="65106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7" idx="2"/>
              <a:endCxn id="25" idx="7"/>
            </p:cNvCxnSpPr>
            <p:nvPr/>
          </p:nvCxnSpPr>
          <p:spPr>
            <a:xfrm rot="10800000" flipV="1">
              <a:off x="3011722" y="2508071"/>
              <a:ext cx="1365448" cy="81696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7" idx="6"/>
              <a:endCxn id="45" idx="1"/>
            </p:cNvCxnSpPr>
            <p:nvPr/>
          </p:nvCxnSpPr>
          <p:spPr>
            <a:xfrm>
              <a:off x="4831775" y="2508071"/>
              <a:ext cx="1495335" cy="81696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2238348" y="5429265"/>
            <a:ext cx="7929618" cy="105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完全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二叉树</a:t>
            </a:r>
            <a:r>
              <a:rPr kumimoji="1" lang="zh-CN" altLang="en-US" sz="2200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实际上是对应的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满二叉树</a:t>
            </a:r>
            <a:r>
              <a:rPr kumimoji="1" lang="zh-CN" altLang="en-US" sz="2200" dirty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删除叶结点层最右边若干个结点得到的。</a:t>
            </a:r>
            <a:endParaRPr lang="zh-CN" altLang="en-US" sz="2200" dirty="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238348" y="2000240"/>
            <a:ext cx="7572428" cy="2500330"/>
            <a:chOff x="928662" y="1928802"/>
            <a:chExt cx="7572428" cy="2500330"/>
          </a:xfrm>
        </p:grpSpPr>
        <p:sp>
          <p:nvSpPr>
            <p:cNvPr id="43" name="矩形 42"/>
            <p:cNvSpPr/>
            <p:nvPr/>
          </p:nvSpPr>
          <p:spPr>
            <a:xfrm>
              <a:off x="928662" y="1928802"/>
              <a:ext cx="6786610" cy="250033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15272" y="2857496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满的</a:t>
              </a:r>
              <a:endParaRPr lang="zh-CN" altLang="en-US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C498841-B918-4BC0-B7EC-CC9975C7C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088" y="1241425"/>
            <a:ext cx="5105400" cy="3124200"/>
          </a:xfrm>
          <a:prstGeom prst="rect">
            <a:avLst/>
          </a:prstGeom>
          <a:solidFill>
            <a:srgbClr val="CAF2CE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7200" b="1" dirty="0">
                <a:solidFill>
                  <a:srgbClr val="578963"/>
                </a:solidFill>
                <a:ea typeface="楷体_GB2312" pitchFamily="49" charset="-122"/>
              </a:rPr>
              <a:t>二叉树</a:t>
            </a:r>
            <a:br>
              <a:rPr lang="zh-CN" altLang="en-US" sz="7200" b="1" dirty="0">
                <a:solidFill>
                  <a:srgbClr val="578963"/>
                </a:solidFill>
                <a:ea typeface="楷体_GB2312" pitchFamily="49" charset="-122"/>
              </a:rPr>
            </a:br>
            <a:r>
              <a:rPr lang="zh-CN" altLang="en-US" sz="7200" b="1" dirty="0">
                <a:solidFill>
                  <a:srgbClr val="578963"/>
                </a:solidFill>
                <a:ea typeface="楷体_GB2312" pitchFamily="49" charset="-122"/>
              </a:rPr>
              <a:t>的重要特性</a:t>
            </a:r>
            <a:endParaRPr lang="zh-CN" altLang="en-US" sz="4400" b="1" dirty="0">
              <a:solidFill>
                <a:srgbClr val="333333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0D9505E-EB30-428B-94FB-C99D5B879C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8299" y="215030"/>
            <a:ext cx="2971800" cy="60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5400"/>
                </a:solidFill>
                <a:ea typeface="隶书" panose="02010509060101010101" pitchFamily="49" charset="-122"/>
              </a:rPr>
              <a:t>性质</a:t>
            </a:r>
            <a:r>
              <a:rPr lang="zh-CN" altLang="en-US" sz="4000" b="1" dirty="0">
                <a:solidFill>
                  <a:srgbClr val="005400"/>
                </a:solidFill>
                <a:ea typeface="楷体_GB2312" pitchFamily="49" charset="-122"/>
              </a:rPr>
              <a:t> </a:t>
            </a:r>
            <a:r>
              <a:rPr lang="en-US" altLang="zh-CN" sz="4000" b="1" dirty="0">
                <a:solidFill>
                  <a:srgbClr val="005400"/>
                </a:solidFill>
                <a:ea typeface="楷体_GB2312" pitchFamily="49" charset="-122"/>
              </a:rPr>
              <a:t>0 </a:t>
            </a:r>
            <a:r>
              <a:rPr lang="zh-CN" altLang="en-US" sz="4000" b="1" dirty="0">
                <a:solidFill>
                  <a:srgbClr val="005400"/>
                </a:solidFill>
                <a:ea typeface="楷体_GB2312" pitchFamily="49" charset="-122"/>
              </a:rPr>
              <a:t>：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DB64FFB0-8711-4D8C-8C15-36DB37C75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299" y="1134624"/>
            <a:ext cx="9071453" cy="58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  <a:t>对于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完全二叉树</a:t>
            </a:r>
            <a: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80808"/>
                </a:solidFill>
                <a:ea typeface="楷体_GB2312" pitchFamily="49" charset="-122"/>
              </a:rPr>
              <a:t>n1</a:t>
            </a:r>
            <a: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  <a:t>或者为</a:t>
            </a:r>
            <a:r>
              <a:rPr lang="en-US" altLang="zh-CN" sz="2400" dirty="0">
                <a:solidFill>
                  <a:srgbClr val="080808"/>
                </a:solidFill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  <a:t>，或者为</a:t>
            </a:r>
            <a:r>
              <a:rPr lang="en-US" altLang="zh-CN" sz="2400" dirty="0">
                <a:solidFill>
                  <a:srgbClr val="080808"/>
                </a:solidFill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2" name="Text Box 1027">
            <a:extLst>
              <a:ext uri="{FF2B5EF4-FFF2-40B4-BE49-F238E27FC236}">
                <a16:creationId xmlns:a16="http://schemas.microsoft.com/office/drawing/2014/main" id="{CED4D1A0-221D-3AD3-C1A8-DCF0AEDE5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299" y="2263037"/>
            <a:ext cx="5109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4C2B"/>
                </a:solidFill>
                <a:ea typeface="楷体_GB2312" pitchFamily="49" charset="-122"/>
              </a:rPr>
              <a:t>证明：根据完全二叉树的定义可得。</a:t>
            </a:r>
          </a:p>
        </p:txBody>
      </p:sp>
    </p:spTree>
    <p:extLst>
      <p:ext uri="{BB962C8B-B14F-4D97-AF65-F5344CB8AC3E}">
        <p14:creationId xmlns:p14="http://schemas.microsoft.com/office/powerpoint/2010/main" val="262157546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theme/theme1.xml><?xml version="1.0" encoding="utf-8"?>
<a:theme xmlns:a="http://schemas.openxmlformats.org/drawingml/2006/main" name="ljh6">
  <a:themeElements>
    <a:clrScheme name="ljh6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ljh6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jh6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jh6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jh6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1769</Words>
  <Application>Microsoft Office PowerPoint</Application>
  <PresentationFormat>宽屏</PresentationFormat>
  <Paragraphs>303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Monotype Sorts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Consolas</vt:lpstr>
      <vt:lpstr>Tahoma</vt:lpstr>
      <vt:lpstr>Times New Roman</vt:lpstr>
      <vt:lpstr>ljh6</vt:lpstr>
      <vt:lpstr>2_Office 主题</vt:lpstr>
      <vt:lpstr>3_Office 主题</vt:lpstr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Jiayang Yao</cp:lastModifiedBy>
  <cp:revision>14</cp:revision>
  <dcterms:created xsi:type="dcterms:W3CDTF">2019-10-19T09:29:50Z</dcterms:created>
  <dcterms:modified xsi:type="dcterms:W3CDTF">2023-09-25T01:46:11Z</dcterms:modified>
</cp:coreProperties>
</file>