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57"/>
  </p:notesMasterIdLst>
  <p:sldIdLst>
    <p:sldId id="377" r:id="rId6"/>
    <p:sldId id="438" r:id="rId7"/>
    <p:sldId id="295" r:id="rId8"/>
    <p:sldId id="294" r:id="rId9"/>
    <p:sldId id="520" r:id="rId10"/>
    <p:sldId id="291" r:id="rId11"/>
    <p:sldId id="521" r:id="rId12"/>
    <p:sldId id="290" r:id="rId13"/>
    <p:sldId id="522" r:id="rId14"/>
    <p:sldId id="289" r:id="rId15"/>
    <p:sldId id="515" r:id="rId16"/>
    <p:sldId id="416" r:id="rId17"/>
    <p:sldId id="539" r:id="rId18"/>
    <p:sldId id="615" r:id="rId19"/>
    <p:sldId id="304" r:id="rId20"/>
    <p:sldId id="442" r:id="rId21"/>
    <p:sldId id="443" r:id="rId22"/>
    <p:sldId id="575" r:id="rId23"/>
    <p:sldId id="576" r:id="rId24"/>
    <p:sldId id="577" r:id="rId25"/>
    <p:sldId id="578" r:id="rId26"/>
    <p:sldId id="579" r:id="rId27"/>
    <p:sldId id="305" r:id="rId28"/>
    <p:sldId id="604" r:id="rId29"/>
    <p:sldId id="605" r:id="rId30"/>
    <p:sldId id="606" r:id="rId31"/>
    <p:sldId id="612" r:id="rId32"/>
    <p:sldId id="607" r:id="rId33"/>
    <p:sldId id="608" r:id="rId34"/>
    <p:sldId id="609" r:id="rId35"/>
    <p:sldId id="610" r:id="rId36"/>
    <p:sldId id="613" r:id="rId37"/>
    <p:sldId id="611" r:id="rId38"/>
    <p:sldId id="565" r:id="rId39"/>
    <p:sldId id="564" r:id="rId40"/>
    <p:sldId id="566" r:id="rId41"/>
    <p:sldId id="602" r:id="rId42"/>
    <p:sldId id="614" r:id="rId43"/>
    <p:sldId id="568" r:id="rId44"/>
    <p:sldId id="569" r:id="rId45"/>
    <p:sldId id="486" r:id="rId46"/>
    <p:sldId id="537" r:id="rId47"/>
    <p:sldId id="538" r:id="rId48"/>
    <p:sldId id="603" r:id="rId49"/>
    <p:sldId id="466" r:id="rId50"/>
    <p:sldId id="360" r:id="rId51"/>
    <p:sldId id="363" r:id="rId52"/>
    <p:sldId id="616" r:id="rId53"/>
    <p:sldId id="619" r:id="rId54"/>
    <p:sldId id="620" r:id="rId55"/>
    <p:sldId id="621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B2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122" autoAdjust="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3E087-A8D4-4D26-B8F9-F2866185C4C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1CBD9-A958-4AF1-854E-BB8227C3D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6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1CBD9-A958-4AF1-854E-BB8227C3DD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2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1CBD9-A958-4AF1-854E-BB8227C3DDA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02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1CBD9-A958-4AF1-854E-BB8227C3DDA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9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1CBD9-A958-4AF1-854E-BB8227C3DDA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1CBD9-A958-4AF1-854E-BB8227C3DDA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2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13C6374-EE3D-414C-8DE7-7A4BA2FED6F5}"/>
              </a:ext>
            </a:extLst>
          </p:cNvPr>
          <p:cNvSpPr>
            <a:spLocks/>
          </p:cNvSpPr>
          <p:nvPr/>
        </p:nvSpPr>
        <p:spPr bwMode="gray">
          <a:xfrm>
            <a:off x="920752" y="3340101"/>
            <a:ext cx="10204449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F4DC81-09BB-45CA-8D98-9299ADE3AD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6D1417-9488-43BC-92A8-B22ECFC7CE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8F49846-2310-480A-BF4F-EC88F3AD2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82FC276-CE5A-4C71-B210-3A79D75D50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956303"/>
      </p:ext>
    </p:extLst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4D86F7-AF08-48E7-8D58-97F989B4FB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E8CF32-661F-4C52-8A5C-75BE2B05FF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1DF952-F42D-42CD-B89E-0B9EAD8FBD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34DB6-3C4A-46EA-85B8-DB6C40C177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092387"/>
      </p:ext>
    </p:extLst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23A1C3-0DBE-413F-8310-F73398F47F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51B6DD-E49E-40EE-861C-5AC2C35C8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A10FB8-19EE-4181-B947-4D86BCAE4D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29BEE-8EBF-4F1F-ABF8-6F5265BFD1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423376"/>
      </p:ext>
    </p:extLst>
  </p:cSld>
  <p:clrMapOvr>
    <a:masterClrMapping/>
  </p:clrMapOvr>
  <p:transition spd="med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2FD9-FFBB-4A45-8B56-1D7843EE1F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318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855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84A-F909-4A3C-8471-EDE7CC5E6D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490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5A4-3570-4719-9F7F-05FD7AEAE8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807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827-E872-47F5-8061-D9E5E7E52A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558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6324-8059-4E43-B6AC-6609737ED1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19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CE16EF74-44C8-45A6-ABDA-05EEEFC7119E}" type="slidenum">
              <a:rPr lang="en-US" altLang="zh-CN" smtClean="0"/>
              <a:pPr/>
              <a:t>‹#›</a:t>
            </a:fld>
            <a:r>
              <a:rPr lang="en-US" altLang="zh-CN"/>
              <a:t>/64</a:t>
            </a:r>
          </a:p>
        </p:txBody>
      </p:sp>
    </p:spTree>
    <p:extLst>
      <p:ext uri="{BB962C8B-B14F-4D97-AF65-F5344CB8AC3E}">
        <p14:creationId xmlns:p14="http://schemas.microsoft.com/office/powerpoint/2010/main" val="3907476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9736-7194-4C3F-AD40-CE864C594A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60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632F36-6138-439F-8E6A-86B5DDE70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5080B-03F4-4D1A-8260-F0B55585AA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B6AB50-0859-4B52-8BEB-3F762772CA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A1D2E-A908-43AF-B75B-64A658B050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316"/>
      </p:ext>
    </p:extLst>
  </p:cSld>
  <p:clrMapOvr>
    <a:masterClrMapping/>
  </p:clrMapOvr>
  <p:transition spd="med">
    <p:pull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52A4-7D93-4BD2-BAE1-7714FD1925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657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C4B4-F711-4B5F-86CB-451375D22C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107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3B1D-F2E8-4CD2-8667-00B8B02FDDC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155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C35D-B4B5-4E70-B6C2-80FA1CB38E0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522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8A34-CAB9-4FBE-8374-A938D2C63D2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5048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CD76-1D61-4522-91EF-A928C03FCC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53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2EC3-3ED9-47D0-B7B0-D84D540437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09840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88CD-35AD-4E3D-AAF8-2D0883BEE82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747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AA7-4AFE-452F-9511-5192D9755B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7744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4D22D14-2240-46D4-8E7F-5554B7314E3C}" type="slidenum">
              <a:rPr lang="en-US" altLang="zh-CN" smtClean="0"/>
              <a:pPr/>
              <a:t>‹#›</a:t>
            </a:fld>
            <a:r>
              <a:rPr lang="en-US" altLang="zh-CN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414844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F4CD19-F964-4DDE-A367-D0190C5F7C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8885CC-6C60-462E-8349-5AAC762A12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F87832-F27A-4A77-A59B-F1841E4202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CFBDA-81DE-4818-B620-594881F7B6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199473"/>
      </p:ext>
    </p:extLst>
  </p:cSld>
  <p:clrMapOvr>
    <a:masterClrMapping/>
  </p:clrMapOvr>
  <p:transition spd="med">
    <p:pull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CF9B-6885-474F-82DF-B446E08F03A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9732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48B-1867-4D41-AC3A-0DC8D4AB9A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2234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E0F8-098B-4DB5-BF83-A9556B31FD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1714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627C-CEDE-4423-84E5-5AB342DFDB3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9808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292FD9-FFBB-4A45-8B56-1D7843EE1FDC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8141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DC0BE1-E115-48B7-9F87-E40F8D1D1DD5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6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A9F984A-F909-4A3C-8471-EDE7CC5E6DA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23288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BC15A4-3570-4719-9F7F-05FD7AEAE8CA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6402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BEB827-E872-47F5-8061-D9E5E7E52A8E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702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3E6324-8059-4E43-B6AC-6609737ED177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482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E251A9-044E-4BB9-977C-9282941797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D624B-AFEE-4B65-8AC1-B309389793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C6D5D-A066-483E-A30D-942A38383C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24140-85EF-454D-9BA0-98B39B802C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878839"/>
      </p:ext>
    </p:extLst>
  </p:cSld>
  <p:clrMapOvr>
    <a:masterClrMapping/>
  </p:clrMapOvr>
  <p:transition spd="med">
    <p:pull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16EF74-44C8-45A6-ABDA-05EEEFC7119E}" type="slidenum">
              <a:rPr lang="en-US" altLang="zh-CN" b="1" smtClean="0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altLang="zh-CN" b="1">
                <a:ea typeface="楷体_GB2312" pitchFamily="49" charset="-122"/>
              </a:rPr>
              <a:t>/64</a:t>
            </a:r>
          </a:p>
        </p:txBody>
      </p:sp>
    </p:spTree>
    <p:extLst>
      <p:ext uri="{BB962C8B-B14F-4D97-AF65-F5344CB8AC3E}">
        <p14:creationId xmlns:p14="http://schemas.microsoft.com/office/powerpoint/2010/main" val="10079206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0B9736-7194-4C3F-AD40-CE864C594AF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8116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2A52A4-7D93-4BD2-BAE1-7714FD192585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8223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E8C4B4-F711-4B5F-86CB-451375D22CF9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592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0C3B1D-F2E8-4CD2-8667-00B8B02FDDCD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4957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5E78B-86E8-7E18-CA34-314492B7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2760C-74C0-F68F-A581-5546AB28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D0A5F-87A6-2598-1279-D27D8637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F96E3-B6D2-410A-AB5D-173313BD3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7622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4CDD1-ACBD-351B-DEBE-FD04ECDA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04764-49DF-0805-4866-F11434E8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234B-1F8B-D9B4-9E3E-C1F48318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4E456-8707-43E5-98D8-D03BC6160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1350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48064-2385-D9A1-5C11-31782E26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CCC31-19D7-D07B-4531-65C73341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E82F6-CAB5-19C8-9A94-80B095D0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D13E2-F5EF-42AE-A6B3-1C5988C148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621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606603D-85CC-1343-F277-453E3F29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2D11159-50E8-8BC4-5733-8825D130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4FE993E-0BFF-CDAE-70AF-839BB5A5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DFCEA-F1E5-4D9F-9DD7-DFC0899F4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48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1713BCB-F297-050E-A9D6-295919B7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8DADCD6-64F8-7DFE-8C82-13446103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B0D0F94-888C-15E9-7E54-4FEAEEE0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E2371-7AC5-445C-B7D9-5AC10D9378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8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4ADEB06-8253-4359-95BC-AFF9312BC7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993DFF4-7751-4AC5-9707-5487E41AA1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22709F-B0C4-4298-BCD4-EBFB040BE1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524E9-8F69-4688-95BF-82227F7EC6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273234"/>
      </p:ext>
    </p:extLst>
  </p:cSld>
  <p:clrMapOvr>
    <a:masterClrMapping/>
  </p:clrMapOvr>
  <p:transition spd="med">
    <p:pull dir="d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76A9E8C-ABBE-E740-E3E3-F9334179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F334852-9C1C-9A1B-AAD4-B15EB3B6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66E7C2B-D479-7C81-38AC-99786946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0BB91-F21B-472E-98FB-A2E3FCCC8A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3341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65B9A5-7843-0A76-D014-AE7AAC54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C27C56-8256-CFE8-7840-0DB42002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45B5F-F1E3-C31F-92E2-E1909A83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5475634C-F0B1-49D9-9B38-B7E9857E817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763307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C534D18-7BEF-F59D-EEA0-322E1791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7770417-BB52-2B57-1E06-3232BC6B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3D76C91-7582-A1CE-6CE4-380F6000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1E375-75EB-47F3-97F5-75DEFFD1E8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5817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AF0D669-EC4D-2D8B-6447-D92F3CA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862C86B-FA31-C319-BBA2-479E6990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A49CFAC-18A0-AEFF-F783-CCEB7BF6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324AB-13F0-41DC-9617-4386638C6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608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8DA1C-59D9-C198-3D73-5425D7D9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08E82-7CC5-50A8-4A02-836C4B60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3D8A8-FB97-7530-AE21-3A4DF74E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7E44C-4BC3-4C64-865C-58A144CB6E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3098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041B3-A792-E5DC-C638-E7DA5FC9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A98F7-33AB-F216-05CA-591A86DB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C0AD9-CAA8-5218-E58A-98BBFBAA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C130-ABC6-4098-B66C-B5C0D7872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94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7C144DB-21E7-467B-BC5B-71140F818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1DE9EA-2114-4164-8170-10B0B5D6FF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C24C412-77EF-4D84-832E-09E0A3928B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E3744-5D12-4F83-8C53-BC8E012CD7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358346"/>
      </p:ext>
    </p:extLst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0644C12-28A4-46C8-9E97-76171DB46D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EE4698-D426-4A26-8B11-A7286D1BE5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CB5C54-E8A7-4284-AE56-4CF56A3084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1907E-90E4-4216-89C5-A11D8261C8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367740"/>
      </p:ext>
    </p:extLst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2C142A-C782-42CE-8B9E-B8ECC4F3BE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46ED7E-53F3-4365-A485-3D411DE768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35B6E-009A-4518-82DB-F64D854AA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79A5B-C7E8-4142-99E7-4CE37DA89F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798362"/>
      </p:ext>
    </p:extLst>
  </p:cSld>
  <p:clrMapOvr>
    <a:masterClrMapping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9D7550-4A5F-48A4-988C-E56AC55A85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124198-65E6-4776-8E91-AA28A26867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BF946-DCA0-4762-9B22-E25B199464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C9EF4-D53C-4530-8F43-E2B21452B6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678187"/>
      </p:ext>
    </p:extLst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C481507-C78C-4A8A-ADE7-89775AC3B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91014DB-0CBE-4A72-91F6-22CEE8D4D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20B8469C-A6B6-4C9B-BD9D-54C1C71EA6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1C547BA-64E2-48FD-B20B-B3FF81ED9A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1F0AB1DE-889D-48AF-BE5B-9520F3EAB9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0B5A030-3EAC-472E-B7E3-A4AECF361B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53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F90E-02E8-4B7E-B891-D25186405F3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40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3762-1DBD-455F-80ED-78C782AA44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11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86F90E-02E8-4B7E-B891-D25186405F33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>
            <a:extLst>
              <a:ext uri="{FF2B5EF4-FFF2-40B4-BE49-F238E27FC236}">
                <a16:creationId xmlns:a16="http://schemas.microsoft.com/office/drawing/2014/main" id="{B4BFD44A-EF94-AF76-B6D3-F839C199C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>
            <a:extLst>
              <a:ext uri="{FF2B5EF4-FFF2-40B4-BE49-F238E27FC236}">
                <a16:creationId xmlns:a16="http://schemas.microsoft.com/office/drawing/2014/main" id="{4F342292-302B-69A9-A24E-0FDC59D48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364AC-278B-646F-CB42-AD7B7D4C9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2FB4E-4CF5-73CA-D82D-A876AB865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1B7AF-FCD3-E2DB-939C-8FEF0AC77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2E51A2-488A-4C6F-8AC2-07B9ABC35D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526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685800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2">
            <a:extLst>
              <a:ext uri="{FF2B5EF4-FFF2-40B4-BE49-F238E27FC236}">
                <a16:creationId xmlns:a16="http://schemas.microsoft.com/office/drawing/2014/main" id="{E2050844-9292-471B-AE59-1570DB4865F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990600"/>
            <a:ext cx="7924800" cy="4267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898"/>
              </a:avLst>
            </a:prstTxWarp>
            <a:scene3d>
              <a:camera prst="legacyPerspectiveFront">
                <a:rot lat="2051998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9C4E00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9C4E00"/>
                    </a:gs>
                    <a:gs pos="100000">
                      <a:srgbClr val="2D1700"/>
                    </a:gs>
                  </a:gsLst>
                  <a:path path="rect">
                    <a:fillToRect l="50000" t="50000" r="50000" b="50000"/>
                  </a:path>
                </a:gra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9C4E00"/>
                    </a:gs>
                    <a:gs pos="100000">
                      <a:srgbClr val="2D1700"/>
                    </a:gs>
                  </a:gsLst>
                  <a:path path="rect">
                    <a:fillToRect l="50000" t="50000" r="50000" b="50000"/>
                  </a:path>
                </a:gradFill>
                <a:latin typeface="隶书" panose="02010509060101010101" pitchFamily="49" charset="-122"/>
                <a:ea typeface="隶书" panose="02010509060101010101" pitchFamily="49" charset="-122"/>
              </a:rPr>
              <a:t>树和二叉树</a:t>
            </a:r>
          </a:p>
        </p:txBody>
      </p:sp>
    </p:spTree>
  </p:cSld>
  <p:clrMapOvr>
    <a:masterClrMapping/>
  </p:clrMapOvr>
  <p:transition spd="med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>
            <a:hlinkClick r:id="rId2" action="ppaction://hlinksldjump"/>
            <a:extLst>
              <a:ext uri="{FF2B5EF4-FFF2-40B4-BE49-F238E27FC236}">
                <a16:creationId xmlns:a16="http://schemas.microsoft.com/office/drawing/2014/main" id="{4962DFB0-62BC-49C7-B18B-D9486BBB0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044" y="1825670"/>
            <a:ext cx="5519460" cy="37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若二叉树为空树，则空操作；</a:t>
            </a:r>
            <a:endParaRPr lang="en-US" altLang="zh-CN" dirty="0">
              <a:solidFill>
                <a:srgbClr val="0000FF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否则：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）后序遍历左子树；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）后序遍历右子树；</a:t>
            </a:r>
            <a:endParaRPr lang="zh-CN" altLang="en-US" sz="2800" dirty="0">
              <a:solidFill>
                <a:srgbClr val="0000FF"/>
              </a:solidFill>
              <a:ea typeface="楷体_GB2312" pitchFamily="49" charset="-122"/>
              <a:hlinkClick r:id="" action="ppaction://hlinkshowjump?jump=nextslid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）访问根结点。</a:t>
            </a:r>
          </a:p>
        </p:txBody>
      </p:sp>
      <p:pic>
        <p:nvPicPr>
          <p:cNvPr id="73731" name="Picture 3" descr="Green Ball">
            <a:extLst>
              <a:ext uri="{FF2B5EF4-FFF2-40B4-BE49-F238E27FC236}">
                <a16:creationId xmlns:a16="http://schemas.microsoft.com/office/drawing/2014/main" id="{5FF3B072-F102-4AFA-8AFE-4D16A5EC7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09" y="914399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 Box 5">
            <a:extLst>
              <a:ext uri="{FF2B5EF4-FFF2-40B4-BE49-F238E27FC236}">
                <a16:creationId xmlns:a16="http://schemas.microsoft.com/office/drawing/2014/main" id="{8FF0EC0A-39AF-466B-B9FC-E8D7AD15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044" y="651301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 dirty="0">
                <a:solidFill>
                  <a:srgbClr val="000B22"/>
                </a:solidFill>
                <a:ea typeface="楷体_GB2312" pitchFamily="49" charset="-122"/>
              </a:rPr>
              <a:t>后序遍历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Line 2"/>
          <p:cNvSpPr>
            <a:spLocks noChangeShapeType="1"/>
          </p:cNvSpPr>
          <p:nvPr/>
        </p:nvSpPr>
        <p:spPr bwMode="auto">
          <a:xfrm>
            <a:off x="2103544" y="1908570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82979" name="Line 3"/>
          <p:cNvSpPr>
            <a:spLocks noChangeShapeType="1"/>
          </p:cNvSpPr>
          <p:nvPr/>
        </p:nvSpPr>
        <p:spPr bwMode="auto">
          <a:xfrm flipH="1">
            <a:off x="2608368" y="756045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82980" name="Freeform 4"/>
          <p:cNvSpPr>
            <a:spLocks/>
          </p:cNvSpPr>
          <p:nvPr/>
        </p:nvSpPr>
        <p:spPr bwMode="auto">
          <a:xfrm>
            <a:off x="3217969" y="708420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82981" name="Line 5"/>
          <p:cNvSpPr>
            <a:spLocks noChangeShapeType="1"/>
          </p:cNvSpPr>
          <p:nvPr/>
        </p:nvSpPr>
        <p:spPr bwMode="auto">
          <a:xfrm flipH="1">
            <a:off x="2032106" y="1332307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 flipH="1">
            <a:off x="3175107" y="1360881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82983" name="Line 7"/>
          <p:cNvSpPr>
            <a:spLocks noChangeShapeType="1"/>
          </p:cNvSpPr>
          <p:nvPr/>
        </p:nvSpPr>
        <p:spPr bwMode="auto">
          <a:xfrm>
            <a:off x="3760893" y="1332307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82984" name="Oval 8"/>
          <p:cNvSpPr>
            <a:spLocks noChangeArrowheads="1"/>
          </p:cNvSpPr>
          <p:nvPr/>
        </p:nvSpPr>
        <p:spPr bwMode="auto">
          <a:xfrm>
            <a:off x="2824268" y="468707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382985" name="Oval 9"/>
          <p:cNvSpPr>
            <a:spLocks noChangeArrowheads="1"/>
          </p:cNvSpPr>
          <p:nvPr/>
        </p:nvSpPr>
        <p:spPr bwMode="auto">
          <a:xfrm>
            <a:off x="2319443" y="1043382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3400531" y="1043382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1744768" y="1619644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2825856" y="1619644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2319443" y="2124469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3905356" y="1619644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382991" name="Text Box 15"/>
          <p:cNvSpPr txBox="1">
            <a:spLocks noChangeArrowheads="1"/>
          </p:cNvSpPr>
          <p:nvPr/>
        </p:nvSpPr>
        <p:spPr bwMode="auto">
          <a:xfrm>
            <a:off x="716088" y="2869007"/>
            <a:ext cx="324099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后序遍历序列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(LRN)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grpSp>
        <p:nvGrpSpPr>
          <p:cNvPr id="383013" name="Group 37"/>
          <p:cNvGrpSpPr>
            <a:grpSpLocks/>
          </p:cNvGrpSpPr>
          <p:nvPr/>
        </p:nvGrpSpPr>
        <p:grpSpPr bwMode="auto">
          <a:xfrm>
            <a:off x="2803650" y="468707"/>
            <a:ext cx="4105275" cy="3554413"/>
            <a:chOff x="1882" y="300"/>
            <a:chExt cx="2586" cy="2239"/>
          </a:xfrm>
        </p:grpSpPr>
        <p:sp>
          <p:nvSpPr>
            <p:cNvPr id="382998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3009" name="Group 33"/>
          <p:cNvGrpSpPr>
            <a:grpSpLocks/>
          </p:cNvGrpSpPr>
          <p:nvPr/>
        </p:nvGrpSpPr>
        <p:grpSpPr bwMode="auto">
          <a:xfrm>
            <a:off x="2298825" y="1043381"/>
            <a:ext cx="1801813" cy="2979738"/>
            <a:chOff x="1564" y="662"/>
            <a:chExt cx="1135" cy="1877"/>
          </a:xfrm>
        </p:grpSpPr>
        <p:sp>
          <p:nvSpPr>
            <p:cNvPr id="382994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383001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3012" name="Group 36"/>
          <p:cNvGrpSpPr>
            <a:grpSpLocks/>
          </p:cNvGrpSpPr>
          <p:nvPr/>
        </p:nvGrpSpPr>
        <p:grpSpPr bwMode="auto">
          <a:xfrm>
            <a:off x="3379913" y="1043381"/>
            <a:ext cx="2809875" cy="2979738"/>
            <a:chOff x="2245" y="662"/>
            <a:chExt cx="1770" cy="1877"/>
          </a:xfrm>
        </p:grpSpPr>
        <p:sp>
          <p:nvSpPr>
            <p:cNvPr id="382997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383002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3008" name="Group 32"/>
          <p:cNvGrpSpPr>
            <a:grpSpLocks/>
          </p:cNvGrpSpPr>
          <p:nvPr/>
        </p:nvGrpSpPr>
        <p:grpSpPr bwMode="auto">
          <a:xfrm>
            <a:off x="1724150" y="1619645"/>
            <a:ext cx="1655763" cy="2403475"/>
            <a:chOff x="1202" y="1025"/>
            <a:chExt cx="1043" cy="1514"/>
          </a:xfrm>
        </p:grpSpPr>
        <p:sp>
          <p:nvSpPr>
            <p:cNvPr id="382993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383003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3010" name="Group 34"/>
          <p:cNvGrpSpPr>
            <a:grpSpLocks/>
          </p:cNvGrpSpPr>
          <p:nvPr/>
        </p:nvGrpSpPr>
        <p:grpSpPr bwMode="auto">
          <a:xfrm>
            <a:off x="2805238" y="1619645"/>
            <a:ext cx="2014537" cy="2403475"/>
            <a:chOff x="1883" y="1025"/>
            <a:chExt cx="1269" cy="1514"/>
          </a:xfrm>
        </p:grpSpPr>
        <p:sp>
          <p:nvSpPr>
            <p:cNvPr id="382995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383004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3007" name="Group 31"/>
          <p:cNvGrpSpPr>
            <a:grpSpLocks/>
          </p:cNvGrpSpPr>
          <p:nvPr/>
        </p:nvGrpSpPr>
        <p:grpSpPr bwMode="auto">
          <a:xfrm>
            <a:off x="1867024" y="2124469"/>
            <a:ext cx="863600" cy="1898650"/>
            <a:chOff x="1292" y="1343"/>
            <a:chExt cx="544" cy="1196"/>
          </a:xfrm>
        </p:grpSpPr>
        <p:sp>
          <p:nvSpPr>
            <p:cNvPr id="382992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383005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3011" name="Group 35"/>
          <p:cNvGrpSpPr>
            <a:grpSpLocks/>
          </p:cNvGrpSpPr>
          <p:nvPr/>
        </p:nvGrpSpPr>
        <p:grpSpPr bwMode="auto">
          <a:xfrm>
            <a:off x="3884738" y="1619645"/>
            <a:ext cx="1584325" cy="2403475"/>
            <a:chOff x="2563" y="1025"/>
            <a:chExt cx="998" cy="1514"/>
          </a:xfrm>
        </p:grpSpPr>
        <p:sp>
          <p:nvSpPr>
            <p:cNvPr id="382996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360433" y="865413"/>
            <a:ext cx="4344758" cy="5127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后序序列的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第一个结点依次可能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是：</a:t>
            </a:r>
            <a:endParaRPr lang="en-US" altLang="zh-CN" sz="200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最左下结点，如果其无右孩子；</a:t>
            </a:r>
            <a:endParaRPr lang="en-US" altLang="zh-CN" sz="160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按此规则考察最左下结点的右分支（最左下结点有右分支）。</a:t>
            </a:r>
            <a:endParaRPr lang="en-US" altLang="zh-CN" sz="160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一个结点的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后序后继</a:t>
            </a:r>
            <a:r>
              <a:rPr lang="zh-CN" altLang="en-US" sz="2000" u="sng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依次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可能是：</a:t>
            </a:r>
            <a:endParaRPr lang="en-US" altLang="zh-CN" sz="200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若是父节点的右孩子，则后继是父节点，如</a:t>
            </a:r>
            <a:r>
              <a:rPr lang="en-US" altLang="zh-CN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G -&gt; D </a:t>
            </a:r>
            <a:r>
              <a:rPr lang="zh-CN" altLang="en-US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若是父节点的左孩子，且父节点无右子树，则后继是父节点，如</a:t>
            </a:r>
            <a:r>
              <a:rPr lang="en-US" altLang="zh-CN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 -&gt; B </a:t>
            </a:r>
            <a:r>
              <a:rPr lang="zh-CN" altLang="en-US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若是父节点的左孩子，父节点有右子树，则后继是右子树的最先访问到的节点，如</a:t>
            </a:r>
            <a:r>
              <a:rPr lang="en-US" altLang="zh-CN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 -&gt; E </a:t>
            </a:r>
            <a:r>
              <a:rPr lang="zh-CN" altLang="en-US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43">
            <a:extLst>
              <a:ext uri="{FF2B5EF4-FFF2-40B4-BE49-F238E27FC236}">
                <a16:creationId xmlns:a16="http://schemas.microsoft.com/office/drawing/2014/main" id="{2440CB99-DA2A-43C6-BC89-AC65DF257A4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295400"/>
            <a:ext cx="3657600" cy="4343400"/>
            <a:chOff x="192" y="816"/>
            <a:chExt cx="2304" cy="2736"/>
          </a:xfrm>
        </p:grpSpPr>
        <p:sp>
          <p:nvSpPr>
            <p:cNvPr id="74762" name="Oval 1026">
              <a:extLst>
                <a:ext uri="{FF2B5EF4-FFF2-40B4-BE49-F238E27FC236}">
                  <a16:creationId xmlns:a16="http://schemas.microsoft.com/office/drawing/2014/main" id="{39C2CDC1-AE00-41BA-8AA3-17BB39B4D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816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FF0000"/>
                  </a:solidFill>
                </a:rPr>
                <a:t>A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74763" name="Oval 1027">
              <a:extLst>
                <a:ext uri="{FF2B5EF4-FFF2-40B4-BE49-F238E27FC236}">
                  <a16:creationId xmlns:a16="http://schemas.microsoft.com/office/drawing/2014/main" id="{2DDE1E22-881A-48B3-882E-EE323C752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578963"/>
                  </a:solidFill>
                </a:rPr>
                <a:t>B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74764" name="Oval 1028">
              <a:extLst>
                <a:ext uri="{FF2B5EF4-FFF2-40B4-BE49-F238E27FC236}">
                  <a16:creationId xmlns:a16="http://schemas.microsoft.com/office/drawing/2014/main" id="{E566C516-AE1F-4FFF-ABA6-0A768396B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578963"/>
                  </a:solidFill>
                </a:rPr>
                <a:t>C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74765" name="Oval 1029">
              <a:extLst>
                <a:ext uri="{FF2B5EF4-FFF2-40B4-BE49-F238E27FC236}">
                  <a16:creationId xmlns:a16="http://schemas.microsoft.com/office/drawing/2014/main" id="{D02AE81B-9CBF-47B1-83AD-3680B0616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5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578963"/>
                  </a:solidFill>
                </a:rPr>
                <a:t>D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74766" name="Oval 1030">
              <a:extLst>
                <a:ext uri="{FF2B5EF4-FFF2-40B4-BE49-F238E27FC236}">
                  <a16:creationId xmlns:a16="http://schemas.microsoft.com/office/drawing/2014/main" id="{39AFE557-9351-453E-9D7F-7DA6948B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333399"/>
                  </a:solidFill>
                </a:rPr>
                <a:t>E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74767" name="Oval 1031">
              <a:extLst>
                <a:ext uri="{FF2B5EF4-FFF2-40B4-BE49-F238E27FC236}">
                  <a16:creationId xmlns:a16="http://schemas.microsoft.com/office/drawing/2014/main" id="{250FF2A4-75EC-445E-885B-A55087229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9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333399"/>
                  </a:solidFill>
                </a:rPr>
                <a:t>F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74768" name="Oval 1032">
              <a:extLst>
                <a:ext uri="{FF2B5EF4-FFF2-40B4-BE49-F238E27FC236}">
                  <a16:creationId xmlns:a16="http://schemas.microsoft.com/office/drawing/2014/main" id="{0456EE2B-DC8A-4446-A156-AAF9A5381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44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333399"/>
                  </a:solidFill>
                </a:rPr>
                <a:t>G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74769" name="Oval 1033">
              <a:extLst>
                <a:ext uri="{FF2B5EF4-FFF2-40B4-BE49-F238E27FC236}">
                  <a16:creationId xmlns:a16="http://schemas.microsoft.com/office/drawing/2014/main" id="{0D1451EE-CF53-4298-9B78-0E4D6C3A7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333399"/>
                  </a:solidFill>
                </a:rPr>
                <a:t>H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74770" name="Oval 1034">
              <a:extLst>
                <a:ext uri="{FF2B5EF4-FFF2-40B4-BE49-F238E27FC236}">
                  <a16:creationId xmlns:a16="http://schemas.microsoft.com/office/drawing/2014/main" id="{AE2F3752-F7E1-4992-9127-B50FD19F4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333399"/>
                  </a:solidFill>
                </a:rPr>
                <a:t>K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74771" name="Line 1035">
              <a:extLst>
                <a:ext uri="{FF2B5EF4-FFF2-40B4-BE49-F238E27FC236}">
                  <a16:creationId xmlns:a16="http://schemas.microsoft.com/office/drawing/2014/main" id="{E0B62822-29A7-470F-942A-662FE3195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1008"/>
              <a:ext cx="576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72" name="Line 1036">
              <a:extLst>
                <a:ext uri="{FF2B5EF4-FFF2-40B4-BE49-F238E27FC236}">
                  <a16:creationId xmlns:a16="http://schemas.microsoft.com/office/drawing/2014/main" id="{08F41163-B3DE-48A4-B746-20285C1C0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584"/>
              <a:ext cx="240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73" name="Line 1037">
              <a:extLst>
                <a:ext uri="{FF2B5EF4-FFF2-40B4-BE49-F238E27FC236}">
                  <a16:creationId xmlns:a16="http://schemas.microsoft.com/office/drawing/2014/main" id="{7D97E3C9-00A4-4F64-A488-155A0A2D0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160"/>
              <a:ext cx="96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74" name="Line 1038">
              <a:extLst>
                <a:ext uri="{FF2B5EF4-FFF2-40B4-BE49-F238E27FC236}">
                  <a16:creationId xmlns:a16="http://schemas.microsoft.com/office/drawing/2014/main" id="{27C76246-FC51-4883-9EE4-A7A17370C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008"/>
              <a:ext cx="624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75" name="Line 1039">
              <a:extLst>
                <a:ext uri="{FF2B5EF4-FFF2-40B4-BE49-F238E27FC236}">
                  <a16:creationId xmlns:a16="http://schemas.microsoft.com/office/drawing/2014/main" id="{0F0BFF64-AFB6-49FA-BDFA-00D4103D7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584"/>
              <a:ext cx="240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76" name="Line 1040">
              <a:extLst>
                <a:ext uri="{FF2B5EF4-FFF2-40B4-BE49-F238E27FC236}">
                  <a16:creationId xmlns:a16="http://schemas.microsoft.com/office/drawing/2014/main" id="{85A7DDB8-2197-4211-9091-E9A3BD13C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160"/>
              <a:ext cx="240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77" name="Line 1041">
              <a:extLst>
                <a:ext uri="{FF2B5EF4-FFF2-40B4-BE49-F238E27FC236}">
                  <a16:creationId xmlns:a16="http://schemas.microsoft.com/office/drawing/2014/main" id="{EE7A366F-5A7D-4B3E-9E54-6078EC098A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736"/>
              <a:ext cx="192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78" name="Line 1042">
              <a:extLst>
                <a:ext uri="{FF2B5EF4-FFF2-40B4-BE49-F238E27FC236}">
                  <a16:creationId xmlns:a16="http://schemas.microsoft.com/office/drawing/2014/main" id="{344EB8BC-88F1-4C61-BA20-CC88D68C5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36"/>
              <a:ext cx="192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965" name="Text Box 1045">
            <a:extLst>
              <a:ext uri="{FF2B5EF4-FFF2-40B4-BE49-F238E27FC236}">
                <a16:creationId xmlns:a16="http://schemas.microsoft.com/office/drawing/2014/main" id="{C50A8C67-BE05-41AB-896E-EC31F1BE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10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sz="3600" b="1">
                <a:solidFill>
                  <a:srgbClr val="004C2B"/>
                </a:solidFill>
                <a:ea typeface="隶书" panose="02010509060101010101" pitchFamily="49" charset="-122"/>
              </a:rPr>
              <a:t>先序序列：</a:t>
            </a:r>
          </a:p>
        </p:txBody>
      </p:sp>
      <p:sp>
        <p:nvSpPr>
          <p:cNvPr id="210966" name="Text Box 1046">
            <a:extLst>
              <a:ext uri="{FF2B5EF4-FFF2-40B4-BE49-F238E27FC236}">
                <a16:creationId xmlns:a16="http://schemas.microsoft.com/office/drawing/2014/main" id="{AB33E053-90D2-43BF-A9D5-44321EE5C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2860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sz="3600" b="1">
                <a:solidFill>
                  <a:srgbClr val="FF0000"/>
                </a:solidFill>
                <a:ea typeface="隶书" panose="02010509060101010101" pitchFamily="49" charset="-122"/>
              </a:rPr>
              <a:t>中序序列：</a:t>
            </a:r>
          </a:p>
        </p:txBody>
      </p:sp>
      <p:sp>
        <p:nvSpPr>
          <p:cNvPr id="210967" name="Text Box 1047">
            <a:extLst>
              <a:ext uri="{FF2B5EF4-FFF2-40B4-BE49-F238E27FC236}">
                <a16:creationId xmlns:a16="http://schemas.microsoft.com/office/drawing/2014/main" id="{92CDF4AF-93EC-4ECB-A0AD-B18FAC13B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1910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sz="3600" b="1">
                <a:solidFill>
                  <a:srgbClr val="333399"/>
                </a:solidFill>
                <a:ea typeface="隶书" panose="02010509060101010101" pitchFamily="49" charset="-122"/>
              </a:rPr>
              <a:t>后序序列：</a:t>
            </a:r>
          </a:p>
        </p:txBody>
      </p:sp>
      <p:sp>
        <p:nvSpPr>
          <p:cNvPr id="210968" name="Text Box 1048">
            <a:extLst>
              <a:ext uri="{FF2B5EF4-FFF2-40B4-BE49-F238E27FC236}">
                <a16:creationId xmlns:a16="http://schemas.microsoft.com/office/drawing/2014/main" id="{9EB10547-BA49-4D32-891A-B75BE3206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143000"/>
            <a:ext cx="4114800" cy="654050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A</a:t>
            </a:r>
            <a:r>
              <a:rPr lang="en-US" altLang="zh-CN" sz="3600" b="1">
                <a:solidFill>
                  <a:srgbClr val="004C2B"/>
                </a:solidFill>
              </a:rPr>
              <a:t> </a:t>
            </a:r>
            <a:r>
              <a:rPr lang="en-US" altLang="zh-CN" sz="3600" b="1">
                <a:solidFill>
                  <a:srgbClr val="578963"/>
                </a:solidFill>
              </a:rPr>
              <a:t>B C D</a:t>
            </a:r>
            <a:r>
              <a:rPr lang="en-US" altLang="zh-CN" sz="3600" b="1">
                <a:solidFill>
                  <a:srgbClr val="004C2B"/>
                </a:solidFill>
              </a:rPr>
              <a:t> </a:t>
            </a:r>
            <a:r>
              <a:rPr lang="en-US" altLang="zh-CN" sz="3600" b="1">
                <a:solidFill>
                  <a:srgbClr val="333399"/>
                </a:solidFill>
              </a:rPr>
              <a:t>E F G H K</a:t>
            </a:r>
          </a:p>
        </p:txBody>
      </p:sp>
      <p:sp>
        <p:nvSpPr>
          <p:cNvPr id="210969" name="Text Box 1049">
            <a:extLst>
              <a:ext uri="{FF2B5EF4-FFF2-40B4-BE49-F238E27FC236}">
                <a16:creationId xmlns:a16="http://schemas.microsoft.com/office/drawing/2014/main" id="{11533F7B-07F2-4669-A807-9E7E5FFDF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048000"/>
            <a:ext cx="4114800" cy="654050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578963"/>
                </a:solidFill>
              </a:rPr>
              <a:t>B D C</a:t>
            </a:r>
            <a:r>
              <a:rPr lang="en-US" altLang="zh-CN" sz="3600" b="1">
                <a:solidFill>
                  <a:srgbClr val="333333"/>
                </a:solidFill>
              </a:rPr>
              <a:t> </a:t>
            </a:r>
            <a:r>
              <a:rPr lang="en-US" altLang="zh-CN" sz="3600" b="1">
                <a:solidFill>
                  <a:srgbClr val="FF0000"/>
                </a:solidFill>
              </a:rPr>
              <a:t>A</a:t>
            </a:r>
            <a:r>
              <a:rPr lang="en-US" altLang="zh-CN" sz="3600" b="1">
                <a:solidFill>
                  <a:srgbClr val="333333"/>
                </a:solidFill>
              </a:rPr>
              <a:t> </a:t>
            </a:r>
            <a:r>
              <a:rPr lang="en-US" altLang="zh-CN" sz="3600" b="1">
                <a:solidFill>
                  <a:srgbClr val="333399"/>
                </a:solidFill>
              </a:rPr>
              <a:t>E H G K F</a:t>
            </a:r>
          </a:p>
        </p:txBody>
      </p:sp>
      <p:sp>
        <p:nvSpPr>
          <p:cNvPr id="210970" name="Text Box 1050">
            <a:extLst>
              <a:ext uri="{FF2B5EF4-FFF2-40B4-BE49-F238E27FC236}">
                <a16:creationId xmlns:a16="http://schemas.microsoft.com/office/drawing/2014/main" id="{561B1228-1AAB-43AC-905A-AF39C8FE5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953000"/>
            <a:ext cx="4114800" cy="654050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578963"/>
                </a:solidFill>
              </a:rPr>
              <a:t>D C B</a:t>
            </a:r>
            <a:r>
              <a:rPr lang="en-US" altLang="zh-CN" sz="3600" b="1">
                <a:solidFill>
                  <a:srgbClr val="333399"/>
                </a:solidFill>
              </a:rPr>
              <a:t> H K G F E</a:t>
            </a:r>
            <a:r>
              <a:rPr lang="en-US" altLang="zh-CN" sz="3600" b="1">
                <a:solidFill>
                  <a:srgbClr val="333333"/>
                </a:solidFill>
              </a:rPr>
              <a:t> </a:t>
            </a:r>
            <a:r>
              <a:rPr lang="en-US" altLang="zh-CN" sz="36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4761" name="文本框 1">
            <a:extLst>
              <a:ext uri="{FF2B5EF4-FFF2-40B4-BE49-F238E27FC236}">
                <a16:creationId xmlns:a16="http://schemas.microsoft.com/office/drawing/2014/main" id="{7EC8E6BC-87DB-40EC-9D7C-8D1B936C0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1" y="6172201"/>
            <a:ext cx="813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二叉链表存储，与“沿指针自然访问” 的顺序不同！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5" grpId="0" autoUpdateAnimBg="0"/>
      <p:bldP spid="210966" grpId="0" autoUpdateAnimBg="0"/>
      <p:bldP spid="210967" grpId="0" autoUpdateAnimBg="0"/>
      <p:bldP spid="210968" grpId="0" animBg="1" autoUpdateAnimBg="0"/>
      <p:bldP spid="210969" grpId="0" animBg="1" autoUpdateAnimBg="0"/>
      <p:bldP spid="210970" grpId="0" animBg="1" autoUpdateAnimBg="0"/>
      <p:bldP spid="747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2596" y="206394"/>
            <a:ext cx="8286808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】</a:t>
            </a:r>
            <a:r>
              <a:rPr 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以若一颗二叉树的先序序列和后序序列正好相反。该二叉树的形态是什么？</a:t>
            </a:r>
            <a:endParaRPr lang="en-US" altLang="zh-CN" sz="22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167174" y="1428736"/>
            <a:ext cx="2500330" cy="1500198"/>
            <a:chOff x="2566988" y="788988"/>
            <a:chExt cx="3013075" cy="172878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N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R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95538" y="3143249"/>
            <a:ext cx="7342092" cy="1288143"/>
            <a:chOff x="1071538" y="3143248"/>
            <a:chExt cx="6500858" cy="1288143"/>
          </a:xfrm>
        </p:grpSpPr>
        <p:sp>
          <p:nvSpPr>
            <p:cNvPr id="10" name="TextBox 9"/>
            <p:cNvSpPr txBox="1"/>
            <p:nvPr/>
          </p:nvSpPr>
          <p:spPr>
            <a:xfrm>
              <a:off x="1071538" y="3357562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先序序列</a:t>
              </a: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3438" y="3143248"/>
              <a:ext cx="2928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后序序列：</a:t>
              </a:r>
              <a:r>
                <a:rPr lang="en-US" altLang="zh-CN" sz="22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 R N</a:t>
              </a:r>
              <a:endParaRPr lang="zh-CN" altLang="en-US" sz="22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3438" y="3500438"/>
              <a:ext cx="28714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后序序列的反序 </a:t>
              </a:r>
              <a:r>
                <a:rPr lang="en-US" altLang="zh-CN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 R L</a:t>
              </a:r>
              <a:endParaRPr lang="zh-CN" altLang="en-US" sz="22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852" y="4000504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N  L  R</a:t>
              </a:r>
              <a:endParaRPr lang="zh-CN" altLang="en-US" sz="22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35580" y="4000504"/>
              <a:ext cx="12858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N  R  L</a:t>
              </a:r>
              <a:endParaRPr lang="zh-CN" altLang="en-US" sz="22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67174" y="4214819"/>
            <a:ext cx="3358928" cy="645201"/>
            <a:chOff x="2285984" y="4214818"/>
            <a:chExt cx="3500462" cy="645201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2786050" y="4214818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786050" y="4286256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5984" y="4429132"/>
              <a:ext cx="3500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为空或者</a:t>
              </a:r>
              <a:r>
                <a:rPr lang="en-US" altLang="zh-CN" sz="22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为空时成立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452662" y="4929198"/>
            <a:ext cx="5500726" cy="1318479"/>
            <a:chOff x="928662" y="4929198"/>
            <a:chExt cx="5500726" cy="1318479"/>
          </a:xfrm>
        </p:grpSpPr>
        <p:sp>
          <p:nvSpPr>
            <p:cNvPr id="18" name="TextBox 17"/>
            <p:cNvSpPr txBox="1"/>
            <p:nvPr/>
          </p:nvSpPr>
          <p:spPr>
            <a:xfrm>
              <a:off x="928662" y="5286388"/>
              <a:ext cx="5500726" cy="96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每个结点至多一个分支，即每层只有一个结点，二叉树的高度等于结点个数。</a:t>
              </a:r>
            </a:p>
          </p:txBody>
        </p:sp>
        <p:sp>
          <p:nvSpPr>
            <p:cNvPr id="20" name="下箭头 19"/>
            <p:cNvSpPr/>
            <p:nvPr/>
          </p:nvSpPr>
          <p:spPr>
            <a:xfrm>
              <a:off x="3643306" y="4929198"/>
              <a:ext cx="214314" cy="357190"/>
            </a:xfrm>
            <a:prstGeom prst="down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096265" y="4714884"/>
            <a:ext cx="1776375" cy="1643074"/>
            <a:chOff x="6804084" y="4857760"/>
            <a:chExt cx="1776375" cy="1643074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7966096" y="5229247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>
              <a:off x="7923234" y="5881709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7572396" y="49895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8148659" y="5564209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7573984" y="6140472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04084" y="4857760"/>
              <a:ext cx="553998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例如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584" y="675534"/>
            <a:ext cx="8571631" cy="1622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一棵二叉树的前序遍历序列和后序遍历序列分别为</a:t>
            </a:r>
            <a:r>
              <a:rPr lang="en-US" altLang="zh-CN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1234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4321, 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该二叉树的中序遍历序列不会是（  ）</a:t>
            </a:r>
            <a:r>
              <a:rPr lang="en-US" altLang="zh-CN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A. 1,2, 3, 4     B. 2, 3,4, 1        C. 3, 2, 4, 1           D. 4,3, 2, 1</a:t>
            </a:r>
            <a:endParaRPr lang="en-US" altLang="zh-CN" sz="22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8475" y="2909704"/>
            <a:ext cx="8761411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解析：可以看出，先序和后序正好相反，则每层只有一个结点。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根结点是</a:t>
            </a:r>
            <a:r>
              <a:rPr lang="en-US" altLang="zh-CN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，其只有左子树或者右子树，则中序序列中，</a:t>
            </a:r>
            <a:r>
              <a:rPr lang="en-US" altLang="zh-CN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或者为首，或者为尾，都符合。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考虑结点</a:t>
            </a:r>
            <a:r>
              <a:rPr lang="en-US" altLang="zh-CN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。由于</a:t>
            </a:r>
            <a:r>
              <a:rPr lang="en-US" altLang="zh-CN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只有一个子树，则</a:t>
            </a:r>
            <a:r>
              <a:rPr lang="en-US" altLang="zh-CN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在以</a:t>
            </a:r>
            <a:r>
              <a:rPr lang="en-US" altLang="zh-CN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为根的子树上。由于</a:t>
            </a:r>
            <a:r>
              <a:rPr lang="en-US" altLang="zh-CN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只有一个分支，则中序遍历</a:t>
            </a:r>
            <a:r>
              <a:rPr lang="en-US" altLang="zh-CN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为根的子树，</a:t>
            </a:r>
            <a:r>
              <a:rPr lang="en-US" altLang="zh-CN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或者为首，或者为尾，排除</a:t>
            </a:r>
            <a:r>
              <a:rPr lang="en-US" altLang="zh-CN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D41575-2329-FA5D-541C-776BBE73049D}"/>
              </a:ext>
            </a:extLst>
          </p:cNvPr>
          <p:cNvSpPr txBox="1"/>
          <p:nvPr/>
        </p:nvSpPr>
        <p:spPr>
          <a:xfrm>
            <a:off x="5443268" y="1286887"/>
            <a:ext cx="370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C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EF95FE7-256E-0D4F-DF49-A026FDBEA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515" y="5868718"/>
            <a:ext cx="467995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2011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</p:spTree>
    <p:extLst>
      <p:ext uri="{BB962C8B-B14F-4D97-AF65-F5344CB8AC3E}">
        <p14:creationId xmlns:p14="http://schemas.microsoft.com/office/powerpoint/2010/main" val="89723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EC078DFE-12E9-41D0-BDF2-26526F60E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020" y="293302"/>
            <a:ext cx="38779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333333"/>
                </a:solidFill>
              </a:rPr>
              <a:t>二、递归遍历算法</a:t>
            </a:r>
          </a:p>
        </p:txBody>
      </p:sp>
      <p:sp>
        <p:nvSpPr>
          <p:cNvPr id="93187" name="Text Box 3">
            <a:hlinkClick r:id="rId2" action="ppaction://hlinksldjump"/>
            <a:extLst>
              <a:ext uri="{FF2B5EF4-FFF2-40B4-BE49-F238E27FC236}">
                <a16:creationId xmlns:a16="http://schemas.microsoft.com/office/drawing/2014/main" id="{AF2647C0-2BED-49A3-854D-37ABADE14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5524" y="2060891"/>
            <a:ext cx="7888317" cy="388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void</a:t>
            </a:r>
            <a:r>
              <a:rPr lang="en-US" altLang="zh-CN" sz="2400" dirty="0">
                <a:solidFill>
                  <a:srgbClr val="FF0000"/>
                </a:solidFill>
              </a:rPr>
              <a:t> Preorder </a:t>
            </a:r>
            <a:r>
              <a:rPr lang="en-US" altLang="zh-CN" sz="2400" dirty="0">
                <a:solidFill>
                  <a:srgbClr val="000B22"/>
                </a:solidFill>
              </a:rPr>
              <a:t>(</a:t>
            </a:r>
            <a:r>
              <a:rPr lang="en-US" altLang="zh-CN" sz="2400" dirty="0" err="1">
                <a:solidFill>
                  <a:srgbClr val="000B22"/>
                </a:solidFill>
              </a:rPr>
              <a:t>BiTree</a:t>
            </a:r>
            <a:r>
              <a:rPr lang="en-US" altLang="zh-CN" sz="2400" dirty="0">
                <a:solidFill>
                  <a:srgbClr val="000B22"/>
                </a:solidFill>
              </a:rPr>
              <a:t> T, </a:t>
            </a:r>
            <a:r>
              <a:rPr lang="en-US" altLang="zh-CN" sz="2400" b="1" dirty="0">
                <a:solidFill>
                  <a:srgbClr val="000B22"/>
                </a:solidFill>
              </a:rPr>
              <a:t>void</a:t>
            </a:r>
            <a:r>
              <a:rPr lang="en-US" altLang="zh-CN" sz="2400" dirty="0">
                <a:solidFill>
                  <a:srgbClr val="000B22"/>
                </a:solidFill>
              </a:rPr>
              <a:t>( *visit)(</a:t>
            </a:r>
            <a:r>
              <a:rPr lang="en-US" altLang="zh-CN" sz="2400" dirty="0" err="1">
                <a:solidFill>
                  <a:srgbClr val="000B22"/>
                </a:solidFill>
              </a:rPr>
              <a:t>TElemType</a:t>
            </a:r>
            <a:r>
              <a:rPr lang="en-US" altLang="zh-CN" sz="2400" b="1" dirty="0">
                <a:solidFill>
                  <a:srgbClr val="000B22"/>
                </a:solidFill>
              </a:rPr>
              <a:t>&amp;</a:t>
            </a:r>
            <a:r>
              <a:rPr lang="en-US" altLang="zh-CN" sz="2400" dirty="0">
                <a:solidFill>
                  <a:srgbClr val="000B22"/>
                </a:solidFill>
              </a:rPr>
              <a:t> e))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333333"/>
                </a:solidFill>
              </a:rPr>
              <a:t>{ </a:t>
            </a:r>
            <a:r>
              <a:rPr lang="en-US" altLang="zh-CN" sz="1800" dirty="0">
                <a:solidFill>
                  <a:srgbClr val="333333"/>
                </a:solidFill>
              </a:rPr>
              <a:t>//</a:t>
            </a:r>
            <a:r>
              <a:rPr lang="en-US" altLang="zh-CN" sz="1800" b="1" dirty="0">
                <a:solidFill>
                  <a:srgbClr val="333333"/>
                </a:solidFill>
              </a:rPr>
              <a:t> </a:t>
            </a:r>
            <a:r>
              <a:rPr lang="zh-CN" altLang="en-US" sz="1800" dirty="0">
                <a:solidFill>
                  <a:srgbClr val="333333"/>
                </a:solidFill>
                <a:ea typeface="楷体_GB2312" pitchFamily="49" charset="-122"/>
              </a:rPr>
              <a:t>先序遍历二叉树，二叉链表存储</a:t>
            </a:r>
            <a:r>
              <a:rPr lang="zh-CN" altLang="en-US" sz="1800" b="1" dirty="0">
                <a:solidFill>
                  <a:srgbClr val="333333"/>
                </a:solidFill>
              </a:rPr>
              <a:t> 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333333"/>
                </a:solidFill>
              </a:rPr>
              <a:t>   </a:t>
            </a:r>
            <a:r>
              <a:rPr lang="en-US" altLang="zh-CN" sz="2400" b="1" dirty="0">
                <a:solidFill>
                  <a:srgbClr val="333333"/>
                </a:solidFill>
              </a:rPr>
              <a:t>if </a:t>
            </a:r>
            <a:r>
              <a:rPr lang="en-US" altLang="zh-CN" sz="2400" dirty="0">
                <a:solidFill>
                  <a:srgbClr val="333333"/>
                </a:solidFill>
              </a:rPr>
              <a:t>(T)</a:t>
            </a:r>
            <a:r>
              <a:rPr lang="en-US" altLang="zh-CN" sz="2400" b="1" dirty="0">
                <a:solidFill>
                  <a:srgbClr val="333333"/>
                </a:solidFill>
              </a:rPr>
              <a:t> {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333333"/>
                </a:solidFill>
              </a:rPr>
              <a:t>      </a:t>
            </a:r>
            <a:r>
              <a:rPr lang="en-US" altLang="zh-CN" sz="2400" dirty="0">
                <a:solidFill>
                  <a:srgbClr val="000B22"/>
                </a:solidFill>
              </a:rPr>
              <a:t>visit(T-&gt;data);            </a:t>
            </a:r>
            <a:r>
              <a:rPr lang="en-US" altLang="zh-CN" sz="1800" dirty="0">
                <a:solidFill>
                  <a:srgbClr val="000B22"/>
                </a:solidFill>
              </a:rPr>
              <a:t>// </a:t>
            </a:r>
            <a:r>
              <a:rPr lang="zh-CN" altLang="en-US" sz="1800" dirty="0">
                <a:solidFill>
                  <a:srgbClr val="000B22"/>
                </a:solidFill>
                <a:ea typeface="楷体_GB2312" pitchFamily="49" charset="-122"/>
              </a:rPr>
              <a:t>访问根结点</a:t>
            </a:r>
            <a:endParaRPr lang="zh-CN" altLang="en-US" sz="1800" dirty="0">
              <a:solidFill>
                <a:srgbClr val="000B22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333333"/>
                </a:solidFill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</a:rPr>
              <a:t>Preorder(</a:t>
            </a:r>
            <a:r>
              <a:rPr lang="en-US" altLang="zh-CN" sz="2400" dirty="0">
                <a:solidFill>
                  <a:srgbClr val="800000"/>
                </a:solidFill>
              </a:rPr>
              <a:t>T-&gt;</a:t>
            </a:r>
            <a:r>
              <a:rPr lang="en-US" altLang="zh-CN" sz="2400" b="1" dirty="0" err="1">
                <a:solidFill>
                  <a:srgbClr val="800000"/>
                </a:solidFill>
              </a:rPr>
              <a:t>l</a:t>
            </a:r>
            <a:r>
              <a:rPr lang="en-US" altLang="zh-CN" sz="2400" dirty="0" err="1">
                <a:solidFill>
                  <a:srgbClr val="800000"/>
                </a:solidFill>
              </a:rPr>
              <a:t>child</a:t>
            </a:r>
            <a:r>
              <a:rPr lang="en-US" altLang="zh-CN" sz="2400" dirty="0">
                <a:solidFill>
                  <a:srgbClr val="800000"/>
                </a:solidFill>
              </a:rPr>
              <a:t>, visit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>
                <a:solidFill>
                  <a:srgbClr val="333333"/>
                </a:solidFill>
              </a:rPr>
              <a:t>;  </a:t>
            </a:r>
            <a:r>
              <a:rPr lang="en-US" altLang="zh-CN" sz="1800" dirty="0">
                <a:solidFill>
                  <a:srgbClr val="333333"/>
                </a:solidFill>
              </a:rPr>
              <a:t>// </a:t>
            </a:r>
            <a:r>
              <a:rPr lang="zh-CN" altLang="en-US" sz="1800" dirty="0">
                <a:solidFill>
                  <a:srgbClr val="333333"/>
                </a:solidFill>
                <a:ea typeface="楷体_GB2312" pitchFamily="49" charset="-122"/>
              </a:rPr>
              <a:t>遍历左子树</a:t>
            </a:r>
            <a:endParaRPr lang="zh-CN" altLang="en-US" sz="1800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333333"/>
                </a:solidFill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</a:rPr>
              <a:t>Preorder(</a:t>
            </a:r>
            <a:r>
              <a:rPr lang="en-US" altLang="zh-CN" sz="2400" dirty="0">
                <a:solidFill>
                  <a:srgbClr val="800000"/>
                </a:solidFill>
              </a:rPr>
              <a:t>T-&gt;</a:t>
            </a:r>
            <a:r>
              <a:rPr lang="en-US" altLang="zh-CN" sz="2400" b="1" dirty="0" err="1">
                <a:solidFill>
                  <a:srgbClr val="800000"/>
                </a:solidFill>
              </a:rPr>
              <a:t>r</a:t>
            </a:r>
            <a:r>
              <a:rPr lang="en-US" altLang="zh-CN" sz="2400" dirty="0" err="1">
                <a:solidFill>
                  <a:srgbClr val="800000"/>
                </a:solidFill>
              </a:rPr>
              <a:t>child</a:t>
            </a:r>
            <a:r>
              <a:rPr lang="en-US" altLang="zh-CN" sz="2400" dirty="0">
                <a:solidFill>
                  <a:srgbClr val="800000"/>
                </a:solidFill>
              </a:rPr>
              <a:t>, visit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  <a:r>
              <a:rPr lang="en-US" altLang="zh-CN" sz="1800" dirty="0">
                <a:solidFill>
                  <a:srgbClr val="333333"/>
                </a:solidFill>
              </a:rPr>
              <a:t>;  // </a:t>
            </a:r>
            <a:r>
              <a:rPr lang="zh-CN" altLang="en-US" sz="1800" dirty="0">
                <a:solidFill>
                  <a:srgbClr val="333333"/>
                </a:solidFill>
                <a:ea typeface="楷体_GB2312" pitchFamily="49" charset="-122"/>
              </a:rPr>
              <a:t>遍历右子树</a:t>
            </a:r>
            <a:endParaRPr lang="zh-CN" altLang="en-US" sz="1800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333333"/>
                </a:solidFill>
              </a:rPr>
              <a:t>   </a:t>
            </a:r>
            <a:r>
              <a:rPr lang="en-US" altLang="zh-CN" sz="2400" b="1" dirty="0">
                <a:solidFill>
                  <a:srgbClr val="333333"/>
                </a:solidFill>
              </a:rPr>
              <a:t>}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333333"/>
                </a:solidFill>
              </a:rPr>
              <a:t>   else return;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333333"/>
                </a:solidFill>
              </a:rPr>
              <a:t>}</a:t>
            </a:r>
            <a:endParaRPr lang="en-US" altLang="zh-CN" sz="2400" dirty="0">
              <a:solidFill>
                <a:srgbClr val="333333"/>
              </a:solidFill>
            </a:endParaRPr>
          </a:p>
        </p:txBody>
      </p:sp>
      <p:sp>
        <p:nvSpPr>
          <p:cNvPr id="75780" name="文本框 1">
            <a:extLst>
              <a:ext uri="{FF2B5EF4-FFF2-40B4-BE49-F238E27FC236}">
                <a16:creationId xmlns:a16="http://schemas.microsoft.com/office/drawing/2014/main" id="{BA83F76A-2D97-4625-AE73-71252C0E7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4115" y="5970523"/>
            <a:ext cx="3023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编译器维护递归栈！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F338486-DAB1-E727-E0D3-58C6A6A1F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07" y="1277179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先序遍历的递归算法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hlinkClick r:id="rId2" action="ppaction://hlinksldjump"/>
            <a:extLst>
              <a:ext uri="{FF2B5EF4-FFF2-40B4-BE49-F238E27FC236}">
                <a16:creationId xmlns:a16="http://schemas.microsoft.com/office/drawing/2014/main" id="{6EBA8CBB-8471-4A32-9F44-8DB032AFA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091" y="1635285"/>
            <a:ext cx="8390399" cy="4512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void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InOrder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000B22"/>
                </a:solidFill>
              </a:rPr>
              <a:t>(</a:t>
            </a:r>
            <a:r>
              <a:rPr lang="en-US" altLang="zh-CN" sz="2800" dirty="0" err="1">
                <a:solidFill>
                  <a:srgbClr val="000B22"/>
                </a:solidFill>
              </a:rPr>
              <a:t>BiTree</a:t>
            </a:r>
            <a:r>
              <a:rPr lang="en-US" altLang="zh-CN" sz="2800" dirty="0">
                <a:solidFill>
                  <a:srgbClr val="000B22"/>
                </a:solidFill>
              </a:rPr>
              <a:t> T, </a:t>
            </a:r>
            <a:r>
              <a:rPr lang="en-US" altLang="zh-CN" sz="2800" b="1" dirty="0">
                <a:solidFill>
                  <a:srgbClr val="000B22"/>
                </a:solidFill>
              </a:rPr>
              <a:t>void</a:t>
            </a:r>
            <a:r>
              <a:rPr lang="en-US" altLang="zh-CN" sz="2800" dirty="0">
                <a:solidFill>
                  <a:srgbClr val="000B22"/>
                </a:solidFill>
              </a:rPr>
              <a:t>( *visit)(</a:t>
            </a:r>
            <a:r>
              <a:rPr lang="en-US" altLang="zh-CN" sz="2800" dirty="0" err="1">
                <a:solidFill>
                  <a:srgbClr val="000B22"/>
                </a:solidFill>
              </a:rPr>
              <a:t>TElemType</a:t>
            </a:r>
            <a:r>
              <a:rPr lang="en-US" altLang="zh-CN" sz="2800" b="1" dirty="0">
                <a:solidFill>
                  <a:srgbClr val="000B22"/>
                </a:solidFill>
              </a:rPr>
              <a:t>&amp;</a:t>
            </a:r>
            <a:r>
              <a:rPr lang="en-US" altLang="zh-CN" sz="2800" dirty="0">
                <a:solidFill>
                  <a:srgbClr val="000B22"/>
                </a:solidFill>
              </a:rPr>
              <a:t> e))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333333"/>
                </a:solidFill>
              </a:rPr>
              <a:t>{   </a:t>
            </a:r>
            <a:r>
              <a:rPr lang="en-US" altLang="zh-CN" sz="2000" dirty="0">
                <a:solidFill>
                  <a:srgbClr val="333333"/>
                </a:solidFill>
              </a:rPr>
              <a:t>//</a:t>
            </a:r>
            <a:r>
              <a:rPr lang="en-US" altLang="zh-CN" sz="2000" b="1" dirty="0">
                <a:solidFill>
                  <a:srgbClr val="333333"/>
                </a:solidFill>
              </a:rPr>
              <a:t> </a:t>
            </a:r>
            <a:r>
              <a:rPr lang="zh-CN" altLang="en-US" sz="2000" b="1" dirty="0">
                <a:solidFill>
                  <a:srgbClr val="333333"/>
                </a:solidFill>
              </a:rPr>
              <a:t>中</a:t>
            </a:r>
            <a:r>
              <a:rPr lang="zh-CN" altLang="en-US" sz="2000" dirty="0">
                <a:solidFill>
                  <a:srgbClr val="333333"/>
                </a:solidFill>
                <a:ea typeface="楷体_GB2312" pitchFamily="49" charset="-122"/>
              </a:rPr>
              <a:t>序遍历二叉树，二叉链表存储</a:t>
            </a:r>
            <a:r>
              <a:rPr lang="zh-CN" altLang="en-US" sz="2000" b="1" dirty="0">
                <a:solidFill>
                  <a:srgbClr val="333333"/>
                </a:solidFill>
              </a:rPr>
              <a:t> 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333333"/>
                </a:solidFill>
              </a:rPr>
              <a:t>   </a:t>
            </a:r>
            <a:r>
              <a:rPr lang="en-US" altLang="zh-CN" sz="2800" b="1" dirty="0">
                <a:solidFill>
                  <a:srgbClr val="333333"/>
                </a:solidFill>
              </a:rPr>
              <a:t>if </a:t>
            </a:r>
            <a:r>
              <a:rPr lang="en-US" altLang="zh-CN" sz="2800" dirty="0">
                <a:solidFill>
                  <a:srgbClr val="333333"/>
                </a:solidFill>
              </a:rPr>
              <a:t>(T)</a:t>
            </a:r>
            <a:r>
              <a:rPr lang="en-US" altLang="zh-CN" sz="2800" b="1" dirty="0">
                <a:solidFill>
                  <a:srgbClr val="333333"/>
                </a:solidFill>
              </a:rPr>
              <a:t> {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</a:t>
            </a:r>
            <a:r>
              <a:rPr lang="en-US" altLang="zh-CN" sz="2800" dirty="0" err="1">
                <a:solidFill>
                  <a:srgbClr val="FF0000"/>
                </a:solidFill>
              </a:rPr>
              <a:t>InOrder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>
                <a:solidFill>
                  <a:srgbClr val="800000"/>
                </a:solidFill>
              </a:rPr>
              <a:t>T-&gt;</a:t>
            </a:r>
            <a:r>
              <a:rPr lang="en-US" altLang="zh-CN" sz="2800" b="1" dirty="0" err="1">
                <a:solidFill>
                  <a:srgbClr val="800000"/>
                </a:solidFill>
              </a:rPr>
              <a:t>l</a:t>
            </a:r>
            <a:r>
              <a:rPr lang="en-US" altLang="zh-CN" sz="2800" dirty="0" err="1">
                <a:solidFill>
                  <a:srgbClr val="800000"/>
                </a:solidFill>
              </a:rPr>
              <a:t>child</a:t>
            </a:r>
            <a:r>
              <a:rPr lang="en-US" altLang="zh-CN" sz="2800" dirty="0">
                <a:solidFill>
                  <a:srgbClr val="800000"/>
                </a:solidFill>
              </a:rPr>
              <a:t>, visit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>
                <a:solidFill>
                  <a:srgbClr val="333333"/>
                </a:solidFill>
              </a:rPr>
              <a:t>;   </a:t>
            </a:r>
            <a:r>
              <a:rPr lang="en-US" altLang="zh-CN" sz="2000" dirty="0">
                <a:solidFill>
                  <a:srgbClr val="333333"/>
                </a:solidFill>
              </a:rPr>
              <a:t>// </a:t>
            </a:r>
            <a:r>
              <a:rPr lang="zh-CN" altLang="en-US" sz="2000" dirty="0">
                <a:solidFill>
                  <a:srgbClr val="333333"/>
                </a:solidFill>
                <a:ea typeface="楷体_GB2312" pitchFamily="49" charset="-122"/>
              </a:rPr>
              <a:t>遍历左子树</a:t>
            </a:r>
            <a:endParaRPr lang="en-US" altLang="zh-CN" sz="2000" dirty="0">
              <a:solidFill>
                <a:srgbClr val="333333"/>
              </a:solidFill>
              <a:ea typeface="楷体_GB2312" pitchFamily="49" charset="-122"/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      visit(T-&gt;data)</a:t>
            </a:r>
            <a:r>
              <a:rPr lang="en-US" altLang="zh-CN" sz="2800" dirty="0">
                <a:solidFill>
                  <a:srgbClr val="333333"/>
                </a:solidFill>
              </a:rPr>
              <a:t>;                    </a:t>
            </a:r>
            <a:r>
              <a:rPr lang="en-US" altLang="zh-CN" sz="2000" dirty="0">
                <a:solidFill>
                  <a:srgbClr val="333333"/>
                </a:solidFill>
              </a:rPr>
              <a:t>//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访问根结点</a:t>
            </a:r>
            <a:endParaRPr lang="zh-CN" altLang="en-US" sz="2000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333333"/>
                </a:solidFill>
              </a:rPr>
              <a:t>      </a:t>
            </a:r>
            <a:r>
              <a:rPr lang="en-US" altLang="zh-CN" sz="2800" dirty="0" err="1">
                <a:solidFill>
                  <a:srgbClr val="FF0000"/>
                </a:solidFill>
              </a:rPr>
              <a:t>InOrder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>
                <a:solidFill>
                  <a:srgbClr val="800000"/>
                </a:solidFill>
              </a:rPr>
              <a:t>T-&gt;</a:t>
            </a:r>
            <a:r>
              <a:rPr lang="en-US" altLang="zh-CN" sz="2800" b="1" dirty="0" err="1">
                <a:solidFill>
                  <a:srgbClr val="800000"/>
                </a:solidFill>
              </a:rPr>
              <a:t>r</a:t>
            </a:r>
            <a:r>
              <a:rPr lang="en-US" altLang="zh-CN" sz="2800" dirty="0" err="1">
                <a:solidFill>
                  <a:srgbClr val="800000"/>
                </a:solidFill>
              </a:rPr>
              <a:t>child</a:t>
            </a:r>
            <a:r>
              <a:rPr lang="en-US" altLang="zh-CN" sz="2800" dirty="0">
                <a:solidFill>
                  <a:srgbClr val="800000"/>
                </a:solidFill>
              </a:rPr>
              <a:t>, visit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>
                <a:solidFill>
                  <a:srgbClr val="333333"/>
                </a:solidFill>
              </a:rPr>
              <a:t>;    // </a:t>
            </a:r>
            <a:r>
              <a:rPr lang="zh-CN" altLang="en-US" sz="2000" dirty="0">
                <a:solidFill>
                  <a:srgbClr val="333333"/>
                </a:solidFill>
                <a:ea typeface="楷体_GB2312" pitchFamily="49" charset="-122"/>
              </a:rPr>
              <a:t>遍历右子树</a:t>
            </a:r>
            <a:endParaRPr lang="zh-CN" altLang="en-US" sz="2000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333333"/>
                </a:solidFill>
              </a:rPr>
              <a:t>   </a:t>
            </a:r>
            <a:r>
              <a:rPr lang="en-US" altLang="zh-CN" sz="2800" b="1" dirty="0">
                <a:solidFill>
                  <a:srgbClr val="333333"/>
                </a:solidFill>
              </a:rPr>
              <a:t>}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333333"/>
                </a:solidFill>
              </a:rPr>
              <a:t>   else return;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333333"/>
                </a:solidFill>
              </a:rPr>
              <a:t>}</a:t>
            </a:r>
            <a:endParaRPr lang="en-US" altLang="zh-CN" sz="2800" dirty="0">
              <a:solidFill>
                <a:srgbClr val="333333"/>
              </a:solidFill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13D814B1-B74B-424B-9D68-68988F2F4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98" y="730795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中序遍历的递归算法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hlinkClick r:id="rId2" action="ppaction://hlinksldjump"/>
            <a:extLst>
              <a:ext uri="{FF2B5EF4-FFF2-40B4-BE49-F238E27FC236}">
                <a16:creationId xmlns:a16="http://schemas.microsoft.com/office/drawing/2014/main" id="{55BC7804-A565-4123-AAD3-E4EDBE1D6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5096" y="1985969"/>
            <a:ext cx="7641807" cy="37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void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PostOrder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000B22"/>
                </a:solidFill>
              </a:rPr>
              <a:t>(</a:t>
            </a:r>
            <a:r>
              <a:rPr lang="en-US" altLang="zh-CN" sz="2400" dirty="0" err="1">
                <a:solidFill>
                  <a:srgbClr val="000B22"/>
                </a:solidFill>
              </a:rPr>
              <a:t>BiTree</a:t>
            </a:r>
            <a:r>
              <a:rPr lang="en-US" altLang="zh-CN" sz="2400" dirty="0">
                <a:solidFill>
                  <a:srgbClr val="000B22"/>
                </a:solidFill>
              </a:rPr>
              <a:t> T,  </a:t>
            </a:r>
            <a:r>
              <a:rPr lang="en-US" altLang="zh-CN" sz="2400" b="1" dirty="0">
                <a:solidFill>
                  <a:srgbClr val="000B22"/>
                </a:solidFill>
              </a:rPr>
              <a:t>void</a:t>
            </a:r>
            <a:r>
              <a:rPr lang="en-US" altLang="zh-CN" sz="2400" dirty="0">
                <a:solidFill>
                  <a:srgbClr val="000B22"/>
                </a:solidFill>
              </a:rPr>
              <a:t>( *visit)(</a:t>
            </a:r>
            <a:r>
              <a:rPr lang="en-US" altLang="zh-CN" sz="2400" dirty="0" err="1">
                <a:solidFill>
                  <a:srgbClr val="000B22"/>
                </a:solidFill>
              </a:rPr>
              <a:t>TElemType</a:t>
            </a:r>
            <a:r>
              <a:rPr lang="en-US" altLang="zh-CN" sz="2400" b="1" dirty="0">
                <a:solidFill>
                  <a:srgbClr val="000B22"/>
                </a:solidFill>
              </a:rPr>
              <a:t>&amp;</a:t>
            </a:r>
            <a:r>
              <a:rPr lang="en-US" altLang="zh-CN" sz="2400" dirty="0">
                <a:solidFill>
                  <a:srgbClr val="000B22"/>
                </a:solidFill>
              </a:rPr>
              <a:t> e))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333333"/>
                </a:solidFill>
              </a:rPr>
              <a:t>{ </a:t>
            </a:r>
            <a:r>
              <a:rPr lang="en-US" altLang="zh-CN" sz="1800" dirty="0">
                <a:solidFill>
                  <a:srgbClr val="333333"/>
                </a:solidFill>
              </a:rPr>
              <a:t>//</a:t>
            </a:r>
            <a:r>
              <a:rPr lang="en-US" altLang="zh-CN" sz="1800" b="1" dirty="0">
                <a:solidFill>
                  <a:srgbClr val="333333"/>
                </a:solidFill>
              </a:rPr>
              <a:t> </a:t>
            </a:r>
            <a:r>
              <a:rPr lang="zh-CN" altLang="en-US" sz="1800" b="1" dirty="0">
                <a:solidFill>
                  <a:srgbClr val="333333"/>
                </a:solidFill>
              </a:rPr>
              <a:t>后</a:t>
            </a:r>
            <a:r>
              <a:rPr lang="zh-CN" altLang="en-US" sz="1800" dirty="0">
                <a:solidFill>
                  <a:srgbClr val="333333"/>
                </a:solidFill>
                <a:ea typeface="楷体_GB2312" pitchFamily="49" charset="-122"/>
              </a:rPr>
              <a:t>序遍历二叉树，二叉链表存储</a:t>
            </a:r>
            <a:r>
              <a:rPr lang="zh-CN" altLang="en-US" sz="1800" b="1" dirty="0">
                <a:solidFill>
                  <a:srgbClr val="333333"/>
                </a:solidFill>
              </a:rPr>
              <a:t> 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333333"/>
                </a:solidFill>
              </a:rPr>
              <a:t>   </a:t>
            </a:r>
            <a:r>
              <a:rPr lang="en-US" altLang="zh-CN" sz="2400" b="1" dirty="0">
                <a:solidFill>
                  <a:srgbClr val="333333"/>
                </a:solidFill>
              </a:rPr>
              <a:t>if </a:t>
            </a:r>
            <a:r>
              <a:rPr lang="en-US" altLang="zh-CN" sz="2400" dirty="0">
                <a:solidFill>
                  <a:srgbClr val="333333"/>
                </a:solidFill>
              </a:rPr>
              <a:t>(T)</a:t>
            </a:r>
            <a:r>
              <a:rPr lang="en-US" altLang="zh-CN" sz="2400" b="1" dirty="0">
                <a:solidFill>
                  <a:srgbClr val="333333"/>
                </a:solidFill>
              </a:rPr>
              <a:t> {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333333"/>
                </a:solidFill>
              </a:rPr>
              <a:t>      </a:t>
            </a:r>
            <a:r>
              <a:rPr lang="en-US" altLang="zh-CN" sz="2400" dirty="0" err="1">
                <a:solidFill>
                  <a:srgbClr val="FF0000"/>
                </a:solidFill>
              </a:rPr>
              <a:t>PostOrder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800000"/>
                </a:solidFill>
              </a:rPr>
              <a:t>T-&gt;</a:t>
            </a:r>
            <a:r>
              <a:rPr lang="en-US" altLang="zh-CN" sz="2400" b="1" dirty="0" err="1">
                <a:solidFill>
                  <a:srgbClr val="800000"/>
                </a:solidFill>
              </a:rPr>
              <a:t>l</a:t>
            </a:r>
            <a:r>
              <a:rPr lang="en-US" altLang="zh-CN" sz="2400" dirty="0" err="1">
                <a:solidFill>
                  <a:srgbClr val="800000"/>
                </a:solidFill>
              </a:rPr>
              <a:t>child</a:t>
            </a:r>
            <a:r>
              <a:rPr lang="en-US" altLang="zh-CN" sz="2400" dirty="0">
                <a:solidFill>
                  <a:srgbClr val="800000"/>
                </a:solidFill>
              </a:rPr>
              <a:t>, visit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>
                <a:solidFill>
                  <a:srgbClr val="333333"/>
                </a:solidFill>
              </a:rPr>
              <a:t>;    </a:t>
            </a:r>
            <a:r>
              <a:rPr lang="en-US" altLang="zh-CN" sz="1800" dirty="0">
                <a:solidFill>
                  <a:srgbClr val="333333"/>
                </a:solidFill>
              </a:rPr>
              <a:t>// </a:t>
            </a:r>
            <a:r>
              <a:rPr lang="zh-CN" altLang="en-US" sz="1800" dirty="0">
                <a:solidFill>
                  <a:srgbClr val="333333"/>
                </a:solidFill>
                <a:ea typeface="楷体_GB2312" pitchFamily="49" charset="-122"/>
              </a:rPr>
              <a:t>遍历左子树</a:t>
            </a:r>
            <a:endParaRPr lang="zh-CN" altLang="en-US" sz="1800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333333"/>
                </a:solidFill>
              </a:rPr>
              <a:t>      </a:t>
            </a:r>
            <a:r>
              <a:rPr lang="en-US" altLang="zh-CN" sz="2400" dirty="0" err="1">
                <a:solidFill>
                  <a:srgbClr val="FF0000"/>
                </a:solidFill>
              </a:rPr>
              <a:t>PostOrder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800000"/>
                </a:solidFill>
              </a:rPr>
              <a:t>T-&gt;</a:t>
            </a:r>
            <a:r>
              <a:rPr lang="en-US" altLang="zh-CN" sz="2400" b="1" dirty="0" err="1">
                <a:solidFill>
                  <a:srgbClr val="800000"/>
                </a:solidFill>
              </a:rPr>
              <a:t>r</a:t>
            </a:r>
            <a:r>
              <a:rPr lang="en-US" altLang="zh-CN" sz="2400" dirty="0" err="1">
                <a:solidFill>
                  <a:srgbClr val="800000"/>
                </a:solidFill>
              </a:rPr>
              <a:t>child</a:t>
            </a:r>
            <a:r>
              <a:rPr lang="en-US" altLang="zh-CN" sz="2400" dirty="0">
                <a:solidFill>
                  <a:srgbClr val="800000"/>
                </a:solidFill>
              </a:rPr>
              <a:t>, visit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>
                <a:solidFill>
                  <a:srgbClr val="333333"/>
                </a:solidFill>
              </a:rPr>
              <a:t>;   </a:t>
            </a:r>
            <a:r>
              <a:rPr lang="en-US" altLang="zh-CN" sz="1800" dirty="0">
                <a:solidFill>
                  <a:srgbClr val="333333"/>
                </a:solidFill>
              </a:rPr>
              <a:t>// </a:t>
            </a:r>
            <a:r>
              <a:rPr lang="zh-CN" altLang="en-US" sz="1800" dirty="0">
                <a:solidFill>
                  <a:srgbClr val="333333"/>
                </a:solidFill>
                <a:ea typeface="楷体_GB2312" pitchFamily="49" charset="-122"/>
              </a:rPr>
              <a:t>遍历右子树</a:t>
            </a:r>
            <a:endParaRPr lang="en-US" altLang="zh-CN" sz="1800" dirty="0">
              <a:solidFill>
                <a:srgbClr val="333333"/>
              </a:solidFill>
              <a:ea typeface="楷体_GB2312" pitchFamily="49" charset="-122"/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333333"/>
                </a:solidFill>
                <a:latin typeface="宋体" panose="02010600030101010101" pitchFamily="2" charset="-122"/>
                <a:ea typeface="楷体_GB2312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</a:rPr>
              <a:t>visit(T-&gt;data)</a:t>
            </a:r>
            <a:r>
              <a:rPr lang="en-US" altLang="zh-CN" sz="1800" dirty="0">
                <a:solidFill>
                  <a:srgbClr val="333333"/>
                </a:solidFill>
              </a:rPr>
              <a:t>;            // </a:t>
            </a:r>
            <a:r>
              <a:rPr lang="zh-CN" altLang="en-US" sz="1800" dirty="0">
                <a:solidFill>
                  <a:srgbClr val="333399"/>
                </a:solidFill>
                <a:ea typeface="楷体_GB2312" pitchFamily="49" charset="-122"/>
              </a:rPr>
              <a:t>访问根结点</a:t>
            </a:r>
            <a:endParaRPr lang="zh-CN" altLang="en-US" sz="1800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333333"/>
                </a:solidFill>
              </a:rPr>
              <a:t>   </a:t>
            </a:r>
            <a:r>
              <a:rPr lang="en-US" altLang="zh-CN" sz="2400" b="1" dirty="0">
                <a:solidFill>
                  <a:srgbClr val="333333"/>
                </a:solidFill>
              </a:rPr>
              <a:t>}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333333"/>
                </a:solidFill>
              </a:rPr>
              <a:t>   else return;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333333"/>
                </a:solidFill>
              </a:rPr>
              <a:t>}</a:t>
            </a:r>
            <a:endParaRPr lang="en-US" altLang="zh-CN" sz="2400" dirty="0">
              <a:solidFill>
                <a:srgbClr val="333333"/>
              </a:solidFill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6E23B0B6-14C2-47AE-94ED-D8C976DBF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84" y="736899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后序遍历的递归算法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4825977" y="2884224"/>
            <a:ext cx="288925" cy="360362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113315" y="2812786"/>
            <a:ext cx="720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f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lang="en-US" altLang="zh-CN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738414" y="5117836"/>
            <a:ext cx="1871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f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lang="en-US" altLang="zh-CN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&gt;</a:t>
            </a:r>
            <a:r>
              <a:rPr lang="en-US" altLang="zh-CN" b="1" i="1" dirty="0" err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lchild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754539" y="5092436"/>
            <a:ext cx="1943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f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r>
              <a:rPr lang="en-US" altLang="zh-CN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&gt;</a:t>
            </a:r>
            <a:r>
              <a:rPr lang="en-US" altLang="zh-CN" b="1" i="1" dirty="0" err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rchild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4163989" y="3173150"/>
            <a:ext cx="863600" cy="504825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zh-CN" sz="2400" b="1" i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3036865" y="4109774"/>
            <a:ext cx="1150937" cy="792162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4899001" y="4109774"/>
            <a:ext cx="1150938" cy="792162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3684564" y="3604950"/>
            <a:ext cx="64770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4873602" y="3617649"/>
            <a:ext cx="5429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" y="364"/>
              </a:cxn>
            </a:cxnLst>
            <a:rect l="0" t="0" r="r" b="b"/>
            <a:pathLst>
              <a:path w="342" h="364">
                <a:moveTo>
                  <a:pt x="0" y="0"/>
                </a:moveTo>
                <a:lnTo>
                  <a:pt x="342" y="3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81224" y="201425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</a:p>
        </p:txBody>
      </p:sp>
      <p:grpSp>
        <p:nvGrpSpPr>
          <p:cNvPr id="2" name="组合 22"/>
          <p:cNvGrpSpPr/>
          <p:nvPr/>
        </p:nvGrpSpPr>
        <p:grpSpPr>
          <a:xfrm>
            <a:off x="5881686" y="2741330"/>
            <a:ext cx="2857520" cy="2716903"/>
            <a:chOff x="5143504" y="2870196"/>
            <a:chExt cx="2857520" cy="2716903"/>
          </a:xfrm>
        </p:grpSpPr>
        <p:sp>
          <p:nvSpPr>
            <p:cNvPr id="18" name="TextBox 17"/>
            <p:cNvSpPr txBox="1"/>
            <p:nvPr/>
          </p:nvSpPr>
          <p:spPr>
            <a:xfrm>
              <a:off x="6072198" y="2870196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大问题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43636" y="5156212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两个小问题</a:t>
              </a: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5143504" y="3071810"/>
              <a:ext cx="928694" cy="14287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右箭头 20"/>
            <p:cNvSpPr/>
            <p:nvPr/>
          </p:nvSpPr>
          <p:spPr>
            <a:xfrm>
              <a:off x="5890416" y="5357826"/>
              <a:ext cx="360000" cy="14287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7309652" y="3372365"/>
            <a:ext cx="2715438" cy="1571636"/>
            <a:chOff x="5785652" y="3501232"/>
            <a:chExt cx="2715438" cy="1571636"/>
          </a:xfrm>
        </p:grpSpPr>
        <p:cxnSp>
          <p:nvCxnSpPr>
            <p:cNvPr id="25" name="直接箭头连接符 24"/>
            <p:cNvCxnSpPr/>
            <p:nvPr/>
          </p:nvCxnSpPr>
          <p:spPr>
            <a:xfrm rot="5400000">
              <a:off x="5000628" y="4286256"/>
              <a:ext cx="157163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57884" y="3864122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求解过程相似，仅仅是大小规模的不同</a:t>
              </a:r>
            </a:p>
          </p:txBody>
        </p:sp>
      </p:grp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810116" y="2585754"/>
            <a:ext cx="35719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  <a:endParaRPr lang="en-US" altLang="zh-CN" sz="20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8792" y="398186"/>
            <a:ext cx="6680921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pc="50" dirty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sz="3600" b="1" spc="50" dirty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种递归遍历算法的应用</a:t>
            </a:r>
            <a:endParaRPr lang="zh-CN" altLang="en-US" sz="3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1847851" y="214291"/>
            <a:ext cx="85693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  <a:r>
              <a:rPr lang="en-US" altLang="zh-CN" sz="2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【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】</a:t>
            </a:r>
            <a:r>
              <a:rPr kumimoji="1" lang="en-US" altLang="zh-CN" sz="2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假设二叉树采用二叉链存储结构存储，设计一个算法，计算一棵给定二叉树的所有结点个数。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2095473" y="4070982"/>
            <a:ext cx="8351837" cy="52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计算一棵二叉树</a:t>
            </a:r>
            <a:r>
              <a:rPr lang="en-US" altLang="zh-CN" sz="24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中所有结点个数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的递归模型</a:t>
            </a:r>
            <a:r>
              <a:rPr lang="en-US" altLang="zh-CN" sz="24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4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3881423" y="1227141"/>
            <a:ext cx="3959225" cy="2648982"/>
            <a:chOff x="2268538" y="3114675"/>
            <a:chExt cx="3959225" cy="2648982"/>
          </a:xfrm>
        </p:grpSpPr>
        <p:sp>
          <p:nvSpPr>
            <p:cNvPr id="291847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1852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(</a:t>
              </a: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b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291853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(</a:t>
              </a:r>
              <a:r>
                <a:rPr lang="en-US" altLang="zh-CN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b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&gt;</a:t>
              </a:r>
              <a:r>
                <a:rPr lang="en-US" altLang="zh-CN" b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lchild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291854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(</a:t>
              </a:r>
              <a:r>
                <a:rPr lang="en-US" altLang="zh-CN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b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&gt;</a:t>
              </a:r>
              <a:r>
                <a:rPr lang="en-US" altLang="zh-CN" b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rchild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291855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zh-CN" sz="24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91856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291857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</a:p>
          </p:txBody>
        </p:sp>
        <p:sp>
          <p:nvSpPr>
            <p:cNvPr id="291858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1859" name="Freeform 19"/>
            <p:cNvSpPr>
              <a:spLocks/>
            </p:cNvSpPr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91860" name="Text Box 20"/>
          <p:cNvSpPr txBox="1">
            <a:spLocks noChangeArrowheads="1"/>
          </p:cNvSpPr>
          <p:nvPr/>
        </p:nvSpPr>
        <p:spPr bwMode="auto">
          <a:xfrm>
            <a:off x="2452662" y="4857761"/>
            <a:ext cx="7072362" cy="95677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				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2000" b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b="1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b="1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20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lang="en-US" altLang="zh-CN" sz="2000" b="1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20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)+1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2000" b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r>
              <a:rPr lang="zh-CN" altLang="en-US" sz="2000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5" grpId="0"/>
      <p:bldP spid="2918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AD47993-15C1-4D18-BB24-366879096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1"/>
            <a:ext cx="426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008080"/>
                </a:solidFill>
                <a:ea typeface="隶书" panose="02010509060101010101" pitchFamily="49" charset="-122"/>
              </a:rPr>
              <a:t>6.1 </a:t>
            </a:r>
            <a:r>
              <a:rPr lang="zh-CN" altLang="en-US" sz="4000" b="1">
                <a:solidFill>
                  <a:srgbClr val="008080"/>
                </a:solidFill>
                <a:ea typeface="隶书" panose="02010509060101010101" pitchFamily="49" charset="-122"/>
              </a:rPr>
              <a:t>树的类型定义</a:t>
            </a:r>
          </a:p>
        </p:txBody>
      </p:sp>
      <p:sp>
        <p:nvSpPr>
          <p:cNvPr id="2052" name="Text Box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C3F1D46-7575-4323-97A9-7097FD983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219201"/>
            <a:ext cx="541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008080"/>
                </a:solidFill>
                <a:ea typeface="隶书" panose="02010509060101010101" pitchFamily="49" charset="-122"/>
              </a:rPr>
              <a:t>6.2 </a:t>
            </a:r>
            <a:r>
              <a:rPr lang="zh-CN" altLang="en-US" sz="4000" b="1">
                <a:solidFill>
                  <a:srgbClr val="008080"/>
                </a:solidFill>
                <a:ea typeface="隶书" panose="02010509060101010101" pitchFamily="49" charset="-122"/>
              </a:rPr>
              <a:t>二叉树</a:t>
            </a:r>
          </a:p>
        </p:txBody>
      </p:sp>
      <p:sp>
        <p:nvSpPr>
          <p:cNvPr id="2053" name="Text Box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09CD19F-BE01-405D-9CEC-278172554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133601"/>
            <a:ext cx="5251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FF0000"/>
                </a:solidFill>
                <a:ea typeface="隶书" panose="02010509060101010101" pitchFamily="49" charset="-122"/>
              </a:rPr>
              <a:t>6.3 </a:t>
            </a:r>
            <a:r>
              <a:rPr lang="zh-CN" altLang="en-US" sz="4000" b="1">
                <a:solidFill>
                  <a:srgbClr val="FF0000"/>
                </a:solidFill>
                <a:ea typeface="隶书" panose="02010509060101010101" pitchFamily="49" charset="-122"/>
              </a:rPr>
              <a:t>二叉树的遍历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054" name="Text Box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80495A4-977B-4A52-9BAC-EDC9484C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032126"/>
            <a:ext cx="426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008080"/>
                </a:solidFill>
                <a:ea typeface="隶书" panose="02010509060101010101" pitchFamily="49" charset="-122"/>
              </a:rPr>
              <a:t>6.4 </a:t>
            </a:r>
            <a:r>
              <a:rPr lang="zh-CN" altLang="en-US" sz="4000" b="1">
                <a:solidFill>
                  <a:srgbClr val="008080"/>
                </a:solidFill>
                <a:ea typeface="隶书" panose="02010509060101010101" pitchFamily="49" charset="-122"/>
              </a:rPr>
              <a:t>树和森林</a:t>
            </a:r>
            <a:endParaRPr lang="zh-CN" altLang="en-US" sz="2400">
              <a:solidFill>
                <a:srgbClr val="333333"/>
              </a:solidFill>
            </a:endParaRPr>
          </a:p>
        </p:txBody>
      </p:sp>
      <p:sp>
        <p:nvSpPr>
          <p:cNvPr id="2056" name="Text Box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7040C32-15D6-4D0D-B60F-D325CA738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62401"/>
            <a:ext cx="586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008080"/>
                </a:solidFill>
                <a:ea typeface="隶书" panose="02010509060101010101" pitchFamily="49" charset="-122"/>
              </a:rPr>
              <a:t>6.5 </a:t>
            </a:r>
            <a:r>
              <a:rPr lang="zh-CN" altLang="en-US" sz="4000" b="1">
                <a:solidFill>
                  <a:srgbClr val="008080"/>
                </a:solidFill>
                <a:ea typeface="隶书" panose="02010509060101010101" pitchFamily="49" charset="-122"/>
              </a:rPr>
              <a:t>赫夫曼树及应用</a:t>
            </a:r>
            <a:endParaRPr lang="zh-CN" altLang="en-US" sz="2400" b="1">
              <a:solidFill>
                <a:srgbClr val="333333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1882776" y="1125539"/>
            <a:ext cx="7885113" cy="2617603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num1</a:t>
            </a:r>
            <a:r>
              <a:rPr lang="zh-CN" alt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num2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en-US" altLang="zh-CN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)+1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2095473" y="5286388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提示</a:t>
            </a: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本例算法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可以基于任何一种遍历算法。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1881158" y="428605"/>
            <a:ext cx="4103688" cy="459741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3452794" y="2786058"/>
            <a:ext cx="5429288" cy="2243134"/>
            <a:chOff x="1857356" y="2928934"/>
            <a:chExt cx="5429288" cy="2243134"/>
          </a:xfrm>
        </p:grpSpPr>
        <p:sp>
          <p:nvSpPr>
            <p:cNvPr id="5" name="圆角矩形 4"/>
            <p:cNvSpPr/>
            <p:nvPr/>
          </p:nvSpPr>
          <p:spPr>
            <a:xfrm>
              <a:off x="2000232" y="2928934"/>
              <a:ext cx="4572032" cy="64294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6" name="直接箭头连接符 5"/>
            <p:cNvCxnSpPr>
              <a:stCxn id="5" idx="2"/>
            </p:cNvCxnSpPr>
            <p:nvPr/>
          </p:nvCxnSpPr>
          <p:spPr>
            <a:xfrm rot="5400000">
              <a:off x="3929058" y="3929066"/>
              <a:ext cx="714380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857356" y="4214818"/>
              <a:ext cx="5429288" cy="95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先左子树、再右子树，最后根结点（计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），</a:t>
              </a:r>
              <a:endPara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kumimoji="1" lang="zh-CN" altLang="en-US" sz="2000" b="1" dirty="0">
                  <a:solidFill>
                    <a:srgbClr val="CC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后序遍历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的思路。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2381224" y="4500571"/>
            <a:ext cx="7929618" cy="15491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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不做任何事件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  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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所指结点的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所指结点为叶子结点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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1774826" y="260351"/>
            <a:ext cx="8536017" cy="769441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假设二叉树采用二叉链存储结构存储，设计一个算法，输出一棵给定二叉树的</a:t>
            </a:r>
            <a:r>
              <a:rPr lang="zh-CN" altLang="en-US" sz="22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所有叶子结点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1881159" y="3929067"/>
            <a:ext cx="8208963" cy="430887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输出一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棵二叉树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所有叶子结点的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递归模型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3881423" y="1181103"/>
            <a:ext cx="3959225" cy="2648982"/>
            <a:chOff x="2268538" y="3114675"/>
            <a:chExt cx="3959225" cy="2648982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(</a:t>
              </a: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b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(</a:t>
              </a:r>
              <a:r>
                <a:rPr lang="en-US" altLang="zh-CN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b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&gt;</a:t>
              </a: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lchild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(</a:t>
              </a:r>
              <a:r>
                <a:rPr lang="en-US" altLang="zh-CN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b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&gt;</a:t>
              </a:r>
              <a:r>
                <a:rPr lang="en-US" altLang="zh-CN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rchild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zh-CN" sz="24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1992314" y="908050"/>
            <a:ext cx="8032777" cy="2308324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b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(b!=NULL)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(b-&gt;lchild==NULL &amp;&amp; b-&gt;rchild==NULL)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printf("%c "，b-&gt;data);     </a:t>
            </a:r>
            <a:r>
              <a:rPr lang="en-US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访问叶子结点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b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(b-&gt;lchild);	        </a:t>
            </a:r>
            <a:r>
              <a:rPr lang="en-US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输出左子树中的叶子结点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b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(b-&gt;rchild);	        </a:t>
            </a:r>
            <a:r>
              <a:rPr lang="en-US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输出右子树中的叶子结点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1847850" y="188914"/>
            <a:ext cx="4103688" cy="459741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2452662" y="1500174"/>
            <a:ext cx="4357718" cy="2714644"/>
            <a:chOff x="1000100" y="2857496"/>
            <a:chExt cx="4357718" cy="2714644"/>
          </a:xfrm>
        </p:grpSpPr>
        <p:sp>
          <p:nvSpPr>
            <p:cNvPr id="4" name="圆角矩形 3"/>
            <p:cNvSpPr/>
            <p:nvPr/>
          </p:nvSpPr>
          <p:spPr>
            <a:xfrm>
              <a:off x="1285852" y="2857496"/>
              <a:ext cx="3286148" cy="135732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6" name="直接箭头连接符 5"/>
            <p:cNvCxnSpPr>
              <a:stCxn id="4" idx="2"/>
            </p:cNvCxnSpPr>
            <p:nvPr/>
          </p:nvCxnSpPr>
          <p:spPr>
            <a:xfrm rot="5400000">
              <a:off x="2607455" y="4536289"/>
              <a:ext cx="642942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00100" y="4864254"/>
              <a:ext cx="43577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先根、再左子树、最后右子树</a:t>
              </a:r>
              <a:endPara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kumimoji="1" lang="zh-CN" altLang="en-US" sz="2000" b="1">
                  <a:solidFill>
                    <a:srgbClr val="CC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先序</a:t>
              </a:r>
              <a:r>
                <a:rPr kumimoji="1" lang="zh-CN" altLang="en-US" sz="2000" b="1" dirty="0">
                  <a:solidFill>
                    <a:srgbClr val="CC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遍历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的思路。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166911" y="4714885"/>
            <a:ext cx="70516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提示：</a:t>
            </a:r>
            <a:r>
              <a:rPr lang="zh-CN" altLang="en-US" sz="2200" b="1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同样本例算法</a:t>
            </a:r>
            <a:r>
              <a:rPr lang="zh-CN" altLang="en-US" sz="22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可以基于任何一种遍历算法。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88DFD08F-68B4-4065-B92E-543AA493F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849" y="429262"/>
            <a:ext cx="4339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333333"/>
                </a:solidFill>
              </a:rPr>
              <a:t>三、非递归遍历算法</a:t>
            </a:r>
            <a:endParaRPr lang="en-US" altLang="zh-CN" sz="3600" dirty="0">
              <a:solidFill>
                <a:srgbClr val="333333"/>
              </a:solidFill>
            </a:endParaRPr>
          </a:p>
        </p:txBody>
      </p:sp>
      <p:sp>
        <p:nvSpPr>
          <p:cNvPr id="78851" name="Text Box 2">
            <a:hlinkClick r:id="rId2" action="ppaction://hlinksldjump"/>
            <a:extLst>
              <a:ext uri="{FF2B5EF4-FFF2-40B4-BE49-F238E27FC236}">
                <a16:creationId xmlns:a16="http://schemas.microsoft.com/office/drawing/2014/main" id="{67770BF1-4C93-4BE3-89A5-43EEF8539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688" y="1448202"/>
            <a:ext cx="9295636" cy="34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19150" indent="-45720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可以利用栈实现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</a:rPr>
              <a:t>遍历二叉树（二叉链表存储）时，顺着唯一的入口根指针，沿着孩子指针第一次可以“访问”某个节点时，可能因不符合要求的遍历顺序，此时不能真正“访问”该节点，需要先访问其他节点，然后再</a:t>
            </a:r>
            <a:r>
              <a:rPr lang="zh-CN" altLang="en-US" sz="2400" b="1" dirty="0">
                <a:solidFill>
                  <a:srgbClr val="FF0000"/>
                </a:solidFill>
              </a:rPr>
              <a:t>回溯</a:t>
            </a:r>
            <a:r>
              <a:rPr lang="zh-CN" altLang="en-US" sz="2400" b="1" dirty="0">
                <a:solidFill>
                  <a:srgbClr val="0000FF"/>
                </a:solidFill>
              </a:rPr>
              <a:t>；故此节点可以先“入栈”</a:t>
            </a:r>
            <a:r>
              <a:rPr lang="en-US" altLang="zh-CN" sz="2400" b="1" dirty="0">
                <a:solidFill>
                  <a:srgbClr val="0000FF"/>
                </a:solidFill>
              </a:rPr>
              <a:t>    </a:t>
            </a:r>
          </a:p>
          <a:p>
            <a:pPr lvl="1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</a:rPr>
              <a:t>栈的作用：支撑回溯（即按原路线返回）</a:t>
            </a:r>
            <a:endParaRPr lang="en-US" altLang="zh-CN" b="1" dirty="0">
              <a:solidFill>
                <a:srgbClr val="333333"/>
              </a:solidFill>
            </a:endParaRPr>
          </a:p>
        </p:txBody>
      </p:sp>
      <p:sp>
        <p:nvSpPr>
          <p:cNvPr id="78852" name="文本框 3">
            <a:extLst>
              <a:ext uri="{FF2B5EF4-FFF2-40B4-BE49-F238E27FC236}">
                <a16:creationId xmlns:a16="http://schemas.microsoft.com/office/drawing/2014/main" id="{42A679D9-C82C-475C-BC24-011644A9D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5" y="5594351"/>
            <a:ext cx="3024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程序员维护递归栈！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3608392" y="180178"/>
            <a:ext cx="3962398" cy="52322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先序遍历 </a:t>
            </a:r>
            <a:r>
              <a:rPr kumimoji="1" lang="en-US" altLang="zh-CN" sz="2800" b="1" dirty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 </a:t>
            </a:r>
            <a:r>
              <a:rPr kumimoji="1" lang="zh-CN" altLang="en-US" sz="2800" b="1" dirty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非递归</a:t>
            </a:r>
            <a:endParaRPr lang="en-US" altLang="zh-CN" sz="2800" b="1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9015" name="Oval 7"/>
          <p:cNvSpPr>
            <a:spLocks noChangeArrowheads="1"/>
          </p:cNvSpPr>
          <p:nvPr/>
        </p:nvSpPr>
        <p:spPr bwMode="auto">
          <a:xfrm>
            <a:off x="5062538" y="2187544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99016" name="Oval 8"/>
          <p:cNvSpPr>
            <a:spLocks noChangeArrowheads="1"/>
          </p:cNvSpPr>
          <p:nvPr/>
        </p:nvSpPr>
        <p:spPr bwMode="auto">
          <a:xfrm>
            <a:off x="4559300" y="2906682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99017" name="Oval 9"/>
          <p:cNvSpPr>
            <a:spLocks noChangeArrowheads="1"/>
          </p:cNvSpPr>
          <p:nvPr/>
        </p:nvSpPr>
        <p:spPr bwMode="auto">
          <a:xfrm>
            <a:off x="4125913" y="3627407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99018" name="Line 10"/>
          <p:cNvSpPr>
            <a:spLocks noChangeShapeType="1"/>
          </p:cNvSpPr>
          <p:nvPr/>
        </p:nvSpPr>
        <p:spPr bwMode="auto">
          <a:xfrm flipH="1">
            <a:off x="5351463" y="1898620"/>
            <a:ext cx="215900" cy="288925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99019" name="Freeform 11"/>
          <p:cNvSpPr>
            <a:spLocks/>
          </p:cNvSpPr>
          <p:nvPr/>
        </p:nvSpPr>
        <p:spPr bwMode="auto">
          <a:xfrm>
            <a:off x="4876800" y="2522506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99020" name="Freeform 12"/>
          <p:cNvSpPr>
            <a:spLocks/>
          </p:cNvSpPr>
          <p:nvPr/>
        </p:nvSpPr>
        <p:spPr bwMode="auto">
          <a:xfrm>
            <a:off x="4416426" y="3233706"/>
            <a:ext cx="250825" cy="393700"/>
          </a:xfrm>
          <a:custGeom>
            <a:avLst/>
            <a:gdLst>
              <a:gd name="connsiteX0" fmla="*/ 158 w 158"/>
              <a:gd name="connsiteY0" fmla="*/ 0 h 248"/>
              <a:gd name="connsiteX1" fmla="*/ 0 w 158"/>
              <a:gd name="connsiteY1" fmla="*/ 248 h 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99021" name="Freeform 13"/>
          <p:cNvSpPr>
            <a:spLocks/>
          </p:cNvSpPr>
          <p:nvPr/>
        </p:nvSpPr>
        <p:spPr bwMode="auto">
          <a:xfrm>
            <a:off x="5429250" y="2509806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99022" name="Line 14"/>
          <p:cNvSpPr>
            <a:spLocks noChangeShapeType="1"/>
          </p:cNvSpPr>
          <p:nvPr/>
        </p:nvSpPr>
        <p:spPr bwMode="auto">
          <a:xfrm>
            <a:off x="4486276" y="3914744"/>
            <a:ext cx="360363" cy="360362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99023" name="AutoShape 15"/>
          <p:cNvSpPr>
            <a:spLocks noChangeArrowheads="1"/>
          </p:cNvSpPr>
          <p:nvPr/>
        </p:nvSpPr>
        <p:spPr bwMode="auto">
          <a:xfrm>
            <a:off x="4486275" y="4275106"/>
            <a:ext cx="719138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99024" name="Freeform 16"/>
          <p:cNvSpPr>
            <a:spLocks/>
          </p:cNvSpPr>
          <p:nvPr/>
        </p:nvSpPr>
        <p:spPr bwMode="auto">
          <a:xfrm>
            <a:off x="4918076" y="3217832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99025" name="Text Box 17"/>
          <p:cNvSpPr txBox="1">
            <a:spLocks noChangeArrowheads="1"/>
          </p:cNvSpPr>
          <p:nvPr/>
        </p:nvSpPr>
        <p:spPr bwMode="auto">
          <a:xfrm>
            <a:off x="5567364" y="1682719"/>
            <a:ext cx="2873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</a:p>
        </p:txBody>
      </p:sp>
      <p:sp>
        <p:nvSpPr>
          <p:cNvPr id="299026" name="Text Box 18"/>
          <p:cNvSpPr txBox="1">
            <a:spLocks noChangeArrowheads="1"/>
          </p:cNvSpPr>
          <p:nvPr/>
        </p:nvSpPr>
        <p:spPr bwMode="auto">
          <a:xfrm>
            <a:off x="1852586" y="4049682"/>
            <a:ext cx="2305050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重点：</a:t>
            </a:r>
            <a:r>
              <a:rPr lang="zh-CN" altLang="en-US" b="1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这个最左下结点，没有左子树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198944" y="2984471"/>
            <a:ext cx="296863" cy="642938"/>
            <a:chOff x="1973" y="1755"/>
            <a:chExt cx="187" cy="405"/>
          </a:xfrm>
        </p:grpSpPr>
        <p:sp>
          <p:nvSpPr>
            <p:cNvPr id="299027" name="Line 19"/>
            <p:cNvSpPr>
              <a:spLocks noChangeShapeType="1"/>
            </p:cNvSpPr>
            <p:nvPr/>
          </p:nvSpPr>
          <p:spPr bwMode="auto">
            <a:xfrm>
              <a:off x="1973" y="1979"/>
              <a:ext cx="45" cy="18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99028" name="Text Box 20"/>
            <p:cNvSpPr txBox="1">
              <a:spLocks noChangeArrowheads="1"/>
            </p:cNvSpPr>
            <p:nvPr/>
          </p:nvSpPr>
          <p:spPr bwMode="auto">
            <a:xfrm>
              <a:off x="1979" y="1755"/>
              <a:ext cx="181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979866" y="1198534"/>
            <a:ext cx="1152525" cy="2482850"/>
            <a:chOff x="1835" y="630"/>
            <a:chExt cx="726" cy="1564"/>
          </a:xfrm>
        </p:grpSpPr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 flipH="1">
              <a:off x="1835" y="1071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9030" name="Text Box 22"/>
            <p:cNvSpPr txBox="1">
              <a:spLocks noChangeArrowheads="1"/>
            </p:cNvSpPr>
            <p:nvPr/>
          </p:nvSpPr>
          <p:spPr bwMode="auto">
            <a:xfrm rot="18445431">
              <a:off x="1305" y="1295"/>
              <a:ext cx="156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①</a:t>
              </a:r>
              <a:r>
                <a:rPr lang="en-US" altLang="zh-CN" b="1">
                  <a:solidFill>
                    <a:srgbClr val="99009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zh-CN" altLang="en-US" b="1">
                  <a:solidFill>
                    <a:srgbClr val="3333FF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边访问边进栈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864100" y="3767109"/>
            <a:ext cx="2774950" cy="1135063"/>
            <a:chOff x="2392" y="2248"/>
            <a:chExt cx="1748" cy="715"/>
          </a:xfrm>
        </p:grpSpPr>
        <p:sp>
          <p:nvSpPr>
            <p:cNvPr id="299031" name="Text Box 23"/>
            <p:cNvSpPr txBox="1">
              <a:spLocks noChangeArrowheads="1"/>
            </p:cNvSpPr>
            <p:nvPr/>
          </p:nvSpPr>
          <p:spPr bwMode="auto">
            <a:xfrm>
              <a:off x="2699" y="2614"/>
              <a:ext cx="1441" cy="3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FF0000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②</a:t>
              </a:r>
              <a:r>
                <a:rPr lang="zh-CN" altLang="en-US" b="1">
                  <a:solidFill>
                    <a:srgbClr val="7030A0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 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-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&gt;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rchild</a:t>
              </a:r>
              <a:r>
                <a:rPr lang="zh-CN" altLang="en-US" b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转向右子树做相同的工作</a:t>
              </a:r>
            </a:p>
          </p:txBody>
        </p:sp>
        <p:sp>
          <p:nvSpPr>
            <p:cNvPr id="299033" name="Freeform 25"/>
            <p:cNvSpPr>
              <a:spLocks/>
            </p:cNvSpPr>
            <p:nvPr/>
          </p:nvSpPr>
          <p:spPr bwMode="auto">
            <a:xfrm>
              <a:off x="2392" y="2342"/>
              <a:ext cx="80" cy="22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99034" name="Text Box 26"/>
            <p:cNvSpPr txBox="1">
              <a:spLocks noChangeArrowheads="1"/>
            </p:cNvSpPr>
            <p:nvPr/>
          </p:nvSpPr>
          <p:spPr bwMode="auto">
            <a:xfrm>
              <a:off x="2517" y="2248"/>
              <a:ext cx="181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p</a:t>
              </a:r>
            </a:p>
          </p:txBody>
        </p:sp>
      </p:grpSp>
      <p:sp>
        <p:nvSpPr>
          <p:cNvPr id="299037" name="Text Box 29"/>
          <p:cNvSpPr txBox="1">
            <a:spLocks noChangeArrowheads="1"/>
          </p:cNvSpPr>
          <p:nvPr/>
        </p:nvSpPr>
        <p:spPr bwMode="auto">
          <a:xfrm>
            <a:off x="2495528" y="1127076"/>
            <a:ext cx="41036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用于结点遍历，初始时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4113203" y="3711544"/>
            <a:ext cx="785818" cy="785818"/>
          </a:xfrm>
          <a:prstGeom prst="straightConnector1">
            <a:avLst/>
          </a:prstGeom>
          <a:ln w="38100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709711" y="5457524"/>
            <a:ext cx="7715304" cy="810478"/>
            <a:chOff x="571472" y="5429264"/>
            <a:chExt cx="7715304" cy="810478"/>
          </a:xfrm>
        </p:grpSpPr>
        <p:sp>
          <p:nvSpPr>
            <p:cNvPr id="29" name="TextBox 28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fontAlgn="base">
                <a:lnSpc>
                  <a:spcPts val="2800"/>
                </a:lnSpc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</a:pP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栈中结点均已经访问</a:t>
              </a:r>
              <a:endParaRPr lang="en-US" altLang="zh-CN" sz="20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fontAlgn="base">
                <a:lnSpc>
                  <a:spcPts val="2800"/>
                </a:lnSpc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</a:pPr>
              <a:r>
                <a:rPr lang="en-US" sz="2000" b="1" i="1" dirty="0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指向刚刚出栈结点的右子树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栈空且</a:t>
              </a: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=NULL</a:t>
              </a: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结束</a:t>
              </a: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DC0BE1-E115-48B7-9F87-E40F8D1D1DD5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b="1" dirty="0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BC7A1F-10DE-F652-ACE6-375693FC95B1}"/>
              </a:ext>
            </a:extLst>
          </p:cNvPr>
          <p:cNvSpPr txBox="1"/>
          <p:nvPr/>
        </p:nvSpPr>
        <p:spPr>
          <a:xfrm>
            <a:off x="9189154" y="1663236"/>
            <a:ext cx="2927372" cy="419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初始值为根指针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循环以下动作：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、从当前的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开始，一路向左下前进，碰到的结点依次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访问、进栈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，直至空指针；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、求得当前栈顶的右孩子，记为新的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；当前栈顶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为空，转向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）否则，转向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直至栈空。</a:t>
            </a:r>
          </a:p>
        </p:txBody>
      </p:sp>
    </p:spTree>
    <p:extLst>
      <p:ext uri="{BB962C8B-B14F-4D97-AF65-F5344CB8AC3E}">
        <p14:creationId xmlns:p14="http://schemas.microsoft.com/office/powerpoint/2010/main" val="71505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6" grpId="0"/>
      <p:bldP spid="299026" grpId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2258350" y="1182671"/>
            <a:ext cx="5920450" cy="5019424"/>
          </a:xfrm>
          <a:prstGeom prst="rect">
            <a:avLst/>
          </a:prstGeom>
          <a:ln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bIns="10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en-US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栈不空或者</a:t>
            </a: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p!=NULL)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所指结点</a:t>
            </a: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en-US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zh-CN" altLang="en-US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endParaRPr lang="en-US" altLang="zh-CN" sz="2400" b="1" dirty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  <a:endParaRPr lang="en-US" altLang="zh-CN" sz="2400" b="1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 　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1809720" y="142852"/>
            <a:ext cx="528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过程如下：</a:t>
            </a:r>
            <a:endParaRPr lang="zh-CN" altLang="en-US" sz="20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DC0BE1-E115-48B7-9F87-E40F8D1D1DD5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575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2671764" y="2452689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3214689" y="1290639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3809985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2701901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3781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4310050" y="1857365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3430588" y="1003301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2925763" y="1577976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4006850" y="1577976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2351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3432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2925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4511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3000375" y="3956051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4152900" y="3956051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3000376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3000376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3430588" y="1003301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2925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4006850" y="1577976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2351088" y="2155826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3432175" y="2143126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2925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4511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5519739" y="2278063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55372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61849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</a:p>
        </p:txBody>
      </p:sp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68326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D</a:t>
            </a:r>
          </a:p>
        </p:txBody>
      </p:sp>
      <p:sp>
        <p:nvSpPr>
          <p:cNvPr id="398366" name="Text Box 30"/>
          <p:cNvSpPr txBox="1">
            <a:spLocks noChangeArrowheads="1"/>
          </p:cNvSpPr>
          <p:nvPr/>
        </p:nvSpPr>
        <p:spPr bwMode="auto">
          <a:xfrm>
            <a:off x="7481889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398367" name="Text Box 31"/>
          <p:cNvSpPr txBox="1">
            <a:spLocks noChangeArrowheads="1"/>
          </p:cNvSpPr>
          <p:nvPr/>
        </p:nvSpPr>
        <p:spPr bwMode="auto">
          <a:xfrm>
            <a:off x="8037514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</a:t>
            </a:r>
          </a:p>
        </p:txBody>
      </p:sp>
      <p:sp>
        <p:nvSpPr>
          <p:cNvPr id="398368" name="Text Box 32"/>
          <p:cNvSpPr txBox="1">
            <a:spLocks noChangeArrowheads="1"/>
          </p:cNvSpPr>
          <p:nvPr/>
        </p:nvSpPr>
        <p:spPr bwMode="auto">
          <a:xfrm>
            <a:off x="8596331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E</a:t>
            </a:r>
          </a:p>
        </p:txBody>
      </p:sp>
      <p:sp>
        <p:nvSpPr>
          <p:cNvPr id="398369" name="Text Box 33"/>
          <p:cNvSpPr txBox="1">
            <a:spLocks noChangeArrowheads="1"/>
          </p:cNvSpPr>
          <p:nvPr/>
        </p:nvSpPr>
        <p:spPr bwMode="auto">
          <a:xfrm>
            <a:off x="9167834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F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6096001" y="4214818"/>
            <a:ext cx="2735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先序遍历完毕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1809721" y="142852"/>
            <a:ext cx="4214842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whit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先序非递归算法动画演示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3249544" y="3011435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2846848" y="3001096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3759135" y="2545092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3385014" y="2534753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4821179" y="2545092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4453650" y="2553803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2220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3249544" y="1973588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3430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67042" y="64291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  <a:endParaRPr lang="zh-CN" altLang="en-US" sz="2000" b="1" i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10314" y="367183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栈空  且 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=NULL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DC0BE1-E115-48B7-9F87-E40F8D1D1DD5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62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087 0.06111 0.00139 0.11852 1.94444E-6 0.22084 C -0.00139 0.32315 -0.00643 0.53172 -0.00816 0.61366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3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-0.00208 -0.01111 -0.00399 -0.02222 0.00104 0.0125 C 0.00608 0.04722 0.02274 0.13472 0.03021 0.20833 C 0.03767 0.28195 0.04271 0.40324 0.04601 0.45463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2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0.00209 0.03634 0.00434 0.07268 0.01875 0.10139 C 0.03316 0.13009 0.07136 0.13889 0.08646 0.17222 C 0.10157 0.20555 0.10417 0.2743 0.10886 0.30116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-0.0026 -0.01227 -0.00573 -0.02917 0.00208 0.00833 C 0.0099 0.04583 0.03767 0.17986 0.04705 0.225 " pathEditMode="relative" rAng="0" ptsTypes="aaa">
                                      <p:cBhvr>
                                        <p:cTn id="65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-0.00747 0.02639 -0.01476 0.05301 -0.02604 0.11111 C -0.03733 0.16921 -0.06042 0.27986 -0.06771 0.34861 C -0.075 0.41736 -0.06962 0.48773 -0.07014 0.52431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" y="2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-0.00399 0.02361 -0.00781 0.04398 -0.00937 0.10555 C -0.01094 0.16713 -0.00937 0.31458 -0.00937 0.36967 " pathEditMode="relative" rAng="0" ptsTypes="aaa">
                                      <p:cBhvr>
                                        <p:cTn id="125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1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1563 0.00578 -0.03125 0.01157 -0.05 0.05833 C -0.06875 0.10509 -0.09931 0.21713 -0.1125 0.28055 C -0.1257 0.34398 -0.12604 0.40602 -0.12952 0.43889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2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63" grpId="0"/>
      <p:bldP spid="398364" grpId="0"/>
      <p:bldP spid="398365" grpId="0"/>
      <p:bldP spid="398366" grpId="0"/>
      <p:bldP spid="398367" grpId="0"/>
      <p:bldP spid="398368" grpId="0"/>
      <p:bldP spid="398369" grpId="0"/>
      <p:bldP spid="398370" grpId="0"/>
      <p:bldP spid="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1259841" y="2243778"/>
            <a:ext cx="8900159" cy="3109506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538163" indent="-538163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1) 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结点是先访问后入栈。</a:t>
            </a:r>
          </a:p>
          <a:p>
            <a:pPr marL="538163" indent="-538163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tabLst>
                <a:tab pos="447675" algn="l"/>
              </a:tabLst>
            </a:pP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2)	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当执行代码段前进到一个空指针，转而去处理栈；如果栈非空则栈顶确定可出，因为可以确定栈顶左子树已经访问完毕。</a:t>
            </a:r>
          </a:p>
          <a:p>
            <a:pPr marL="538163" indent="-538163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3) 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对一个结点，会碰到它两次：第一次是访问并入栈；第二次是在栈顶看到它，此时确定其可以出栈。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1259841" y="508612"/>
            <a:ext cx="3688079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whit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先序非递归算法特点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DC0BE1-E115-48B7-9F87-E40F8D1D1DD5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44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1798668" y="632184"/>
            <a:ext cx="8583613" cy="5553792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44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PreOrder2(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  <a:endParaRPr lang="zh-CN" altLang="en-US" b="1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  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b="1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b="1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b="1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b="1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|| p!=NULL)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 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及其所有左下结点并进栈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("%c "，p-&gt;data);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b="1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st，p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若栈不空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st，p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出栈结点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b="1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1870105" y="164877"/>
            <a:ext cx="471490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DC0BE1-E115-48B7-9F87-E40F8D1D1DD5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71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3858919" y="239217"/>
            <a:ext cx="3890963" cy="52322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中序遍历 </a:t>
            </a:r>
            <a:r>
              <a:rPr kumimoji="1" lang="en-US" altLang="zh-CN" sz="2800" b="1" dirty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 </a:t>
            </a:r>
            <a:r>
              <a:rPr kumimoji="1" lang="zh-CN" altLang="en-US" sz="2800" b="1" dirty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非递归   </a:t>
            </a:r>
          </a:p>
        </p:txBody>
      </p:sp>
      <p:sp>
        <p:nvSpPr>
          <p:cNvPr id="146455" name="Oval 23"/>
          <p:cNvSpPr>
            <a:spLocks noChangeArrowheads="1"/>
          </p:cNvSpPr>
          <p:nvPr/>
        </p:nvSpPr>
        <p:spPr bwMode="auto">
          <a:xfrm>
            <a:off x="5730579" y="2587612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6456" name="Oval 24"/>
          <p:cNvSpPr>
            <a:spLocks noChangeArrowheads="1"/>
          </p:cNvSpPr>
          <p:nvPr/>
        </p:nvSpPr>
        <p:spPr bwMode="auto">
          <a:xfrm>
            <a:off x="5227342" y="3306750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6457" name="Oval 25"/>
          <p:cNvSpPr>
            <a:spLocks noChangeArrowheads="1"/>
          </p:cNvSpPr>
          <p:nvPr/>
        </p:nvSpPr>
        <p:spPr bwMode="auto">
          <a:xfrm>
            <a:off x="4793954" y="402747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6458" name="Line 26"/>
          <p:cNvSpPr>
            <a:spLocks noChangeShapeType="1"/>
          </p:cNvSpPr>
          <p:nvPr/>
        </p:nvSpPr>
        <p:spPr bwMode="auto">
          <a:xfrm flipH="1">
            <a:off x="6019504" y="2298688"/>
            <a:ext cx="215900" cy="288925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6459" name="Freeform 27"/>
          <p:cNvSpPr>
            <a:spLocks/>
          </p:cNvSpPr>
          <p:nvPr/>
        </p:nvSpPr>
        <p:spPr bwMode="auto">
          <a:xfrm>
            <a:off x="5544842" y="2922574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6460" name="Freeform 28"/>
          <p:cNvSpPr>
            <a:spLocks/>
          </p:cNvSpPr>
          <p:nvPr/>
        </p:nvSpPr>
        <p:spPr bwMode="auto">
          <a:xfrm>
            <a:off x="5084468" y="3633774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6461" name="Freeform 29"/>
          <p:cNvSpPr>
            <a:spLocks/>
          </p:cNvSpPr>
          <p:nvPr/>
        </p:nvSpPr>
        <p:spPr bwMode="auto">
          <a:xfrm>
            <a:off x="6097292" y="2909874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6462" name="Line 30"/>
          <p:cNvSpPr>
            <a:spLocks noChangeShapeType="1"/>
          </p:cNvSpPr>
          <p:nvPr/>
        </p:nvSpPr>
        <p:spPr bwMode="auto">
          <a:xfrm>
            <a:off x="5154317" y="4314812"/>
            <a:ext cx="360362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6463" name="AutoShape 31"/>
          <p:cNvSpPr>
            <a:spLocks noChangeArrowheads="1"/>
          </p:cNvSpPr>
          <p:nvPr/>
        </p:nvSpPr>
        <p:spPr bwMode="auto">
          <a:xfrm>
            <a:off x="5154318" y="4675174"/>
            <a:ext cx="719137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6464" name="Freeform 32"/>
          <p:cNvSpPr>
            <a:spLocks/>
          </p:cNvSpPr>
          <p:nvPr/>
        </p:nvSpPr>
        <p:spPr bwMode="auto">
          <a:xfrm>
            <a:off x="5586118" y="3617900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6465" name="Text Box 33"/>
          <p:cNvSpPr txBox="1">
            <a:spLocks noChangeArrowheads="1"/>
          </p:cNvSpPr>
          <p:nvPr/>
        </p:nvSpPr>
        <p:spPr bwMode="auto">
          <a:xfrm>
            <a:off x="6235404" y="2082787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589177" y="3575040"/>
            <a:ext cx="349251" cy="452438"/>
            <a:chOff x="1798" y="1875"/>
            <a:chExt cx="220" cy="285"/>
          </a:xfrm>
        </p:grpSpPr>
        <p:sp>
          <p:nvSpPr>
            <p:cNvPr id="146468" name="Line 36"/>
            <p:cNvSpPr>
              <a:spLocks noChangeShapeType="1"/>
            </p:cNvSpPr>
            <p:nvPr/>
          </p:nvSpPr>
          <p:spPr bwMode="auto">
            <a:xfrm>
              <a:off x="1973" y="1979"/>
              <a:ext cx="45" cy="18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6469" name="Text Box 37"/>
            <p:cNvSpPr txBox="1">
              <a:spLocks noChangeArrowheads="1"/>
            </p:cNvSpPr>
            <p:nvPr/>
          </p:nvSpPr>
          <p:spPr bwMode="auto">
            <a:xfrm>
              <a:off x="1798" y="1875"/>
              <a:ext cx="181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4473293" y="1857365"/>
            <a:ext cx="1152525" cy="2035175"/>
            <a:chOff x="1882" y="1289"/>
            <a:chExt cx="726" cy="1282"/>
          </a:xfrm>
        </p:grpSpPr>
        <p:sp>
          <p:nvSpPr>
            <p:cNvPr id="146471" name="Line 39"/>
            <p:cNvSpPr>
              <a:spLocks noChangeShapeType="1"/>
            </p:cNvSpPr>
            <p:nvPr/>
          </p:nvSpPr>
          <p:spPr bwMode="auto">
            <a:xfrm flipH="1">
              <a:off x="1882" y="1567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6472" name="Text Box 40"/>
            <p:cNvSpPr txBox="1">
              <a:spLocks noChangeArrowheads="1"/>
            </p:cNvSpPr>
            <p:nvPr/>
          </p:nvSpPr>
          <p:spPr bwMode="auto">
            <a:xfrm rot="18445431">
              <a:off x="1487" y="1813"/>
              <a:ext cx="128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99009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① </a:t>
              </a:r>
              <a:r>
                <a:rPr lang="zh-CN" altLang="en-US" b="1">
                  <a:solidFill>
                    <a:srgbClr val="3333FF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进栈而不访问</a:t>
              </a:r>
            </a:p>
          </p:txBody>
        </p: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803058" y="4446002"/>
            <a:ext cx="3071834" cy="25648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ts val="2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这个最左下结点，没有左子树</a:t>
            </a:r>
            <a:endParaRPr lang="en-US" altLang="zh-CN" b="1">
              <a:solidFill>
                <a:srgbClr val="3333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6477" name="Text Box 45"/>
          <p:cNvSpPr txBox="1">
            <a:spLocks noChangeArrowheads="1"/>
          </p:cNvSpPr>
          <p:nvPr/>
        </p:nvSpPr>
        <p:spPr bwMode="auto">
          <a:xfrm>
            <a:off x="1374430" y="1357298"/>
            <a:ext cx="7602564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用于结点遍历，初始时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，当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=NULL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并且栈为空结束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5532144" y="4167177"/>
            <a:ext cx="3057525" cy="995363"/>
            <a:chOff x="2619" y="2744"/>
            <a:chExt cx="1926" cy="627"/>
          </a:xfrm>
        </p:grpSpPr>
        <p:sp>
          <p:nvSpPr>
            <p:cNvPr id="146475" name="Freeform 43"/>
            <p:cNvSpPr>
              <a:spLocks/>
            </p:cNvSpPr>
            <p:nvPr/>
          </p:nvSpPr>
          <p:spPr bwMode="auto">
            <a:xfrm>
              <a:off x="2619" y="2838"/>
              <a:ext cx="80" cy="22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46476" name="Text Box 44"/>
            <p:cNvSpPr txBox="1">
              <a:spLocks noChangeArrowheads="1"/>
            </p:cNvSpPr>
            <p:nvPr/>
          </p:nvSpPr>
          <p:spPr bwMode="auto">
            <a:xfrm>
              <a:off x="2700" y="2744"/>
              <a:ext cx="181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</a:p>
          </p:txBody>
        </p:sp>
        <p:sp>
          <p:nvSpPr>
            <p:cNvPr id="146479" name="Text Box 47"/>
            <p:cNvSpPr txBox="1">
              <a:spLocks noChangeArrowheads="1"/>
            </p:cNvSpPr>
            <p:nvPr/>
          </p:nvSpPr>
          <p:spPr bwMode="auto">
            <a:xfrm>
              <a:off x="2971" y="3022"/>
              <a:ext cx="1574" cy="3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990099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③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 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-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&gt;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rchild</a:t>
              </a:r>
              <a:r>
                <a:rPr lang="zh-CN" altLang="en-US" b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转向右子树做相同的工作</a:t>
              </a:r>
            </a:p>
          </p:txBody>
        </p:sp>
      </p:grp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2660314" y="4811710"/>
            <a:ext cx="1785950" cy="25648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ts val="2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99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</a:t>
            </a:r>
            <a:r>
              <a:rPr lang="en-US" altLang="zh-CN" b="1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b="1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访问栈顶结点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302992" y="5429264"/>
            <a:ext cx="7715304" cy="810478"/>
            <a:chOff x="571472" y="5429264"/>
            <a:chExt cx="7715304" cy="810478"/>
          </a:xfrm>
        </p:grpSpPr>
        <p:sp>
          <p:nvSpPr>
            <p:cNvPr id="29" name="TextBox 28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fontAlgn="base">
                <a:lnSpc>
                  <a:spcPts val="2800"/>
                </a:lnSpc>
                <a:spcBef>
                  <a:spcPct val="0"/>
                </a:spcBef>
                <a:spcAft>
                  <a:spcPct val="0"/>
                </a:spcAft>
                <a:buBlip>
                  <a:blip r:embed="rId2"/>
                </a:buBlip>
              </a:pP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栈中结点均没有访问</a:t>
              </a:r>
              <a:endParaRPr lang="en-US" altLang="zh-CN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fontAlgn="base">
                <a:lnSpc>
                  <a:spcPts val="2800"/>
                </a:lnSpc>
                <a:spcBef>
                  <a:spcPct val="0"/>
                </a:spcBef>
                <a:spcAft>
                  <a:spcPct val="0"/>
                </a:spcAft>
                <a:buBlip>
                  <a:blip r:embed="rId2"/>
                </a:buBlip>
              </a:pPr>
              <a:r>
                <a:rPr lang="en-US" sz="2000" b="1" i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指向刚刚出栈结点的右子树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栈空且</a:t>
              </a: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=NULL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结束</a:t>
              </a: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7E185D0-87E2-14C2-4526-1F89BA0A396A}"/>
              </a:ext>
            </a:extLst>
          </p:cNvPr>
          <p:cNvSpPr txBox="1"/>
          <p:nvPr/>
        </p:nvSpPr>
        <p:spPr>
          <a:xfrm>
            <a:off x="9184947" y="1287594"/>
            <a:ext cx="2927372" cy="461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初始值为根指针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循环以下动作：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、从当前的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开始，一路向左下前进，碰到的结点依次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，直至空指针；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、求得当前栈顶的右孩子，记为新的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；当前栈顶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出栈并访问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为空，转向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）否则，转向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直至栈空。</a:t>
            </a:r>
          </a:p>
        </p:txBody>
      </p:sp>
    </p:spTree>
    <p:extLst>
      <p:ext uri="{BB962C8B-B14F-4D97-AF65-F5344CB8AC3E}">
        <p14:creationId xmlns:p14="http://schemas.microsoft.com/office/powerpoint/2010/main" val="11941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4" grpId="0"/>
      <p:bldP spid="146474" grpId="1"/>
      <p:bldP spid="27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026">
            <a:extLst>
              <a:ext uri="{FF2B5EF4-FFF2-40B4-BE49-F238E27FC236}">
                <a16:creationId xmlns:a16="http://schemas.microsoft.com/office/drawing/2014/main" id="{F736DE04-FDA7-439F-9B5F-ECBD6FFB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241" y="1897695"/>
            <a:ext cx="8763000" cy="11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遍历二叉树：顺着某一条搜索路径巡访二叉树中的结点，使得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每个结点均被访问一次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，而且仅被访问一次。</a:t>
            </a:r>
          </a:p>
        </p:txBody>
      </p:sp>
      <p:sp>
        <p:nvSpPr>
          <p:cNvPr id="83972" name="Text Box 1028">
            <a:extLst>
              <a:ext uri="{FF2B5EF4-FFF2-40B4-BE49-F238E27FC236}">
                <a16:creationId xmlns:a16="http://schemas.microsoft.com/office/drawing/2014/main" id="{3CAA01C7-EE7C-41FD-98A4-2B0071A57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03" y="3226797"/>
            <a:ext cx="8466998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访问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”的含义很广，如：输出结点的信息、给结点赋值，等等。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访问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一定是做实在的动作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；掌握了某节点的地址，只是具有访问的可能，不一定真的访问。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</a:endParaRPr>
          </a:p>
          <a:p>
            <a:pPr marL="1085850" lvl="1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不能“过家门而不入”</a:t>
            </a:r>
            <a:endParaRPr lang="en-US" altLang="zh-CN" sz="18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134C5813-2294-4AA8-ABAC-D51ED2B2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241" y="5432170"/>
            <a:ext cx="8763000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遍历是二叉树最基本的运算，是二叉树中其他运算的基础。</a:t>
            </a: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2E5283A-15BA-42E3-A972-5FB0E8F12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060" y="153393"/>
            <a:ext cx="44656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 dirty="0">
                <a:solidFill>
                  <a:srgbClr val="333333"/>
                </a:solidFill>
              </a:rPr>
              <a:t>6.3.1 </a:t>
            </a:r>
            <a:r>
              <a:rPr lang="zh-CN" altLang="en-US" sz="4000" b="1" dirty="0">
                <a:solidFill>
                  <a:srgbClr val="333333"/>
                </a:solidFill>
              </a:rPr>
              <a:t>二叉树的遍历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334216-0CAD-35E9-B528-97F8E5A30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785" y="1074634"/>
            <a:ext cx="44656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333333"/>
                </a:solidFill>
              </a:rPr>
              <a:t>一、遍历的概念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  <p:bldP spid="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2166910" y="214290"/>
            <a:ext cx="5455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中序遍历非递归</a:t>
            </a:r>
            <a:r>
              <a:rPr lang="zh-CN" altLang="en-US" sz="32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过程如下：</a:t>
            </a:r>
            <a:endParaRPr lang="zh-CN" altLang="en-US" sz="2800" b="1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2166910" y="1441110"/>
            <a:ext cx="6418608" cy="5092127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en-US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栈不空或者</a:t>
            </a: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p!=NULL)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zh-CN" altLang="en-US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  <a:endParaRPr lang="en-US" altLang="zh-CN" sz="24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并访问之；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   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548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2671764" y="2452689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3214689" y="1290639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3809985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2701901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3781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4310050" y="1857365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3430588" y="1003301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2925763" y="1577976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4006850" y="1577976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2351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3432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2925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4511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3000375" y="3956051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4152900" y="3956051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3000376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3000376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3430588" y="1003301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2925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4006850" y="1577976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2351088" y="2155826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3432175" y="2143126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2925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4511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5519739" y="2278063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中序序列：</a:t>
            </a: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55372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D</a:t>
            </a:r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61849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68326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</a:p>
        </p:txBody>
      </p:sp>
      <p:sp>
        <p:nvSpPr>
          <p:cNvPr id="398366" name="Text Box 30"/>
          <p:cNvSpPr txBox="1">
            <a:spLocks noChangeArrowheads="1"/>
          </p:cNvSpPr>
          <p:nvPr/>
        </p:nvSpPr>
        <p:spPr bwMode="auto">
          <a:xfrm>
            <a:off x="7481889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</a:p>
        </p:txBody>
      </p:sp>
      <p:sp>
        <p:nvSpPr>
          <p:cNvPr id="398367" name="Text Box 31"/>
          <p:cNvSpPr txBox="1">
            <a:spLocks noChangeArrowheads="1"/>
          </p:cNvSpPr>
          <p:nvPr/>
        </p:nvSpPr>
        <p:spPr bwMode="auto">
          <a:xfrm>
            <a:off x="8037514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E</a:t>
            </a:r>
          </a:p>
        </p:txBody>
      </p:sp>
      <p:sp>
        <p:nvSpPr>
          <p:cNvPr id="398368" name="Text Box 32"/>
          <p:cNvSpPr txBox="1">
            <a:spLocks noChangeArrowheads="1"/>
          </p:cNvSpPr>
          <p:nvPr/>
        </p:nvSpPr>
        <p:spPr bwMode="auto">
          <a:xfrm>
            <a:off x="8596331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</a:t>
            </a:r>
          </a:p>
        </p:txBody>
      </p:sp>
      <p:sp>
        <p:nvSpPr>
          <p:cNvPr id="398369" name="Text Box 33"/>
          <p:cNvSpPr txBox="1">
            <a:spLocks noChangeArrowheads="1"/>
          </p:cNvSpPr>
          <p:nvPr/>
        </p:nvSpPr>
        <p:spPr bwMode="auto">
          <a:xfrm>
            <a:off x="9167834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F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6096001" y="4214818"/>
            <a:ext cx="2735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中序遍历完毕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1809720" y="142852"/>
            <a:ext cx="4143404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prstClr val="whit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中序非递归算法动画演示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3249544" y="3011435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2846848" y="3001096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3759135" y="2545092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3385014" y="2534753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4821179" y="2545092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4453650" y="2553803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2220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3249544" y="1973588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3430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67042" y="64291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  <a:endParaRPr lang="zh-CN" altLang="en-US" sz="2000" b="1" i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10314" y="367183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栈空  且 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=NULL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DC0BE1-E115-48B7-9F87-E40F8D1D1DD5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65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104 0.06065 0.00191 0.11644 0.00139 0.22037 C 0.00087 0.32431 -0.00209 0.53982 -0.00295 0.62385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3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0.01111 0.05 0.0224 0.10023 0.03056 0.15 C 0.03872 0.19977 0.04497 0.24421 0.04861 0.29815 C 0.05226 0.35208 0.05156 0.43681 0.05226 0.47315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0" y="2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0.01094 0.03241 0.02205 0.06505 0.04028 0.1 C 0.05851 0.13495 0.09705 0.17199 0.10972 0.20926 C 0.1224 0.24653 0.11511 0.30023 0.1165 0.3243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0295 0.01412 0.00885 0.04305 0.01753 0.08426 C 0.02622 0.12546 0.04497 0.21319 0.05226 0.24722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0" y="1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0.00347 0.03009 0.00712 0.06019 -0.00278 0.1037 C -0.01267 0.14722 -0.04896 0.18912 -0.05972 0.26111 C -0.07049 0.3331 -0.0658 0.47894 -0.06736 0.53634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2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-0.00069 0.06412 -0.00364 0.30509 -0.00451 0.3854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0382 0.01828 -0.00174 0.07801 -0.02257 0.10972 C -0.04341 0.14143 -0.10816 0.13889 -0.125 0.19074 C -0.14184 0.24259 -0.12917 0.33032 -0.12361 0.42037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2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63" grpId="0"/>
      <p:bldP spid="398364" grpId="0"/>
      <p:bldP spid="398365" grpId="0"/>
      <p:bldP spid="398366" grpId="0"/>
      <p:bldP spid="398367" grpId="0"/>
      <p:bldP spid="398368" grpId="0"/>
      <p:bldP spid="398369" grpId="0"/>
      <p:bldP spid="398370" grpId="0"/>
      <p:bldP spid="7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1259841" y="2243778"/>
            <a:ext cx="8900159" cy="3109506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538163" indent="-538163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1) 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结点入栈时不访问，出栈后访问。</a:t>
            </a:r>
          </a:p>
          <a:p>
            <a:pPr marL="538163" indent="-538163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tabLst>
                <a:tab pos="447675" algn="l"/>
              </a:tabLst>
            </a:pP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2)	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当执行代码段前进到一个空指针，转而去处理栈；如果栈非空则栈顶确定可出，因为可以确定其左子树已经访问完毕。</a:t>
            </a:r>
          </a:p>
          <a:p>
            <a:pPr marL="538163" indent="-538163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3) 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对一个结点，会碰到它两次：第一次是入栈；第二次是在栈顶看到它，此时确定其可以出栈并访问之。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1259841" y="508612"/>
            <a:ext cx="3688079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whit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中序非递归算法特点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DC0BE1-E115-48B7-9F87-E40F8D1D1DD5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4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1881158" y="642919"/>
            <a:ext cx="8189942" cy="54447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72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InOrder1(BTNode *b)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  SqStack *st;	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b="1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</a:t>
            </a: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b="1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|| p!=NULL)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	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扫描结点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的所有左下结点并进栈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Push(st，p);	</a:t>
            </a: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p=p-&gt;lchild;		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//</a:t>
            </a:r>
            <a:r>
              <a:rPr lang="zh-CN" altLang="en-US" b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</a:t>
            </a:r>
            <a:r>
              <a:rPr lang="en-US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若栈不空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</a:t>
            </a: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出栈结点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，访问结点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b="1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printf("%c "，p-&gt;data);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p=p-&gt;rchild;		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DestroyStack(st);	</a:t>
            </a: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1809720" y="71415"/>
            <a:ext cx="47863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中序遍历非递归</a:t>
            </a:r>
            <a:r>
              <a:rPr lang="zh-CN" altLang="en-US" sz="22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</a:p>
        </p:txBody>
      </p:sp>
    </p:spTree>
    <p:extLst>
      <p:ext uri="{BB962C8B-B14F-4D97-AF65-F5344CB8AC3E}">
        <p14:creationId xmlns:p14="http://schemas.microsoft.com/office/powerpoint/2010/main" val="7802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Oval 3"/>
          <p:cNvSpPr>
            <a:spLocks noChangeArrowheads="1"/>
          </p:cNvSpPr>
          <p:nvPr/>
        </p:nvSpPr>
        <p:spPr bwMode="auto">
          <a:xfrm>
            <a:off x="5160963" y="2851332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03460" name="Oval 4"/>
          <p:cNvSpPr>
            <a:spLocks noChangeArrowheads="1"/>
          </p:cNvSpPr>
          <p:nvPr/>
        </p:nvSpPr>
        <p:spPr bwMode="auto">
          <a:xfrm>
            <a:off x="4657725" y="3570470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03461" name="Oval 5"/>
          <p:cNvSpPr>
            <a:spLocks noChangeArrowheads="1"/>
          </p:cNvSpPr>
          <p:nvPr/>
        </p:nvSpPr>
        <p:spPr bwMode="auto">
          <a:xfrm>
            <a:off x="4224338" y="429119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03463" name="Freeform 7"/>
          <p:cNvSpPr>
            <a:spLocks/>
          </p:cNvSpPr>
          <p:nvPr/>
        </p:nvSpPr>
        <p:spPr bwMode="auto">
          <a:xfrm>
            <a:off x="4975225" y="3186294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3464" name="Freeform 8"/>
          <p:cNvSpPr>
            <a:spLocks/>
          </p:cNvSpPr>
          <p:nvPr/>
        </p:nvSpPr>
        <p:spPr bwMode="auto">
          <a:xfrm>
            <a:off x="4514851" y="3897494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3465" name="Freeform 9"/>
          <p:cNvSpPr>
            <a:spLocks/>
          </p:cNvSpPr>
          <p:nvPr/>
        </p:nvSpPr>
        <p:spPr bwMode="auto">
          <a:xfrm>
            <a:off x="5527675" y="3173594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3466" name="Line 10"/>
          <p:cNvSpPr>
            <a:spLocks noChangeShapeType="1"/>
          </p:cNvSpPr>
          <p:nvPr/>
        </p:nvSpPr>
        <p:spPr bwMode="auto">
          <a:xfrm>
            <a:off x="4584701" y="4578532"/>
            <a:ext cx="360363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3467" name="AutoShape 11"/>
          <p:cNvSpPr>
            <a:spLocks noChangeArrowheads="1"/>
          </p:cNvSpPr>
          <p:nvPr/>
        </p:nvSpPr>
        <p:spPr bwMode="auto">
          <a:xfrm>
            <a:off x="4584700" y="5091297"/>
            <a:ext cx="719138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03468" name="Freeform 12"/>
          <p:cNvSpPr>
            <a:spLocks/>
          </p:cNvSpPr>
          <p:nvPr/>
        </p:nvSpPr>
        <p:spPr bwMode="auto">
          <a:xfrm>
            <a:off x="5016501" y="3881620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081464" y="3730808"/>
            <a:ext cx="287337" cy="566737"/>
            <a:chOff x="2557463" y="2065338"/>
            <a:chExt cx="287337" cy="566737"/>
          </a:xfrm>
        </p:grpSpPr>
        <p:sp>
          <p:nvSpPr>
            <p:cNvPr id="403462" name="Freeform 6"/>
            <p:cNvSpPr>
              <a:spLocks/>
            </p:cNvSpPr>
            <p:nvPr/>
          </p:nvSpPr>
          <p:spPr bwMode="auto">
            <a:xfrm>
              <a:off x="2757488" y="2416175"/>
              <a:ext cx="50800" cy="215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136"/>
                </a:cxn>
              </a:cxnLst>
              <a:rect l="0" t="0" r="r" b="b"/>
              <a:pathLst>
                <a:path w="32" h="136">
                  <a:moveTo>
                    <a:pt x="0" y="0"/>
                  </a:moveTo>
                  <a:lnTo>
                    <a:pt x="32" y="13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03469" name="Text Box 13"/>
            <p:cNvSpPr txBox="1">
              <a:spLocks noChangeArrowheads="1"/>
            </p:cNvSpPr>
            <p:nvPr/>
          </p:nvSpPr>
          <p:spPr bwMode="auto">
            <a:xfrm>
              <a:off x="2557463" y="2065338"/>
              <a:ext cx="287337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865562" y="1870259"/>
            <a:ext cx="1152525" cy="2593975"/>
            <a:chOff x="1882" y="1131"/>
            <a:chExt cx="726" cy="1634"/>
          </a:xfrm>
        </p:grpSpPr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 flipH="1">
              <a:off x="1882" y="1567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03472" name="Text Box 16"/>
            <p:cNvSpPr txBox="1">
              <a:spLocks noChangeArrowheads="1"/>
            </p:cNvSpPr>
            <p:nvPr/>
          </p:nvSpPr>
          <p:spPr bwMode="auto">
            <a:xfrm rot="18445431">
              <a:off x="1251" y="1831"/>
              <a:ext cx="163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99009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①</a:t>
              </a:r>
              <a:r>
                <a:rPr lang="zh-CN" altLang="en-US" b="1">
                  <a:solidFill>
                    <a:srgbClr val="3333FF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进栈而不访问</a:t>
              </a:r>
            </a:p>
          </p:txBody>
        </p:sp>
      </p:grpSp>
      <p:sp>
        <p:nvSpPr>
          <p:cNvPr id="403473" name="Text Box 17"/>
          <p:cNvSpPr txBox="1">
            <a:spLocks noChangeArrowheads="1"/>
          </p:cNvSpPr>
          <p:nvPr/>
        </p:nvSpPr>
        <p:spPr bwMode="auto">
          <a:xfrm>
            <a:off x="2167131" y="4661559"/>
            <a:ext cx="2035762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990099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②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若栈顶</a:t>
            </a:r>
            <a:r>
              <a:rPr lang="en-US" altLang="zh-CN" b="1" i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结点可以访问，则访问它并出栈；否则转</a:t>
            </a:r>
            <a:r>
              <a:rPr lang="en-US" altLang="zh-CN" b="1" dirty="0">
                <a:solidFill>
                  <a:srgbClr val="990099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③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03474" name="Text Box 18"/>
          <p:cNvSpPr txBox="1">
            <a:spLocks noChangeArrowheads="1"/>
          </p:cNvSpPr>
          <p:nvPr/>
        </p:nvSpPr>
        <p:spPr bwMode="auto">
          <a:xfrm>
            <a:off x="7141464" y="3038219"/>
            <a:ext cx="4719857" cy="78156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栈中结点均没有访问</a:t>
            </a:r>
            <a:endParaRPr lang="en-US" altLang="zh-CN" sz="2000" b="1" dirty="0">
              <a:solidFill>
                <a:srgbClr val="3333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457200" indent="-457200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当栈为空（所有结点已访问），结束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089526" y="4307069"/>
            <a:ext cx="2863863" cy="1119148"/>
            <a:chOff x="3565525" y="2641600"/>
            <a:chExt cx="2863863" cy="1119148"/>
          </a:xfrm>
        </p:grpSpPr>
        <p:sp>
          <p:nvSpPr>
            <p:cNvPr id="403476" name="Freeform 20"/>
            <p:cNvSpPr>
              <a:spLocks/>
            </p:cNvSpPr>
            <p:nvPr/>
          </p:nvSpPr>
          <p:spPr bwMode="auto">
            <a:xfrm>
              <a:off x="3565525" y="2790825"/>
              <a:ext cx="127000" cy="35877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03477" name="Text Box 21"/>
            <p:cNvSpPr txBox="1">
              <a:spLocks noChangeArrowheads="1"/>
            </p:cNvSpPr>
            <p:nvPr/>
          </p:nvSpPr>
          <p:spPr bwMode="auto">
            <a:xfrm>
              <a:off x="3763963" y="2641600"/>
              <a:ext cx="287337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p</a:t>
              </a:r>
            </a:p>
          </p:txBody>
        </p:sp>
        <p:sp>
          <p:nvSpPr>
            <p:cNvPr id="403478" name="Text Box 22"/>
            <p:cNvSpPr txBox="1">
              <a:spLocks noChangeArrowheads="1"/>
            </p:cNvSpPr>
            <p:nvPr/>
          </p:nvSpPr>
          <p:spPr bwMode="auto">
            <a:xfrm>
              <a:off x="3997325" y="3206750"/>
              <a:ext cx="2432063" cy="5539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990099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③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 </a:t>
              </a:r>
              <a:r>
                <a:rPr lang="en-US" altLang="zh-CN" b="1" i="1" dirty="0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b="1" i="1" dirty="0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-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&gt;</a:t>
              </a:r>
              <a:r>
                <a:rPr lang="en-US" altLang="zh-CN" b="1" dirty="0" err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rchild</a:t>
              </a:r>
              <a:r>
                <a:rPr lang="zh-CN" altLang="en-US" b="1" dirty="0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，转向右子树做相同的工作</a:t>
              </a:r>
            </a:p>
          </p:txBody>
        </p:sp>
      </p:grpSp>
      <p:sp>
        <p:nvSpPr>
          <p:cNvPr id="403479" name="Oval 23"/>
          <p:cNvSpPr>
            <a:spLocks noChangeArrowheads="1"/>
          </p:cNvSpPr>
          <p:nvPr/>
        </p:nvSpPr>
        <p:spPr bwMode="auto">
          <a:xfrm>
            <a:off x="4729163" y="4789670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03482" name="Text Box 26"/>
          <p:cNvSpPr txBox="1">
            <a:spLocks noChangeArrowheads="1"/>
          </p:cNvSpPr>
          <p:nvPr/>
        </p:nvSpPr>
        <p:spPr bwMode="auto">
          <a:xfrm>
            <a:off x="1881158" y="1951198"/>
            <a:ext cx="45720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</a:t>
            </a:r>
            <a:r>
              <a:rPr lang="en-US" altLang="zh-CN" sz="2200" b="1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遍历结点，初始指向根结点</a:t>
            </a: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4412666" y="435463"/>
            <a:ext cx="3366668" cy="52322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后序遍历 </a:t>
            </a:r>
            <a:r>
              <a:rPr kumimoji="1" lang="en-US" altLang="zh-CN" sz="2800" b="1" dirty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 </a:t>
            </a:r>
            <a:r>
              <a:rPr kumimoji="1" lang="zh-CN" altLang="en-US" sz="2800" b="1" dirty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非递归</a:t>
            </a:r>
            <a:endParaRPr kumimoji="1" lang="zh-CN" altLang="en-US" sz="3200" b="1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881158" y="1453391"/>
            <a:ext cx="5260306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在中序遍历非递归算法的基础上改进而来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73" grpId="0"/>
      <p:bldP spid="40347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14" name="Text Box 34"/>
          <p:cNvSpPr txBox="1">
            <a:spLocks noChangeArrowheads="1"/>
          </p:cNvSpPr>
          <p:nvPr/>
        </p:nvSpPr>
        <p:spPr bwMode="auto">
          <a:xfrm>
            <a:off x="1992314" y="1317393"/>
            <a:ext cx="8652682" cy="128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b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在后序遍历中，一棵二叉树或子树的根结点最后访问</a:t>
            </a:r>
          </a:p>
          <a:p>
            <a:pPr marL="457200" indent="-4572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b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在后序遍历中，一个结点的右孩子刚被访问，或者左孩子刚被访问且无右孩子，则马上可以访问该结点</a:t>
            </a:r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1992314" y="812567"/>
            <a:ext cx="42532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分析：</a:t>
            </a:r>
            <a:r>
              <a:rPr lang="zh-CN" altLang="en-US" sz="20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后序遍历：</a:t>
            </a:r>
            <a:r>
              <a:rPr lang="en-US" altLang="zh-CN" sz="20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 R N</a:t>
            </a:r>
            <a:endParaRPr lang="zh-CN" altLang="en-US" sz="20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881291" y="2962359"/>
            <a:ext cx="2308225" cy="2154238"/>
            <a:chOff x="1357290" y="3357562"/>
            <a:chExt cx="2308225" cy="2154238"/>
          </a:xfrm>
        </p:grpSpPr>
        <p:sp>
          <p:nvSpPr>
            <p:cNvPr id="148517" name="Freeform 37"/>
            <p:cNvSpPr>
              <a:spLocks/>
            </p:cNvSpPr>
            <p:nvPr/>
          </p:nvSpPr>
          <p:spPr bwMode="auto">
            <a:xfrm>
              <a:off x="2281215" y="3619500"/>
              <a:ext cx="428625" cy="530225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0" y="334"/>
                </a:cxn>
              </a:cxnLst>
              <a:rect l="0" t="0" r="r" b="b"/>
              <a:pathLst>
                <a:path w="270" h="334">
                  <a:moveTo>
                    <a:pt x="270" y="0"/>
                  </a:moveTo>
                  <a:lnTo>
                    <a:pt x="0" y="33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8518" name="Line 38"/>
            <p:cNvSpPr>
              <a:spLocks noChangeShapeType="1"/>
            </p:cNvSpPr>
            <p:nvPr/>
          </p:nvSpPr>
          <p:spPr bwMode="auto">
            <a:xfrm>
              <a:off x="2398690" y="4298950"/>
              <a:ext cx="287338" cy="215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8519" name="Oval 39"/>
            <p:cNvSpPr>
              <a:spLocks noChangeArrowheads="1"/>
            </p:cNvSpPr>
            <p:nvPr/>
          </p:nvSpPr>
          <p:spPr bwMode="auto">
            <a:xfrm>
              <a:off x="2641578" y="33575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8520" name="Oval 40"/>
            <p:cNvSpPr>
              <a:spLocks noChangeArrowheads="1"/>
            </p:cNvSpPr>
            <p:nvPr/>
          </p:nvSpPr>
          <p:spPr bwMode="auto">
            <a:xfrm>
              <a:off x="2065315" y="40767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8521" name="Oval 41"/>
            <p:cNvSpPr>
              <a:spLocks noChangeArrowheads="1"/>
            </p:cNvSpPr>
            <p:nvPr/>
          </p:nvSpPr>
          <p:spPr bwMode="auto">
            <a:xfrm>
              <a:off x="2641578" y="44370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8522" name="Line 42"/>
            <p:cNvSpPr>
              <a:spLocks noChangeShapeType="1"/>
            </p:cNvSpPr>
            <p:nvPr/>
          </p:nvSpPr>
          <p:spPr bwMode="auto">
            <a:xfrm>
              <a:off x="1693840" y="4259262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8523" name="Line 43"/>
            <p:cNvSpPr>
              <a:spLocks noChangeShapeType="1"/>
            </p:cNvSpPr>
            <p:nvPr/>
          </p:nvSpPr>
          <p:spPr bwMode="auto">
            <a:xfrm flipH="1">
              <a:off x="3001940" y="4581525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8524" name="AutoShape 44"/>
            <p:cNvSpPr>
              <a:spLocks noChangeArrowheads="1"/>
            </p:cNvSpPr>
            <p:nvPr/>
          </p:nvSpPr>
          <p:spPr bwMode="auto">
            <a:xfrm>
              <a:off x="2343128" y="4791075"/>
              <a:ext cx="1008062" cy="720725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8525" name="Text Box 45"/>
            <p:cNvSpPr txBox="1">
              <a:spLocks noChangeArrowheads="1"/>
            </p:cNvSpPr>
            <p:nvPr/>
          </p:nvSpPr>
          <p:spPr bwMode="auto">
            <a:xfrm>
              <a:off x="3233715" y="4325937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FF00FF"/>
                  </a:solidFill>
                  <a:latin typeface="Times New Roman" pitchFamily="18" charset="0"/>
                  <a:ea typeface="宋体" charset="-122"/>
                </a:rPr>
                <a:t>r</a:t>
              </a:r>
            </a:p>
          </p:txBody>
        </p:sp>
        <p:sp>
          <p:nvSpPr>
            <p:cNvPr id="148526" name="Text Box 46"/>
            <p:cNvSpPr txBox="1">
              <a:spLocks noChangeArrowheads="1"/>
            </p:cNvSpPr>
            <p:nvPr/>
          </p:nvSpPr>
          <p:spPr bwMode="auto">
            <a:xfrm>
              <a:off x="1357290" y="403225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Times New Roman" pitchFamily="18" charset="0"/>
                  <a:ea typeface="宋体" charset="-122"/>
                </a:rPr>
                <a:t>p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667372" y="3605302"/>
            <a:ext cx="4214842" cy="95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000" b="1" i="1" dirty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指向刚刚访问的结点</a:t>
            </a:r>
            <a:endParaRPr lang="en-US" altLang="zh-CN" sz="2000" b="1" dirty="0">
              <a:solidFill>
                <a:srgbClr val="3333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20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-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rchild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==</a:t>
            </a:r>
            <a:r>
              <a:rPr lang="en-US" altLang="zh-CN" sz="2000" b="1" i="1" dirty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，便访问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92314" y="203158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问题：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如何判断一个栈顶结点是否可以访问？</a:t>
            </a:r>
          </a:p>
        </p:txBody>
      </p:sp>
      <p:sp>
        <p:nvSpPr>
          <p:cNvPr id="2" name="TextBox 17">
            <a:extLst>
              <a:ext uri="{FF2B5EF4-FFF2-40B4-BE49-F238E27FC236}">
                <a16:creationId xmlns:a16="http://schemas.microsoft.com/office/drawing/2014/main" id="{F14CBD80-1B33-0519-D178-C9AF5F094D59}"/>
              </a:ext>
            </a:extLst>
          </p:cNvPr>
          <p:cNvSpPr txBox="1"/>
          <p:nvPr/>
        </p:nvSpPr>
        <p:spPr>
          <a:xfrm>
            <a:off x="2205098" y="5666588"/>
            <a:ext cx="950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结论：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栈顶结点，如果没有右孩子或者右孩子刚被访问，则栈顶可以出栈并访问。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4" grpId="0"/>
      <p:bldP spid="148515" grpId="0"/>
      <p:bldP spid="16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2095473" y="642919"/>
            <a:ext cx="7175523" cy="4716905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p=b;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(</a:t>
            </a: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将结点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此时栈顶结点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尚未访问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没有左孩子或左子树已遍历过</a:t>
            </a: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栈不空且结点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是栈顶结点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取栈顶结点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  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注意：不是出栈！</a:t>
            </a: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的右子树已访问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p=p-&gt;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while (</a:t>
            </a: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2671764" y="2452689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3214689" y="1290639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3809985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2701901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3781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4310050" y="1857365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3430588" y="1003301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2925763" y="1577976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4006850" y="1577976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2351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3432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2925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4511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3000375" y="3734454"/>
            <a:ext cx="0" cy="205200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4152900" y="3734454"/>
            <a:ext cx="0" cy="205200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3000376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3000376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3430588" y="1003301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2925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4006850" y="1577976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2351088" y="2155826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3432175" y="2143126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2925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4511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5734053" y="1463673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后序序列：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6310315" y="3400428"/>
            <a:ext cx="2735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后序遍历完毕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3249544" y="3011435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2846848" y="3001096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3759135" y="2545092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3385014" y="2534753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4821179" y="2545092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4453650" y="2553803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2220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3249544" y="1973588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3430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67042" y="64291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  <a:endParaRPr lang="zh-CN" altLang="en-US" sz="2000" b="1" i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39008" y="285744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栈空</a:t>
            </a: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5848380" y="218598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6496080" y="218598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D</a:t>
            </a:r>
          </a:p>
        </p:txBody>
      </p:sp>
      <p:sp>
        <p:nvSpPr>
          <p:cNvPr id="49" name="Text Box 29"/>
          <p:cNvSpPr txBox="1">
            <a:spLocks noChangeArrowheads="1"/>
          </p:cNvSpPr>
          <p:nvPr/>
        </p:nvSpPr>
        <p:spPr bwMode="auto">
          <a:xfrm>
            <a:off x="7143780" y="218598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7793066" y="2185982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E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8437591" y="2185982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F</a:t>
            </a: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9085291" y="2185982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</a:t>
            </a:r>
          </a:p>
        </p:txBody>
      </p: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9734580" y="218598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DC0BE1-E115-48B7-9F87-E40F8D1D1DD5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069 0.01945 0.00173 0.03473 1.94444E-6 0.13889 C -0.00174 0.24306 -0.00834 0.52431 -0.01042 0.6257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3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0.00729 0.01713 0.01458 0.03426 0.01493 0.06134 C 0.01528 0.08843 -0.0026 0.09514 0.0026 0.16227 C 0.00781 0.2294 0.03698 0.40139 0.04601 0.46435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2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-0.00347 -0.00602 -0.00694 -0.01181 0.00122 0.0125 C 0.00938 0.0368 0.03108 0.11528 0.04861 0.14583 C 0.06615 0.17639 0.0967 0.17083 0.10677 0.1963 C 0.11684 0.22176 0.10851 0.27778 0.10886 0.29907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1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0764 0.02616 0.03646 0.12454 0.04601 0.1571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" y="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-0.00104 0.05301 -0.00191 0.10602 -0.01354 0.16227 C -0.02517 0.21852 -0.06059 0.28727 -0.07031 0.33704 C -0.08004 0.38681 -0.07188 0.43519 -0.07222 0.46088 " pathEditMode="relative" rAng="0" ptsTypes="aaaa">
                                      <p:cBhvr>
                                        <p:cTn id="98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" y="2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0.0033 0.00231 0.00729 0.00023 0.00538 0.04861 C 0.00347 0.09699 -0.00833 0.24004 -0.01198 0.29028 " pathEditMode="relative" rAng="0" ptsTypes="aaa">
                                      <p:cBhvr>
                                        <p:cTn id="110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2969 0.01805 -0.05573 0.03287 -0.07709 0.08125 C -0.09844 0.12963 -0.11788 0.24676 -0.12865 0.29028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0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70" grpId="0"/>
      <p:bldP spid="70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1182204" y="1416353"/>
            <a:ext cx="8900159" cy="47714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538163" indent="-538163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1)	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每个结点入栈前不能访问；</a:t>
            </a:r>
          </a:p>
          <a:p>
            <a:pPr marL="538163" indent="-538163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AutoNum type="arabicParenR" startAt="2"/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对一个有右分支的结点，会碰到它三次：第一次是入栈；第二次是访问完其左子树后在栈顶看到它，此时其不可以出栈访问，因为还有右子树；第三次是访问完其右子树后在栈顶看到它，此时确定其可以出栈并访问之；</a:t>
            </a:r>
            <a:endParaRPr lang="en-US" altLang="zh-CN" sz="2400" b="1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538163" indent="-538163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AutoNum type="arabicParenR" startAt="2"/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对一个没有右分支的结点，会碰到它两次：第一次是入栈；第二次是访问完其左子树后在栈顶看到它，此时其可以出栈访问，因为没有右子树了。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1259841" y="431742"/>
            <a:ext cx="3688079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whit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后序非递归算法特点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DC0BE1-E115-48B7-9F87-E40F8D1D1DD5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99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1026"/>
          <p:cNvSpPr txBox="1">
            <a:spLocks noChangeArrowheads="1"/>
          </p:cNvSpPr>
          <p:nvPr/>
        </p:nvSpPr>
        <p:spPr bwMode="auto">
          <a:xfrm>
            <a:off x="1881158" y="819529"/>
            <a:ext cx="8286808" cy="4975607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88000" bIns="108000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PostOrder1(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后序非递归遍历算法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*p，*r;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b="1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b="1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b="1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b="1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扫描结点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的所有左下结点并进栈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st，p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r=NULL;		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指向刚刚访问的结点，初始时为空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endParaRPr lang="zh-CN" altLang="en-US" b="1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16EF74-44C8-45A6-ABDA-05EEEFC7119E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026">
            <a:extLst>
              <a:ext uri="{FF2B5EF4-FFF2-40B4-BE49-F238E27FC236}">
                <a16:creationId xmlns:a16="http://schemas.microsoft.com/office/drawing/2014/main" id="{FA6E722A-C85F-4817-B62D-951180252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414" y="1359366"/>
            <a:ext cx="9214144" cy="319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遍历”是任何类型均有的操作。</a:t>
            </a:r>
            <a:endParaRPr lang="en-US" altLang="zh-CN" sz="2800" dirty="0">
              <a:solidFill>
                <a:srgbClr val="0000FF"/>
              </a:solidFill>
              <a:ea typeface="楷体_GB2312" pitchFamily="49" charset="-122"/>
            </a:endParaRPr>
          </a:p>
          <a:p>
            <a:pPr marL="1200150" lvl="1" indent="-457200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对线性结构而言，只有一条搜索路径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因为每个结点均只有一个后继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，故不需要另加讨论。</a:t>
            </a:r>
            <a:endParaRPr lang="en-US" altLang="zh-CN" sz="2400" dirty="0">
              <a:solidFill>
                <a:srgbClr val="0000FF"/>
              </a:solidFill>
              <a:ea typeface="楷体_GB2312" pitchFamily="49" charset="-122"/>
            </a:endParaRPr>
          </a:p>
          <a:p>
            <a:pPr marL="1200150" lvl="1" indent="-457200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二叉树是非线性结构，每个结点有两个后继，则存在如何遍历，即“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按什么样的搜索路径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”进行遍历的问题。</a:t>
            </a:r>
            <a:endParaRPr lang="zh-CN" altLang="en-US" sz="28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071621" y="231542"/>
            <a:ext cx="10427390" cy="5613561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216000" rIns="144000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(!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st，p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取出当前的栈顶结点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b="1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(p-&gt;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==r 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|| p-&gt;</a:t>
            </a:r>
            <a:r>
              <a:rPr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若结点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的右孩子为空或者为刚访问结点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("%c "，p-&gt;data);   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b="1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st，p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en-US" b="1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r=p;	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//r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指向刚访问过的结点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p=p-&gt;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while (!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84290" y="6165381"/>
            <a:ext cx="21336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16EF74-44C8-45A6-ABDA-05EEEFC7119E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095472" y="2071678"/>
            <a:ext cx="8072494" cy="1754326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Calibri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400" b="1" dirty="0">
                <a:solidFill>
                  <a:srgbClr val="3333FF"/>
                </a:solidFill>
                <a:latin typeface="Calibri"/>
                <a:ea typeface="楷体" pitchFamily="49" charset="-122"/>
                <a:cs typeface="Times New Roman" pitchFamily="18" charset="0"/>
              </a:rPr>
              <a:t>　对于一颗二叉树，从根结点开始，按从上到下、从左到右的顺序访问每一个结点。</a:t>
            </a:r>
            <a:endParaRPr lang="en-US" altLang="zh-CN" sz="2400" b="1" dirty="0">
              <a:solidFill>
                <a:srgbClr val="3333FF"/>
              </a:solidFill>
              <a:latin typeface="Calibri"/>
              <a:ea typeface="楷体" pitchFamily="49" charset="-122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alibri"/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400" b="1" dirty="0">
                <a:solidFill>
                  <a:srgbClr val="3333FF"/>
                </a:solidFill>
                <a:latin typeface="Calibri"/>
                <a:ea typeface="楷体" pitchFamily="49" charset="-122"/>
                <a:cs typeface="Times New Roman" pitchFamily="18" charset="0"/>
              </a:rPr>
              <a:t>每一个结点仅仅访问一次。</a:t>
            </a:r>
          </a:p>
        </p:txBody>
      </p:sp>
      <p:sp>
        <p:nvSpPr>
          <p:cNvPr id="273413" name="Text Box 5" descr="蓝色面巾纸"/>
          <p:cNvSpPr txBox="1">
            <a:spLocks noChangeArrowheads="1"/>
          </p:cNvSpPr>
          <p:nvPr/>
        </p:nvSpPr>
        <p:spPr bwMode="auto">
          <a:xfrm>
            <a:off x="4433231" y="312688"/>
            <a:ext cx="2776358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层次遍历算法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8348" y="1500175"/>
            <a:ext cx="2571768" cy="430887"/>
          </a:xfrm>
          <a:prstGeom prst="rect">
            <a:avLst/>
          </a:prstGeom>
          <a:noFill/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层次遍历过程：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16EF74-44C8-45A6-ABDA-05EEEFC7119E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2244756" y="1797642"/>
            <a:ext cx="7637458" cy="263149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romanUcPeriod"/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将根结点进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队；</a:t>
            </a:r>
            <a:endParaRPr lang="en-US" altLang="zh-CN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514350" indent="-51435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romanUcPeriod"/>
            </a:pPr>
            <a:r>
              <a:rPr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队不空时循环</a:t>
            </a:r>
            <a:r>
              <a:rPr lang="zh-CN" altLang="en-US" sz="22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从队列中出列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一个结点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，访问它；</a:t>
            </a:r>
            <a:endParaRPr lang="en-US" altLang="zh-CN" sz="2200" b="1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它有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左孩子结点，将左孩子结点进队；</a:t>
            </a:r>
            <a:endParaRPr lang="en-US" altLang="zh-CN" sz="2200" b="1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若它有右孩子结点，将右孩子结点进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4756" y="422254"/>
            <a:ext cx="257176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算法设计思路：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9190" y="1109948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使用一个队列。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16EF74-44C8-45A6-ABDA-05EEEFC7119E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2024035" y="214291"/>
            <a:ext cx="7705725" cy="528743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44000" bIns="108000">
            <a:spAutoFit/>
          </a:bodyPr>
          <a:lstStyle/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LevelOrder</a:t>
            </a: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SqQueue *qu;			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定义环形队列指针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</a:t>
            </a: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enQueue(qu，b);</a:t>
            </a: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根结点指针进入队列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QueueEmpty(qu)</a:t>
            </a: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队不为空循环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deQueue(qu，p);	</a:t>
            </a: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出队结点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b="1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printf("%c "，p-&gt;data);		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b="1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(p-&gt;lchild!=NULL)		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有左孩子时将其进队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enQueue(qu，p-&gt;lchild);</a:t>
            </a:r>
            <a:endParaRPr lang="zh-CN" altLang="en-US" b="1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(p-&gt;rchild!=NULL)		</a:t>
            </a:r>
            <a:r>
              <a:rPr 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有右孩子时将其进队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enQueue(qu，p-&gt;rchild);</a:t>
            </a:r>
            <a:endParaRPr lang="zh-CN" altLang="en-US" b="1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 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8348" y="5643579"/>
            <a:ext cx="4214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算法的时间复杂度为</a:t>
            </a:r>
            <a:r>
              <a:rPr lang="en-US" altLang="zh-CN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b="1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16EF74-44C8-45A6-ABDA-05EEEFC7119E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952596" y="1857365"/>
            <a:ext cx="8372476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同一</a:t>
            </a:r>
            <a:r>
              <a:rPr kumimoji="1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棵二叉树（假设每个结点值唯一）具有</a:t>
            </a:r>
            <a:r>
              <a:rPr kumimoji="1" lang="zh-CN" altLang="en-US" sz="2200" b="1" dirty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唯一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先序序列、中序序列和后序序列。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但</a:t>
            </a:r>
            <a:r>
              <a:rPr kumimoji="1" lang="zh-CN" altLang="en-US" sz="2200" b="1" dirty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不同的二叉树可能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具有相同的先序序列、中</a:t>
            </a:r>
            <a:r>
              <a:rPr kumimoji="1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序序列或后序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序列。　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D22D14-2240-46D4-8E7F-5554B7314E3C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zh-CN" b="1" dirty="0">
              <a:ea typeface="楷体_GB2312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81224" y="3929066"/>
            <a:ext cx="7572428" cy="2357454"/>
            <a:chOff x="857224" y="3929066"/>
            <a:chExt cx="7572428" cy="2357454"/>
          </a:xfrm>
        </p:grpSpPr>
        <p:sp>
          <p:nvSpPr>
            <p:cNvPr id="7" name="椭圆 6"/>
            <p:cNvSpPr/>
            <p:nvPr/>
          </p:nvSpPr>
          <p:spPr>
            <a:xfrm>
              <a:off x="1714480" y="450057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  <a:endParaRPr lang="zh-CN" altLang="en-US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71538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  <a:endParaRPr lang="zh-CN" altLang="en-US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714480" y="585789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  <a:endParaRPr lang="zh-CN" altLang="en-US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8992" y="478632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  <a:endParaRPr lang="zh-CN" altLang="en-US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786050" y="550070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  <a:endParaRPr lang="zh-CN" altLang="en-US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143372" y="550070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  <a:endParaRPr lang="zh-CN" altLang="en-US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7" idx="3"/>
              <a:endCxn id="8" idx="7"/>
            </p:cNvCxnSpPr>
            <p:nvPr/>
          </p:nvCxnSpPr>
          <p:spPr>
            <a:xfrm rot="5400000">
              <a:off x="1401676" y="4902146"/>
              <a:ext cx="411294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5"/>
              <a:endCxn id="9" idx="1"/>
            </p:cNvCxnSpPr>
            <p:nvPr/>
          </p:nvCxnSpPr>
          <p:spPr>
            <a:xfrm rot="16200000" flipH="1">
              <a:off x="1437395" y="5580807"/>
              <a:ext cx="339856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3"/>
              <a:endCxn id="11" idx="7"/>
            </p:cNvCxnSpPr>
            <p:nvPr/>
          </p:nvCxnSpPr>
          <p:spPr>
            <a:xfrm rot="5400000">
              <a:off x="3116188" y="5187898"/>
              <a:ext cx="411294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5"/>
              <a:endCxn id="12" idx="1"/>
            </p:cNvCxnSpPr>
            <p:nvPr/>
          </p:nvCxnSpPr>
          <p:spPr>
            <a:xfrm rot="16200000" flipH="1">
              <a:off x="3794849" y="5152179"/>
              <a:ext cx="411294" cy="41129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右箭头 20"/>
            <p:cNvSpPr/>
            <p:nvPr/>
          </p:nvSpPr>
          <p:spPr>
            <a:xfrm>
              <a:off x="5000628" y="5214950"/>
              <a:ext cx="571504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7884" y="5141253"/>
              <a:ext cx="25717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先序序列</a:t>
              </a: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均为</a:t>
              </a:r>
              <a:r>
                <a:rPr lang="en-US" altLang="zh-CN" sz="22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ABC</a:t>
              </a:r>
              <a:endParaRPr lang="zh-CN" altLang="en-US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7224" y="3929066"/>
              <a:ext cx="15001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</a:t>
              </a:r>
            </a:p>
          </p:txBody>
        </p:sp>
      </p:grpSp>
      <p:sp>
        <p:nvSpPr>
          <p:cNvPr id="2" name="Text Box 2">
            <a:extLst>
              <a:ext uri="{FF2B5EF4-FFF2-40B4-BE49-F238E27FC236}">
                <a16:creationId xmlns:a16="http://schemas.microsoft.com/office/drawing/2014/main" id="{A055D25A-9009-ED82-60CF-9F020B854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013" y="559426"/>
            <a:ext cx="66479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333333"/>
                </a:solidFill>
              </a:rPr>
              <a:t>四、基于遍历序列的二叉树重构</a:t>
            </a:r>
            <a:endParaRPr lang="en-US" altLang="zh-CN" sz="36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2317780" y="1155689"/>
            <a:ext cx="8064500" cy="306000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　 </a:t>
            </a:r>
            <a:r>
              <a:rPr kumimoji="1"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同时给定一棵二叉树的</a:t>
            </a:r>
            <a:r>
              <a:rPr kumimoji="1" lang="zh-CN" altLang="en-US" sz="2200" b="1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先序序列和中序序列</a:t>
            </a:r>
            <a:r>
              <a:rPr kumimoji="1"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就能唯一确定这棵二叉树。</a:t>
            </a: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　 同时给定一棵二叉树的</a:t>
            </a:r>
            <a:r>
              <a:rPr kumimoji="1" lang="zh-CN" altLang="en-US" sz="2200" b="1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中序序列和后序序列</a:t>
            </a:r>
            <a:r>
              <a:rPr kumimoji="1"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就能唯一确定这棵二叉树。</a:t>
            </a: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200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　 同时给定一棵二叉树的</a:t>
            </a:r>
            <a:r>
              <a:rPr kumimoji="1" lang="zh-CN" altLang="en-US" sz="2200" b="1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先序序列和后序序列</a:t>
            </a:r>
            <a:r>
              <a:rPr kumimoji="1"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就能唯一确定这棵二叉树。</a:t>
            </a:r>
            <a:r>
              <a:rPr kumimoji="1"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200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50888" name="Group 8"/>
          <p:cNvGrpSpPr>
            <a:grpSpLocks/>
          </p:cNvGrpSpPr>
          <p:nvPr/>
        </p:nvGrpSpPr>
        <p:grpSpPr bwMode="auto">
          <a:xfrm>
            <a:off x="3873490" y="1533532"/>
            <a:ext cx="722313" cy="2824163"/>
            <a:chOff x="1700" y="1010"/>
            <a:chExt cx="455" cy="1779"/>
          </a:xfrm>
        </p:grpSpPr>
        <p:sp>
          <p:nvSpPr>
            <p:cNvPr id="250885" name="Text Box 5"/>
            <p:cNvSpPr txBox="1">
              <a:spLocks noChangeArrowheads="1"/>
            </p:cNvSpPr>
            <p:nvPr/>
          </p:nvSpPr>
          <p:spPr bwMode="auto">
            <a:xfrm>
              <a:off x="1700" y="1010"/>
              <a:ext cx="4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</a:t>
              </a:r>
              <a:r>
                <a:rPr lang="en-US" altLang="zh-CN" sz="32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250886" name="Text Box 6"/>
            <p:cNvSpPr txBox="1">
              <a:spLocks noChangeArrowheads="1"/>
            </p:cNvSpPr>
            <p:nvPr/>
          </p:nvSpPr>
          <p:spPr bwMode="auto">
            <a:xfrm>
              <a:off x="1701" y="1659"/>
              <a:ext cx="4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</a:t>
              </a:r>
              <a:r>
                <a:rPr lang="en-US" altLang="zh-CN" sz="320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250887" name="Text Box 7"/>
            <p:cNvSpPr txBox="1">
              <a:spLocks noChangeArrowheads="1"/>
            </p:cNvSpPr>
            <p:nvPr/>
          </p:nvSpPr>
          <p:spPr bwMode="auto">
            <a:xfrm>
              <a:off x="1701" y="2385"/>
              <a:ext cx="45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</a:t>
              </a:r>
              <a:r>
                <a:rPr lang="en-US" altLang="zh-CN" sz="320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 </a:t>
              </a:r>
              <a:r>
                <a:rPr lang="en-US" altLang="zh-CN" sz="320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351088" y="512747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以下命题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成立否？</a:t>
            </a:r>
            <a:endParaRPr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D22D14-2240-46D4-8E7F-5554B7314E3C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881158" y="666749"/>
            <a:ext cx="8964612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例如，已知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先序序列</a:t>
            </a:r>
            <a:r>
              <a:rPr kumimoji="1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ABDGCEF</a:t>
            </a:r>
            <a:r>
              <a:rPr kumimoji="1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，中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序序列</a:t>
            </a:r>
            <a:r>
              <a:rPr kumimoji="1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DGBAECF</a:t>
            </a:r>
            <a:r>
              <a:rPr kumimoji="1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构造二叉树的过程如下所示。</a:t>
            </a:r>
            <a:r>
              <a:rPr kumimoji="1"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5095868" y="6000768"/>
            <a:ext cx="23764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</a:rPr>
              <a:t>二叉树构造完毕</a:t>
            </a:r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1919288" y="115888"/>
            <a:ext cx="4176712" cy="45720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white"/>
                </a:solidFill>
                <a:latin typeface="楷体" pitchFamily="49" charset="-122"/>
                <a:ea typeface="楷体" pitchFamily="49" charset="-122"/>
              </a:rPr>
              <a:t>由先序和中序序列构造二叉树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95868" y="1643051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BDGCEF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DGB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ECF 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953124" y="228599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A</a:t>
            </a:r>
            <a:endParaRPr lang="zh-CN" altLang="en-US" sz="2000" b="1" i="1">
              <a:solidFill>
                <a:srgbClr val="FF0000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24298" y="2857497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DG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952992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B</a:t>
            </a:r>
            <a:endParaRPr lang="zh-CN" altLang="en-US" sz="2000" b="1" i="1">
              <a:solidFill>
                <a:srgbClr val="FF0000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67570" y="2857497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 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167570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  <a:endParaRPr lang="zh-CN" altLang="en-US" sz="2000" b="1" i="1">
              <a:solidFill>
                <a:srgbClr val="FF0000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53124" y="3786191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596066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E</a:t>
            </a:r>
            <a:endParaRPr lang="zh-CN" altLang="en-US" sz="2000" b="1" i="1">
              <a:solidFill>
                <a:srgbClr val="FF0000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81950" y="3786191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096264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F</a:t>
            </a:r>
            <a:endParaRPr lang="zh-CN" altLang="en-US" sz="2000" b="1" i="1">
              <a:solidFill>
                <a:srgbClr val="FF0000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95604" y="3786191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 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24298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D</a:t>
            </a:r>
            <a:endParaRPr lang="zh-CN" altLang="en-US" sz="2000" b="1" i="1">
              <a:solidFill>
                <a:srgbClr val="FF0000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38744" y="4997248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810116" y="535782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G</a:t>
            </a:r>
            <a:endParaRPr lang="zh-CN" altLang="en-US" sz="2000" b="1" i="1">
              <a:solidFill>
                <a:srgbClr val="FF0000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cxnSp>
        <p:nvCxnSpPr>
          <p:cNvPr id="38" name="直接连接符 37"/>
          <p:cNvCxnSpPr>
            <a:stCxn id="25" idx="3"/>
            <a:endCxn id="27" idx="0"/>
          </p:cNvCxnSpPr>
          <p:nvPr/>
        </p:nvCxnSpPr>
        <p:spPr>
          <a:xfrm rot="5400000">
            <a:off x="5167308" y="2651850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5" idx="5"/>
            <a:endCxn id="29" idx="0"/>
          </p:cNvCxnSpPr>
          <p:nvPr/>
        </p:nvCxnSpPr>
        <p:spPr>
          <a:xfrm rot="16200000" flipH="1">
            <a:off x="6426139" y="2544692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7" idx="3"/>
            <a:endCxn id="35" idx="7"/>
          </p:cNvCxnSpPr>
          <p:nvPr/>
        </p:nvCxnSpPr>
        <p:spPr>
          <a:xfrm rot="5400000">
            <a:off x="4390155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5" idx="5"/>
            <a:endCxn id="37" idx="1"/>
          </p:cNvCxnSpPr>
          <p:nvPr/>
        </p:nvCxnSpPr>
        <p:spPr>
          <a:xfrm rot="16200000" flipH="1">
            <a:off x="4318717" y="4866427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3"/>
            <a:endCxn id="31" idx="0"/>
          </p:cNvCxnSpPr>
          <p:nvPr/>
        </p:nvCxnSpPr>
        <p:spPr>
          <a:xfrm rot="5400000">
            <a:off x="6738944" y="3937734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9" idx="5"/>
            <a:endCxn id="33" idx="1"/>
          </p:cNvCxnSpPr>
          <p:nvPr/>
        </p:nvCxnSpPr>
        <p:spPr>
          <a:xfrm rot="16200000" flipH="1">
            <a:off x="7533427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D22D14-2240-46D4-8E7F-5554B7314E3C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9" grpId="0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774825" y="642919"/>
            <a:ext cx="8686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例如，已知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中序序列</a:t>
            </a:r>
            <a:r>
              <a:rPr kumimoji="1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DGBAECF</a:t>
            </a:r>
            <a:r>
              <a:rPr kumimoji="1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，后序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序列为</a:t>
            </a:r>
            <a:r>
              <a:rPr kumimoji="1" lang="en-US" altLang="zh-CN" sz="22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GDBEFCA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。对应的构造二叉树的过程如下所示。 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5024430" y="6143644"/>
            <a:ext cx="23764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二叉树构造完毕</a:t>
            </a: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1804551" y="132900"/>
            <a:ext cx="4176712" cy="45720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white"/>
                </a:solidFill>
                <a:latin typeface="楷体" pitchFamily="49" charset="-122"/>
                <a:ea typeface="楷体" pitchFamily="49" charset="-122"/>
              </a:rPr>
              <a:t>由后序和中序序列构造二叉树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95868" y="1643051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GDBEFC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DGB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ECF</a:t>
            </a:r>
            <a:endParaRPr lang="zh-CN" altLang="en-US" b="1">
              <a:solidFill>
                <a:srgbClr val="FF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953124" y="228599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A</a:t>
            </a:r>
            <a:endParaRPr lang="zh-CN" altLang="en-US" sz="2000" b="1" i="1">
              <a:solidFill>
                <a:srgbClr val="FF0000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52992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B</a:t>
            </a:r>
            <a:endParaRPr lang="zh-CN" altLang="en-US" sz="2000" b="1" i="1">
              <a:solidFill>
                <a:srgbClr val="FF0000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167570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  <a:endParaRPr lang="zh-CN" altLang="en-US" sz="2000" b="1" i="1">
              <a:solidFill>
                <a:srgbClr val="FF0000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596066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E</a:t>
            </a:r>
            <a:endParaRPr lang="zh-CN" altLang="en-US" sz="2000" b="1" i="1">
              <a:solidFill>
                <a:srgbClr val="FF0000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096264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F</a:t>
            </a:r>
            <a:endParaRPr lang="zh-CN" altLang="en-US" sz="2000" b="1" i="1">
              <a:solidFill>
                <a:srgbClr val="FF0000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024298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D</a:t>
            </a:r>
            <a:endParaRPr lang="zh-CN" altLang="en-US" sz="2000" b="1" i="1">
              <a:solidFill>
                <a:srgbClr val="FF0000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810116" y="535782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G</a:t>
            </a:r>
            <a:endParaRPr lang="zh-CN" altLang="en-US" sz="2000" b="1" i="1">
              <a:solidFill>
                <a:srgbClr val="FF0000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cxnSp>
        <p:nvCxnSpPr>
          <p:cNvPr id="37" name="直接连接符 36"/>
          <p:cNvCxnSpPr>
            <a:stCxn id="24" idx="3"/>
            <a:endCxn id="26" idx="0"/>
          </p:cNvCxnSpPr>
          <p:nvPr/>
        </p:nvCxnSpPr>
        <p:spPr>
          <a:xfrm rot="5400000">
            <a:off x="5167308" y="2651850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4" idx="5"/>
            <a:endCxn id="28" idx="0"/>
          </p:cNvCxnSpPr>
          <p:nvPr/>
        </p:nvCxnSpPr>
        <p:spPr>
          <a:xfrm rot="16200000" flipH="1">
            <a:off x="6426139" y="2544692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6" idx="3"/>
            <a:endCxn id="34" idx="7"/>
          </p:cNvCxnSpPr>
          <p:nvPr/>
        </p:nvCxnSpPr>
        <p:spPr>
          <a:xfrm rot="5400000">
            <a:off x="4390155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4" idx="5"/>
            <a:endCxn id="36" idx="1"/>
          </p:cNvCxnSpPr>
          <p:nvPr/>
        </p:nvCxnSpPr>
        <p:spPr>
          <a:xfrm rot="16200000" flipH="1">
            <a:off x="4318717" y="4866427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8" idx="3"/>
          </p:cNvCxnSpPr>
          <p:nvPr/>
        </p:nvCxnSpPr>
        <p:spPr>
          <a:xfrm rot="5400000">
            <a:off x="6738944" y="3937734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8" idx="5"/>
            <a:endCxn id="32" idx="1"/>
          </p:cNvCxnSpPr>
          <p:nvPr/>
        </p:nvCxnSpPr>
        <p:spPr>
          <a:xfrm rot="16200000" flipH="1">
            <a:off x="7533427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38546" y="2996984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GD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DG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b="1">
              <a:solidFill>
                <a:srgbClr val="FF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24760" y="2996984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EF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E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endParaRPr lang="zh-CN" altLang="en-US" b="1">
              <a:solidFill>
                <a:srgbClr val="FF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38414" y="4354306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G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endParaRPr lang="zh-CN" altLang="en-US" b="1">
              <a:solidFill>
                <a:srgbClr val="FF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95868" y="521156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endParaRPr lang="zh-CN" altLang="en-US" b="1">
              <a:solidFill>
                <a:srgbClr val="FF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05458" y="4354306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b="1">
              <a:solidFill>
                <a:srgbClr val="FF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62978" y="4354306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endParaRPr lang="zh-CN" altLang="en-US" b="1">
              <a:solidFill>
                <a:srgbClr val="FF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D22D14-2240-46D4-8E7F-5554B7314E3C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4" grpId="0"/>
      <p:bldP spid="23" grpId="0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>
            <a:extLst>
              <a:ext uri="{FF2B5EF4-FFF2-40B4-BE49-F238E27FC236}">
                <a16:creationId xmlns:a16="http://schemas.microsoft.com/office/drawing/2014/main" id="{026964F9-0CC8-3CEC-4A0F-99C8A4CF5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45" y="728842"/>
            <a:ext cx="9028064" cy="224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给定二叉树图所示。设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代表二叉树的根，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代表根结点的左子树，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代表根结点的右子树。若遍历后的结点序列为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3,1,7,5,6,2,4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，则其遍历方式是（ 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LRN     B.NRL      C.RLN      D.RNL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D9A57AF-21EC-15CC-EEB7-2AFAEEC7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5876926"/>
            <a:ext cx="467995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2009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984F17-4149-EADF-8CDA-B950C258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559" y="2575144"/>
            <a:ext cx="360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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B4744E-B804-811F-45C0-6D671765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528" y="3354279"/>
            <a:ext cx="2133600" cy="19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>
            <a:extLst>
              <a:ext uri="{FF2B5EF4-FFF2-40B4-BE49-F238E27FC236}">
                <a16:creationId xmlns:a16="http://schemas.microsoft.com/office/drawing/2014/main" id="{026964F9-0CC8-3CEC-4A0F-99C8A4CF5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45" y="728842"/>
            <a:ext cx="9028064" cy="168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若一棵二叉树的前序遍历序列为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a, e, b, d, 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，后序遍历序列为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b, c, d, e, 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，则根结点的孩子结点（ ）</a:t>
            </a:r>
          </a:p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只有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      B.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     C.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      D.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无法确定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D9A57AF-21EC-15CC-EEB7-2AFAEEC7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5876926"/>
            <a:ext cx="467995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2012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984F17-4149-EADF-8CDA-B950C258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45" y="2095241"/>
            <a:ext cx="360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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1F8E3-F280-BB6A-CF8C-57F49C039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485" y="3223185"/>
            <a:ext cx="9028064" cy="212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解析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前序序列和后序序列不能唯一确定一棵二叉树， 但可以确定二叉树中结点的祖先关系： 当两个结点的前序序列为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XY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与后序序列为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YX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时，则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的祖先。考虑前序序列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a, e, </a:t>
            </a:r>
            <a:r>
              <a:rPr kumimoji="0" lang="en-US" altLang="zh-CN" sz="1800" b="1" dirty="0" err="1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b,d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 C 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、后序序列</a:t>
            </a:r>
            <a:r>
              <a:rPr kumimoji="0" lang="en-US" altLang="zh-CN" sz="1800" b="1" dirty="0" err="1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b,c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 </a:t>
            </a:r>
            <a:r>
              <a:rPr kumimoji="0" lang="en-US" altLang="zh-CN" sz="1800" b="1" dirty="0" err="1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d,e,a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，可知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为根结点，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的孩子结点。此外，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的孩子结点的前序序列</a:t>
            </a:r>
            <a:r>
              <a:rPr kumimoji="0" lang="en-US" altLang="zh-CN" sz="1800" b="1" dirty="0" err="1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e,b,d,c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 后序序列</a:t>
            </a:r>
            <a:r>
              <a:rPr kumimoji="0" lang="en-US" altLang="zh-CN" sz="1800" b="1" dirty="0" err="1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b,c,d,e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 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可知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</a:t>
            </a:r>
            <a:r>
              <a:rPr kumimoji="0" lang="en-US" altLang="zh-CN" sz="1800" b="1" dirty="0" err="1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bcd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的祖先， 故根结点的孩子结点只有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3931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090989" y="788989"/>
            <a:ext cx="3013075" cy="1728787"/>
            <a:chOff x="2566988" y="788988"/>
            <a:chExt cx="3013075" cy="1728787"/>
          </a:xfrm>
        </p:grpSpPr>
        <p:sp>
          <p:nvSpPr>
            <p:cNvPr id="37888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N</a:t>
              </a:r>
            </a:p>
          </p:txBody>
        </p:sp>
        <p:sp>
          <p:nvSpPr>
            <p:cNvPr id="378887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378888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R</a:t>
              </a:r>
            </a:p>
          </p:txBody>
        </p:sp>
        <p:sp>
          <p:nvSpPr>
            <p:cNvPr id="378889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78890" name="Freeform 10"/>
            <p:cNvSpPr>
              <a:spLocks/>
            </p:cNvSpPr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378896" name="Text Box 16"/>
          <p:cNvSpPr txBox="1">
            <a:spLocks noChangeArrowheads="1"/>
          </p:cNvSpPr>
          <p:nvPr/>
        </p:nvSpPr>
        <p:spPr bwMode="auto">
          <a:xfrm>
            <a:off x="2074864" y="260351"/>
            <a:ext cx="266382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二叉树的组成：</a:t>
            </a:r>
          </a:p>
        </p:txBody>
      </p:sp>
      <p:grpSp>
        <p:nvGrpSpPr>
          <p:cNvPr id="378905" name="Group 25"/>
          <p:cNvGrpSpPr>
            <a:grpSpLocks/>
          </p:cNvGrpSpPr>
          <p:nvPr/>
        </p:nvGrpSpPr>
        <p:grpSpPr bwMode="auto">
          <a:xfrm>
            <a:off x="3124202" y="2781300"/>
            <a:ext cx="2684463" cy="3581400"/>
            <a:chOff x="1008" y="1752"/>
            <a:chExt cx="1691" cy="2256"/>
          </a:xfrm>
        </p:grpSpPr>
        <p:sp>
          <p:nvSpPr>
            <p:cNvPr id="378897" name="AutoShape 17"/>
            <p:cNvSpPr>
              <a:spLocks noChangeArrowheads="1"/>
            </p:cNvSpPr>
            <p:nvPr/>
          </p:nvSpPr>
          <p:spPr bwMode="auto">
            <a:xfrm>
              <a:off x="2472" y="1752"/>
              <a:ext cx="227" cy="317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alibri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898" name="Text Box 18"/>
            <p:cNvSpPr txBox="1">
              <a:spLocks noChangeArrowheads="1"/>
            </p:cNvSpPr>
            <p:nvPr/>
          </p:nvSpPr>
          <p:spPr bwMode="auto">
            <a:xfrm>
              <a:off x="1474" y="2251"/>
              <a:ext cx="998" cy="17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Blip>
                  <a:blip r:embed="rId2"/>
                </a:buBlip>
              </a:pPr>
              <a:r>
                <a:rPr lang="en-US" altLang="zh-CN" sz="24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400" b="1" i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NLR</a:t>
              </a:r>
              <a:endParaRPr lang="en-US" altLang="zh-CN" sz="24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Blip>
                  <a:blip r:embed="rId2"/>
                </a:buBlip>
              </a:pPr>
              <a:r>
                <a:rPr lang="en-US" altLang="zh-CN" sz="24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400" b="1" i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LNR</a:t>
              </a:r>
              <a:endParaRPr lang="en-US" altLang="zh-CN" sz="24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Blip>
                  <a:blip r:embed="rId2"/>
                </a:buBlip>
              </a:pPr>
              <a:r>
                <a:rPr lang="en-US" altLang="zh-CN" sz="24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400" b="1" i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LRN</a:t>
              </a:r>
              <a:endParaRPr lang="en-US" altLang="zh-CN" sz="24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Blip>
                  <a:blip r:embed="rId2"/>
                </a:buBlip>
              </a:pPr>
              <a:r>
                <a:rPr lang="en-US" altLang="zh-CN" sz="24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400" b="1" i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NRL</a:t>
              </a:r>
              <a:endParaRPr lang="en-US" altLang="zh-CN" sz="24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Blip>
                  <a:blip r:embed="rId2"/>
                </a:buBlip>
              </a:pPr>
              <a:r>
                <a:rPr lang="en-US" altLang="zh-CN" sz="24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400" b="1" i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RNL</a:t>
              </a:r>
              <a:endParaRPr lang="en-US" altLang="zh-CN" sz="24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Blip>
                  <a:blip r:embed="rId2"/>
                </a:buBlip>
              </a:pPr>
              <a:r>
                <a:rPr lang="en-US" altLang="zh-CN" sz="24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400" b="1" i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RLN</a:t>
              </a:r>
              <a:endParaRPr lang="en-US" altLang="zh-CN" sz="24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8899" name="Text Box 19"/>
            <p:cNvSpPr txBox="1">
              <a:spLocks noChangeArrowheads="1"/>
            </p:cNvSpPr>
            <p:nvPr/>
          </p:nvSpPr>
          <p:spPr bwMode="auto">
            <a:xfrm>
              <a:off x="1008" y="2387"/>
              <a:ext cx="330" cy="14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种遍历方式</a:t>
              </a:r>
            </a:p>
          </p:txBody>
        </p:sp>
      </p:grpSp>
      <p:grpSp>
        <p:nvGrpSpPr>
          <p:cNvPr id="378906" name="Group 26"/>
          <p:cNvGrpSpPr>
            <a:grpSpLocks/>
          </p:cNvGrpSpPr>
          <p:nvPr/>
        </p:nvGrpSpPr>
        <p:grpSpPr bwMode="auto">
          <a:xfrm>
            <a:off x="4224339" y="3716338"/>
            <a:ext cx="4157663" cy="2411412"/>
            <a:chOff x="1701" y="2341"/>
            <a:chExt cx="2619" cy="1519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701" y="3249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1701" y="3566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2" name="Line 22"/>
            <p:cNvSpPr>
              <a:spLocks noChangeShapeType="1"/>
            </p:cNvSpPr>
            <p:nvPr/>
          </p:nvSpPr>
          <p:spPr bwMode="auto">
            <a:xfrm>
              <a:off x="1709" y="3860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3" name="Text Box 23"/>
            <p:cNvSpPr txBox="1">
              <a:spLocks noChangeArrowheads="1"/>
            </p:cNvSpPr>
            <p:nvPr/>
          </p:nvSpPr>
          <p:spPr bwMode="auto">
            <a:xfrm>
              <a:off x="2472" y="2552"/>
              <a:ext cx="184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只考虑</a:t>
              </a: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 </a:t>
              </a: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R</a:t>
              </a: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的情况</a:t>
              </a:r>
            </a:p>
          </p:txBody>
        </p:sp>
        <p:sp>
          <p:nvSpPr>
            <p:cNvPr id="378904" name="AutoShape 24"/>
            <p:cNvSpPr>
              <a:spLocks/>
            </p:cNvSpPr>
            <p:nvPr/>
          </p:nvSpPr>
          <p:spPr bwMode="auto">
            <a:xfrm>
              <a:off x="2290" y="2341"/>
              <a:ext cx="136" cy="681"/>
            </a:xfrm>
            <a:prstGeom prst="rightBrace">
              <a:avLst>
                <a:gd name="adj1" fmla="val 41728"/>
                <a:gd name="adj2" fmla="val 50000"/>
              </a:avLst>
            </a:prstGeom>
            <a:noFill/>
            <a:ln w="38100">
              <a:solidFill>
                <a:srgbClr val="CC00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>
            <a:extLst>
              <a:ext uri="{FF2B5EF4-FFF2-40B4-BE49-F238E27FC236}">
                <a16:creationId xmlns:a16="http://schemas.microsoft.com/office/drawing/2014/main" id="{026964F9-0CC8-3CEC-4A0F-99C8A4CF5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45" y="780598"/>
            <a:ext cx="9028064" cy="22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要使一棵非空二叉树的先序序列与中序序列相同， 其所有非叶结点须满足的条件是（ ）。</a:t>
            </a:r>
          </a:p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只有左子树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只有右子树</a:t>
            </a:r>
          </a:p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结点的度均为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     D.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结点的度均为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D9A57AF-21EC-15CC-EEB7-2AFAEEC7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5876926"/>
            <a:ext cx="467995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2017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984F17-4149-EADF-8CDA-B950C258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5141" y="2017276"/>
            <a:ext cx="360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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1F8E3-F280-BB6A-CF8C-57F49C039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364" y="3714891"/>
            <a:ext cx="9028064" cy="129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解析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先序序列是先父结点，接着左子树，然后右子树。中序序列是先左子树，接着父结点，然后右子树，递归进行。如果所有非叶结点只有右子树，先序序列和中序序列都是先父结点，然后右子树，递归进行，因此 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 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正确。</a:t>
            </a:r>
          </a:p>
        </p:txBody>
      </p:sp>
    </p:spTree>
    <p:extLst>
      <p:ext uri="{BB962C8B-B14F-4D97-AF65-F5344CB8AC3E}">
        <p14:creationId xmlns:p14="http://schemas.microsoft.com/office/powerpoint/2010/main" val="18002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>
            <a:extLst>
              <a:ext uri="{FF2B5EF4-FFF2-40B4-BE49-F238E27FC236}">
                <a16:creationId xmlns:a16="http://schemas.microsoft.com/office/drawing/2014/main" id="{026964F9-0CC8-3CEC-4A0F-99C8A4CF5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45" y="780598"/>
            <a:ext cx="9028064" cy="169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已知一棵二叉树的树形如下图所示，其后序序列为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e, a, c, b, d, g, 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，树中与结点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同层的结点是（ ）。</a:t>
            </a:r>
          </a:p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A. c       B. d       C. f     D. g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D9A57AF-21EC-15CC-EEB7-2AFAEEC7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64" y="5734682"/>
            <a:ext cx="467995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2017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984F17-4149-EADF-8CDA-B950C258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846" y="2087592"/>
            <a:ext cx="3102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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2DAEFA-8B44-CDE5-F534-518798AA7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618" y="2733923"/>
            <a:ext cx="2181225" cy="23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3853386-FAC1-4C5A-9495-FE19D751A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858" y="2017801"/>
            <a:ext cx="7413565" cy="37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若二叉树为空树，则空操作；</a:t>
            </a:r>
            <a:endParaRPr lang="en-US" altLang="zh-CN" dirty="0">
              <a:solidFill>
                <a:srgbClr val="0000FF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否则：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）访问根结点；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）先序遍历左子树；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）先序遍历右子树。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71683" name="Picture 3" descr="Green Ball">
            <a:extLst>
              <a:ext uri="{FF2B5EF4-FFF2-40B4-BE49-F238E27FC236}">
                <a16:creationId xmlns:a16="http://schemas.microsoft.com/office/drawing/2014/main" id="{6C1B4305-570F-4BAE-9BCF-435A4BFD8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1" y="91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 Box 4">
            <a:extLst>
              <a:ext uri="{FF2B5EF4-FFF2-40B4-BE49-F238E27FC236}">
                <a16:creationId xmlns:a16="http://schemas.microsoft.com/office/drawing/2014/main" id="{5F199E59-6D7B-4240-B02A-D983F7150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787" y="668762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 dirty="0">
                <a:solidFill>
                  <a:srgbClr val="000B22"/>
                </a:solidFill>
                <a:ea typeface="楷体_GB2312" pitchFamily="49" charset="-122"/>
              </a:rPr>
              <a:t>先序遍历</a:t>
            </a:r>
          </a:p>
        </p:txBody>
      </p:sp>
    </p:spTree>
  </p:cSld>
  <p:clrMapOvr>
    <a:masterClrMapping/>
  </p:clrMapOvr>
  <p:transition spd="med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2" name="Line 4"/>
          <p:cNvSpPr>
            <a:spLocks noChangeShapeType="1"/>
          </p:cNvSpPr>
          <p:nvPr/>
        </p:nvSpPr>
        <p:spPr bwMode="auto">
          <a:xfrm>
            <a:off x="1849304" y="2107096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80933" name="Line 5"/>
          <p:cNvSpPr>
            <a:spLocks noChangeShapeType="1"/>
          </p:cNvSpPr>
          <p:nvPr/>
        </p:nvSpPr>
        <p:spPr bwMode="auto">
          <a:xfrm flipH="1">
            <a:off x="2354128" y="954571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80934" name="Freeform 6"/>
          <p:cNvSpPr>
            <a:spLocks/>
          </p:cNvSpPr>
          <p:nvPr/>
        </p:nvSpPr>
        <p:spPr bwMode="auto">
          <a:xfrm>
            <a:off x="2963729" y="906946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80935" name="Line 7"/>
          <p:cNvSpPr>
            <a:spLocks noChangeShapeType="1"/>
          </p:cNvSpPr>
          <p:nvPr/>
        </p:nvSpPr>
        <p:spPr bwMode="auto">
          <a:xfrm flipH="1">
            <a:off x="1777866" y="1530833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80936" name="Line 8"/>
          <p:cNvSpPr>
            <a:spLocks noChangeShapeType="1"/>
          </p:cNvSpPr>
          <p:nvPr/>
        </p:nvSpPr>
        <p:spPr bwMode="auto">
          <a:xfrm flipH="1">
            <a:off x="2920867" y="1559407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3506653" y="1530833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80938" name="Oval 10"/>
          <p:cNvSpPr>
            <a:spLocks noChangeArrowheads="1"/>
          </p:cNvSpPr>
          <p:nvPr/>
        </p:nvSpPr>
        <p:spPr bwMode="auto">
          <a:xfrm>
            <a:off x="2570028" y="667233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380939" name="Oval 11"/>
          <p:cNvSpPr>
            <a:spLocks noChangeArrowheads="1"/>
          </p:cNvSpPr>
          <p:nvPr/>
        </p:nvSpPr>
        <p:spPr bwMode="auto">
          <a:xfrm>
            <a:off x="2065203" y="1241908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380940" name="Oval 12"/>
          <p:cNvSpPr>
            <a:spLocks noChangeArrowheads="1"/>
          </p:cNvSpPr>
          <p:nvPr/>
        </p:nvSpPr>
        <p:spPr bwMode="auto">
          <a:xfrm>
            <a:off x="3146291" y="1241908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380941" name="Oval 13"/>
          <p:cNvSpPr>
            <a:spLocks noChangeArrowheads="1"/>
          </p:cNvSpPr>
          <p:nvPr/>
        </p:nvSpPr>
        <p:spPr bwMode="auto">
          <a:xfrm>
            <a:off x="1490528" y="1818170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380942" name="Oval 14"/>
          <p:cNvSpPr>
            <a:spLocks noChangeArrowheads="1"/>
          </p:cNvSpPr>
          <p:nvPr/>
        </p:nvSpPr>
        <p:spPr bwMode="auto">
          <a:xfrm>
            <a:off x="2571616" y="1818170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380943" name="Oval 15"/>
          <p:cNvSpPr>
            <a:spLocks noChangeArrowheads="1"/>
          </p:cNvSpPr>
          <p:nvPr/>
        </p:nvSpPr>
        <p:spPr bwMode="auto">
          <a:xfrm>
            <a:off x="2065203" y="2322995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380944" name="Oval 16"/>
          <p:cNvSpPr>
            <a:spLocks noChangeArrowheads="1"/>
          </p:cNvSpPr>
          <p:nvPr/>
        </p:nvSpPr>
        <p:spPr bwMode="auto">
          <a:xfrm>
            <a:off x="3651116" y="1818170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380945" name="Text Box 17"/>
          <p:cNvSpPr txBox="1">
            <a:spLocks noChangeArrowheads="1"/>
          </p:cNvSpPr>
          <p:nvPr/>
        </p:nvSpPr>
        <p:spPr bwMode="auto">
          <a:xfrm>
            <a:off x="474548" y="3067533"/>
            <a:ext cx="317656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先序遍历序列（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NLR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grpSp>
        <p:nvGrpSpPr>
          <p:cNvPr id="380967" name="Group 39"/>
          <p:cNvGrpSpPr>
            <a:grpSpLocks/>
          </p:cNvGrpSpPr>
          <p:nvPr/>
        </p:nvGrpSpPr>
        <p:grpSpPr bwMode="auto">
          <a:xfrm>
            <a:off x="1625485" y="667233"/>
            <a:ext cx="1368425" cy="3554413"/>
            <a:chOff x="1292" y="300"/>
            <a:chExt cx="862" cy="2239"/>
          </a:xfrm>
        </p:grpSpPr>
        <p:sp>
          <p:nvSpPr>
            <p:cNvPr id="380946" name="Text Box 18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380960" name="Oval 32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0968" name="Group 40"/>
          <p:cNvGrpSpPr>
            <a:grpSpLocks/>
          </p:cNvGrpSpPr>
          <p:nvPr/>
        </p:nvGrpSpPr>
        <p:grpSpPr bwMode="auto">
          <a:xfrm>
            <a:off x="2057284" y="1241907"/>
            <a:ext cx="1081088" cy="2979738"/>
            <a:chOff x="1564" y="662"/>
            <a:chExt cx="681" cy="1877"/>
          </a:xfrm>
        </p:grpSpPr>
        <p:sp>
          <p:nvSpPr>
            <p:cNvPr id="380947" name="Text Box 19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380961" name="Oval 33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0971" name="Group 43"/>
          <p:cNvGrpSpPr>
            <a:grpSpLocks/>
          </p:cNvGrpSpPr>
          <p:nvPr/>
        </p:nvGrpSpPr>
        <p:grpSpPr bwMode="auto">
          <a:xfrm>
            <a:off x="3138372" y="1241907"/>
            <a:ext cx="2089150" cy="2979738"/>
            <a:chOff x="2245" y="662"/>
            <a:chExt cx="1316" cy="1877"/>
          </a:xfrm>
        </p:grpSpPr>
        <p:sp>
          <p:nvSpPr>
            <p:cNvPr id="380950" name="Text Box 22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380962" name="Oval 34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0969" name="Group 41"/>
          <p:cNvGrpSpPr>
            <a:grpSpLocks/>
          </p:cNvGrpSpPr>
          <p:nvPr/>
        </p:nvGrpSpPr>
        <p:grpSpPr bwMode="auto">
          <a:xfrm>
            <a:off x="1482609" y="1818171"/>
            <a:ext cx="2376488" cy="2403475"/>
            <a:chOff x="1202" y="1025"/>
            <a:chExt cx="1497" cy="1514"/>
          </a:xfrm>
        </p:grpSpPr>
        <p:sp>
          <p:nvSpPr>
            <p:cNvPr id="380948" name="Text Box 20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380963" name="Oval 35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0972" name="Group 44"/>
          <p:cNvGrpSpPr>
            <a:grpSpLocks/>
          </p:cNvGrpSpPr>
          <p:nvPr/>
        </p:nvGrpSpPr>
        <p:grpSpPr bwMode="auto">
          <a:xfrm>
            <a:off x="2563697" y="1818171"/>
            <a:ext cx="3384550" cy="2403475"/>
            <a:chOff x="1883" y="1025"/>
            <a:chExt cx="2132" cy="1514"/>
          </a:xfrm>
        </p:grpSpPr>
        <p:sp>
          <p:nvSpPr>
            <p:cNvPr id="380951" name="Text Box 23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380964" name="Oval 36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0970" name="Group 42"/>
          <p:cNvGrpSpPr>
            <a:grpSpLocks/>
          </p:cNvGrpSpPr>
          <p:nvPr/>
        </p:nvGrpSpPr>
        <p:grpSpPr bwMode="auto">
          <a:xfrm>
            <a:off x="2057284" y="2322995"/>
            <a:ext cx="2520950" cy="1898650"/>
            <a:chOff x="1564" y="1343"/>
            <a:chExt cx="1588" cy="1196"/>
          </a:xfrm>
        </p:grpSpPr>
        <p:sp>
          <p:nvSpPr>
            <p:cNvPr id="380949" name="Text Box 21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380965" name="Oval 37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0973" name="Group 45"/>
          <p:cNvGrpSpPr>
            <a:grpSpLocks/>
          </p:cNvGrpSpPr>
          <p:nvPr/>
        </p:nvGrpSpPr>
        <p:grpSpPr bwMode="auto">
          <a:xfrm>
            <a:off x="3643198" y="1818171"/>
            <a:ext cx="3024187" cy="2403475"/>
            <a:chOff x="2563" y="1025"/>
            <a:chExt cx="1905" cy="1514"/>
          </a:xfrm>
        </p:grpSpPr>
        <p:sp>
          <p:nvSpPr>
            <p:cNvPr id="380952" name="Text Box 24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380966" name="Oval 38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823494" y="1085152"/>
            <a:ext cx="5072332" cy="4762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先序序列的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第一个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结点是根结点；</a:t>
            </a:r>
            <a:endParaRPr lang="en-US" altLang="zh-CN" sz="200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一个结点的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先序后继</a:t>
            </a:r>
            <a:r>
              <a:rPr lang="zh-CN" altLang="en-US" sz="2000" u="sng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依次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可能为</a:t>
            </a:r>
            <a:endParaRPr lang="en-US" altLang="zh-CN" sz="200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左孩子（如果左分支不空） ，如</a:t>
            </a:r>
            <a:r>
              <a:rPr lang="en-US" altLang="zh-CN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 -&gt; B;</a:t>
            </a:r>
          </a:p>
          <a:p>
            <a:pPr marL="800100" lvl="1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右孩子（如果左分支空但右分支不空） ，如</a:t>
            </a:r>
            <a:r>
              <a:rPr lang="en-US" altLang="zh-CN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 -&gt; G </a:t>
            </a:r>
            <a:r>
              <a:rPr lang="zh-CN" altLang="en-US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回溯至某个“最近”的祖先，该祖先结点的右分支未被访问，该祖先的右孩子（如果左右分支都空），如</a:t>
            </a:r>
            <a:r>
              <a:rPr lang="en-US" altLang="zh-CN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G -&gt; C</a:t>
            </a:r>
            <a:r>
              <a:rPr lang="zh-CN" altLang="en-US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在以左边兄弟为根的子树没被访问前，一个结点不可能被访问。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hlinkClick r:id="rId2" action="ppaction://hlinksldjump"/>
            <a:extLst>
              <a:ext uri="{FF2B5EF4-FFF2-40B4-BE49-F238E27FC236}">
                <a16:creationId xmlns:a16="http://schemas.microsoft.com/office/drawing/2014/main" id="{1D2B42C6-5146-48E6-9C9B-8C99423C8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89164"/>
            <a:ext cx="5519460" cy="37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若二叉树为空树，则空操作；</a:t>
            </a:r>
            <a:endParaRPr lang="en-US" altLang="zh-CN" dirty="0">
              <a:solidFill>
                <a:srgbClr val="0000FF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否则：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）中序遍历左子树；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）访问根结点；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）中序遍历右子树。</a:t>
            </a:r>
          </a:p>
        </p:txBody>
      </p:sp>
      <p:pic>
        <p:nvPicPr>
          <p:cNvPr id="72707" name="Picture 3" descr="Green Ball">
            <a:extLst>
              <a:ext uri="{FF2B5EF4-FFF2-40B4-BE49-F238E27FC236}">
                <a16:creationId xmlns:a16="http://schemas.microsoft.com/office/drawing/2014/main" id="{EA99DF63-0C23-4DF2-8700-CD49326BA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11" y="1143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>
            <a:extLst>
              <a:ext uri="{FF2B5EF4-FFF2-40B4-BE49-F238E27FC236}">
                <a16:creationId xmlns:a16="http://schemas.microsoft.com/office/drawing/2014/main" id="{BCDF4928-1FC0-47BB-8291-FE027A037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587" y="919161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 dirty="0">
                <a:solidFill>
                  <a:srgbClr val="000B22"/>
                </a:solidFill>
                <a:ea typeface="楷体_GB2312" pitchFamily="49" charset="-122"/>
              </a:rPr>
              <a:t>中序遍历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Line 2"/>
          <p:cNvSpPr>
            <a:spLocks noChangeShapeType="1"/>
          </p:cNvSpPr>
          <p:nvPr/>
        </p:nvSpPr>
        <p:spPr bwMode="auto">
          <a:xfrm>
            <a:off x="1410064" y="1954330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i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81955" name="Line 3"/>
          <p:cNvSpPr>
            <a:spLocks noChangeShapeType="1"/>
          </p:cNvSpPr>
          <p:nvPr/>
        </p:nvSpPr>
        <p:spPr bwMode="auto">
          <a:xfrm flipH="1">
            <a:off x="1914888" y="801805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i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81956" name="Freeform 4"/>
          <p:cNvSpPr>
            <a:spLocks/>
          </p:cNvSpPr>
          <p:nvPr/>
        </p:nvSpPr>
        <p:spPr bwMode="auto">
          <a:xfrm>
            <a:off x="2524489" y="754180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i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81957" name="Line 5"/>
          <p:cNvSpPr>
            <a:spLocks noChangeShapeType="1"/>
          </p:cNvSpPr>
          <p:nvPr/>
        </p:nvSpPr>
        <p:spPr bwMode="auto">
          <a:xfrm flipH="1">
            <a:off x="1338626" y="1378067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i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81958" name="Line 6"/>
          <p:cNvSpPr>
            <a:spLocks noChangeShapeType="1"/>
          </p:cNvSpPr>
          <p:nvPr/>
        </p:nvSpPr>
        <p:spPr bwMode="auto">
          <a:xfrm flipH="1">
            <a:off x="2481627" y="1406641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i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81959" name="Line 7"/>
          <p:cNvSpPr>
            <a:spLocks noChangeShapeType="1"/>
          </p:cNvSpPr>
          <p:nvPr/>
        </p:nvSpPr>
        <p:spPr bwMode="auto">
          <a:xfrm>
            <a:off x="3067413" y="1378067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i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81960" name="Oval 8"/>
          <p:cNvSpPr>
            <a:spLocks noChangeArrowheads="1"/>
          </p:cNvSpPr>
          <p:nvPr/>
        </p:nvSpPr>
        <p:spPr bwMode="auto">
          <a:xfrm>
            <a:off x="2130788" y="514467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381961" name="Oval 9"/>
          <p:cNvSpPr>
            <a:spLocks noChangeArrowheads="1"/>
          </p:cNvSpPr>
          <p:nvPr/>
        </p:nvSpPr>
        <p:spPr bwMode="auto">
          <a:xfrm>
            <a:off x="1625963" y="1089142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381962" name="Oval 10"/>
          <p:cNvSpPr>
            <a:spLocks noChangeArrowheads="1"/>
          </p:cNvSpPr>
          <p:nvPr/>
        </p:nvSpPr>
        <p:spPr bwMode="auto">
          <a:xfrm>
            <a:off x="2707051" y="1089142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381963" name="Oval 11"/>
          <p:cNvSpPr>
            <a:spLocks noChangeArrowheads="1"/>
          </p:cNvSpPr>
          <p:nvPr/>
        </p:nvSpPr>
        <p:spPr bwMode="auto">
          <a:xfrm>
            <a:off x="1051288" y="1665404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381964" name="Oval 12"/>
          <p:cNvSpPr>
            <a:spLocks noChangeArrowheads="1"/>
          </p:cNvSpPr>
          <p:nvPr/>
        </p:nvSpPr>
        <p:spPr bwMode="auto">
          <a:xfrm>
            <a:off x="2132376" y="1665404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381965" name="Oval 13"/>
          <p:cNvSpPr>
            <a:spLocks noChangeArrowheads="1"/>
          </p:cNvSpPr>
          <p:nvPr/>
        </p:nvSpPr>
        <p:spPr bwMode="auto">
          <a:xfrm>
            <a:off x="1625963" y="2170229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381966" name="Oval 14"/>
          <p:cNvSpPr>
            <a:spLocks noChangeArrowheads="1"/>
          </p:cNvSpPr>
          <p:nvPr/>
        </p:nvSpPr>
        <p:spPr bwMode="auto">
          <a:xfrm>
            <a:off x="3211876" y="1665404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43228" y="2914767"/>
            <a:ext cx="316864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中序遍历序列（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LNR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grpSp>
        <p:nvGrpSpPr>
          <p:cNvPr id="381986" name="Group 34"/>
          <p:cNvGrpSpPr>
            <a:grpSpLocks/>
          </p:cNvGrpSpPr>
          <p:nvPr/>
        </p:nvGrpSpPr>
        <p:grpSpPr bwMode="auto">
          <a:xfrm>
            <a:off x="2130790" y="514467"/>
            <a:ext cx="2016125" cy="3554413"/>
            <a:chOff x="1882" y="300"/>
            <a:chExt cx="1270" cy="2239"/>
          </a:xfrm>
        </p:grpSpPr>
        <p:sp>
          <p:nvSpPr>
            <p:cNvPr id="381971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381976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1985" name="Group 33"/>
          <p:cNvGrpSpPr>
            <a:grpSpLocks/>
          </p:cNvGrpSpPr>
          <p:nvPr/>
        </p:nvGrpSpPr>
        <p:grpSpPr bwMode="auto">
          <a:xfrm>
            <a:off x="1625965" y="1089141"/>
            <a:ext cx="1801813" cy="2979738"/>
            <a:chOff x="1564" y="662"/>
            <a:chExt cx="1135" cy="1877"/>
          </a:xfrm>
        </p:grpSpPr>
        <p:sp>
          <p:nvSpPr>
            <p:cNvPr id="381970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381977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1988" name="Group 36"/>
          <p:cNvGrpSpPr>
            <a:grpSpLocks/>
          </p:cNvGrpSpPr>
          <p:nvPr/>
        </p:nvGrpSpPr>
        <p:grpSpPr bwMode="auto">
          <a:xfrm>
            <a:off x="2707053" y="1089141"/>
            <a:ext cx="2809875" cy="2979738"/>
            <a:chOff x="2245" y="662"/>
            <a:chExt cx="1770" cy="1877"/>
          </a:xfrm>
        </p:grpSpPr>
        <p:sp>
          <p:nvSpPr>
            <p:cNvPr id="381973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381978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1983" name="Group 31"/>
          <p:cNvGrpSpPr>
            <a:grpSpLocks/>
          </p:cNvGrpSpPr>
          <p:nvPr/>
        </p:nvGrpSpPr>
        <p:grpSpPr bwMode="auto">
          <a:xfrm>
            <a:off x="1051289" y="1665405"/>
            <a:ext cx="863600" cy="2403475"/>
            <a:chOff x="1202" y="1025"/>
            <a:chExt cx="544" cy="1514"/>
          </a:xfrm>
        </p:grpSpPr>
        <p:sp>
          <p:nvSpPr>
            <p:cNvPr id="381968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381979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1987" name="Group 35"/>
          <p:cNvGrpSpPr>
            <a:grpSpLocks/>
          </p:cNvGrpSpPr>
          <p:nvPr/>
        </p:nvGrpSpPr>
        <p:grpSpPr bwMode="auto">
          <a:xfrm>
            <a:off x="2132378" y="1665405"/>
            <a:ext cx="2663825" cy="2403475"/>
            <a:chOff x="1883" y="1025"/>
            <a:chExt cx="1678" cy="1514"/>
          </a:xfrm>
        </p:grpSpPr>
        <p:sp>
          <p:nvSpPr>
            <p:cNvPr id="381972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381980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1984" name="Group 32"/>
          <p:cNvGrpSpPr>
            <a:grpSpLocks/>
          </p:cNvGrpSpPr>
          <p:nvPr/>
        </p:nvGrpSpPr>
        <p:grpSpPr bwMode="auto">
          <a:xfrm>
            <a:off x="1625964" y="2170229"/>
            <a:ext cx="1081088" cy="1898650"/>
            <a:chOff x="1564" y="1343"/>
            <a:chExt cx="681" cy="1196"/>
          </a:xfrm>
        </p:grpSpPr>
        <p:sp>
          <p:nvSpPr>
            <p:cNvPr id="381969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381981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1989" name="Group 37"/>
          <p:cNvGrpSpPr>
            <a:grpSpLocks/>
          </p:cNvGrpSpPr>
          <p:nvPr/>
        </p:nvGrpSpPr>
        <p:grpSpPr bwMode="auto">
          <a:xfrm>
            <a:off x="3211878" y="1665405"/>
            <a:ext cx="3024187" cy="2403475"/>
            <a:chOff x="2563" y="1025"/>
            <a:chExt cx="1905" cy="1514"/>
          </a:xfrm>
        </p:grpSpPr>
        <p:sp>
          <p:nvSpPr>
            <p:cNvPr id="381974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381982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FF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938333" y="801805"/>
            <a:ext cx="4884092" cy="4931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中序序列的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第一个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结点是“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最左下方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”的结点；</a:t>
            </a:r>
            <a:endParaRPr lang="en-US" altLang="zh-CN" sz="200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一个结点的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中序后继</a:t>
            </a:r>
            <a:r>
              <a:rPr lang="zh-CN" altLang="en-US" sz="2000" u="sng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依次</a:t>
            </a: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可能是</a:t>
            </a:r>
            <a:endParaRPr lang="en-US" altLang="zh-CN" sz="200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右子树的最左下结点（如果有右孩子），如</a:t>
            </a:r>
            <a:r>
              <a:rPr lang="en-US" altLang="zh-CN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 -&gt; E</a:t>
            </a:r>
            <a:r>
              <a:rPr lang="zh-CN" altLang="en-US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160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若无右孩子，且是父节点的左孩子，则后继就是父节点，如</a:t>
            </a:r>
            <a:r>
              <a:rPr lang="en-US" altLang="zh-CN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 -&gt; A</a:t>
            </a:r>
            <a:r>
              <a:rPr lang="zh-CN" altLang="en-US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若无右孩子，且是父节点的右孩子，则一直回溯到第一个“右祖先”，则后继就是这个祖先，如</a:t>
            </a:r>
            <a:r>
              <a:rPr lang="en-US" altLang="zh-CN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G -&gt; B</a:t>
            </a:r>
            <a:r>
              <a:rPr lang="zh-CN" altLang="en-US" sz="16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60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在左子树的结点被访问前，一个结点不可能被访问。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theme/theme1.xml><?xml version="1.0" encoding="utf-8"?>
<a:theme xmlns:a="http://schemas.openxmlformats.org/drawingml/2006/main" name="ljh6">
  <a:themeElements>
    <a:clrScheme name="ljh6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ljh6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jh6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/>
          <a:tailEnd type="arrow" w="med" len="med"/>
        </a:ln>
      </a:spPr>
      <a:bodyPr wrap="none"/>
      <a:lstStyle>
        <a:defPPr>
          <a:defRPr>
            <a:latin typeface="Times New Roman" pitchFamily="18" charset="0"/>
            <a:cs typeface="Times New Roman" pitchFamily="18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 w="28575">
          <a:solidFill>
            <a:srgbClr val="3366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/>
          <a:tailEnd type="arrow" w="med" len="med"/>
        </a:ln>
      </a:spPr>
      <a:bodyPr wrap="none"/>
      <a:lstStyle>
        <a:defPPr>
          <a:defRPr>
            <a:latin typeface="Times New Roman" pitchFamily="18" charset="0"/>
            <a:cs typeface="Times New Roman" pitchFamily="18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 w="28575">
          <a:solidFill>
            <a:srgbClr val="3366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4983</Words>
  <Application>Microsoft Office PowerPoint</Application>
  <PresentationFormat>宽屏</PresentationFormat>
  <Paragraphs>654</Paragraphs>
  <Slides>51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51</vt:i4>
      </vt:variant>
    </vt:vector>
  </HeadingPairs>
  <TitlesOfParts>
    <vt:vector size="70" baseType="lpstr">
      <vt:lpstr>Monotype Sorts</vt:lpstr>
      <vt:lpstr>等线</vt:lpstr>
      <vt:lpstr>黑体</vt:lpstr>
      <vt:lpstr>楷体</vt:lpstr>
      <vt:lpstr>隶书</vt:lpstr>
      <vt:lpstr>宋体</vt:lpstr>
      <vt:lpstr>微软雅黑</vt:lpstr>
      <vt:lpstr>Arial</vt:lpstr>
      <vt:lpstr>Calibri</vt:lpstr>
      <vt:lpstr>Consolas</vt:lpstr>
      <vt:lpstr>Tahoma</vt:lpstr>
      <vt:lpstr>Times New Roman</vt:lpstr>
      <vt:lpstr>Verdana</vt:lpstr>
      <vt:lpstr>Wingdings</vt:lpstr>
      <vt:lpstr>ljh6</vt:lpstr>
      <vt:lpstr>4_Office 主题</vt:lpstr>
      <vt:lpstr>5_Office 主题</vt:lpstr>
      <vt:lpstr>Office 主题</vt:lpstr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Jiayang Yao</cp:lastModifiedBy>
  <cp:revision>56</cp:revision>
  <dcterms:created xsi:type="dcterms:W3CDTF">2019-10-19T09:31:52Z</dcterms:created>
  <dcterms:modified xsi:type="dcterms:W3CDTF">2023-10-17T07:59:19Z</dcterms:modified>
</cp:coreProperties>
</file>