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4"/>
  </p:notesMasterIdLst>
  <p:sldIdLst>
    <p:sldId id="377" r:id="rId4"/>
    <p:sldId id="438" r:id="rId5"/>
    <p:sldId id="319" r:id="rId6"/>
    <p:sldId id="604" r:id="rId7"/>
    <p:sldId id="471" r:id="rId8"/>
    <p:sldId id="605" r:id="rId9"/>
    <p:sldId id="322" r:id="rId10"/>
    <p:sldId id="472" r:id="rId11"/>
    <p:sldId id="327" r:id="rId12"/>
    <p:sldId id="606" r:id="rId13"/>
    <p:sldId id="368" r:id="rId14"/>
    <p:sldId id="328" r:id="rId15"/>
    <p:sldId id="469" r:id="rId16"/>
    <p:sldId id="323" r:id="rId17"/>
    <p:sldId id="324" r:id="rId18"/>
    <p:sldId id="475" r:id="rId19"/>
    <p:sldId id="326" r:id="rId20"/>
    <p:sldId id="620" r:id="rId21"/>
    <p:sldId id="622" r:id="rId22"/>
    <p:sldId id="6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CE14-FC00-447E-84FF-C02134C0B89F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1D625-3590-45BB-982A-4830F926C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7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6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CBD9-A958-4AF1-854E-BB8227C3DD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19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E41DEB9-A744-458B-8E77-0763C556476E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5B0DC1-D8CE-4911-871A-579E73489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422B58-E230-453B-BF0F-F52FEF91E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16416FB-EAA5-4263-A350-7F80C787EC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99CC57-56E0-404C-8DC6-B4511F4AF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450408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198636-CA63-4936-802A-5E9DEDFC7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FB5E6A-1F98-41C3-A65B-4F9B1D95F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CF976-E413-4D3D-826F-41EEF7203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15268-C697-4B9C-8430-A24E23F06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440150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F58848-9BD3-4B87-A412-AF1096CB2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298E7-5C9D-4479-A4ED-0168D33FB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861A94-C54F-42BC-8E88-FC51EE7D5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8FC8-2AD2-451F-B1F8-209F5B950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551342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3032-10B1-44BA-9CBB-4192F60F6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62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F6EDFD-1C6D-4B0B-9860-EFBC3E98102D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60246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E7C5-54E8-4F1F-B0CE-CE6E13B416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430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66B-A202-436A-A1FE-D02B7BC099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2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016-C1DF-4AE7-97E1-A8F54FC432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11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933-C513-41E4-A6FD-1F55D906A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185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3098F7-780D-46FA-A524-7B30B3E8BBA8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5357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5811-E2B0-4285-86CC-5377AE308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1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0D6A14-FDCC-4DE8-8DCE-4F16D3C34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670FE-9158-4EAA-A60D-2AC234FF9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8E5408-F451-472B-ADAD-75E9D5442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CC401-7C00-4296-8B59-9FE709EF8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79871"/>
      </p:ext>
    </p:extLst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16D7-8B4A-483B-9B15-2535A0F65B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53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A6DF-7473-413C-93DA-9B59A3E019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431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623F-820F-47E8-94BE-967D5C1CC5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53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5E78B-86E8-7E18-CA34-314492B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760C-74C0-F68F-A581-5546AB2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0A5F-87A6-2598-1279-D27D8637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6E3-B6D2-410A-AB5D-173313BD3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517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CDD1-ACBD-351B-DEBE-FD04ECDA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4764-49DF-0805-4866-F11434E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234B-1F8B-D9B4-9E3E-C1F4831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E456-8707-43E5-98D8-D03BC616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8064-2385-D9A1-5C11-31782E2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CC31-19D7-D07B-4531-65C7334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82F6-CAB5-19C8-9A94-80B095D0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D13E2-F5EF-42AE-A6B3-1C5988C14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747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06603D-85CC-1343-F277-453E3F29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D11159-50E8-8BC4-5733-8825D130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FE993E-0BFF-CDAE-70AF-839BB5A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FCEA-F1E5-4D9F-9DD7-DFC0899F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95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1713BCB-F297-050E-A9D6-295919B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DADCD6-64F8-7DFE-8C82-13446103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B0D0F94-888C-15E9-7E54-4FEAEEE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2371-7AC5-445C-B7D9-5AC10D937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46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76A9E8C-ABBE-E740-E3E3-F9334179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F334852-9C1C-9A1B-AAD4-B15EB3B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66E7C2B-D479-7C81-38AC-9978694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BB91-F21B-472E-98FB-A2E3FCCC8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227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5B9A5-7843-0A76-D014-AE7AAC5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27C56-8256-CFE8-7840-0DB420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5B5F-F1E3-C31F-92E2-E1909A83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5475634C-F0B1-49D9-9B38-B7E9857E81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8980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81F663-B893-46C6-A78E-36DC1AF17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C07FD2-AAEC-472C-8602-7D94EB75A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C5609C-984F-4412-8FC3-C09D6FFA5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0AE11-2EC5-47C6-A2C3-3C1DB471B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70320"/>
      </p:ext>
    </p:extLst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534D18-7BEF-F59D-EEA0-322E1791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770417-BB52-2B57-1E06-3232BC6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D76C91-7582-A1CE-6CE4-380F600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E375-75EB-47F3-97F5-75DEFFD1E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459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F0D669-EC4D-2D8B-6447-D92F3CA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62C86B-FA31-C319-BBA2-479E6990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49CFAC-18A0-AEFF-F783-CCEB7BF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24AB-13F0-41DC-9617-4386638C6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89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8DA1C-59D9-C198-3D73-5425D7D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8E82-7CC5-50A8-4A02-836C4B60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D8A8-FB97-7530-AE21-3A4DF74E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44C-4BC3-4C64-865C-58A144CB6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904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41B3-A792-E5DC-C638-E7DA5FC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98F7-33AB-F216-05CA-591A86D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0AD9-CAA8-5218-E58A-98BBFBAA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130-ABC6-4098-B66C-B5C0D787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3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94E47-BA2A-4F88-A346-C9B8EE042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F6417-71EB-4681-BEF3-0A3D7C502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1C1E-177B-4C05-884C-CD29EBDE3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C025-80E6-426C-A72D-32AC8F6CF3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853979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9376B9-8CC7-45D5-BC09-503CFC9A7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B326C4-28F5-4677-8E02-C24989856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52B67D-E340-4EAC-89FB-16D51B338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5719B-2BD4-48C9-8BF1-853F58C6E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576866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263A8A-8302-4C21-AB27-AF3EAE745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F80FCA-AAD3-4E3D-824D-05F3C4D89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040F9B-D6A5-4A1B-A4ED-FC96D0BF7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DA6FF-A4DC-4423-95EF-B96C605EE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988428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A2DEB3-9730-4317-9127-C45502883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36E92E-13CE-4542-AC8C-93E48E09EE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0E87DE-EF10-470C-ADD9-D18D69D64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EA25A-F9C5-4F78-B21E-C3D6D5132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2023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54F00-6145-456B-A9D7-24CFFE0B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C3883-5F1A-4C81-9DA8-A1E269860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6D3DBC-6CF3-43DC-A897-6C60E60D0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F417E-3B33-4687-950D-A1F04B4D5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236197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7E7E-7A81-4BFB-BC35-ECEF79DC7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A305A-27D2-4D41-9595-1B0BB29B1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67BE9-CE1C-4E88-8F00-EAAF80FBE8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6BB0-B341-4921-AEC6-89CD6A199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514454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93CE0B-EBF9-4440-99BE-B7CF01DC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AF540F-07B4-413F-8511-EA5235C3E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6C19F4B-DC46-41B6-B471-D4F39393AB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3B7E149-552C-4343-9747-03BE5AD26D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EE1C04E-83BD-42BC-8B3D-7F00D5E184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8E8431-D958-43BC-925A-13B560A04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8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4FB-3490-4A4B-B195-90239EE8FE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9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B4BFD44A-EF94-AF76-B6D3-F839C199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4F342292-302B-69A9-A24E-0FDC59D4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364AC-278B-646F-CB42-AD7B7D4C9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FB4E-4CF5-73CA-D82D-A876AB86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1B7AF-FCD3-E2DB-939C-8FEF0AC7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2E51A2-488A-4C6F-8AC2-07B9ABC3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2">
            <a:extLst>
              <a:ext uri="{FF2B5EF4-FFF2-40B4-BE49-F238E27FC236}">
                <a16:creationId xmlns:a16="http://schemas.microsoft.com/office/drawing/2014/main" id="{59AEAA73-420D-4CDC-ACC0-76E5E11DBE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8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F2E1B00E-86F9-4689-AC4D-4695B7C6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68" y="2649746"/>
            <a:ext cx="8109979" cy="23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在中序遍历过程中修改结点的左、右指针域，以保存当前访问结点的“前驱”和“后继”信息。</a:t>
            </a:r>
            <a:endParaRPr lang="en-US" altLang="zh-CN" sz="2400" dirty="0">
              <a:solidFill>
                <a:srgbClr val="333333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遍历过程中，附设指针</a:t>
            </a:r>
            <a:r>
              <a:rPr lang="en-US" altLang="zh-CN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pre,  </a:t>
            </a:r>
            <a:r>
              <a:rPr lang="zh-CN" altLang="en-US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并始终保持指针</a:t>
            </a:r>
            <a:r>
              <a:rPr lang="en-US" altLang="zh-CN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指向当前访问的（指针</a:t>
            </a:r>
            <a:r>
              <a:rPr lang="en-US" altLang="zh-CN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333333"/>
                </a:solidFill>
                <a:ea typeface="楷体" pitchFamily="49" charset="-122"/>
                <a:cs typeface="Times New Roman" pitchFamily="18" charset="0"/>
              </a:rPr>
              <a:t>所指）结点的前驱。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1869F4E-3333-46E7-90D9-9BED8EB5CB63}"/>
              </a:ext>
            </a:extLst>
          </p:cNvPr>
          <p:cNvSpPr txBox="1"/>
          <p:nvPr/>
        </p:nvSpPr>
        <p:spPr>
          <a:xfrm>
            <a:off x="2018581" y="1046674"/>
            <a:ext cx="7786742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2800" dirty="0">
                <a:solidFill>
                  <a:srgbClr val="CC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为例，讨论建立线索二叉树的算法。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28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84234"/>
      </p:ext>
    </p:extLst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026">
            <a:extLst>
              <a:ext uri="{FF2B5EF4-FFF2-40B4-BE49-F238E27FC236}">
                <a16:creationId xmlns:a16="http://schemas.microsoft.com/office/drawing/2014/main" id="{AAEA2EF5-9441-436B-A45C-E66BE189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874" y="180840"/>
            <a:ext cx="8763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void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InThreading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BiThrTree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p)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{</a:t>
            </a:r>
            <a:endParaRPr lang="en-US" altLang="zh-CN" sz="24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004C2B"/>
                </a:solidFill>
                <a:ea typeface="楷体_GB2312" pitchFamily="49" charset="-122"/>
              </a:rPr>
              <a:t> (p) </a:t>
            </a: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{               </a:t>
            </a:r>
            <a:r>
              <a:rPr lang="en-US" altLang="zh-CN" sz="1800" b="1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对以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p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为根的非空二叉树进行线索化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InThreading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(p-&gt;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lchild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0033CC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左子树线索化</a:t>
            </a:r>
            <a:endParaRPr lang="zh-CN" altLang="en-US" sz="18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!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p-&gt;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lchild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)                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建前驱线索</a:t>
            </a:r>
            <a:endParaRPr lang="zh-CN" altLang="en-US" sz="1800" dirty="0">
              <a:solidFill>
                <a:srgbClr val="800000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p-&gt;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LTag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= Thread;    p-&gt;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lchild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= pre;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!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pre-&gt;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rchild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)            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建后继线索</a:t>
            </a:r>
            <a:endParaRPr lang="zh-CN" altLang="en-US" sz="18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pre-&gt;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RTag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= Thread;   pre-&gt;</a:t>
            </a:r>
            <a:r>
              <a:rPr lang="en-US" altLang="zh-CN" sz="2400" dirty="0" err="1">
                <a:solidFill>
                  <a:srgbClr val="800000"/>
                </a:solidFill>
                <a:ea typeface="楷体_GB2312" pitchFamily="49" charset="-122"/>
              </a:rPr>
              <a:t>rchild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 = p; </a:t>
            </a:r>
            <a:r>
              <a:rPr lang="en-US" altLang="zh-CN" sz="2400" b="1" dirty="0">
                <a:solidFill>
                  <a:srgbClr val="800000"/>
                </a:solidFill>
                <a:ea typeface="楷体_GB2312" pitchFamily="49" charset="-122"/>
              </a:rPr>
              <a:t>}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800080"/>
                </a:solidFill>
                <a:ea typeface="楷体_GB2312" pitchFamily="49" charset="-122"/>
              </a:rPr>
              <a:t>    pre = p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;                        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保持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pre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指向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p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的前驱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InThreading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(p-&gt;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rchild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0033CC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右子树线索化</a:t>
            </a:r>
            <a:endParaRPr lang="zh-CN" altLang="en-US" sz="18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} // </a:t>
            </a:r>
            <a:r>
              <a:rPr lang="en-US" altLang="zh-CN" sz="2400" dirty="0">
                <a:solidFill>
                  <a:srgbClr val="004C2B"/>
                </a:solidFill>
                <a:ea typeface="楷体_GB2312" pitchFamily="49" charset="-122"/>
              </a:rPr>
              <a:t>if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4C2B"/>
                </a:solidFill>
                <a:ea typeface="楷体_GB2312" pitchFamily="49" charset="-122"/>
              </a:rPr>
              <a:t>}</a:t>
            </a:r>
            <a:r>
              <a:rPr lang="en-US" altLang="zh-CN" sz="2400" dirty="0">
                <a:solidFill>
                  <a:srgbClr val="004C2B"/>
                </a:solidFill>
                <a:ea typeface="楷体_GB2312" pitchFamily="49" charset="-122"/>
              </a:rPr>
              <a:t> // </a:t>
            </a:r>
            <a:r>
              <a:rPr lang="en-US" altLang="zh-CN" sz="2400" dirty="0" err="1">
                <a:solidFill>
                  <a:srgbClr val="004C2B"/>
                </a:solidFill>
                <a:ea typeface="楷体_GB2312" pitchFamily="49" charset="-122"/>
              </a:rPr>
              <a:t>InThreading</a:t>
            </a:r>
            <a:endParaRPr lang="en-US" altLang="zh-CN" sz="2400" dirty="0">
              <a:solidFill>
                <a:srgbClr val="004C2B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121C2356-C3D6-4F4A-BDB5-0445E41E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486" y="355885"/>
            <a:ext cx="9275731" cy="645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001009"/>
                </a:solidFill>
                <a:ea typeface="楷体_GB2312" pitchFamily="49" charset="-122"/>
              </a:rPr>
              <a:t>Status</a:t>
            </a:r>
            <a:r>
              <a:rPr lang="en-US" altLang="zh-CN" sz="2000" dirty="0">
                <a:solidFill>
                  <a:srgbClr val="001009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1009"/>
                </a:solidFill>
                <a:ea typeface="楷体_GB2312" pitchFamily="49" charset="-122"/>
              </a:rPr>
              <a:t>InOrderThreading</a:t>
            </a:r>
            <a:r>
              <a:rPr lang="en-US" altLang="zh-CN" sz="2000" dirty="0">
                <a:solidFill>
                  <a:srgbClr val="001009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1009"/>
                </a:solidFill>
                <a:ea typeface="楷体_GB2312" pitchFamily="49" charset="-122"/>
              </a:rPr>
              <a:t>BiThrTree</a:t>
            </a:r>
            <a:r>
              <a:rPr lang="en-US" altLang="zh-CN" sz="2000" dirty="0">
                <a:solidFill>
                  <a:srgbClr val="001009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1009"/>
                </a:solidFill>
                <a:ea typeface="楷体_GB2312" pitchFamily="49" charset="-122"/>
              </a:rPr>
              <a:t>&amp;</a:t>
            </a:r>
            <a:r>
              <a:rPr lang="en-US" altLang="zh-CN" sz="2000" dirty="0" err="1">
                <a:solidFill>
                  <a:srgbClr val="001009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1009"/>
                </a:solidFill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rgbClr val="001009"/>
                </a:solidFill>
                <a:ea typeface="楷体_GB2312" pitchFamily="49" charset="-122"/>
              </a:rPr>
              <a:t>BiThrTree</a:t>
            </a:r>
            <a:r>
              <a:rPr lang="en-US" altLang="zh-CN" sz="2000" dirty="0">
                <a:solidFill>
                  <a:srgbClr val="001009"/>
                </a:solidFill>
                <a:ea typeface="楷体_GB2312" pitchFamily="49" charset="-122"/>
              </a:rPr>
              <a:t> T) </a:t>
            </a:r>
            <a:r>
              <a:rPr lang="en-US" altLang="zh-CN" sz="2000" b="1" dirty="0">
                <a:solidFill>
                  <a:srgbClr val="001009"/>
                </a:solidFill>
                <a:ea typeface="楷体_GB2312" pitchFamily="49" charset="-122"/>
              </a:rPr>
              <a:t>{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1009"/>
                </a:solidFill>
                <a:ea typeface="楷体_GB2312" pitchFamily="49" charset="-122"/>
              </a:rPr>
              <a:t>          //</a:t>
            </a:r>
            <a:r>
              <a:rPr lang="zh-CN" altLang="en-US" sz="1800" dirty="0">
                <a:solidFill>
                  <a:srgbClr val="001009"/>
                </a:solidFill>
                <a:ea typeface="楷体_GB2312" pitchFamily="49" charset="-122"/>
              </a:rPr>
              <a:t>中序遍历二叉树</a:t>
            </a:r>
            <a:r>
              <a:rPr lang="en-US" altLang="zh-CN" sz="1800" dirty="0">
                <a:solidFill>
                  <a:srgbClr val="001009"/>
                </a:solidFill>
                <a:ea typeface="楷体_GB2312" pitchFamily="49" charset="-122"/>
              </a:rPr>
              <a:t>T</a:t>
            </a:r>
            <a:r>
              <a:rPr lang="zh-CN" altLang="en-US" sz="1800" dirty="0">
                <a:solidFill>
                  <a:srgbClr val="001009"/>
                </a:solidFill>
                <a:ea typeface="楷体_GB2312" pitchFamily="49" charset="-122"/>
              </a:rPr>
              <a:t>并将之中序线索化，</a:t>
            </a:r>
            <a:r>
              <a:rPr lang="en-US" altLang="zh-CN" sz="1800" dirty="0" err="1">
                <a:solidFill>
                  <a:srgbClr val="001009"/>
                </a:solidFill>
                <a:ea typeface="楷体_GB2312" pitchFamily="49" charset="-122"/>
              </a:rPr>
              <a:t>Thrt</a:t>
            </a:r>
            <a:r>
              <a:rPr lang="zh-CN" altLang="en-US" sz="1800" dirty="0">
                <a:solidFill>
                  <a:srgbClr val="001009"/>
                </a:solidFill>
                <a:ea typeface="楷体_GB2312" pitchFamily="49" charset="-122"/>
              </a:rPr>
              <a:t>指向头结点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if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(</a:t>
            </a: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!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= 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BiThrTree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) </a:t>
            </a: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malloc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004C2B"/>
                </a:solidFill>
                <a:ea typeface="楷体_GB2312" pitchFamily="49" charset="-122"/>
              </a:rPr>
              <a:t>sizeof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(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BiThrNode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))))   </a:t>
            </a: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exit 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(OVERFLOW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);  </a:t>
            </a:r>
            <a:endParaRPr lang="en-US" altLang="zh-CN" sz="20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LTag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= Link;   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RTag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=Thread;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;            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初始化头结点</a:t>
            </a:r>
            <a:endParaRPr lang="zh-CN" altLang="en-US" sz="1800" dirty="0">
              <a:solidFill>
                <a:srgbClr val="333333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if (!T) 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;</a:t>
            </a: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 </a:t>
            </a:r>
            <a:r>
              <a:rPr lang="en-US" altLang="zh-CN" sz="1800" dirty="0">
                <a:solidFill>
                  <a:srgbClr val="004C2B"/>
                </a:solidFill>
                <a:ea typeface="楷体_GB2312" pitchFamily="49" charset="-122"/>
              </a:rPr>
              <a:t>//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空树，头结点的左指针回指</a:t>
            </a:r>
            <a:endParaRPr lang="en-US" altLang="zh-CN" sz="1800" dirty="0">
              <a:solidFill>
                <a:srgbClr val="004C2B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   else {                                      </a:t>
            </a:r>
            <a:r>
              <a:rPr lang="en-US" altLang="zh-CN" sz="1800" b="1" dirty="0">
                <a:solidFill>
                  <a:srgbClr val="004C2B"/>
                </a:solidFill>
                <a:ea typeface="楷体_GB2312" pitchFamily="49" charset="-122"/>
              </a:rPr>
              <a:t>//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非空树</a:t>
            </a:r>
            <a:endParaRPr lang="en-US" altLang="zh-CN" sz="2000" dirty="0">
              <a:solidFill>
                <a:srgbClr val="004C2B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= T</a:t>
            </a:r>
            <a:r>
              <a:rPr lang="en-US" altLang="zh-CN" sz="2000" dirty="0">
                <a:solidFill>
                  <a:srgbClr val="990000"/>
                </a:solidFill>
                <a:ea typeface="楷体_GB2312" pitchFamily="49" charset="-122"/>
              </a:rPr>
              <a:t>; </a:t>
            </a: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pre =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err="1">
                <a:solidFill>
                  <a:srgbClr val="CC0000"/>
                </a:solidFill>
                <a:ea typeface="楷体_GB2312" pitchFamily="49" charset="-122"/>
              </a:rPr>
              <a:t>InThreading</a:t>
            </a:r>
            <a:r>
              <a:rPr lang="en-US" altLang="zh-CN" sz="2000" b="1" dirty="0">
                <a:solidFill>
                  <a:srgbClr val="CC0000"/>
                </a:solidFill>
                <a:ea typeface="楷体_GB2312" pitchFamily="49" charset="-122"/>
              </a:rPr>
              <a:t>(T)</a:t>
            </a:r>
            <a:r>
              <a:rPr lang="en-US" altLang="zh-CN" sz="2000" dirty="0">
                <a:solidFill>
                  <a:srgbClr val="CC0000"/>
                </a:solidFill>
                <a:ea typeface="楷体_GB2312" pitchFamily="49" charset="-122"/>
              </a:rPr>
              <a:t>;</a:t>
            </a: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         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990099"/>
                </a:solidFill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pre-&gt;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; pre-&gt;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RTag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= Thread;    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// </a:t>
            </a:r>
            <a:r>
              <a:rPr lang="zh-CN" altLang="en-US" sz="1800" dirty="0">
                <a:solidFill>
                  <a:srgbClr val="004C2B"/>
                </a:solidFill>
                <a:ea typeface="楷体_GB2312" pitchFamily="49" charset="-122"/>
              </a:rPr>
              <a:t>处理最后一个结点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990099"/>
                </a:solidFill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Thrt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-&gt;</a:t>
            </a:r>
            <a:r>
              <a:rPr lang="en-US" altLang="zh-CN" sz="2000" dirty="0" err="1">
                <a:solidFill>
                  <a:srgbClr val="990033"/>
                </a:solidFill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990033"/>
                </a:solidFill>
                <a:ea typeface="楷体_GB2312" pitchFamily="49" charset="-122"/>
              </a:rPr>
              <a:t> = pre</a:t>
            </a:r>
            <a:r>
              <a:rPr lang="en-US" altLang="zh-CN" sz="2000" dirty="0">
                <a:solidFill>
                  <a:srgbClr val="990000"/>
                </a:solidFill>
                <a:ea typeface="楷体_GB2312" pitchFamily="49" charset="-122"/>
              </a:rPr>
              <a:t>;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     //</a:t>
            </a: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头结点右线索化</a:t>
            </a:r>
            <a:endParaRPr lang="en-US" altLang="zh-CN" sz="2000" dirty="0">
              <a:solidFill>
                <a:srgbClr val="004C2B"/>
              </a:solidFill>
              <a:ea typeface="楷体_GB2312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    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1" dirty="0">
                <a:solidFill>
                  <a:srgbClr val="004C2B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return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OK;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004C2B"/>
                </a:solidFill>
                <a:ea typeface="楷体_GB2312" pitchFamily="49" charset="-122"/>
              </a:rPr>
              <a:t>}</a:t>
            </a:r>
            <a:r>
              <a:rPr lang="en-US" altLang="zh-CN" sz="2000" dirty="0">
                <a:solidFill>
                  <a:srgbClr val="004C2B"/>
                </a:solidFill>
                <a:ea typeface="楷体_GB2312" pitchFamily="49" charset="-122"/>
              </a:rPr>
              <a:t> // </a:t>
            </a:r>
            <a:r>
              <a:rPr lang="en-US" altLang="zh-CN" sz="2000" dirty="0" err="1">
                <a:solidFill>
                  <a:srgbClr val="004C2B"/>
                </a:solidFill>
                <a:ea typeface="楷体_GB2312" pitchFamily="49" charset="-122"/>
              </a:rPr>
              <a:t>InOrderThreading</a:t>
            </a:r>
            <a:r>
              <a:rPr lang="en-US" altLang="zh-CN" sz="2000" dirty="0">
                <a:solidFill>
                  <a:srgbClr val="333333"/>
                </a:solidFill>
                <a:ea typeface="楷体_GB2312" pitchFamily="49" charset="-122"/>
              </a:rPr>
              <a:t>          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5BC5EC-DFAF-4B7E-AD08-C346A4341DD9}"/>
              </a:ext>
            </a:extLst>
          </p:cNvPr>
          <p:cNvSpPr txBox="1"/>
          <p:nvPr/>
        </p:nvSpPr>
        <p:spPr>
          <a:xfrm>
            <a:off x="1415233" y="0"/>
            <a:ext cx="331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构建中序线索链表</a:t>
            </a:r>
            <a:endParaRPr kumimoji="1" lang="zh-CN" altLang="en-US" sz="24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5327619" y="1603376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5934044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6954805" y="2835276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7920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4968844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6416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6746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7978743" y="3467101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6796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7675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5327619" y="223839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6408706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4032219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2851119" y="4545014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 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4032219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G  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3851243" y="5118101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4651343" y="3632201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3635344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2514569" y="787401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5568919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1738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lang="en-US" altLang="zh-CN" sz="2000" b="1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704976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alibri"/>
                <a:ea typeface="楷体" pitchFamily="49" charset="-122"/>
                <a:cs typeface="Times New Roman" pitchFamily="18" charset="0"/>
              </a:rPr>
              <a:t>中序线索化演示</a:t>
            </a: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5843556" y="6000768"/>
            <a:ext cx="30241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4667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pre</a:t>
              </a:r>
              <a:endParaRPr lang="zh-CN" altLang="en-US" sz="2000" b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700284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  <a:endParaRPr lang="zh-CN" altLang="en-US" sz="20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62165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45107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30859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6611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2363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88115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73867" y="1335274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  <a:endParaRPr lang="zh-CN" altLang="en-US" sz="2000" b="1" i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3528981" y="3441701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4895819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82148" y="3429001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p=NULL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C 0.04076 0.00093 0.07995 -0.00555 0.10547 0.02014 C 0.13099 0.04607 0.14323 0.12709 0.15326 0.15533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21 0.15718 C 0.1332 0.01366 0.11575 -0.12708 0.11185 -0.19352 C 0.10807 -0.25995 0.12578 -0.23125 0.12942 -0.24097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 -0.42986 C 0.21888 -0.44791 0.21601 -0.46574 0.23177 -0.41504 C 0.24752 -0.36435 0.30312 -0.19652 0.31653 -0.12615 C 0.32981 -0.05578 0.32096 -0.0243 0.31237 0.00718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7 0.00718 C 0.31575 -0.00949 0.3194 -0.02592 0.33216 -0.06967 C 0.34505 -0.11389 0.36718 -0.18541 0.38971 -0.25648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0.60162 C 0.11119 0.57546 0.11002 0.54954 0.11536 0.51366 C 0.1207 0.47778 0.13151 0.41412 0.14479 0.38542 C 0.15807 0.35694 0.17656 0.34907 0.19505 0.34167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91 -0.25671 C 0.47865 -0.27245 0.47813 -0.28287 0.47592 -0.25116 C 0.4737 -0.21968 0.46758 -0.11111 0.4655 -0.06736 C 0.46355 -0.02338 0.46407 -0.00417 0.46368 0.01273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97 0.33796 C 0.19297 0.33819 0.23112 0.47129 0.26927 0.6046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67 0.01273 C 0.51914 -0.06065 0.575 -0.13379 0.59843 -0.163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D8C464CB-761E-41E8-A55E-727C6DEBB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379" y="370936"/>
            <a:ext cx="6919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三、线索链表的遍历算法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2D8F8E03-B5AD-4D99-8DD4-96D8E3D3D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676401"/>
            <a:ext cx="8751442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由于在线索链表中添加了遍历中得到的“前驱”和“后继”的信息，从而简化了遍历的算法。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C43CEBA-1DC5-41A8-83C7-325B3DEC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3789051"/>
            <a:ext cx="8751442" cy="19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如果二叉树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需要频繁地进行遍历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，或者要频繁查找结点在某个遍历序列中的前驱和后继，则使用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线索链表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作为存储结构。</a:t>
            </a:r>
          </a:p>
        </p:txBody>
      </p:sp>
    </p:spTree>
    <p:extLst>
      <p:ext uri="{BB962C8B-B14F-4D97-AF65-F5344CB8AC3E}">
        <p14:creationId xmlns:p14="http://schemas.microsoft.com/office/powerpoint/2010/main" val="1820921647"/>
      </p:ext>
    </p:extLst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026">
            <a:extLst>
              <a:ext uri="{FF2B5EF4-FFF2-40B4-BE49-F238E27FC236}">
                <a16:creationId xmlns:a16="http://schemas.microsoft.com/office/drawing/2014/main" id="{B97BA8E8-603D-49FC-9FF8-B2AAC9F6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0"/>
            <a:ext cx="8534400" cy="7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对中序线索化链表进行遍历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Text Box 1027">
            <a:extLst>
              <a:ext uri="{FF2B5EF4-FFF2-40B4-BE49-F238E27FC236}">
                <a16:creationId xmlns:a16="http://schemas.microsoft.com/office/drawing/2014/main" id="{C1905A70-87E3-4BDD-A941-D4B134D74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52514"/>
            <a:ext cx="5493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※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中序遍历的第一个结点 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3668" name="Text Box 1028">
            <a:extLst>
              <a:ext uri="{FF2B5EF4-FFF2-40B4-BE49-F238E27FC236}">
                <a16:creationId xmlns:a16="http://schemas.microsoft.com/office/drawing/2014/main" id="{37962EA6-3C5A-42C6-B087-DC47347B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9" y="2420861"/>
            <a:ext cx="67297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※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中序线索化链表中结点的后继 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9" name="Text Box 1029">
            <a:extLst>
              <a:ext uri="{FF2B5EF4-FFF2-40B4-BE49-F238E27FC236}">
                <a16:creationId xmlns:a16="http://schemas.microsoft.com/office/drawing/2014/main" id="{CAEC67AC-C768-4CBB-A214-E6BE385A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80772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左子树上处于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最左下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（没有左子树）的结点。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3670" name="Text Box 1030">
            <a:extLst>
              <a:ext uri="{FF2B5EF4-FFF2-40B4-BE49-F238E27FC236}">
                <a16:creationId xmlns:a16="http://schemas.microsoft.com/office/drawing/2014/main" id="{7285E0C3-A280-4906-9B30-46843759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93973"/>
            <a:ext cx="8382001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无右子树，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则右链域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所指结点；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3671" name="Rectangle 1031">
            <a:extLst>
              <a:ext uri="{FF2B5EF4-FFF2-40B4-BE49-F238E27FC236}">
                <a16:creationId xmlns:a16="http://schemas.microsoft.com/office/drawing/2014/main" id="{FD12F4C1-E27F-4E24-9703-C37B620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38510"/>
            <a:ext cx="798658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否则，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为右子树最左下的结点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Text Box 1028">
            <a:extLst>
              <a:ext uri="{FF2B5EF4-FFF2-40B4-BE49-F238E27FC236}">
                <a16:creationId xmlns:a16="http://schemas.microsoft.com/office/drawing/2014/main" id="{177F5E75-42D9-413C-8070-ED38CF89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91" y="4730473"/>
            <a:ext cx="67297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※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中序线索化链表中结点的前驱 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229BB848-0FC2-4EB2-8D7F-3CEF6BFF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72" y="5503585"/>
            <a:ext cx="8382001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无左子树，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则左链域为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所指结点；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Rectangle 1031">
            <a:extLst>
              <a:ext uri="{FF2B5EF4-FFF2-40B4-BE49-F238E27FC236}">
                <a16:creationId xmlns:a16="http://schemas.microsoft.com/office/drawing/2014/main" id="{BD2367CB-A312-46E8-8F4D-87BB2423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772" y="6248122"/>
            <a:ext cx="798658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否则，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为左子树最右下的结点。</a:t>
            </a:r>
          </a:p>
        </p:txBody>
      </p:sp>
    </p:spTree>
    <p:extLst>
      <p:ext uri="{BB962C8B-B14F-4D97-AF65-F5344CB8AC3E}">
        <p14:creationId xmlns:p14="http://schemas.microsoft.com/office/powerpoint/2010/main" val="406913518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/>
      <p:bldP spid="113669" grpId="0"/>
      <p:bldP spid="113670" grpId="0" autoUpdateAnimBg="0"/>
      <p:bldP spid="113671" grpId="0" autoUpdateAnimBg="0"/>
      <p:bldP spid="8" grpId="0"/>
      <p:bldP spid="9" grpId="0" autoUpdateAnimBg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6264307" y="1773410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6870732" y="4797598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7891493" y="3005310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8856693" y="4797598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5905532" y="2349673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7353331" y="2379835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4465669" y="3611736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7683531" y="3637136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8915431" y="3637135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4968907" y="2986260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3781457" y="4715048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0</a:t>
              </a: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4968907" y="5794548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b="1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</a:t>
              </a: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4787931" y="5288135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4572032" y="5542135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7732743" y="3814936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8612218" y="3667297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6264307" y="393873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6591331" y="974898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7345393" y="970135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7620032" y="678035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5832507" y="2595735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5588031" y="3802236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3451257" y="957436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6505607" y="2621136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1197522" y="262536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楷体" pitchFamily="49" charset="-122"/>
                <a:ea typeface="楷体" pitchFamily="49" charset="-122"/>
              </a:rPr>
              <a:t>中序线索二叉树的中序遍历示例演示</a:t>
            </a: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1415275" y="1954375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769293" y="1954375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2129656" y="1954375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2486845" y="1954375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875795" y="1954375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3201225" y="1954375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3558415" y="1954375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1132695" y="148282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  <a:endParaRPr lang="en-US" altLang="zh-CN" sz="2000" b="1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864249" y="1370170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  <a:endParaRPr lang="zh-CN" altLang="en-US" sz="2000" b="1" i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00C9400-DF00-B93D-DB86-2DD0FC509033}"/>
              </a:ext>
            </a:extLst>
          </p:cNvPr>
          <p:cNvSpPr txBox="1"/>
          <p:nvPr/>
        </p:nvSpPr>
        <p:spPr>
          <a:xfrm>
            <a:off x="122673" y="3385700"/>
            <a:ext cx="295234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注意：遍历过程中完全不用栈来支持回溯，不需要回溯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2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1 C 0.0974 0.00254 0.1556 0.09953 0.2138 0.1967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0.44792 C 0.11497 0.50255 0.128 0.55695 0.14076 0.58611 C 0.15352 0.61528 0.16836 0.66412 0.17839 0.62338 C 0.18828 0.58241 0.19453 0.41111 0.20052 0.34005 C 0.20651 0.26898 0.21003 0.23264 0.2138 0.19676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8 0.19676 C 0.22839 0.23842 0.28307 0.39467 0.30143 0.4467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7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034938A3-792B-4727-BCAC-CC172980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925" y="7757"/>
            <a:ext cx="70161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InOrderTraverse_Thr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BiThrTree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T,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Visit)(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e))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p = T-&gt;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p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初始化指向根结点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!=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空树或遍历结束时，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p==T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LTag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==Link)  p = 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一个结点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Visit(p-&gt;data);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RTag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==Thread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rchild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!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p = 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Visit(p-&gt;data);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访问后继结点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p = p-&gt;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p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进至其右子树根；一棵新子树的根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//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InOrderTraverse_Thr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9635D6-7326-43AA-9819-0E910EAB4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653088"/>
            <a:ext cx="76330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指向一个附加的头结点，头结点的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lchild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指向根节点，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rchild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指向中序最后一个节点；中序最后一个节点的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rchild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指向头结点</a:t>
            </a:r>
          </a:p>
        </p:txBody>
      </p:sp>
    </p:spTree>
    <p:extLst>
      <p:ext uri="{BB962C8B-B14F-4D97-AF65-F5344CB8AC3E}">
        <p14:creationId xmlns:p14="http://schemas.microsoft.com/office/powerpoint/2010/main" val="91966948"/>
      </p:ext>
    </p:extLst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80598"/>
            <a:ext cx="9028064" cy="113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下列线索二叉树中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用虚线表示线索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符合后序线索树定义的是    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845" y="6151990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E2964C-B957-9BE7-A08B-7BAEDFE1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665" y="1916165"/>
            <a:ext cx="5274310" cy="3775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FE5DD-4367-FB82-2F03-07A335C08192}"/>
              </a:ext>
            </a:extLst>
          </p:cNvPr>
          <p:cNvSpPr txBox="1"/>
          <p:nvPr/>
        </p:nvSpPr>
        <p:spPr>
          <a:xfrm>
            <a:off x="2824975" y="1517097"/>
            <a:ext cx="3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2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1182041"/>
            <a:ext cx="9028064" cy="22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是后序线索二叉树中的叶结点，且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存在左兄弟结点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的右线索指的是（ ）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X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的父结点             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B.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为根的子树的最左下结点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X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的左兄弟结点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        D.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 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为根的子树的最右下结点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4963850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002" y="2478193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D47993-15C1-4D18-BB24-36687909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6.1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树的类型定义</a:t>
            </a:r>
          </a:p>
        </p:txBody>
      </p:sp>
      <p:sp>
        <p:nvSpPr>
          <p:cNvPr id="2052" name="Text Box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3F1D46-7575-4323-97A9-7097FD98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19201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6.2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二叉树</a:t>
            </a:r>
          </a:p>
        </p:txBody>
      </p:sp>
      <p:sp>
        <p:nvSpPr>
          <p:cNvPr id="2053" name="Text Box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9CD19F-BE01-405D-9CEC-27817255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133601"/>
            <a:ext cx="525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6.3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二叉树的遍历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Text Box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0495A4-977B-4A52-9BAC-EDC9484C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26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6.4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树和森林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Text Box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040C32-15D6-4D0D-B60F-D325CA73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1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6.5 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赫夫曼树及应用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639349"/>
            <a:ext cx="9028064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若对如下的二叉树进行中序线索化，则结点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的左、右线索指向的结点分别是（ ）</a:t>
            </a:r>
            <a:endParaRPr kumimoji="0" lang="en-US" altLang="zh-CN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      B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      C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         D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zh-CN" altLang="en-US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 </a:t>
            </a:r>
            <a:endParaRPr kumimoji="0" lang="zh-CN" altLang="en-US" sz="2400" b="1" dirty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479" y="562339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95" y="1950369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0B180A-8C72-2590-C07A-3FAE62889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19" y="2370087"/>
            <a:ext cx="2454429" cy="29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F9AE2543-27F8-41AF-9FC0-99FD5957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57880"/>
            <a:ext cx="74104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000099"/>
                </a:solidFill>
              </a:rPr>
              <a:t>6.3.2 </a:t>
            </a:r>
            <a:r>
              <a:rPr lang="zh-CN" altLang="en-US" sz="4800" b="1" dirty="0">
                <a:solidFill>
                  <a:srgbClr val="000099"/>
                </a:solidFill>
                <a:ea typeface="楷体_GB2312" pitchFamily="49" charset="-122"/>
              </a:rPr>
              <a:t>线索二叉树？</a:t>
            </a:r>
            <a:endParaRPr lang="zh-CN" altLang="en-US" sz="4800" b="1" dirty="0">
              <a:solidFill>
                <a:srgbClr val="0000CC"/>
              </a:solidFill>
            </a:endParaRP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2DDC83A4-1D51-495E-8F04-1A03B239D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1207422"/>
            <a:ext cx="84582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6700"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遍历二叉树的结果是， 求得结点的一个线性序列。</a:t>
            </a:r>
            <a:endParaRPr lang="zh-CN" altLang="en-US" sz="2800" dirty="0">
              <a:solidFill>
                <a:srgbClr val="333333"/>
              </a:solidFill>
            </a:endParaRPr>
          </a:p>
        </p:txBody>
      </p:sp>
      <p:sp>
        <p:nvSpPr>
          <p:cNvPr id="108551" name="Oval 7">
            <a:extLst>
              <a:ext uri="{FF2B5EF4-FFF2-40B4-BE49-F238E27FC236}">
                <a16:creationId xmlns:a16="http://schemas.microsoft.com/office/drawing/2014/main" id="{1C147B6C-00AD-4D59-B34C-4DF440F4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77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2" name="Oval 8">
            <a:extLst>
              <a:ext uri="{FF2B5EF4-FFF2-40B4-BE49-F238E27FC236}">
                <a16:creationId xmlns:a16="http://schemas.microsoft.com/office/drawing/2014/main" id="{08C78B4A-E191-496D-AC90-EC0D47D1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39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578963"/>
                </a:solidFill>
              </a:rPr>
              <a:t>B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3" name="Oval 9">
            <a:extLst>
              <a:ext uri="{FF2B5EF4-FFF2-40B4-BE49-F238E27FC236}">
                <a16:creationId xmlns:a16="http://schemas.microsoft.com/office/drawing/2014/main" id="{0EE95312-08BE-434D-8B05-D9AA9143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1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578963"/>
                </a:solidFill>
              </a:rPr>
              <a:t>C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4" name="Oval 10">
            <a:extLst>
              <a:ext uri="{FF2B5EF4-FFF2-40B4-BE49-F238E27FC236}">
                <a16:creationId xmlns:a16="http://schemas.microsoft.com/office/drawing/2014/main" id="{50CBAD8C-391D-4828-A0CA-C1F25EEE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400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578963"/>
                </a:solidFill>
              </a:rPr>
              <a:t>D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5" name="Oval 11">
            <a:extLst>
              <a:ext uri="{FF2B5EF4-FFF2-40B4-BE49-F238E27FC236}">
                <a16:creationId xmlns:a16="http://schemas.microsoft.com/office/drawing/2014/main" id="{2D903875-EAE5-4309-83C5-5E568230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39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E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6" name="Oval 12">
            <a:extLst>
              <a:ext uri="{FF2B5EF4-FFF2-40B4-BE49-F238E27FC236}">
                <a16:creationId xmlns:a16="http://schemas.microsoft.com/office/drawing/2014/main" id="{403281C6-AAF2-4A12-8F5E-5E094096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1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F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7" name="Oval 13">
            <a:extLst>
              <a:ext uri="{FF2B5EF4-FFF2-40B4-BE49-F238E27FC236}">
                <a16:creationId xmlns:a16="http://schemas.microsoft.com/office/drawing/2014/main" id="{BDB977A9-701F-432A-864B-C772CB74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38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G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8" name="Oval 14">
            <a:extLst>
              <a:ext uri="{FF2B5EF4-FFF2-40B4-BE49-F238E27FC236}">
                <a16:creationId xmlns:a16="http://schemas.microsoft.com/office/drawing/2014/main" id="{8D83F156-D49C-4859-92E1-955B73FC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020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H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59" name="Oval 15">
            <a:extLst>
              <a:ext uri="{FF2B5EF4-FFF2-40B4-BE49-F238E27FC236}">
                <a16:creationId xmlns:a16="http://schemas.microsoft.com/office/drawing/2014/main" id="{C37B03D7-7723-4BCE-9ED7-7A77B86F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02070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K</a:t>
            </a:r>
            <a:endParaRPr lang="en-US" altLang="zh-CN" sz="2800">
              <a:solidFill>
                <a:srgbClr val="333333"/>
              </a:solidFill>
            </a:endParaRPr>
          </a:p>
        </p:txBody>
      </p:sp>
      <p:sp>
        <p:nvSpPr>
          <p:cNvPr id="108560" name="Line 16">
            <a:extLst>
              <a:ext uri="{FF2B5EF4-FFF2-40B4-BE49-F238E27FC236}">
                <a16:creationId xmlns:a16="http://schemas.microsoft.com/office/drawing/2014/main" id="{3C65F3DA-757E-48D3-A5E6-2C6C09A931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5374" y="2206470"/>
            <a:ext cx="1900825" cy="51555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1" name="Line 17">
            <a:extLst>
              <a:ext uri="{FF2B5EF4-FFF2-40B4-BE49-F238E27FC236}">
                <a16:creationId xmlns:a16="http://schemas.microsoft.com/office/drawing/2014/main" id="{B844E377-A1E5-43E9-8439-E4F47E0D6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92270"/>
            <a:ext cx="12192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2" name="Line 18">
            <a:extLst>
              <a:ext uri="{FF2B5EF4-FFF2-40B4-BE49-F238E27FC236}">
                <a16:creationId xmlns:a16="http://schemas.microsoft.com/office/drawing/2014/main" id="{855B751B-ACA1-4541-B273-1C159971D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865025"/>
            <a:ext cx="533400" cy="47504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3" name="Line 19">
            <a:extLst>
              <a:ext uri="{FF2B5EF4-FFF2-40B4-BE49-F238E27FC236}">
                <a16:creationId xmlns:a16="http://schemas.microsoft.com/office/drawing/2014/main" id="{E02D11CE-AE53-4CBF-8593-0C40FDCF8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06470"/>
            <a:ext cx="1295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CF9C9AC8-4E62-4D8C-8864-1C7196A28D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8052" y="3044670"/>
            <a:ext cx="45720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B9B0CD10-C996-411D-B853-E2BD7DFCB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730470"/>
            <a:ext cx="4572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693628B0-9D7D-4898-A594-12FE2E165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416270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AD9F1BDC-EBA6-4EA5-9408-02397915B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416270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C49C4CEB-AF69-45CA-99DB-1A052DD9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062" y="2244419"/>
            <a:ext cx="2849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先序</a:t>
            </a: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序列</a:t>
            </a: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A B C D E F G H K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CF33519D-4503-41E4-9AE5-7F0F6255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062" y="3415994"/>
            <a:ext cx="28325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中序</a:t>
            </a: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序列</a:t>
            </a: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B D C A H G K F E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38753925-6922-4BFA-9D7D-FF7042D3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062" y="4635194"/>
            <a:ext cx="2849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后序</a:t>
            </a: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序列</a:t>
            </a: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800000"/>
                </a:solidFill>
                <a:ea typeface="楷体_GB2312" pitchFamily="49" charset="-122"/>
              </a:rPr>
              <a:t>D C B H K G F E A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872E5F4C-D3CE-4C29-A5B1-FFF5DD31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380" y="6104102"/>
            <a:ext cx="84582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6700"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但此前的二叉树存储结构不能反应这些线性关系。</a:t>
            </a:r>
            <a:endParaRPr lang="zh-CN" altLang="en-US" sz="2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991431" y="2256017"/>
            <a:ext cx="8410575" cy="221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对于具有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二叉链表存储结构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时，每个结点有两个指针域，总共有</a:t>
            </a:r>
            <a:r>
              <a:rPr kumimoji="1"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个指针域。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个结点被有效指针所指向，即有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=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个空链域。　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327" y="166958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19D432-1EDF-4A84-8837-40F5CAE93EF7}"/>
              </a:ext>
            </a:extLst>
          </p:cNvPr>
          <p:cNvSpPr txBox="1"/>
          <p:nvPr/>
        </p:nvSpPr>
        <p:spPr>
          <a:xfrm>
            <a:off x="2416193" y="4944233"/>
            <a:ext cx="798581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可以用这些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空链域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存储二叉树某个遍历线性序列的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前驱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关系！</a:t>
            </a:r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0273966-5213-4742-AC89-0737522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F6EDFD-1C6D-4B0B-9860-EFBC3E98102D}" type="slidenum">
              <a:rPr lang="en-US" altLang="zh-CN" sz="2000" b="1">
                <a:latin typeface="Times New Roman" pitchFamily="18" charset="0"/>
                <a:ea typeface="楷体_GB2312" pitchFamily="49" charset="-122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z="2000" b="1" dirty="0"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Text Box 3" descr="蓝色面巾纸">
            <a:extLst>
              <a:ext uri="{FF2B5EF4-FFF2-40B4-BE49-F238E27FC236}">
                <a16:creationId xmlns:a16="http://schemas.microsoft.com/office/drawing/2014/main" id="{F02DAB4C-72EA-5F5E-0A75-CC7EF840B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865" y="471521"/>
            <a:ext cx="5105406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a typeface="隶书" pitchFamily="49" charset="-122"/>
              </a:rPr>
              <a:t>一、线索二叉树的概念</a:t>
            </a:r>
            <a:endParaRPr lang="zh-CN" altLang="en-US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6868" y="1052671"/>
            <a:ext cx="8143932" cy="44781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采用某种方法遍历二叉树的结果是一个结点的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线性序列。</a:t>
            </a:r>
            <a:endParaRPr kumimoji="1" lang="en-US" altLang="zh-CN" sz="2200" dirty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修改空链域</a:t>
            </a:r>
            <a:r>
              <a:rPr kumimoji="1"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改为存放指向结点的前驱和后继结点的地址。</a:t>
            </a:r>
            <a:endParaRPr kumimoji="1" lang="en-US" altLang="zh-CN" sz="2200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这样的指向该线性序列中的“前驱”和“后继”的指针，称作</a:t>
            </a:r>
            <a:r>
              <a:rPr kumimoji="1"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000" dirty="0">
                <a:solidFill>
                  <a:prstClr val="black"/>
                </a:solidFill>
                <a:latin typeface="Calibri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prstClr val="black"/>
                </a:solidFill>
                <a:latin typeface="Calibri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 sz="2000" dirty="0">
                <a:solidFill>
                  <a:prstClr val="black"/>
                </a:solidFill>
                <a:latin typeface="Calibri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线索化；线索化的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二叉链表称为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线索链表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914400" lvl="1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显然线索二叉树与采用的</a:t>
            </a:r>
            <a:r>
              <a:rPr kumimoji="1"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遍历方法相关，有</a:t>
            </a:r>
            <a:r>
              <a:rPr kumimoji="1"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0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sz="2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sz="2200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F6EDFD-1C6D-4B0B-9860-EFBC3E98102D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024034" y="124741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在结点的存储结构上增加</a:t>
            </a:r>
            <a:r>
              <a:rPr kumimoji="1" lang="zh-CN" altLang="en-US" sz="2200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66597"/>
              </p:ext>
            </p:extLst>
          </p:nvPr>
        </p:nvGraphicFramePr>
        <p:xfrm>
          <a:off x="2895600" y="4995332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566988" y="1808833"/>
            <a:ext cx="6815160" cy="853952"/>
            <a:chOff x="1042988" y="1250564"/>
            <a:chExt cx="6815160" cy="8539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20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指向左孩子结点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2138026" y="4318179"/>
            <a:ext cx="482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这样，每个结点的存储结构如下：</a:t>
            </a:r>
            <a:endParaRPr lang="zh-CN" altLang="en-US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66988" y="3023279"/>
            <a:ext cx="7172350" cy="853952"/>
            <a:chOff x="1042988" y="2465010"/>
            <a:chExt cx="7172350" cy="8539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指向右孩子结点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指向后继结点， 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38026" y="5844657"/>
            <a:ext cx="6072671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为了方便算法设计，通常再增加</a:t>
            </a:r>
            <a:r>
              <a:rPr kumimoji="1"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一个头结点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。       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098F7-780D-46FA-A524-7B30B3E8BBA8}" type="slidenum">
              <a:rPr lang="en-US" altLang="zh-CN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91B19475-E3C2-41F1-B505-BBDF878C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34" y="118412"/>
            <a:ext cx="770458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结点的指针域有两个可能的含义：逻辑结构的“孩子”，或者某种遍历序列中的“前驱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后继”。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8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D1162113-4B76-4905-82F9-C15A0D0F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342" y="3102441"/>
            <a:ext cx="6690678" cy="296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typedef struct</a:t>
            </a:r>
            <a:r>
              <a:rPr lang="en-US" altLang="zh-CN" sz="2800" b="1" dirty="0">
                <a:solidFill>
                  <a:srgbClr val="CC6600"/>
                </a:solidFill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</a:rPr>
              <a:t>BiThrNod</a:t>
            </a:r>
            <a:r>
              <a:rPr lang="en-US" altLang="zh-CN" sz="2800" dirty="0">
                <a:solidFill>
                  <a:srgbClr val="CC6600"/>
                </a:solidFill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</a:rPr>
              <a:t>{  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二叉线索树的结点</a:t>
            </a:r>
            <a:endParaRPr lang="en-US" altLang="zh-CN" sz="2800" dirty="0">
              <a:solidFill>
                <a:srgbClr val="000099"/>
              </a:solidFill>
            </a:endParaRPr>
          </a:p>
          <a:p>
            <a:pPr marL="5429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990099"/>
                </a:solidFill>
              </a:rPr>
              <a:t>TElemType</a:t>
            </a:r>
            <a:r>
              <a:rPr lang="en-US" altLang="zh-CN" sz="2400" dirty="0">
                <a:solidFill>
                  <a:srgbClr val="990099"/>
                </a:solidFill>
              </a:rPr>
              <a:t>             data;</a:t>
            </a:r>
          </a:p>
          <a:p>
            <a:pPr marL="5429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990099"/>
                </a:solidFill>
              </a:rPr>
              <a:t>struct </a:t>
            </a:r>
            <a:r>
              <a:rPr lang="en-US" altLang="zh-CN" sz="2400" dirty="0" err="1">
                <a:solidFill>
                  <a:srgbClr val="990099"/>
                </a:solidFill>
              </a:rPr>
              <a:t>BiThrNode</a:t>
            </a:r>
            <a:r>
              <a:rPr lang="en-US" altLang="zh-CN" sz="2400" dirty="0">
                <a:solidFill>
                  <a:srgbClr val="990099"/>
                </a:solidFill>
              </a:rPr>
              <a:t>    </a:t>
            </a:r>
            <a:r>
              <a:rPr lang="en-US" altLang="zh-CN" sz="2400" b="1" dirty="0">
                <a:solidFill>
                  <a:srgbClr val="990099"/>
                </a:solidFill>
              </a:rPr>
              <a:t>*</a:t>
            </a:r>
            <a:r>
              <a:rPr lang="en-US" altLang="zh-CN" sz="2400" dirty="0" err="1">
                <a:solidFill>
                  <a:srgbClr val="990099"/>
                </a:solidFill>
              </a:rPr>
              <a:t>lchild</a:t>
            </a:r>
            <a:r>
              <a:rPr lang="en-US" altLang="zh-CN" sz="2400" dirty="0">
                <a:solidFill>
                  <a:srgbClr val="990099"/>
                </a:solidFill>
              </a:rPr>
              <a:t>, </a:t>
            </a:r>
            <a:r>
              <a:rPr lang="en-US" altLang="zh-CN" sz="2400" b="1" dirty="0">
                <a:solidFill>
                  <a:srgbClr val="990099"/>
                </a:solidFill>
              </a:rPr>
              <a:t>*</a:t>
            </a:r>
            <a:r>
              <a:rPr lang="en-US" altLang="zh-CN" sz="2400" dirty="0" err="1">
                <a:solidFill>
                  <a:srgbClr val="990099"/>
                </a:solidFill>
              </a:rPr>
              <a:t>rchild</a:t>
            </a:r>
            <a:r>
              <a:rPr lang="en-US" altLang="zh-CN" sz="2400" dirty="0">
                <a:solidFill>
                  <a:srgbClr val="990099"/>
                </a:solidFill>
              </a:rPr>
              <a:t>;      </a:t>
            </a:r>
            <a:r>
              <a:rPr lang="en-US" altLang="zh-CN" sz="1600" dirty="0">
                <a:solidFill>
                  <a:srgbClr val="990099"/>
                </a:solidFill>
              </a:rPr>
              <a:t>// </a:t>
            </a:r>
            <a:r>
              <a:rPr lang="zh-CN" altLang="en-US" sz="1600" dirty="0">
                <a:solidFill>
                  <a:srgbClr val="990099"/>
                </a:solidFill>
              </a:rPr>
              <a:t>左右指针</a:t>
            </a:r>
          </a:p>
          <a:p>
            <a:pPr marL="5429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err="1">
                <a:solidFill>
                  <a:srgbClr val="990099"/>
                </a:solidFill>
              </a:rPr>
              <a:t>PointerTag</a:t>
            </a:r>
            <a:r>
              <a:rPr lang="en-US" altLang="zh-CN" sz="2400" dirty="0">
                <a:solidFill>
                  <a:srgbClr val="990099"/>
                </a:solidFill>
              </a:rPr>
              <a:t>               </a:t>
            </a:r>
            <a:r>
              <a:rPr lang="en-US" altLang="zh-CN" sz="2400" dirty="0" err="1">
                <a:solidFill>
                  <a:srgbClr val="990099"/>
                </a:solidFill>
              </a:rPr>
              <a:t>LTag</a:t>
            </a:r>
            <a:r>
              <a:rPr lang="en-US" altLang="zh-CN" sz="2400" dirty="0">
                <a:solidFill>
                  <a:srgbClr val="990099"/>
                </a:solidFill>
              </a:rPr>
              <a:t>, </a:t>
            </a:r>
            <a:r>
              <a:rPr lang="en-US" altLang="zh-CN" sz="2400" dirty="0" err="1">
                <a:solidFill>
                  <a:srgbClr val="990099"/>
                </a:solidFill>
              </a:rPr>
              <a:t>RTag</a:t>
            </a:r>
            <a:r>
              <a:rPr lang="en-US" altLang="zh-CN" sz="2400" dirty="0">
                <a:solidFill>
                  <a:srgbClr val="990099"/>
                </a:solidFill>
              </a:rPr>
              <a:t>;            </a:t>
            </a:r>
            <a:r>
              <a:rPr lang="en-US" altLang="zh-CN" sz="1600" dirty="0">
                <a:solidFill>
                  <a:srgbClr val="990099"/>
                </a:solidFill>
              </a:rPr>
              <a:t> // </a:t>
            </a:r>
            <a:r>
              <a:rPr lang="zh-CN" altLang="en-US" sz="1600" dirty="0">
                <a:solidFill>
                  <a:srgbClr val="990099"/>
                </a:solidFill>
              </a:rPr>
              <a:t>左右标志</a:t>
            </a:r>
            <a:endParaRPr lang="zh-CN" altLang="en-US" sz="1600" dirty="0">
              <a:solidFill>
                <a:srgbClr val="0066CC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}</a:t>
            </a:r>
            <a:r>
              <a:rPr lang="en-US" altLang="zh-CN" sz="2800" dirty="0">
                <a:solidFill>
                  <a:srgbClr val="000099"/>
                </a:solidFill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</a:rPr>
              <a:t>BiThrNode</a:t>
            </a:r>
            <a:r>
              <a:rPr lang="en-US" altLang="zh-CN" sz="2800" dirty="0">
                <a:solidFill>
                  <a:srgbClr val="000099"/>
                </a:solidFill>
              </a:rPr>
              <a:t>, </a:t>
            </a:r>
            <a:r>
              <a:rPr lang="en-US" altLang="zh-CN" sz="2800" b="1" dirty="0">
                <a:solidFill>
                  <a:srgbClr val="000099"/>
                </a:solidFill>
              </a:rPr>
              <a:t>*</a:t>
            </a:r>
            <a:r>
              <a:rPr lang="en-US" altLang="zh-CN" sz="2800" dirty="0" err="1">
                <a:solidFill>
                  <a:srgbClr val="000099"/>
                </a:solidFill>
              </a:rPr>
              <a:t>BiThrTree</a:t>
            </a:r>
            <a:r>
              <a:rPr lang="en-US" altLang="zh-CN" sz="2800" dirty="0">
                <a:solidFill>
                  <a:srgbClr val="000099"/>
                </a:solidFill>
              </a:rPr>
              <a:t>;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57941D9B-4AAD-4DC7-B35D-9E24494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053" y="33663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990033"/>
                </a:solidFill>
                <a:ea typeface="楷体_GB2312" pitchFamily="49" charset="-122"/>
              </a:rPr>
              <a:t>线索链表</a:t>
            </a:r>
            <a:endParaRPr lang="zh-CN" altLang="en-US" sz="3600" dirty="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A16DCDE9-AC94-4267-BA7E-94BF9EC1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450" y="1199171"/>
            <a:ext cx="8506736" cy="13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typedef</a:t>
            </a:r>
            <a:r>
              <a:rPr lang="en-US" altLang="zh-CN" sz="2800" dirty="0">
                <a:solidFill>
                  <a:srgbClr val="333333"/>
                </a:solidFill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</a:rPr>
              <a:t>enum</a:t>
            </a:r>
            <a:r>
              <a:rPr lang="en-US" altLang="zh-CN" sz="2800" dirty="0">
                <a:solidFill>
                  <a:srgbClr val="CC6600"/>
                </a:solidFill>
              </a:rPr>
              <a:t> </a:t>
            </a:r>
            <a:r>
              <a:rPr lang="en-US" altLang="zh-CN" sz="2800" dirty="0" err="1">
                <a:solidFill>
                  <a:srgbClr val="FF3300"/>
                </a:solidFill>
              </a:rPr>
              <a:t>PointerTag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  <a:r>
              <a:rPr lang="en-US" altLang="zh-CN" sz="2800" dirty="0">
                <a:solidFill>
                  <a:srgbClr val="000099"/>
                </a:solidFill>
              </a:rPr>
              <a:t>{</a:t>
            </a:r>
            <a:r>
              <a:rPr lang="en-US" altLang="zh-CN" sz="2800" dirty="0">
                <a:solidFill>
                  <a:srgbClr val="333333"/>
                </a:solidFill>
              </a:rPr>
              <a:t> </a:t>
            </a:r>
            <a:r>
              <a:rPr lang="en-US" altLang="zh-CN" sz="2800" dirty="0">
                <a:solidFill>
                  <a:srgbClr val="000099"/>
                </a:solidFill>
              </a:rPr>
              <a:t>Link, Thread };</a:t>
            </a:r>
            <a:r>
              <a:rPr lang="en-US" altLang="zh-CN" sz="3600" dirty="0">
                <a:solidFill>
                  <a:srgbClr val="333333"/>
                </a:solidFill>
              </a:rPr>
              <a:t> 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333333"/>
                </a:solidFill>
              </a:rPr>
              <a:t>                                 </a:t>
            </a:r>
            <a:r>
              <a:rPr lang="en-US" altLang="zh-CN" sz="2000" dirty="0">
                <a:solidFill>
                  <a:srgbClr val="000099"/>
                </a:solidFill>
              </a:rPr>
              <a:t>// Link</a:t>
            </a:r>
            <a:r>
              <a:rPr lang="en-US" altLang="zh-CN" sz="2000" b="1" dirty="0">
                <a:solidFill>
                  <a:srgbClr val="000099"/>
                </a:solidFill>
              </a:rPr>
              <a:t>==</a:t>
            </a:r>
            <a:r>
              <a:rPr lang="en-US" altLang="zh-CN" sz="2000" dirty="0">
                <a:solidFill>
                  <a:srgbClr val="000099"/>
                </a:solidFill>
              </a:rPr>
              <a:t>0:</a:t>
            </a:r>
            <a:r>
              <a:rPr lang="zh-CN" altLang="en-US" sz="2000" dirty="0">
                <a:solidFill>
                  <a:srgbClr val="000099"/>
                </a:solidFill>
              </a:rPr>
              <a:t>孩子指针，</a:t>
            </a:r>
            <a:r>
              <a:rPr lang="en-US" altLang="zh-CN" sz="2000" dirty="0">
                <a:solidFill>
                  <a:srgbClr val="000099"/>
                </a:solidFill>
              </a:rPr>
              <a:t>Thread</a:t>
            </a:r>
            <a:r>
              <a:rPr lang="en-US" altLang="zh-CN" sz="2000" b="1" dirty="0">
                <a:solidFill>
                  <a:srgbClr val="000099"/>
                </a:solidFill>
              </a:rPr>
              <a:t>==</a:t>
            </a:r>
            <a:r>
              <a:rPr lang="en-US" altLang="zh-CN" sz="2000" dirty="0">
                <a:solidFill>
                  <a:srgbClr val="000099"/>
                </a:solidFill>
              </a:rPr>
              <a:t>1:</a:t>
            </a:r>
            <a:r>
              <a:rPr lang="zh-CN" altLang="en-US" sz="2000" dirty="0">
                <a:solidFill>
                  <a:srgbClr val="000099"/>
                </a:solidFill>
              </a:rPr>
              <a:t>线索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  <p:sp>
        <p:nvSpPr>
          <p:cNvPr id="6" name="灯片编号占位符 16">
            <a:extLst>
              <a:ext uri="{FF2B5EF4-FFF2-40B4-BE49-F238E27FC236}">
                <a16:creationId xmlns:a16="http://schemas.microsoft.com/office/drawing/2014/main" id="{0B85BC36-39FD-4907-B2F6-437C4D58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3104" y="6270217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098F7-780D-46FA-A524-7B30B3E8BBA8}" type="slidenum">
              <a:rPr lang="en-US" altLang="zh-CN" sz="1600" b="1">
                <a:solidFill>
                  <a:srgbClr val="FF0000"/>
                </a:solidFill>
                <a:latin typeface="Consolas" pitchFamily="49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600" b="1" dirty="0">
              <a:solidFill>
                <a:srgbClr val="FF0000"/>
              </a:solidFill>
              <a:latin typeface="Consolas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4523944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955744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5389132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523944" y="2035176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5171644" y="2035176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5130369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5562169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995557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5130369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5778069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615113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6582932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7016319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6151133" y="3267076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6798832" y="3267076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711633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7548132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981519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711633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7764032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4165169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5612969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2725307" y="3441701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943169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7175070" y="3467101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3228544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3876244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3228544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B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3660344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4092144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2041094" y="4975226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2688794" y="4987926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2041094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2493532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926919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3228544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b="1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</a:t>
            </a:r>
            <a:r>
              <a:rPr lang="en-US" altLang="zh-CN" b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3660344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4093732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3228544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3876244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3047570" y="5118101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2831669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992382" y="3644901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6871857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52001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1</a:t>
              </a:r>
              <a:endParaRPr lang="en-US" altLang="zh-CN" b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4850969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5605032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587967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409214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3847670" y="3632201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1710895" y="787401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4765245" y="2451101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1174289" y="357166"/>
            <a:ext cx="2500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中序线索</a:t>
            </a:r>
            <a:r>
              <a:rPr kumimoji="1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F6EDFD-1C6D-4B0B-9860-EFBC3E98102D}" type="slidenum">
              <a:rPr lang="en-US" altLang="zh-CN" b="1"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32494" y="1407726"/>
            <a:ext cx="240821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线索二叉树中找后继：</a:t>
            </a:r>
          </a:p>
          <a:p>
            <a:pPr marL="449263" lvl="1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RTag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，右指针所指即是；</a:t>
            </a:r>
          </a:p>
          <a:p>
            <a:pPr marL="449263" lvl="1" indent="-2635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RTag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，右子树的最左下结点。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整个过程无需回溯！遍历的算法复杂度降低，同时不需要用栈，因此效率较高。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>
            <a:extLst>
              <a:ext uri="{FF2B5EF4-FFF2-40B4-BE49-F238E27FC236}">
                <a16:creationId xmlns:a16="http://schemas.microsoft.com/office/drawing/2014/main" id="{B49391D1-2CFE-4046-BA0B-201D7E3F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8124" y="542027"/>
            <a:ext cx="6955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800" dirty="0">
                <a:solidFill>
                  <a:srgbClr val="0000FF"/>
                </a:solidFill>
                <a:ea typeface="楷体_GB2312" pitchFamily="49" charset="-122"/>
              </a:rPr>
              <a:t>二、如何建立线索链表？</a:t>
            </a: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40B8027-FFAD-438D-B184-9C4AEC78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470" y="1865402"/>
            <a:ext cx="55619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建立某种次序的线索二叉树过程：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E9F23BB-AF34-46CE-8EE7-2A9BF6FF05ED}"/>
              </a:ext>
            </a:extLst>
          </p:cNvPr>
          <p:cNvSpPr txBox="1"/>
          <p:nvPr/>
        </p:nvSpPr>
        <p:spPr>
          <a:xfrm>
            <a:off x="2279470" y="2704325"/>
            <a:ext cx="7715304" cy="270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在遍历的过程中，检查当前访问结点的左、右指针域是否为空：</a:t>
            </a:r>
            <a:endParaRPr kumimoji="1" lang="en-US" altLang="zh-CN" sz="24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如果左指针域为空，将它改为指向前驱结点的线索；</a:t>
            </a:r>
            <a:endParaRPr kumimoji="1" lang="en-US" altLang="zh-CN" sz="22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如果右指针域为空，将它改为指向后继结点的线索。</a:t>
            </a:r>
            <a:endParaRPr kumimoji="1" lang="zh-CN" altLang="en-US" sz="22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1617</Words>
  <Application>Microsoft Office PowerPoint</Application>
  <PresentationFormat>宽屏</PresentationFormat>
  <Paragraphs>193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Monotype Sorts</vt:lpstr>
      <vt:lpstr>等线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ljh6</vt:lpstr>
      <vt:lpstr>6_Office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26</cp:revision>
  <dcterms:created xsi:type="dcterms:W3CDTF">2019-10-20T02:40:09Z</dcterms:created>
  <dcterms:modified xsi:type="dcterms:W3CDTF">2023-09-25T01:56:40Z</dcterms:modified>
</cp:coreProperties>
</file>