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7" r:id="rId2"/>
    <p:sldId id="331" r:id="rId3"/>
    <p:sldId id="370" r:id="rId4"/>
    <p:sldId id="332" r:id="rId5"/>
    <p:sldId id="372" r:id="rId6"/>
    <p:sldId id="334" r:id="rId7"/>
    <p:sldId id="335" r:id="rId8"/>
    <p:sldId id="373" r:id="rId9"/>
    <p:sldId id="448" r:id="rId10"/>
    <p:sldId id="337" r:id="rId11"/>
    <p:sldId id="449" r:id="rId12"/>
    <p:sldId id="454" r:id="rId13"/>
    <p:sldId id="451" r:id="rId14"/>
    <p:sldId id="453" r:id="rId15"/>
    <p:sldId id="458" r:id="rId16"/>
    <p:sldId id="338" r:id="rId17"/>
    <p:sldId id="456" r:id="rId18"/>
    <p:sldId id="459" r:id="rId19"/>
    <p:sldId id="460" r:id="rId20"/>
    <p:sldId id="461" r:id="rId21"/>
    <p:sldId id="462" r:id="rId22"/>
    <p:sldId id="455" r:id="rId23"/>
    <p:sldId id="457" r:id="rId24"/>
    <p:sldId id="341" r:id="rId25"/>
    <p:sldId id="343" r:id="rId26"/>
    <p:sldId id="402" r:id="rId27"/>
    <p:sldId id="375" r:id="rId28"/>
    <p:sldId id="344" r:id="rId29"/>
    <p:sldId id="345" r:id="rId30"/>
    <p:sldId id="346" r:id="rId31"/>
    <p:sldId id="4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B4E7EBE-2289-4652-8C4B-DCB80BD3112D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B119CD-9EC6-4894-8F29-22570A75B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4C868F-DE76-4991-ADE8-6FE2D4C08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C925D8-7AEA-457A-97AC-163067B12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3DA830C-9C20-4085-AEEE-91AC3ADFBF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199791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F7B308-42E2-40A5-AF12-A1E773D07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C53030-8986-4EF8-A87E-05624ED1C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7F10AD-2560-4303-A365-34AF58D12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E0761-4FC2-40AB-B0B5-D77AA9C2F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410860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0CA0EC-D3D6-4ECC-A61D-C5A305103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A862ED-8F0E-41B4-BEBB-6D55AB17B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866F86-16D1-46EA-AA7E-64F1263C6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BC785-C1D1-4D80-815D-E7196A82C9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951580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363C2E-9333-4E83-A272-C06AD3EA30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E6AE45-CEBD-47A4-B318-B475AED7EF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9C5521-185E-4BC3-80A5-11FFDF93F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C2096-0661-4169-ADD2-B97DBDC13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592897"/>
      </p:ext>
    </p:extLst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03F96B-0B95-4F43-B11A-7ADA21920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312E9-B05E-4E42-B0E9-124C39875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86B2DB-301D-4B8F-88EA-0F2F32D62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7F788-BE16-44EB-9A20-74191365C0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746037"/>
      </p:ext>
    </p:extLst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6E586-7C5E-4D87-A21B-FC928DEC9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ECA4B-6565-48C5-8FE4-B4AF16F45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7AA51-6DB5-4A1C-9503-30474A781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80B66-533B-4517-AFC0-8E45B2B68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45660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E00705-DE0D-4E5F-8A9B-EFE0E406B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74921F-B635-4FBE-8475-AF1FDC544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DCC33D-E4EE-452C-AA25-CE2036050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229EF-5EAD-4DDA-AB22-87E26E23D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97553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3463E9-708E-414A-B165-3FDF165320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26055B-3193-4B2B-9F78-5C47CC5E8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70568B-C015-4F88-B5F6-57DDAA874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B6EB1-6A35-4160-A61F-AE876D786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121974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286A82-8297-44EE-A84F-B9C73C340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7B7AA2-53F1-4C65-87FF-B395DAC82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F638B8-77C0-457C-85B0-893D61356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83DDB-C788-4FFD-84A0-22BE0D566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167145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81E0F-E83A-488F-A9EE-4CEF6881AA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239B1-C184-4194-A8D7-0E317081E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4D1D4-321A-4738-9F65-9FFD19A44B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21A1-8EE8-4BE5-B220-6BAEB0D3C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196989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B168B-D4F3-4418-9EA2-1E3E8E59B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F0E0-8BF8-48F1-B11D-DE3D55E17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BF491-BBB2-42D9-ACBA-F3FFBEE28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4063-45D4-4244-9214-6333A40CC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258018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E844DD-8EB6-43DF-B638-7FD907FC1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FB6B28-212A-4158-AC49-EF496EEB3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E1E6AB8-5D5E-45A6-8CA9-E4C9407386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D1BCA89-2E91-43C2-A54B-31322B36B9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FDB31A6D-4AE0-4625-8F26-CBBE029C36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121EFAE-C574-4A7F-9397-66F59293F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4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>
            <a:extLst>
              <a:ext uri="{FF2B5EF4-FFF2-40B4-BE49-F238E27FC236}">
                <a16:creationId xmlns:a16="http://schemas.microsoft.com/office/drawing/2014/main" id="{617BFCB5-2EFB-4CDB-ACFF-0248CD88DC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990600"/>
            <a:ext cx="7924800" cy="4267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898"/>
              </a:avLst>
            </a:prstTxWarp>
            <a:scene3d>
              <a:camera prst="legacyPerspectiveFront">
                <a:rot lat="2051997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9C4E00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树和二叉树</a:t>
            </a:r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3">
            <a:extLst>
              <a:ext uri="{FF2B5EF4-FFF2-40B4-BE49-F238E27FC236}">
                <a16:creationId xmlns:a16="http://schemas.microsoft.com/office/drawing/2014/main" id="{41C129F4-5E79-4418-A447-803695339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68431"/>
            <a:ext cx="82638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typedef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CSNode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    Elem data;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   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CSNode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 *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firstchild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, *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nextsibling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}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CSNode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, *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CSTree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134148" name="Rectangle 6">
            <a:extLst>
              <a:ext uri="{FF2B5EF4-FFF2-40B4-BE49-F238E27FC236}">
                <a16:creationId xmlns:a16="http://schemas.microsoft.com/office/drawing/2014/main" id="{B843E78D-88A0-425C-940E-953BD96F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803329"/>
            <a:ext cx="1800493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结点结构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grpSp>
        <p:nvGrpSpPr>
          <p:cNvPr id="134149" name="Group 11">
            <a:extLst>
              <a:ext uri="{FF2B5EF4-FFF2-40B4-BE49-F238E27FC236}">
                <a16:creationId xmlns:a16="http://schemas.microsoft.com/office/drawing/2014/main" id="{549F7D28-4DF6-4729-864A-0BC365388B28}"/>
              </a:ext>
            </a:extLst>
          </p:cNvPr>
          <p:cNvGrpSpPr>
            <a:grpSpLocks/>
          </p:cNvGrpSpPr>
          <p:nvPr/>
        </p:nvGrpSpPr>
        <p:grpSpPr bwMode="auto">
          <a:xfrm>
            <a:off x="4630119" y="864032"/>
            <a:ext cx="4964113" cy="584200"/>
            <a:chOff x="2208" y="912"/>
            <a:chExt cx="3127" cy="368"/>
          </a:xfrm>
        </p:grpSpPr>
        <p:sp>
          <p:nvSpPr>
            <p:cNvPr id="134151" name="Text Box 7">
              <a:extLst>
                <a:ext uri="{FF2B5EF4-FFF2-40B4-BE49-F238E27FC236}">
                  <a16:creationId xmlns:a16="http://schemas.microsoft.com/office/drawing/2014/main" id="{78DE84D3-536A-4411-BC0D-2172104BF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912"/>
              <a:ext cx="3127" cy="36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 </a:t>
              </a:r>
              <a:r>
                <a:rPr lang="en-US" altLang="zh-CN" b="1" dirty="0" err="1">
                  <a:solidFill>
                    <a:srgbClr val="990000"/>
                  </a:solidFill>
                </a:rPr>
                <a:t>firstchild</a:t>
              </a:r>
              <a:r>
                <a:rPr lang="en-US" altLang="zh-CN" b="1" dirty="0">
                  <a:solidFill>
                    <a:srgbClr val="990000"/>
                  </a:solidFill>
                </a:rPr>
                <a:t>  data  </a:t>
              </a:r>
              <a:r>
                <a:rPr lang="en-US" altLang="zh-CN" b="1" dirty="0" err="1">
                  <a:solidFill>
                    <a:srgbClr val="990000"/>
                  </a:solidFill>
                </a:rPr>
                <a:t>nextsibling</a:t>
              </a:r>
              <a:endParaRPr lang="en-US" altLang="zh-CN" sz="3600" dirty="0">
                <a:solidFill>
                  <a:srgbClr val="333333"/>
                </a:solidFill>
              </a:endParaRPr>
            </a:p>
          </p:txBody>
        </p:sp>
        <p:sp>
          <p:nvSpPr>
            <p:cNvPr id="134152" name="Line 8">
              <a:extLst>
                <a:ext uri="{FF2B5EF4-FFF2-40B4-BE49-F238E27FC236}">
                  <a16:creationId xmlns:a16="http://schemas.microsoft.com/office/drawing/2014/main" id="{FEC47468-8499-431F-9ED0-5B9AADD6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" y="912"/>
              <a:ext cx="14" cy="368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53" name="Line 9">
              <a:extLst>
                <a:ext uri="{FF2B5EF4-FFF2-40B4-BE49-F238E27FC236}">
                  <a16:creationId xmlns:a16="http://schemas.microsoft.com/office/drawing/2014/main" id="{292F2590-CCC9-4624-915F-0C4D45653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912"/>
              <a:ext cx="3" cy="368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150" name="TextBox 9">
            <a:extLst>
              <a:ext uri="{FF2B5EF4-FFF2-40B4-BE49-F238E27FC236}">
                <a16:creationId xmlns:a16="http://schemas.microsoft.com/office/drawing/2014/main" id="{6EE7EA4B-4E7F-40D5-B19E-DD231C25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5735638"/>
            <a:ext cx="3455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 err="1">
                <a:solidFill>
                  <a:srgbClr val="333333"/>
                </a:solidFill>
              </a:rPr>
              <a:t>CSTree</a:t>
            </a:r>
            <a:r>
              <a:rPr lang="zh-CN" altLang="en-US" sz="2800" dirty="0">
                <a:solidFill>
                  <a:srgbClr val="333333"/>
                </a:solidFill>
              </a:rPr>
              <a:t>指向树根</a:t>
            </a:r>
          </a:p>
        </p:txBody>
      </p:sp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Box 1">
            <a:extLst>
              <a:ext uri="{FF2B5EF4-FFF2-40B4-BE49-F238E27FC236}">
                <a16:creationId xmlns:a16="http://schemas.microsoft.com/office/drawing/2014/main" id="{3278E27B-F309-4CA0-A81E-D86EEE7F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05733"/>
            <a:ext cx="8353425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>
                <a:solidFill>
                  <a:srgbClr val="333333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给定一个二叉链表，其逻辑结构到底是二叉树，还是普通的树？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0DE8D-E03B-4EF0-B938-812FF042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148587"/>
            <a:ext cx="763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FF0000"/>
                </a:solidFill>
              </a:rPr>
              <a:t>答案</a:t>
            </a:r>
            <a:r>
              <a:rPr lang="zh-CN" altLang="en-US" dirty="0">
                <a:solidFill>
                  <a:srgbClr val="333333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都有可能。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58D1-04F1-439D-82D9-25354889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661474"/>
            <a:ext cx="8426450" cy="22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同样一个二叉链表，可以有两种解释。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因此，以二叉链表为媒介，二叉树和树可以相互转换。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>
            <a:extLst>
              <a:ext uri="{FF2B5EF4-FFF2-40B4-BE49-F238E27FC236}">
                <a16:creationId xmlns:a16="http://schemas.microsoft.com/office/drawing/2014/main" id="{A2EF3326-1FD5-42EC-B56F-FD2ADB2E7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76" y="1521382"/>
            <a:ext cx="41088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3600" dirty="0">
                <a:solidFill>
                  <a:srgbClr val="0000FF"/>
                </a:solidFill>
                <a:latin typeface="+mn-ea"/>
                <a:ea typeface="+mn-ea"/>
              </a:rPr>
              <a:t>、树转换为二叉树</a:t>
            </a:r>
          </a:p>
        </p:txBody>
      </p:sp>
      <p:sp>
        <p:nvSpPr>
          <p:cNvPr id="137219" name="TextBox 2">
            <a:extLst>
              <a:ext uri="{FF2B5EF4-FFF2-40B4-BE49-F238E27FC236}">
                <a16:creationId xmlns:a16="http://schemas.microsoft.com/office/drawing/2014/main" id="{9E243838-17AF-4C74-97EF-AAA775DD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164" y="3023037"/>
            <a:ext cx="6403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方法一： 以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二叉链表为转换媒介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37220" name="TextBox 3">
            <a:extLst>
              <a:ext uri="{FF2B5EF4-FFF2-40B4-BE49-F238E27FC236}">
                <a16:creationId xmlns:a16="http://schemas.microsoft.com/office/drawing/2014/main" id="{9DE6B3BD-445C-4D21-AF4C-3313B1790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140" y="4062303"/>
            <a:ext cx="76327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、写出树的二叉链表存储结构；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、将二叉链表重新解释为二叉树。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7CC7ED9-395D-DAEF-A2CC-427648A1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269" y="317718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二、树的转换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242" name="AutoShape 70">
            <a:extLst>
              <a:ext uri="{FF2B5EF4-FFF2-40B4-BE49-F238E27FC236}">
                <a16:creationId xmlns:a16="http://schemas.microsoft.com/office/drawing/2014/main" id="{551EC0B6-5CD4-4ADA-AA05-DDE1EDF3F2CB}"/>
              </a:ext>
            </a:extLst>
          </p:cNvPr>
          <p:cNvCxnSpPr>
            <a:cxnSpLocks noChangeShapeType="1"/>
            <a:endCxn id="138303" idx="0"/>
          </p:cNvCxnSpPr>
          <p:nvPr/>
        </p:nvCxnSpPr>
        <p:spPr bwMode="auto">
          <a:xfrm>
            <a:off x="5286765" y="920751"/>
            <a:ext cx="838200" cy="441325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8243" name="Group 108">
            <a:extLst>
              <a:ext uri="{FF2B5EF4-FFF2-40B4-BE49-F238E27FC236}">
                <a16:creationId xmlns:a16="http://schemas.microsoft.com/office/drawing/2014/main" id="{FF6F518D-8C49-4C8F-B9FE-F90E9A0EE3C6}"/>
              </a:ext>
            </a:extLst>
          </p:cNvPr>
          <p:cNvGrpSpPr>
            <a:grpSpLocks/>
          </p:cNvGrpSpPr>
          <p:nvPr/>
        </p:nvGrpSpPr>
        <p:grpSpPr bwMode="auto">
          <a:xfrm>
            <a:off x="4219965" y="1209675"/>
            <a:ext cx="4267200" cy="4154488"/>
            <a:chOff x="2976" y="626"/>
            <a:chExt cx="2688" cy="2617"/>
          </a:xfrm>
        </p:grpSpPr>
        <p:sp>
          <p:nvSpPr>
            <p:cNvPr id="138302" name="Text Box 22">
              <a:extLst>
                <a:ext uri="{FF2B5EF4-FFF2-40B4-BE49-F238E27FC236}">
                  <a16:creationId xmlns:a16="http://schemas.microsoft.com/office/drawing/2014/main" id="{7D1EB019-DAC1-4FEA-B16A-EB75827F0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626"/>
              <a:ext cx="2544" cy="2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   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 dirty="0">
                  <a:solidFill>
                    <a:srgbClr val="333333"/>
                  </a:solidFill>
                </a:rPr>
                <a:t>B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   </a:t>
              </a:r>
              <a:r>
                <a:rPr lang="en-US" altLang="zh-CN" sz="4000" b="1" dirty="0">
                  <a:solidFill>
                    <a:srgbClr val="333333"/>
                  </a:solidFill>
                </a:rPr>
                <a:t>C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</a:t>
              </a:r>
              <a:r>
                <a:rPr lang="en-US" altLang="zh-CN" sz="4000" b="1" dirty="0">
                  <a:solidFill>
                    <a:srgbClr val="333333"/>
                  </a:solidFill>
                </a:rPr>
                <a:t>E</a:t>
              </a:r>
              <a:r>
                <a:rPr lang="en-US" altLang="zh-CN" sz="4400" b="1" dirty="0">
                  <a:solidFill>
                    <a:srgbClr val="333333"/>
                  </a:solidFill>
                </a:rPr>
                <a:t>                </a:t>
              </a:r>
              <a:r>
                <a:rPr lang="en-US" altLang="zh-CN" sz="4000" b="1" dirty="0">
                  <a:solidFill>
                    <a:srgbClr val="333333"/>
                  </a:solidFill>
                </a:rPr>
                <a:t>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       </a:t>
              </a:r>
              <a:r>
                <a:rPr lang="en-US" altLang="zh-CN" sz="4000" b="1" dirty="0">
                  <a:solidFill>
                    <a:srgbClr val="333333"/>
                  </a:solidFill>
                </a:rPr>
                <a:t>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138303" name="Rectangle 23">
              <a:extLst>
                <a:ext uri="{FF2B5EF4-FFF2-40B4-BE49-F238E27FC236}">
                  <a16:creationId xmlns:a16="http://schemas.microsoft.com/office/drawing/2014/main" id="{9B329162-493B-440A-A5D3-9941648AA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722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8304" name="Line 24">
              <a:extLst>
                <a:ext uri="{FF2B5EF4-FFF2-40B4-BE49-F238E27FC236}">
                  <a16:creationId xmlns:a16="http://schemas.microsoft.com/office/drawing/2014/main" id="{1DC4DD0B-CCA0-4336-85CB-24D03D96B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2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05" name="Line 25">
              <a:extLst>
                <a:ext uri="{FF2B5EF4-FFF2-40B4-BE49-F238E27FC236}">
                  <a16:creationId xmlns:a16="http://schemas.microsoft.com/office/drawing/2014/main" id="{4224EA23-BBF5-4E54-8059-984018692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2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06" name="Line 26">
              <a:extLst>
                <a:ext uri="{FF2B5EF4-FFF2-40B4-BE49-F238E27FC236}">
                  <a16:creationId xmlns:a16="http://schemas.microsoft.com/office/drawing/2014/main" id="{C2CD6F3E-0F6C-45CA-8D1A-FC7793E2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81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07" name="Line 27">
              <a:extLst>
                <a:ext uri="{FF2B5EF4-FFF2-40B4-BE49-F238E27FC236}">
                  <a16:creationId xmlns:a16="http://schemas.microsoft.com/office/drawing/2014/main" id="{6A32F6D0-D0E3-441D-885C-CDC1DEC84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81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08" name="Line 30">
              <a:extLst>
                <a:ext uri="{FF2B5EF4-FFF2-40B4-BE49-F238E27FC236}">
                  <a16:creationId xmlns:a16="http://schemas.microsoft.com/office/drawing/2014/main" id="{32434C01-0237-40C3-9A8D-D18D790F2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202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09" name="Line 31">
              <a:extLst>
                <a:ext uri="{FF2B5EF4-FFF2-40B4-BE49-F238E27FC236}">
                  <a16:creationId xmlns:a16="http://schemas.microsoft.com/office/drawing/2014/main" id="{03EF2F6A-8A92-4B0D-810C-714ABA6A1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02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0" name="Line 32">
              <a:extLst>
                <a:ext uri="{FF2B5EF4-FFF2-40B4-BE49-F238E27FC236}">
                  <a16:creationId xmlns:a16="http://schemas.microsoft.com/office/drawing/2014/main" id="{C8076A8D-1325-4DD8-AB12-87120023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1" name="Line 33">
              <a:extLst>
                <a:ext uri="{FF2B5EF4-FFF2-40B4-BE49-F238E27FC236}">
                  <a16:creationId xmlns:a16="http://schemas.microsoft.com/office/drawing/2014/main" id="{00F0FCD4-2E02-42D0-9A1A-02F06FFEE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2" name="Rectangle 40">
              <a:extLst>
                <a:ext uri="{FF2B5EF4-FFF2-40B4-BE49-F238E27FC236}">
                  <a16:creationId xmlns:a16="http://schemas.microsoft.com/office/drawing/2014/main" id="{EFF0B732-4EE9-4DC3-A08D-CDFD28826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02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8313" name="Line 41">
              <a:extLst>
                <a:ext uri="{FF2B5EF4-FFF2-40B4-BE49-F238E27FC236}">
                  <a16:creationId xmlns:a16="http://schemas.microsoft.com/office/drawing/2014/main" id="{83010F68-CA64-471D-94E9-0093A1AA6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0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4" name="Line 42">
              <a:extLst>
                <a:ext uri="{FF2B5EF4-FFF2-40B4-BE49-F238E27FC236}">
                  <a16:creationId xmlns:a16="http://schemas.microsoft.com/office/drawing/2014/main" id="{BA1A5D0E-C86A-4DA7-BE6F-C983FCD1D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0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5" name="Line 43">
              <a:extLst>
                <a:ext uri="{FF2B5EF4-FFF2-40B4-BE49-F238E27FC236}">
                  <a16:creationId xmlns:a16="http://schemas.microsoft.com/office/drawing/2014/main" id="{89C95859-92E3-4DE0-8AF5-D43B1D89C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49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6" name="Line 44">
              <a:extLst>
                <a:ext uri="{FF2B5EF4-FFF2-40B4-BE49-F238E27FC236}">
                  <a16:creationId xmlns:a16="http://schemas.microsoft.com/office/drawing/2014/main" id="{1EB88606-932D-4F53-B062-92EA0643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9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7" name="Rectangle 45">
              <a:extLst>
                <a:ext uri="{FF2B5EF4-FFF2-40B4-BE49-F238E27FC236}">
                  <a16:creationId xmlns:a16="http://schemas.microsoft.com/office/drawing/2014/main" id="{C6893A57-F1FE-4E6C-ABCF-FD752C30C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970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8318" name="Line 46">
              <a:extLst>
                <a:ext uri="{FF2B5EF4-FFF2-40B4-BE49-F238E27FC236}">
                  <a16:creationId xmlns:a16="http://schemas.microsoft.com/office/drawing/2014/main" id="{EABA894E-1DBE-46A8-868E-0BBA08FC3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19" name="Line 47">
              <a:extLst>
                <a:ext uri="{FF2B5EF4-FFF2-40B4-BE49-F238E27FC236}">
                  <a16:creationId xmlns:a16="http://schemas.microsoft.com/office/drawing/2014/main" id="{49E77E24-135C-44EE-A0A6-A100A4709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0" name="Line 48">
              <a:extLst>
                <a:ext uri="{FF2B5EF4-FFF2-40B4-BE49-F238E27FC236}">
                  <a16:creationId xmlns:a16="http://schemas.microsoft.com/office/drawing/2014/main" id="{C690EE7E-9DB0-4645-B6F3-8183592AB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4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1" name="Line 49">
              <a:extLst>
                <a:ext uri="{FF2B5EF4-FFF2-40B4-BE49-F238E27FC236}">
                  <a16:creationId xmlns:a16="http://schemas.microsoft.com/office/drawing/2014/main" id="{3A1FD9B9-A33C-4AFE-9FE6-220EEBDCC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2" name="Rectangle 50">
              <a:extLst>
                <a:ext uri="{FF2B5EF4-FFF2-40B4-BE49-F238E27FC236}">
                  <a16:creationId xmlns:a16="http://schemas.microsoft.com/office/drawing/2014/main" id="{D40BB12E-290A-49DA-9220-975D5E7D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70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8323" name="Line 51">
              <a:extLst>
                <a:ext uri="{FF2B5EF4-FFF2-40B4-BE49-F238E27FC236}">
                  <a16:creationId xmlns:a16="http://schemas.microsoft.com/office/drawing/2014/main" id="{95C851DB-8399-4D2B-A07F-DE2616AE8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4" name="Line 52">
              <a:extLst>
                <a:ext uri="{FF2B5EF4-FFF2-40B4-BE49-F238E27FC236}">
                  <a16:creationId xmlns:a16="http://schemas.microsoft.com/office/drawing/2014/main" id="{93D61B15-0562-493B-94B8-FB55B15CE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5" name="Rectangle 55">
              <a:extLst>
                <a:ext uri="{FF2B5EF4-FFF2-40B4-BE49-F238E27FC236}">
                  <a16:creationId xmlns:a16="http://schemas.microsoft.com/office/drawing/2014/main" id="{F603BEB0-403F-46F3-A1F0-C8784B8D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38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8326" name="Line 56">
              <a:extLst>
                <a:ext uri="{FF2B5EF4-FFF2-40B4-BE49-F238E27FC236}">
                  <a16:creationId xmlns:a16="http://schemas.microsoft.com/office/drawing/2014/main" id="{DBC73D40-504A-4ED8-8018-B6D19985E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7" name="Line 57">
              <a:extLst>
                <a:ext uri="{FF2B5EF4-FFF2-40B4-BE49-F238E27FC236}">
                  <a16:creationId xmlns:a16="http://schemas.microsoft.com/office/drawing/2014/main" id="{9F413C63-89A3-4EFD-940C-7088FFA44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28" name="Rectangle 60">
              <a:extLst>
                <a:ext uri="{FF2B5EF4-FFF2-40B4-BE49-F238E27FC236}">
                  <a16:creationId xmlns:a16="http://schemas.microsoft.com/office/drawing/2014/main" id="{D766D7EC-A852-4668-B76C-FD63416B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6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8329" name="Line 61">
              <a:extLst>
                <a:ext uri="{FF2B5EF4-FFF2-40B4-BE49-F238E27FC236}">
                  <a16:creationId xmlns:a16="http://schemas.microsoft.com/office/drawing/2014/main" id="{FEEF5FA5-6FA2-473F-92E5-81452B14E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0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30" name="Line 62">
              <a:extLst>
                <a:ext uri="{FF2B5EF4-FFF2-40B4-BE49-F238E27FC236}">
                  <a16:creationId xmlns:a16="http://schemas.microsoft.com/office/drawing/2014/main" id="{BCEC8776-EC95-4063-8FCE-6D2561B8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0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31" name="Line 65">
              <a:extLst>
                <a:ext uri="{FF2B5EF4-FFF2-40B4-BE49-F238E27FC236}">
                  <a16:creationId xmlns:a16="http://schemas.microsoft.com/office/drawing/2014/main" id="{6078729C-55C8-4D8C-B190-63357CDC6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914"/>
              <a:ext cx="62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32" name="Line 66">
              <a:extLst>
                <a:ext uri="{FF2B5EF4-FFF2-40B4-BE49-F238E27FC236}">
                  <a16:creationId xmlns:a16="http://schemas.microsoft.com/office/drawing/2014/main" id="{103D5E97-9F0F-4C4C-BA12-FDB064F3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98"/>
              <a:ext cx="624" cy="24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38333" name="Line 67">
              <a:extLst>
                <a:ext uri="{FF2B5EF4-FFF2-40B4-BE49-F238E27FC236}">
                  <a16:creationId xmlns:a16="http://schemas.microsoft.com/office/drawing/2014/main" id="{379DCDC7-4BAD-401E-88B6-A30817B13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762"/>
              <a:ext cx="331" cy="208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38334" name="Line 68">
              <a:extLst>
                <a:ext uri="{FF2B5EF4-FFF2-40B4-BE49-F238E27FC236}">
                  <a16:creationId xmlns:a16="http://schemas.microsoft.com/office/drawing/2014/main" id="{BC215A9C-58B1-444E-8A6C-42B9CBEFF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" y="1762"/>
              <a:ext cx="794" cy="208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38335" name="Line 69">
              <a:extLst>
                <a:ext uri="{FF2B5EF4-FFF2-40B4-BE49-F238E27FC236}">
                  <a16:creationId xmlns:a16="http://schemas.microsoft.com/office/drawing/2014/main" id="{F524C107-5DCC-49FA-B83C-16A2941E0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242"/>
              <a:ext cx="712" cy="16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/>
                <a:ea typeface="宋体"/>
              </a:endParaRPr>
            </a:p>
          </p:txBody>
        </p:sp>
        <p:sp>
          <p:nvSpPr>
            <p:cNvPr id="138336" name="Line 87">
              <a:extLst>
                <a:ext uri="{FF2B5EF4-FFF2-40B4-BE49-F238E27FC236}">
                  <a16:creationId xmlns:a16="http://schemas.microsoft.com/office/drawing/2014/main" id="{A6C72837-0CA1-4497-A32A-DF70A4CDB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37" name="Line 88">
              <a:extLst>
                <a:ext uri="{FF2B5EF4-FFF2-40B4-BE49-F238E27FC236}">
                  <a16:creationId xmlns:a16="http://schemas.microsoft.com/office/drawing/2014/main" id="{E766739B-AFCA-4289-92CC-BAA6630C5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38" name="Rectangle 89">
              <a:extLst>
                <a:ext uri="{FF2B5EF4-FFF2-40B4-BE49-F238E27FC236}">
                  <a16:creationId xmlns:a16="http://schemas.microsoft.com/office/drawing/2014/main" id="{4B69F1F1-ED53-4CE4-968A-7CD71AD2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834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8339" name="Line 90">
              <a:extLst>
                <a:ext uri="{FF2B5EF4-FFF2-40B4-BE49-F238E27FC236}">
                  <a16:creationId xmlns:a16="http://schemas.microsoft.com/office/drawing/2014/main" id="{C4BAED3C-97FF-4BDB-B797-E31AB7E2E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283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40" name="Line 91">
              <a:extLst>
                <a:ext uri="{FF2B5EF4-FFF2-40B4-BE49-F238E27FC236}">
                  <a16:creationId xmlns:a16="http://schemas.microsoft.com/office/drawing/2014/main" id="{D6C15884-9079-4513-96E5-6DC096A4D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283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41" name="Line 92">
              <a:extLst>
                <a:ext uri="{FF2B5EF4-FFF2-40B4-BE49-F238E27FC236}">
                  <a16:creationId xmlns:a16="http://schemas.microsoft.com/office/drawing/2014/main" id="{6E684285-123C-4544-AA51-8A524D56A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0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42" name="Line 93">
              <a:extLst>
                <a:ext uri="{FF2B5EF4-FFF2-40B4-BE49-F238E27FC236}">
                  <a16:creationId xmlns:a16="http://schemas.microsoft.com/office/drawing/2014/main" id="{58EDB05E-A94D-4CC1-91F0-7FBF1BBEE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43" name="Line 94">
              <a:extLst>
                <a:ext uri="{FF2B5EF4-FFF2-40B4-BE49-F238E27FC236}">
                  <a16:creationId xmlns:a16="http://schemas.microsoft.com/office/drawing/2014/main" id="{0510F6FB-F8B8-48F1-AF79-F6394208A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" y="2210"/>
              <a:ext cx="230" cy="624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/>
                <a:ea typeface="宋体"/>
              </a:endParaRPr>
            </a:p>
          </p:txBody>
        </p:sp>
      </p:grpSp>
      <p:sp useBgFill="1">
        <p:nvSpPr>
          <p:cNvPr id="138244" name="Rectangle 110">
            <a:extLst>
              <a:ext uri="{FF2B5EF4-FFF2-40B4-BE49-F238E27FC236}">
                <a16:creationId xmlns:a16="http://schemas.microsoft.com/office/drawing/2014/main" id="{84EA23E9-7557-4AF6-9ECB-D6D2317B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365" y="752475"/>
            <a:ext cx="2590800" cy="121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38246" name="Text Box 112">
            <a:extLst>
              <a:ext uri="{FF2B5EF4-FFF2-40B4-BE49-F238E27FC236}">
                <a16:creationId xmlns:a16="http://schemas.microsoft.com/office/drawing/2014/main" id="{8044A998-8F81-46E4-A626-A7D25FEE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627" y="-10001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4C2B"/>
                </a:solidFill>
              </a:rPr>
              <a:t>root</a:t>
            </a:r>
          </a:p>
        </p:txBody>
      </p:sp>
      <p:sp>
        <p:nvSpPr>
          <p:cNvPr id="138247" name="Freeform 113">
            <a:extLst>
              <a:ext uri="{FF2B5EF4-FFF2-40B4-BE49-F238E27FC236}">
                <a16:creationId xmlns:a16="http://schemas.microsoft.com/office/drawing/2014/main" id="{568EF166-0DBD-4E6D-95A0-4321D8A47C1B}"/>
              </a:ext>
            </a:extLst>
          </p:cNvPr>
          <p:cNvSpPr>
            <a:spLocks/>
          </p:cNvSpPr>
          <p:nvPr/>
        </p:nvSpPr>
        <p:spPr bwMode="auto">
          <a:xfrm>
            <a:off x="3973902" y="357188"/>
            <a:ext cx="762000" cy="685800"/>
          </a:xfrm>
          <a:custGeom>
            <a:avLst/>
            <a:gdLst>
              <a:gd name="T0" fmla="*/ 0 w 480"/>
              <a:gd name="T1" fmla="*/ 0 h 432"/>
              <a:gd name="T2" fmla="*/ 2147483646 w 480"/>
              <a:gd name="T3" fmla="*/ 2147483646 h 432"/>
              <a:gd name="T4" fmla="*/ 2147483646 w 480"/>
              <a:gd name="T5" fmla="*/ 2147483646 h 432"/>
              <a:gd name="T6" fmla="*/ 2147483646 w 480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0" y="0"/>
                </a:moveTo>
                <a:cubicBezTo>
                  <a:pt x="112" y="56"/>
                  <a:pt x="224" y="112"/>
                  <a:pt x="240" y="144"/>
                </a:cubicBezTo>
                <a:cubicBezTo>
                  <a:pt x="256" y="176"/>
                  <a:pt x="56" y="144"/>
                  <a:pt x="96" y="192"/>
                </a:cubicBezTo>
                <a:cubicBezTo>
                  <a:pt x="136" y="240"/>
                  <a:pt x="308" y="336"/>
                  <a:pt x="480" y="432"/>
                </a:cubicBezTo>
              </a:path>
            </a:pathLst>
          </a:custGeom>
          <a:noFill/>
          <a:ln w="28575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8248" name="Group 77">
            <a:extLst>
              <a:ext uri="{FF2B5EF4-FFF2-40B4-BE49-F238E27FC236}">
                <a16:creationId xmlns:a16="http://schemas.microsoft.com/office/drawing/2014/main" id="{A66DFCBA-D097-44D8-B470-3DF59369C594}"/>
              </a:ext>
            </a:extLst>
          </p:cNvPr>
          <p:cNvGrpSpPr>
            <a:grpSpLocks/>
          </p:cNvGrpSpPr>
          <p:nvPr/>
        </p:nvGrpSpPr>
        <p:grpSpPr bwMode="auto">
          <a:xfrm>
            <a:off x="1124974" y="873034"/>
            <a:ext cx="1795407" cy="3084598"/>
            <a:chOff x="336" y="1026"/>
            <a:chExt cx="1689" cy="2643"/>
          </a:xfrm>
        </p:grpSpPr>
        <p:sp>
          <p:nvSpPr>
            <p:cNvPr id="138282" name="Oval 2">
              <a:extLst>
                <a:ext uri="{FF2B5EF4-FFF2-40B4-BE49-F238E27FC236}">
                  <a16:creationId xmlns:a16="http://schemas.microsoft.com/office/drawing/2014/main" id="{1121D5D5-4AA8-44C7-8008-9FF4AC16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04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83" name="Text Box 3">
              <a:extLst>
                <a:ext uri="{FF2B5EF4-FFF2-40B4-BE49-F238E27FC236}">
                  <a16:creationId xmlns:a16="http://schemas.microsoft.com/office/drawing/2014/main" id="{4B35AFBB-8D16-475C-B410-7EFB27D22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026"/>
              <a:ext cx="453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A</a:t>
              </a:r>
            </a:p>
          </p:txBody>
        </p:sp>
        <p:sp>
          <p:nvSpPr>
            <p:cNvPr id="138284" name="Oval 4">
              <a:extLst>
                <a:ext uri="{FF2B5EF4-FFF2-40B4-BE49-F238E27FC236}">
                  <a16:creationId xmlns:a16="http://schemas.microsoft.com/office/drawing/2014/main" id="{0608CCEF-197C-4148-AA4E-7A0046DA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85" name="Oval 5">
              <a:extLst>
                <a:ext uri="{FF2B5EF4-FFF2-40B4-BE49-F238E27FC236}">
                  <a16:creationId xmlns:a16="http://schemas.microsoft.com/office/drawing/2014/main" id="{23682534-9B7D-4B69-AFF4-2F607D1F3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86" name="Oval 6">
              <a:extLst>
                <a:ext uri="{FF2B5EF4-FFF2-40B4-BE49-F238E27FC236}">
                  <a16:creationId xmlns:a16="http://schemas.microsoft.com/office/drawing/2014/main" id="{98157B96-0550-4006-88EF-75649D8C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87" name="Oval 7">
              <a:extLst>
                <a:ext uri="{FF2B5EF4-FFF2-40B4-BE49-F238E27FC236}">
                  <a16:creationId xmlns:a16="http://schemas.microsoft.com/office/drawing/2014/main" id="{F492D33B-DD81-4417-9104-F8C997D0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9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88" name="Oval 8">
              <a:extLst>
                <a:ext uri="{FF2B5EF4-FFF2-40B4-BE49-F238E27FC236}">
                  <a16:creationId xmlns:a16="http://schemas.microsoft.com/office/drawing/2014/main" id="{A23AEE6E-EC67-435D-9C50-AFBE806DF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9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89" name="Oval 9">
              <a:extLst>
                <a:ext uri="{FF2B5EF4-FFF2-40B4-BE49-F238E27FC236}">
                  <a16:creationId xmlns:a16="http://schemas.microsoft.com/office/drawing/2014/main" id="{1A8DACDC-12C4-48BB-A721-DBEE434E8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90" name="Text Box 10">
              <a:extLst>
                <a:ext uri="{FF2B5EF4-FFF2-40B4-BE49-F238E27FC236}">
                  <a16:creationId xmlns:a16="http://schemas.microsoft.com/office/drawing/2014/main" id="{55D82601-1B4B-4BD7-A6AC-C16C3DBA8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" y="1723"/>
              <a:ext cx="43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B</a:t>
              </a:r>
            </a:p>
          </p:txBody>
        </p:sp>
        <p:sp>
          <p:nvSpPr>
            <p:cNvPr id="138291" name="Text Box 11">
              <a:extLst>
                <a:ext uri="{FF2B5EF4-FFF2-40B4-BE49-F238E27FC236}">
                  <a16:creationId xmlns:a16="http://schemas.microsoft.com/office/drawing/2014/main" id="{2BC19292-C389-4AD5-8CA2-D766533AC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1728"/>
              <a:ext cx="43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C</a:t>
              </a:r>
            </a:p>
          </p:txBody>
        </p:sp>
        <p:sp>
          <p:nvSpPr>
            <p:cNvPr id="138292" name="Text Box 12">
              <a:extLst>
                <a:ext uri="{FF2B5EF4-FFF2-40B4-BE49-F238E27FC236}">
                  <a16:creationId xmlns:a16="http://schemas.microsoft.com/office/drawing/2014/main" id="{62BBBD5A-BE1C-4E3A-8168-423C764F3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1713"/>
              <a:ext cx="453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D</a:t>
              </a:r>
            </a:p>
          </p:txBody>
        </p:sp>
        <p:sp>
          <p:nvSpPr>
            <p:cNvPr id="138293" name="Text Box 13">
              <a:extLst>
                <a:ext uri="{FF2B5EF4-FFF2-40B4-BE49-F238E27FC236}">
                  <a16:creationId xmlns:a16="http://schemas.microsoft.com/office/drawing/2014/main" id="{536FBC1B-69AE-46F8-BBD8-FCDCD03BD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433"/>
              <a:ext cx="409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E</a:t>
              </a:r>
            </a:p>
          </p:txBody>
        </p:sp>
        <p:sp>
          <p:nvSpPr>
            <p:cNvPr id="138294" name="Text Box 14">
              <a:extLst>
                <a:ext uri="{FF2B5EF4-FFF2-40B4-BE49-F238E27FC236}">
                  <a16:creationId xmlns:a16="http://schemas.microsoft.com/office/drawing/2014/main" id="{ADBD43BF-1F0F-469C-AC1B-F50870CF7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2448"/>
              <a:ext cx="388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F</a:t>
              </a:r>
            </a:p>
          </p:txBody>
        </p:sp>
        <p:sp>
          <p:nvSpPr>
            <p:cNvPr id="138295" name="Text Box 15">
              <a:extLst>
                <a:ext uri="{FF2B5EF4-FFF2-40B4-BE49-F238E27FC236}">
                  <a16:creationId xmlns:a16="http://schemas.microsoft.com/office/drawing/2014/main" id="{786BB3E6-D1CD-4294-9267-5A66EF740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3168"/>
              <a:ext cx="453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G</a:t>
              </a:r>
            </a:p>
          </p:txBody>
        </p:sp>
        <p:sp>
          <p:nvSpPr>
            <p:cNvPr id="138296" name="Line 16">
              <a:extLst>
                <a:ext uri="{FF2B5EF4-FFF2-40B4-BE49-F238E27FC236}">
                  <a16:creationId xmlns:a16="http://schemas.microsoft.com/office/drawing/2014/main" id="{E3B9DA78-0DA0-46B6-9AC2-9C5988748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92"/>
              <a:ext cx="384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97" name="Line 17">
              <a:extLst>
                <a:ext uri="{FF2B5EF4-FFF2-40B4-BE49-F238E27FC236}">
                  <a16:creationId xmlns:a16="http://schemas.microsoft.com/office/drawing/2014/main" id="{CD47A500-32CF-4AA9-8CAF-D34055E81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392"/>
              <a:ext cx="48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98" name="Line 18">
              <a:extLst>
                <a:ext uri="{FF2B5EF4-FFF2-40B4-BE49-F238E27FC236}">
                  <a16:creationId xmlns:a16="http://schemas.microsoft.com/office/drawing/2014/main" id="{4B434449-416C-4F07-BE90-8FD8A65F0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12"/>
              <a:ext cx="9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99" name="Line 30">
              <a:extLst>
                <a:ext uri="{FF2B5EF4-FFF2-40B4-BE49-F238E27FC236}">
                  <a16:creationId xmlns:a16="http://schemas.microsoft.com/office/drawing/2014/main" id="{11935A2E-6B5C-41D3-8AFA-41C2A1198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00" name="Line 31">
              <a:extLst>
                <a:ext uri="{FF2B5EF4-FFF2-40B4-BE49-F238E27FC236}">
                  <a16:creationId xmlns:a16="http://schemas.microsoft.com/office/drawing/2014/main" id="{C8F8828E-6688-4386-AD5D-D2C8BBE86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192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301" name="Line 32">
              <a:extLst>
                <a:ext uri="{FF2B5EF4-FFF2-40B4-BE49-F238E27FC236}">
                  <a16:creationId xmlns:a16="http://schemas.microsoft.com/office/drawing/2014/main" id="{43431837-6F48-4A9A-B854-4F9F78905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8249" name="Line 38">
            <a:extLst>
              <a:ext uri="{FF2B5EF4-FFF2-40B4-BE49-F238E27FC236}">
                <a16:creationId xmlns:a16="http://schemas.microsoft.com/office/drawing/2014/main" id="{AAB90836-D803-4483-8B94-C979AC4CE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0215" y="4140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0" name="Line 39">
            <a:extLst>
              <a:ext uri="{FF2B5EF4-FFF2-40B4-BE49-F238E27FC236}">
                <a16:creationId xmlns:a16="http://schemas.microsoft.com/office/drawing/2014/main" id="{661D0EA8-FC9C-4C32-ADD3-270B19BDE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6415" y="4164013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1" name="Rectangle 60">
            <a:extLst>
              <a:ext uri="{FF2B5EF4-FFF2-40B4-BE49-F238E27FC236}">
                <a16:creationId xmlns:a16="http://schemas.microsoft.com/office/drawing/2014/main" id="{41A14C01-106A-4830-B93B-BD096320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490" y="1014413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38252" name="Line 61">
            <a:extLst>
              <a:ext uri="{FF2B5EF4-FFF2-40B4-BE49-F238E27FC236}">
                <a16:creationId xmlns:a16="http://schemas.microsoft.com/office/drawing/2014/main" id="{A94713DE-FB36-4B41-A021-315AEFEED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265" y="104298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3" name="Line 61">
            <a:extLst>
              <a:ext uri="{FF2B5EF4-FFF2-40B4-BE49-F238E27FC236}">
                <a16:creationId xmlns:a16="http://schemas.microsoft.com/office/drawing/2014/main" id="{D89B875C-FD76-492C-ACBC-2F0D4BAEB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627" y="104298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4" name="TextBox 116">
            <a:extLst>
              <a:ext uri="{FF2B5EF4-FFF2-40B4-BE49-F238E27FC236}">
                <a16:creationId xmlns:a16="http://schemas.microsoft.com/office/drawing/2014/main" id="{108642F0-BF3C-43DC-862B-05F3BA1B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828" y="1042988"/>
            <a:ext cx="504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A</a:t>
            </a: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38255" name="Line 30">
            <a:extLst>
              <a:ext uri="{FF2B5EF4-FFF2-40B4-BE49-F238E27FC236}">
                <a16:creationId xmlns:a16="http://schemas.microsoft.com/office/drawing/2014/main" id="{FDC46C2D-EDC3-4C15-AB4B-158D46A45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127" y="1246188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56" name="Line 31">
            <a:extLst>
              <a:ext uri="{FF2B5EF4-FFF2-40B4-BE49-F238E27FC236}">
                <a16:creationId xmlns:a16="http://schemas.microsoft.com/office/drawing/2014/main" id="{56054A5D-97B6-4EBF-9D04-D591690A4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5327" y="1246188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8257" name="直接连接符 124">
            <a:extLst>
              <a:ext uri="{FF2B5EF4-FFF2-40B4-BE49-F238E27FC236}">
                <a16:creationId xmlns:a16="http://schemas.microsoft.com/office/drawing/2014/main" id="{C64B4C92-198F-4388-9130-F80D84D695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9025" y="1463676"/>
            <a:ext cx="240835" cy="5365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8258" name="Group 77">
            <a:extLst>
              <a:ext uri="{FF2B5EF4-FFF2-40B4-BE49-F238E27FC236}">
                <a16:creationId xmlns:a16="http://schemas.microsoft.com/office/drawing/2014/main" id="{9100AA39-E9F1-4173-9B4C-B24603D305CB}"/>
              </a:ext>
            </a:extLst>
          </p:cNvPr>
          <p:cNvGrpSpPr>
            <a:grpSpLocks/>
          </p:cNvGrpSpPr>
          <p:nvPr/>
        </p:nvGrpSpPr>
        <p:grpSpPr bwMode="auto">
          <a:xfrm>
            <a:off x="9342228" y="820738"/>
            <a:ext cx="1781724" cy="3154405"/>
            <a:chOff x="348" y="1056"/>
            <a:chExt cx="1677" cy="2703"/>
          </a:xfrm>
        </p:grpSpPr>
        <p:sp>
          <p:nvSpPr>
            <p:cNvPr id="138262" name="Oval 2">
              <a:extLst>
                <a:ext uri="{FF2B5EF4-FFF2-40B4-BE49-F238E27FC236}">
                  <a16:creationId xmlns:a16="http://schemas.microsoft.com/office/drawing/2014/main" id="{394B2D50-2219-4C08-B7F9-24AB512E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04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63" name="Text Box 3">
              <a:extLst>
                <a:ext uri="{FF2B5EF4-FFF2-40B4-BE49-F238E27FC236}">
                  <a16:creationId xmlns:a16="http://schemas.microsoft.com/office/drawing/2014/main" id="{2EE39E7C-C607-49E4-9FCF-EB7C0D7C4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056"/>
              <a:ext cx="453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A</a:t>
              </a:r>
            </a:p>
          </p:txBody>
        </p:sp>
        <p:sp>
          <p:nvSpPr>
            <p:cNvPr id="138264" name="Oval 4">
              <a:extLst>
                <a:ext uri="{FF2B5EF4-FFF2-40B4-BE49-F238E27FC236}">
                  <a16:creationId xmlns:a16="http://schemas.microsoft.com/office/drawing/2014/main" id="{D50518DE-BA68-44ED-B0C5-5AB3D31A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65" name="Oval 5">
              <a:extLst>
                <a:ext uri="{FF2B5EF4-FFF2-40B4-BE49-F238E27FC236}">
                  <a16:creationId xmlns:a16="http://schemas.microsoft.com/office/drawing/2014/main" id="{ECB0C37C-40F9-4BF5-BF3A-CBBDAD3F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598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66" name="Oval 6">
              <a:extLst>
                <a:ext uri="{FF2B5EF4-FFF2-40B4-BE49-F238E27FC236}">
                  <a16:creationId xmlns:a16="http://schemas.microsoft.com/office/drawing/2014/main" id="{5060C3CB-41C0-4F78-B744-092E66FA4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75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67" name="Oval 7">
              <a:extLst>
                <a:ext uri="{FF2B5EF4-FFF2-40B4-BE49-F238E27FC236}">
                  <a16:creationId xmlns:a16="http://schemas.microsoft.com/office/drawing/2014/main" id="{D91C4706-D7AC-4511-9DEB-35C854315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9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68" name="Oval 8">
              <a:extLst>
                <a:ext uri="{FF2B5EF4-FFF2-40B4-BE49-F238E27FC236}">
                  <a16:creationId xmlns:a16="http://schemas.microsoft.com/office/drawing/2014/main" id="{D71E4068-151E-44F4-BE46-5C3D055A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32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69" name="Oval 9">
              <a:extLst>
                <a:ext uri="{FF2B5EF4-FFF2-40B4-BE49-F238E27FC236}">
                  <a16:creationId xmlns:a16="http://schemas.microsoft.com/office/drawing/2014/main" id="{94E10D44-425C-4730-A782-7C62C3367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8270" name="Text Box 10">
              <a:extLst>
                <a:ext uri="{FF2B5EF4-FFF2-40B4-BE49-F238E27FC236}">
                  <a16:creationId xmlns:a16="http://schemas.microsoft.com/office/drawing/2014/main" id="{6246F525-373B-413C-A4C7-C77AEF046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" y="1508"/>
              <a:ext cx="43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B</a:t>
              </a:r>
            </a:p>
          </p:txBody>
        </p:sp>
        <p:sp>
          <p:nvSpPr>
            <p:cNvPr id="138271" name="Text Box 11">
              <a:extLst>
                <a:ext uri="{FF2B5EF4-FFF2-40B4-BE49-F238E27FC236}">
                  <a16:creationId xmlns:a16="http://schemas.microsoft.com/office/drawing/2014/main" id="{A725623E-0B99-4B6F-B1AA-1B2084FBA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1718"/>
              <a:ext cx="43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C</a:t>
              </a:r>
            </a:p>
          </p:txBody>
        </p:sp>
        <p:sp>
          <p:nvSpPr>
            <p:cNvPr id="138272" name="Text Box 12">
              <a:extLst>
                <a:ext uri="{FF2B5EF4-FFF2-40B4-BE49-F238E27FC236}">
                  <a16:creationId xmlns:a16="http://schemas.microsoft.com/office/drawing/2014/main" id="{DB07EB5B-C785-423B-B7FF-0DA31B127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2406"/>
              <a:ext cx="453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D</a:t>
              </a:r>
            </a:p>
          </p:txBody>
        </p:sp>
        <p:sp>
          <p:nvSpPr>
            <p:cNvPr id="138273" name="Text Box 13">
              <a:extLst>
                <a:ext uri="{FF2B5EF4-FFF2-40B4-BE49-F238E27FC236}">
                  <a16:creationId xmlns:a16="http://schemas.microsoft.com/office/drawing/2014/main" id="{EC40049F-992D-460B-A535-62D92CAB9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38"/>
              <a:ext cx="409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E</a:t>
              </a:r>
            </a:p>
          </p:txBody>
        </p:sp>
        <p:sp>
          <p:nvSpPr>
            <p:cNvPr id="138274" name="Text Box 14">
              <a:extLst>
                <a:ext uri="{FF2B5EF4-FFF2-40B4-BE49-F238E27FC236}">
                  <a16:creationId xmlns:a16="http://schemas.microsoft.com/office/drawing/2014/main" id="{1BD70D41-467F-4E85-BF9D-D0FA3B78D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3258"/>
              <a:ext cx="388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F</a:t>
              </a:r>
            </a:p>
          </p:txBody>
        </p:sp>
        <p:sp>
          <p:nvSpPr>
            <p:cNvPr id="138275" name="Text Box 15">
              <a:extLst>
                <a:ext uri="{FF2B5EF4-FFF2-40B4-BE49-F238E27FC236}">
                  <a16:creationId xmlns:a16="http://schemas.microsoft.com/office/drawing/2014/main" id="{AB7E0F2D-E1DB-410F-887E-7B0793F8F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3168"/>
              <a:ext cx="453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G</a:t>
              </a:r>
            </a:p>
          </p:txBody>
        </p:sp>
        <p:sp>
          <p:nvSpPr>
            <p:cNvPr id="138276" name="Line 16">
              <a:extLst>
                <a:ext uri="{FF2B5EF4-FFF2-40B4-BE49-F238E27FC236}">
                  <a16:creationId xmlns:a16="http://schemas.microsoft.com/office/drawing/2014/main" id="{D42AAD11-01CB-4C03-BEDF-5939DF79A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70"/>
              <a:ext cx="384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77" name="Line 17">
              <a:extLst>
                <a:ext uri="{FF2B5EF4-FFF2-40B4-BE49-F238E27FC236}">
                  <a16:creationId xmlns:a16="http://schemas.microsoft.com/office/drawing/2014/main" id="{15FD9048-6858-4D21-9F4D-406F0AAE7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" y="1392"/>
              <a:ext cx="311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78" name="Line 18">
              <a:extLst>
                <a:ext uri="{FF2B5EF4-FFF2-40B4-BE49-F238E27FC236}">
                  <a16:creationId xmlns:a16="http://schemas.microsoft.com/office/drawing/2014/main" id="{9F43031F-2E11-4E26-8776-8E205A55D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12"/>
              <a:ext cx="9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79" name="Line 30">
              <a:extLst>
                <a:ext uri="{FF2B5EF4-FFF2-40B4-BE49-F238E27FC236}">
                  <a16:creationId xmlns:a16="http://schemas.microsoft.com/office/drawing/2014/main" id="{91C68645-2C08-4D2E-B0E7-29B9C1B03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1908"/>
              <a:ext cx="259" cy="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80" name="Line 31">
              <a:extLst>
                <a:ext uri="{FF2B5EF4-FFF2-40B4-BE49-F238E27FC236}">
                  <a16:creationId xmlns:a16="http://schemas.microsoft.com/office/drawing/2014/main" id="{A49C2977-A987-470E-BCF2-D54BF6FC3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784"/>
              <a:ext cx="400" cy="5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81" name="Line 32">
              <a:extLst>
                <a:ext uri="{FF2B5EF4-FFF2-40B4-BE49-F238E27FC236}">
                  <a16:creationId xmlns:a16="http://schemas.microsoft.com/office/drawing/2014/main" id="{F9EE65CB-ADCD-43C2-BADA-3ACF5B7D3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8259" name="TextBox 133">
            <a:extLst>
              <a:ext uri="{FF2B5EF4-FFF2-40B4-BE49-F238E27FC236}">
                <a16:creationId xmlns:a16="http://schemas.microsoft.com/office/drawing/2014/main" id="{45BE340E-8374-4204-BEAC-1A47FCB95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91" y="4675188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G</a:t>
            </a: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38260" name="TextBox 134">
            <a:extLst>
              <a:ext uri="{FF2B5EF4-FFF2-40B4-BE49-F238E27FC236}">
                <a16:creationId xmlns:a16="http://schemas.microsoft.com/office/drawing/2014/main" id="{E599CCAB-067A-4DD6-9E91-E6B41C5C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6002339"/>
            <a:ext cx="7634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关键点：对每个结点中指针字段的解释不同！</a:t>
            </a:r>
          </a:p>
        </p:txBody>
      </p:sp>
      <p:sp>
        <p:nvSpPr>
          <p:cNvPr id="138261" name="TextBox 135">
            <a:extLst>
              <a:ext uri="{FF2B5EF4-FFF2-40B4-BE49-F238E27FC236}">
                <a16:creationId xmlns:a16="http://schemas.microsoft.com/office/drawing/2014/main" id="{5A869106-220D-4651-9D02-E44FEC08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685" y="4500233"/>
            <a:ext cx="2681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注意：右子树为空！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D2B36A74-120D-42F0-AADB-B6BF65936AD4}"/>
              </a:ext>
            </a:extLst>
          </p:cNvPr>
          <p:cNvSpPr/>
          <p:nvPr/>
        </p:nvSpPr>
        <p:spPr bwMode="auto">
          <a:xfrm>
            <a:off x="3190232" y="2572009"/>
            <a:ext cx="646696" cy="212045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9E80ECD-AFC8-4263-BE2A-9C946C647E99}"/>
              </a:ext>
            </a:extLst>
          </p:cNvPr>
          <p:cNvSpPr/>
          <p:nvPr/>
        </p:nvSpPr>
        <p:spPr bwMode="auto">
          <a:xfrm>
            <a:off x="8586877" y="2551759"/>
            <a:ext cx="818943" cy="252545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Box 2">
            <a:extLst>
              <a:ext uri="{FF2B5EF4-FFF2-40B4-BE49-F238E27FC236}">
                <a16:creationId xmlns:a16="http://schemas.microsoft.com/office/drawing/2014/main" id="{135AFDAD-B607-4A3B-ACB6-50A371831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731" y="1060102"/>
            <a:ext cx="9420486" cy="102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在所有兄弟结点之间加一连线；</a:t>
            </a:r>
            <a:endParaRPr lang="en-US" altLang="zh-CN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2.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对每个结点，除了保留与其“长子”的连线外，去掉该结点与其它孩子的连线。</a:t>
            </a:r>
          </a:p>
        </p:txBody>
      </p:sp>
      <p:pic>
        <p:nvPicPr>
          <p:cNvPr id="139267" name="Picture 2">
            <a:extLst>
              <a:ext uri="{FF2B5EF4-FFF2-40B4-BE49-F238E27FC236}">
                <a16:creationId xmlns:a16="http://schemas.microsoft.com/office/drawing/2014/main" id="{D2EB9F93-5CDD-4A5C-82BF-0958D328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46" y="2454088"/>
            <a:ext cx="5107045" cy="42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9268" name="TextBox 4">
            <a:extLst>
              <a:ext uri="{FF2B5EF4-FFF2-40B4-BE49-F238E27FC236}">
                <a16:creationId xmlns:a16="http://schemas.microsoft.com/office/drawing/2014/main" id="{AE710E91-6A46-4D8B-A9C4-9E968ABE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965" y="203516"/>
            <a:ext cx="58916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方法二：直接在逻辑结构间转换</a:t>
            </a:r>
          </a:p>
        </p:txBody>
      </p:sp>
    </p:spTree>
  </p:cSld>
  <p:clrMapOvr>
    <a:masterClrMapping/>
  </p:clrMapOvr>
  <p:transition spd="med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Box 1">
            <a:extLst>
              <a:ext uri="{FF2B5EF4-FFF2-40B4-BE49-F238E27FC236}">
                <a16:creationId xmlns:a16="http://schemas.microsoft.com/office/drawing/2014/main" id="{A3444EAF-411E-4BBE-831E-F98F89A05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255" y="1050361"/>
            <a:ext cx="8165131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和任意一颗树对应的二叉树，其右子树必为空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lvl="1" indent="-342900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根据树的二叉链表表示规则，结点的第二个指针指示兄弟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2" indent="-342900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根结点无兄弟，则此指针为空；</a:t>
            </a:r>
            <a:endParaRPr lang="en-US" altLang="zh-CN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263525" indent="-263525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若将此二叉链表解释为二叉树，则结点的第二个指针应当指向右孩子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2" indent="-342900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根结点的第二个指针为空，从而根结点没有右孩子。</a:t>
            </a:r>
            <a:endParaRPr lang="en-US" altLang="zh-CN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2">
            <a:extLst>
              <a:ext uri="{FF2B5EF4-FFF2-40B4-BE49-F238E27FC236}">
                <a16:creationId xmlns:a16="http://schemas.microsoft.com/office/drawing/2014/main" id="{802B052E-433E-4FA5-A658-4A9A45009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977" y="608943"/>
            <a:ext cx="47115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b="1" dirty="0">
                <a:solidFill>
                  <a:srgbClr val="990033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3600" dirty="0">
                <a:solidFill>
                  <a:srgbClr val="0000FF"/>
                </a:solidFill>
                <a:latin typeface="+mn-ea"/>
                <a:ea typeface="+mn-ea"/>
              </a:rPr>
              <a:t>、森林转换成二叉树</a:t>
            </a:r>
          </a:p>
        </p:txBody>
      </p:sp>
      <p:sp>
        <p:nvSpPr>
          <p:cNvPr id="142341" name="TextBox 5">
            <a:extLst>
              <a:ext uri="{FF2B5EF4-FFF2-40B4-BE49-F238E27FC236}">
                <a16:creationId xmlns:a16="http://schemas.microsoft.com/office/drawing/2014/main" id="{02842FEA-0C60-4D2B-A162-5BA58304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68" y="2222111"/>
            <a:ext cx="8611857" cy="17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任意一颗树对应的二叉树，其右子树必为空；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森林对应二叉树：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将一棵树对应的二叉树，看作是前一棵树对应的二叉树的右子树（第一棵树除外）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Box 1">
            <a:extLst>
              <a:ext uri="{FF2B5EF4-FFF2-40B4-BE49-F238E27FC236}">
                <a16:creationId xmlns:a16="http://schemas.microsoft.com/office/drawing/2014/main" id="{EDF1396D-AC90-4A3A-BE11-A5470FBB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07804"/>
            <a:ext cx="8064500" cy="148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3525" indent="-263525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将森林中的每棵树变为二叉树；</a:t>
            </a:r>
            <a:endParaRPr lang="en-US" altLang="zh-CN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263525" indent="-2520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2.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每棵二叉树的右子树均为空，故可将每棵二叉树看作前面二叉树的右子树（第一棵二叉树除外）。</a:t>
            </a:r>
          </a:p>
        </p:txBody>
      </p:sp>
      <p:pic>
        <p:nvPicPr>
          <p:cNvPr id="144387" name="Picture 2">
            <a:extLst>
              <a:ext uri="{FF2B5EF4-FFF2-40B4-BE49-F238E27FC236}">
                <a16:creationId xmlns:a16="http://schemas.microsoft.com/office/drawing/2014/main" id="{F8E4D07B-2B49-4C63-B75D-83D43147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31" y="1916112"/>
            <a:ext cx="7246937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med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CE1116B-893C-37F8-E3DC-CAF8BF1D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291" y="425015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森林转换成二叉树的特点</a:t>
            </a:r>
            <a:endParaRPr lang="en-US" altLang="zh-CN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31DF784-AC9D-3154-21F8-7E0AAD68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091" y="1570757"/>
            <a:ext cx="9605558" cy="156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森林中叶结点的个数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等于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二叉树中左孩子指针为空的结点个数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转化过程中，原森林某结点的第一个孩子结点作为它的左子树，兄弟作为右子树。 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那么森林中的叶结点由于没有孩子结点，那么转化为二叉树时，该结点就没有左孩子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959276A7-3288-D0E4-7CE1-4AF21BE24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291" y="3858844"/>
            <a:ext cx="9605558" cy="212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森林中有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个非终端结点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，则转换的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二叉树中右指针域为空的结点有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n+1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个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森林转换为二叉树，每个非终端结点最后一个孩子的右分支为空；  （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森林转换为二叉树，最后一棵二叉树的右分支也为空。  （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0282745"/>
      </p:ext>
    </p:extLst>
  </p:cSld>
  <p:clrMapOvr>
    <a:masterClrMapping/>
  </p:clrMapOvr>
  <p:transition spd="med"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D32A6DD-D85A-9BAA-3CC2-02CF10F3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83" y="812933"/>
            <a:ext cx="9605558" cy="237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例：已知一棵有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2011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个结点的树，其叶结点个数为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116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，该树对应的二叉树中无右孩子的结点个数是（ ）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115       B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116        C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1895         D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1896</a:t>
            </a: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5DA98B-77CB-E05F-CFC0-08D47E5D6C3D}"/>
              </a:ext>
            </a:extLst>
          </p:cNvPr>
          <p:cNvSpPr txBox="1"/>
          <p:nvPr/>
        </p:nvSpPr>
        <p:spPr>
          <a:xfrm>
            <a:off x="5455085" y="1528175"/>
            <a:ext cx="47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F97167-8B39-C79A-7678-CA5431E0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83" y="3320226"/>
            <a:ext cx="9605558" cy="174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解析：树中非终端结点共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2011-116=1895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个。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若森林中有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个非终端结点，则转换的二叉树中右指针域为空的结点有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n+1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个。故转换为二叉树，无右孩子结点数目为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1896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209196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67945707-D6AC-4315-9FCE-768A9B7A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039" y="485776"/>
            <a:ext cx="63401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800" dirty="0">
                <a:solidFill>
                  <a:srgbClr val="000099"/>
                </a:solidFill>
                <a:ea typeface="楷体_GB2312" pitchFamily="49" charset="-122"/>
              </a:rPr>
              <a:t>一、树的三种存储结构</a:t>
            </a:r>
            <a:endParaRPr lang="zh-CN" altLang="en-US" sz="4400" dirty="0">
              <a:solidFill>
                <a:srgbClr val="000099"/>
              </a:solidFill>
            </a:endParaRPr>
          </a:p>
        </p:txBody>
      </p:sp>
      <p:sp>
        <p:nvSpPr>
          <p:cNvPr id="120835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19E363-7865-4088-AEC1-612DA8B5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2061436"/>
            <a:ext cx="35269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000" dirty="0">
                <a:solidFill>
                  <a:srgbClr val="0000FF"/>
                </a:solidFill>
                <a:ea typeface="隶书" panose="02010509060101010101" pitchFamily="49" charset="-122"/>
              </a:rPr>
              <a:t>双亲表示法</a:t>
            </a:r>
            <a:endParaRPr lang="zh-CN" altLang="en-US" sz="4000" dirty="0">
              <a:solidFill>
                <a:srgbClr val="333333"/>
              </a:solidFill>
              <a:ea typeface="隶书" panose="02010509060101010101" pitchFamily="49" charset="-122"/>
            </a:endParaRPr>
          </a:p>
        </p:txBody>
      </p:sp>
      <p:sp>
        <p:nvSpPr>
          <p:cNvPr id="120836" name="Text Box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53D1118-75C1-4841-A380-FBC01E7A1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3204436"/>
            <a:ext cx="45560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000" dirty="0">
                <a:solidFill>
                  <a:srgbClr val="0000FF"/>
                </a:solidFill>
                <a:ea typeface="隶书" panose="02010509060101010101" pitchFamily="49" charset="-122"/>
              </a:rPr>
              <a:t>孩子链表表示法</a:t>
            </a:r>
            <a:endParaRPr lang="zh-CN" altLang="en-US" sz="4000" dirty="0">
              <a:solidFill>
                <a:srgbClr val="333333"/>
              </a:solidFill>
            </a:endParaRPr>
          </a:p>
        </p:txBody>
      </p:sp>
      <p:sp>
        <p:nvSpPr>
          <p:cNvPr id="120837" name="Text Box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6A9D403-3BBA-4187-AA8B-1463D25FC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4349023"/>
            <a:ext cx="72837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982663" indent="-982663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tabLst>
                <a:tab pos="982663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tabLst>
                <a:tab pos="982663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826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826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826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26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26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26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82663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二叉链表</a:t>
            </a:r>
            <a:r>
              <a:rPr lang="en-US" altLang="zh-CN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孩子</a:t>
            </a:r>
            <a:r>
              <a:rPr lang="en-US" altLang="zh-CN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兄弟表示法</a:t>
            </a:r>
            <a:endParaRPr lang="zh-CN" altLang="en-US" sz="4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D32A6DD-D85A-9BAA-3CC2-02CF10F3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83" y="812933"/>
            <a:ext cx="9605558" cy="165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例：将森林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转换为对应的二叉树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中叶结点的个数等于（ ）。 </a:t>
            </a: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中叶结点的个数                  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中度为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的结点个数 </a:t>
            </a: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中左孩子指针为空的结点个数      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中右孩子指针为空的结点个数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5DA98B-77CB-E05F-CFC0-08D47E5D6C3D}"/>
              </a:ext>
            </a:extLst>
          </p:cNvPr>
          <p:cNvSpPr txBox="1"/>
          <p:nvPr/>
        </p:nvSpPr>
        <p:spPr>
          <a:xfrm>
            <a:off x="8956110" y="988331"/>
            <a:ext cx="47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F97167-8B39-C79A-7678-CA5431E0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83" y="3320226"/>
            <a:ext cx="9605558" cy="285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解析：在转化过程中，原森林某结点的第一个孩子结点作为左子树，兄弟作为右子树。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森林中的叶结点由于没有孩子结点，转化为二叉树时，该结点就没有左孩子。所以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中叶结点的个数就等于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T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中左孩子指针为空的结点个数</a:t>
            </a:r>
          </a:p>
        </p:txBody>
      </p:sp>
    </p:spTree>
    <p:extLst>
      <p:ext uri="{BB962C8B-B14F-4D97-AF65-F5344CB8AC3E}">
        <p14:creationId xmlns:p14="http://schemas.microsoft.com/office/powerpoint/2010/main" val="390752955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D32A6DD-D85A-9BAA-3CC2-02CF10F3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83" y="812933"/>
            <a:ext cx="9605558" cy="119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例：若森林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15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条边、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25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个结点，则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包含树的个数是（ ）</a:t>
            </a: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A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8      B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9       C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10     D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．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5DA98B-77CB-E05F-CFC0-08D47E5D6C3D}"/>
              </a:ext>
            </a:extLst>
          </p:cNvPr>
          <p:cNvSpPr txBox="1"/>
          <p:nvPr/>
        </p:nvSpPr>
        <p:spPr>
          <a:xfrm>
            <a:off x="8492647" y="982068"/>
            <a:ext cx="47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F97167-8B39-C79A-7678-CA5431E0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83" y="3320226"/>
            <a:ext cx="9605558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解析：在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个结点的树中有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 - 1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条边，那么对每棵树，其结点数比边数多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。题中的森林中的结点数比边数多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10 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即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25-15 =10),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显然共有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棵树。</a:t>
            </a:r>
          </a:p>
        </p:txBody>
      </p:sp>
    </p:spTree>
    <p:extLst>
      <p:ext uri="{BB962C8B-B14F-4D97-AF65-F5344CB8AC3E}">
        <p14:creationId xmlns:p14="http://schemas.microsoft.com/office/powerpoint/2010/main" val="334945086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>
            <a:extLst>
              <a:ext uri="{FF2B5EF4-FFF2-40B4-BE49-F238E27FC236}">
                <a16:creationId xmlns:a16="http://schemas.microsoft.com/office/drawing/2014/main" id="{34CDCB7F-6E1D-4F50-845C-E078E7AA8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419" y="121515"/>
            <a:ext cx="68788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sz="3600" dirty="0">
                <a:solidFill>
                  <a:srgbClr val="0000FF"/>
                </a:solidFill>
                <a:latin typeface="+mn-ea"/>
                <a:ea typeface="+mn-ea"/>
              </a:rPr>
              <a:t>、（无右子树）二叉树转换为树</a:t>
            </a:r>
          </a:p>
        </p:txBody>
      </p:sp>
      <p:sp>
        <p:nvSpPr>
          <p:cNvPr id="141315" name="TextBox 2">
            <a:extLst>
              <a:ext uri="{FF2B5EF4-FFF2-40B4-BE49-F238E27FC236}">
                <a16:creationId xmlns:a16="http://schemas.microsoft.com/office/drawing/2014/main" id="{D0E23064-9514-4ED2-B48B-997DB7EA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301" y="953473"/>
            <a:ext cx="10126974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5738" indent="-1857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加线。若某结点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的左孩子结点存在，则将这个左孩子的右孩子结点、右孩子的右孩子结点、右孩子的右孩子的右孩子结点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，都作为结点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的孩子。将结点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与这些右孩子结点用线连接起来。</a:t>
            </a:r>
          </a:p>
          <a:p>
            <a:pPr marL="185738" indent="-185738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2.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去线。删除原二叉树中所有结点与其右孩子结点的连线。</a:t>
            </a:r>
          </a:p>
        </p:txBody>
      </p:sp>
      <p:pic>
        <p:nvPicPr>
          <p:cNvPr id="141316" name="Picture 2">
            <a:extLst>
              <a:ext uri="{FF2B5EF4-FFF2-40B4-BE49-F238E27FC236}">
                <a16:creationId xmlns:a16="http://schemas.microsoft.com/office/drawing/2014/main" id="{DB7BA72A-BC94-4DDF-A390-7FE2B79E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2420938"/>
            <a:ext cx="5280025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med"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Box 1">
            <a:extLst>
              <a:ext uri="{FF2B5EF4-FFF2-40B4-BE49-F238E27FC236}">
                <a16:creationId xmlns:a16="http://schemas.microsoft.com/office/drawing/2014/main" id="{9B0AE39D-5971-4D02-9823-DA296ED46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768" y="790642"/>
            <a:ext cx="9810427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3525" indent="-263525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1.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从根节点开始，若右孩子存在，则把与右孩子结点的连线删除。再查看分离后的二叉树，若其根节点的右孩子存在，则连线删除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。直到所有这些根节点与右孩子的连线都删除为止。</a:t>
            </a:r>
          </a:p>
          <a:p>
            <a:pPr marL="185738" indent="-25200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2.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将每棵分离后的二叉树转换为树。</a:t>
            </a:r>
          </a:p>
        </p:txBody>
      </p:sp>
      <p:pic>
        <p:nvPicPr>
          <p:cNvPr id="146435" name="Picture 3">
            <a:extLst>
              <a:ext uri="{FF2B5EF4-FFF2-40B4-BE49-F238E27FC236}">
                <a16:creationId xmlns:a16="http://schemas.microsoft.com/office/drawing/2014/main" id="{C713A89C-85AF-4265-AE4D-943AE6C9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31" y="2393950"/>
            <a:ext cx="59531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D075EA44-1A86-95FE-F895-B3FEA8D94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921" y="150931"/>
            <a:ext cx="58400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、 （有右子树）二叉树转换为森林</a:t>
            </a:r>
            <a:endParaRPr lang="en-US" altLang="zh-CN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>
            <a:extLst>
              <a:ext uri="{FF2B5EF4-FFF2-40B4-BE49-F238E27FC236}">
                <a16:creationId xmlns:a16="http://schemas.microsoft.com/office/drawing/2014/main" id="{96B02569-1A0E-4B24-9887-787D7BB20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028" y="1686928"/>
            <a:ext cx="905230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由此，树和森林的各种操作均可与二叉树的各种操作相对应。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571500" indent="-5715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应当注意的是，和树对应的二叉树，其左、右子树的概念已改变为： 左是孩子，右是兄弟</a:t>
            </a:r>
          </a:p>
        </p:txBody>
      </p:sp>
    </p:spTree>
  </p:cSld>
  <p:clrMapOvr>
    <a:masterClrMapping/>
  </p:clrMapOvr>
  <p:transition spd="med"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5">
            <a:extLst>
              <a:ext uri="{FF2B5EF4-FFF2-40B4-BE49-F238E27FC236}">
                <a16:creationId xmlns:a16="http://schemas.microsoft.com/office/drawing/2014/main" id="{B96FB0CC-C2E0-4797-9F42-B4BBD0B09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420" y="1648956"/>
            <a:ext cx="38862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先根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次序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遍历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48484" name="Text Box 6">
            <a:extLst>
              <a:ext uri="{FF2B5EF4-FFF2-40B4-BE49-F238E27FC236}">
                <a16:creationId xmlns:a16="http://schemas.microsoft.com/office/drawing/2014/main" id="{5E3109D7-8EED-48BC-8465-F26B03E9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420" y="3372685"/>
            <a:ext cx="3810000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后根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次序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遍历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48485" name="Rectangle 10">
            <a:extLst>
              <a:ext uri="{FF2B5EF4-FFF2-40B4-BE49-F238E27FC236}">
                <a16:creationId xmlns:a16="http://schemas.microsoft.com/office/drawing/2014/main" id="{A1E60A3D-851B-4446-BBF3-6930B2C3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566" y="2382541"/>
            <a:ext cx="7980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若树不空，则先访问根结点，然后依次先根遍历各棵子树。</a:t>
            </a:r>
          </a:p>
        </p:txBody>
      </p:sp>
      <p:sp>
        <p:nvSpPr>
          <p:cNvPr id="148486" name="Rectangle 11">
            <a:extLst>
              <a:ext uri="{FF2B5EF4-FFF2-40B4-BE49-F238E27FC236}">
                <a16:creationId xmlns:a16="http://schemas.microsoft.com/office/drawing/2014/main" id="{C8BA9D38-55CF-4A5C-AD3A-CEC21204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566" y="4183763"/>
            <a:ext cx="79248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若树不空，则先依次后根遍历各棵子树，然后访问根结点。</a:t>
            </a:r>
          </a:p>
        </p:txBody>
      </p:sp>
      <p:sp>
        <p:nvSpPr>
          <p:cNvPr id="148487" name="Text Box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1CC6E8-4714-4E67-A6DA-AC171ABE9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747" y="579439"/>
            <a:ext cx="38779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800" dirty="0">
                <a:solidFill>
                  <a:srgbClr val="000000"/>
                </a:solidFill>
                <a:ea typeface="楷体_GB2312" pitchFamily="49" charset="-122"/>
              </a:rPr>
              <a:t>三、树的遍历</a:t>
            </a:r>
          </a:p>
        </p:txBody>
      </p:sp>
      <p:sp>
        <p:nvSpPr>
          <p:cNvPr id="148488" name="Text Box 6">
            <a:extLst>
              <a:ext uri="{FF2B5EF4-FFF2-40B4-BE49-F238E27FC236}">
                <a16:creationId xmlns:a16="http://schemas.microsoft.com/office/drawing/2014/main" id="{371774AD-5459-497E-823A-692BB942B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420" y="4981575"/>
            <a:ext cx="3810000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层次遍历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48489" name="Rectangle 11">
            <a:extLst>
              <a:ext uri="{FF2B5EF4-FFF2-40B4-BE49-F238E27FC236}">
                <a16:creationId xmlns:a16="http://schemas.microsoft.com/office/drawing/2014/main" id="{A4B34336-E3E1-4729-A7C2-843A33EE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566" y="5606674"/>
            <a:ext cx="79248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若树不空，则按照层次依次访问每个结点。</a:t>
            </a:r>
          </a:p>
        </p:txBody>
      </p:sp>
    </p:spTree>
  </p:cSld>
  <p:clrMapOvr>
    <a:masterClrMapping/>
  </p:clrMapOvr>
  <p:transition spd="med"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37" name="Text Box 29">
            <a:extLst>
              <a:ext uri="{FF2B5EF4-FFF2-40B4-BE49-F238E27FC236}">
                <a16:creationId xmlns:a16="http://schemas.microsoft.com/office/drawing/2014/main" id="{4337A544-7799-4FD8-8DB1-E5B01028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55" y="5047777"/>
            <a:ext cx="4586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层次遍历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时顶点的访问次序：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DBC0A176-B586-4F6B-927E-14C7453CEC9A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381001"/>
            <a:ext cx="3916362" cy="5578475"/>
            <a:chOff x="3149" y="240"/>
            <a:chExt cx="2467" cy="3514"/>
          </a:xfrm>
        </p:grpSpPr>
        <p:sp>
          <p:nvSpPr>
            <p:cNvPr id="149513" name="Text Box 2">
              <a:extLst>
                <a:ext uri="{FF2B5EF4-FFF2-40B4-BE49-F238E27FC236}">
                  <a16:creationId xmlns:a16="http://schemas.microsoft.com/office/drawing/2014/main" id="{A8235B8C-8CF9-478D-B928-B77B56C27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" y="240"/>
              <a:ext cx="2419" cy="3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         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B      C      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E    F           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                 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            I    J    K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49514" name="Oval 3">
              <a:extLst>
                <a:ext uri="{FF2B5EF4-FFF2-40B4-BE49-F238E27FC236}">
                  <a16:creationId xmlns:a16="http://schemas.microsoft.com/office/drawing/2014/main" id="{330BDAB5-3E3B-48B3-887C-306E5C95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288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15" name="Oval 4">
              <a:extLst>
                <a:ext uri="{FF2B5EF4-FFF2-40B4-BE49-F238E27FC236}">
                  <a16:creationId xmlns:a16="http://schemas.microsoft.com/office/drawing/2014/main" id="{3B0F40F9-5D80-4DA0-8141-1D760BFE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1056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16" name="Oval 5">
              <a:extLst>
                <a:ext uri="{FF2B5EF4-FFF2-40B4-BE49-F238E27FC236}">
                  <a16:creationId xmlns:a16="http://schemas.microsoft.com/office/drawing/2014/main" id="{A2FD601C-8D5F-411A-A00E-E57F6DE9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1056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17" name="Oval 6">
              <a:extLst>
                <a:ext uri="{FF2B5EF4-FFF2-40B4-BE49-F238E27FC236}">
                  <a16:creationId xmlns:a16="http://schemas.microsoft.com/office/drawing/2014/main" id="{C57ABBAB-8137-48D6-A798-3A1EB0AFC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056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18" name="Oval 7">
              <a:extLst>
                <a:ext uri="{FF2B5EF4-FFF2-40B4-BE49-F238E27FC236}">
                  <a16:creationId xmlns:a16="http://schemas.microsoft.com/office/drawing/2014/main" id="{1CD85F10-3526-4052-8833-0D324A85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182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19" name="Oval 8">
              <a:extLst>
                <a:ext uri="{FF2B5EF4-FFF2-40B4-BE49-F238E27FC236}">
                  <a16:creationId xmlns:a16="http://schemas.microsoft.com/office/drawing/2014/main" id="{863905FB-D33D-46F1-B6E5-C897DC3B8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82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20" name="Oval 9">
              <a:extLst>
                <a:ext uri="{FF2B5EF4-FFF2-40B4-BE49-F238E27FC236}">
                  <a16:creationId xmlns:a16="http://schemas.microsoft.com/office/drawing/2014/main" id="{19720A01-2198-4748-9751-16A61820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82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21" name="Oval 10">
              <a:extLst>
                <a:ext uri="{FF2B5EF4-FFF2-40B4-BE49-F238E27FC236}">
                  <a16:creationId xmlns:a16="http://schemas.microsoft.com/office/drawing/2014/main" id="{E8F70BDE-0E97-429D-9B08-B22595D98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592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22" name="Oval 11">
              <a:extLst>
                <a:ext uri="{FF2B5EF4-FFF2-40B4-BE49-F238E27FC236}">
                  <a16:creationId xmlns:a16="http://schemas.microsoft.com/office/drawing/2014/main" id="{9BB94B9E-90C4-4369-88A4-3FE40F437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33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23" name="Oval 12">
              <a:extLst>
                <a:ext uri="{FF2B5EF4-FFF2-40B4-BE49-F238E27FC236}">
                  <a16:creationId xmlns:a16="http://schemas.microsoft.com/office/drawing/2014/main" id="{248A51F2-F208-416E-8B99-B22041E6F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33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24" name="Oval 13">
              <a:extLst>
                <a:ext uri="{FF2B5EF4-FFF2-40B4-BE49-F238E27FC236}">
                  <a16:creationId xmlns:a16="http://schemas.microsoft.com/office/drawing/2014/main" id="{A2D297FC-D796-4F81-A4E7-5A665D47F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33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49525" name="Line 14">
              <a:extLst>
                <a:ext uri="{FF2B5EF4-FFF2-40B4-BE49-F238E27FC236}">
                  <a16:creationId xmlns:a16="http://schemas.microsoft.com/office/drawing/2014/main" id="{C880BE2B-2180-415F-99AF-5724870B6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624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26" name="Line 15">
              <a:extLst>
                <a:ext uri="{FF2B5EF4-FFF2-40B4-BE49-F238E27FC236}">
                  <a16:creationId xmlns:a16="http://schemas.microsoft.com/office/drawing/2014/main" id="{14D5BDCC-903C-4BB4-8F87-6220E3DBA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9" y="528"/>
              <a:ext cx="528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27" name="Line 16">
              <a:extLst>
                <a:ext uri="{FF2B5EF4-FFF2-40B4-BE49-F238E27FC236}">
                  <a16:creationId xmlns:a16="http://schemas.microsoft.com/office/drawing/2014/main" id="{18452282-D84C-4596-8B7C-D6CA58E8D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" y="528"/>
              <a:ext cx="432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28" name="Line 17">
              <a:extLst>
                <a:ext uri="{FF2B5EF4-FFF2-40B4-BE49-F238E27FC236}">
                  <a16:creationId xmlns:a16="http://schemas.microsoft.com/office/drawing/2014/main" id="{E823FB17-330C-4DB5-B9C0-24E808B6E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3" y="1296"/>
              <a:ext cx="144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29" name="Line 18">
              <a:extLst>
                <a:ext uri="{FF2B5EF4-FFF2-40B4-BE49-F238E27FC236}">
                  <a16:creationId xmlns:a16="http://schemas.microsoft.com/office/drawing/2014/main" id="{315A4B24-1524-4267-9B31-F3FC08FF7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1296"/>
              <a:ext cx="48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30" name="Line 19">
              <a:extLst>
                <a:ext uri="{FF2B5EF4-FFF2-40B4-BE49-F238E27FC236}">
                  <a16:creationId xmlns:a16="http://schemas.microsoft.com/office/drawing/2014/main" id="{77335CD0-70C9-47EB-9876-D221A960E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5" y="139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31" name="Line 20">
              <a:extLst>
                <a:ext uri="{FF2B5EF4-FFF2-40B4-BE49-F238E27FC236}">
                  <a16:creationId xmlns:a16="http://schemas.microsoft.com/office/drawing/2014/main" id="{43466A48-C345-4963-8299-22F29C0EC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5" y="21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32" name="Line 21">
              <a:extLst>
                <a:ext uri="{FF2B5EF4-FFF2-40B4-BE49-F238E27FC236}">
                  <a16:creationId xmlns:a16="http://schemas.microsoft.com/office/drawing/2014/main" id="{8316471B-86C6-4E18-B296-2DDDFCCA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" y="2928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33" name="Line 22">
              <a:extLst>
                <a:ext uri="{FF2B5EF4-FFF2-40B4-BE49-F238E27FC236}">
                  <a16:creationId xmlns:a16="http://schemas.microsoft.com/office/drawing/2014/main" id="{6671EA0F-E86F-486B-B71A-F627D4451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5" y="2832"/>
              <a:ext cx="336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34" name="Line 23">
              <a:extLst>
                <a:ext uri="{FF2B5EF4-FFF2-40B4-BE49-F238E27FC236}">
                  <a16:creationId xmlns:a16="http://schemas.microsoft.com/office/drawing/2014/main" id="{17F8FE5D-3DA2-4665-94A1-5EF822146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7" y="2832"/>
              <a:ext cx="288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6633" name="Text Box 25">
            <a:extLst>
              <a:ext uri="{FF2B5EF4-FFF2-40B4-BE49-F238E27FC236}">
                <a16:creationId xmlns:a16="http://schemas.microsoft.com/office/drawing/2014/main" id="{56132C21-F386-4BD8-9E36-F6FC9487D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54" y="576591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先根遍历时顶点的访问次序：</a:t>
            </a:r>
          </a:p>
        </p:txBody>
      </p:sp>
      <p:sp>
        <p:nvSpPr>
          <p:cNvPr id="196634" name="Text Box 26">
            <a:extLst>
              <a:ext uri="{FF2B5EF4-FFF2-40B4-BE49-F238E27FC236}">
                <a16:creationId xmlns:a16="http://schemas.microsoft.com/office/drawing/2014/main" id="{BA339D62-DE08-4D11-A030-10080D5E6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508125"/>
            <a:ext cx="418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990033"/>
                </a:solidFill>
              </a:rPr>
              <a:t>A B E F C D G H I J K</a:t>
            </a:r>
            <a:endParaRPr lang="en-US" altLang="zh-CN" b="1" dirty="0">
              <a:solidFill>
                <a:srgbClr val="333333"/>
              </a:solidFill>
            </a:endParaRPr>
          </a:p>
        </p:txBody>
      </p:sp>
      <p:sp>
        <p:nvSpPr>
          <p:cNvPr id="196635" name="Text Box 27">
            <a:extLst>
              <a:ext uri="{FF2B5EF4-FFF2-40B4-BE49-F238E27FC236}">
                <a16:creationId xmlns:a16="http://schemas.microsoft.com/office/drawing/2014/main" id="{EBD7FF72-AB1E-44AB-B69D-755F1BEE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2840694"/>
            <a:ext cx="474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后根遍历时顶点的访问次序：</a:t>
            </a:r>
          </a:p>
        </p:txBody>
      </p:sp>
      <p:sp>
        <p:nvSpPr>
          <p:cNvPr id="196636" name="Text Box 28">
            <a:extLst>
              <a:ext uri="{FF2B5EF4-FFF2-40B4-BE49-F238E27FC236}">
                <a16:creationId xmlns:a16="http://schemas.microsoft.com/office/drawing/2014/main" id="{5DF77CD4-8A01-4E00-A8F4-6BEEBF92A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3641725"/>
            <a:ext cx="418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990033"/>
                </a:solidFill>
              </a:rPr>
              <a:t>E F B C I J K H G D A</a:t>
            </a:r>
            <a:endParaRPr lang="en-US" altLang="zh-CN">
              <a:solidFill>
                <a:srgbClr val="990033"/>
              </a:solidFill>
            </a:endParaRPr>
          </a:p>
        </p:txBody>
      </p:sp>
      <p:sp>
        <p:nvSpPr>
          <p:cNvPr id="196638" name="Text Box 30">
            <a:extLst>
              <a:ext uri="{FF2B5EF4-FFF2-40B4-BE49-F238E27FC236}">
                <a16:creationId xmlns:a16="http://schemas.microsoft.com/office/drawing/2014/main" id="{58F1CA97-0A4B-4605-8E49-2AC8C9F9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5851525"/>
            <a:ext cx="418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990033"/>
                </a:solidFill>
              </a:rPr>
              <a:t>A B C D E F G H I J K</a:t>
            </a:r>
            <a:endParaRPr lang="en-US" altLang="zh-CN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7" grpId="0" autoUpdateAnimBg="0"/>
      <p:bldP spid="196633" grpId="0"/>
      <p:bldP spid="196634" grpId="0" autoUpdateAnimBg="0"/>
      <p:bldP spid="196635" grpId="0" autoUpdateAnimBg="0"/>
      <p:bldP spid="196636" grpId="0" autoUpdateAnimBg="0"/>
      <p:bldP spid="1966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33">
            <a:extLst>
              <a:ext uri="{FF2B5EF4-FFF2-40B4-BE49-F238E27FC236}">
                <a16:creationId xmlns:a16="http://schemas.microsoft.com/office/drawing/2014/main" id="{9E7C4EC4-2F43-45F6-AD15-24C74275FBF4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228600"/>
            <a:ext cx="3916363" cy="6553200"/>
            <a:chOff x="240" y="144"/>
            <a:chExt cx="2467" cy="4128"/>
          </a:xfrm>
        </p:grpSpPr>
        <p:sp>
          <p:nvSpPr>
            <p:cNvPr id="150539" name="Text Box 2">
              <a:extLst>
                <a:ext uri="{FF2B5EF4-FFF2-40B4-BE49-F238E27FC236}">
                  <a16:creationId xmlns:a16="http://schemas.microsoft.com/office/drawing/2014/main" id="{0AA970CA-859B-4013-B88F-B9CA26176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4"/>
              <a:ext cx="2419" cy="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   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B      C      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E    F           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                 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>
                  <a:solidFill>
                    <a:srgbClr val="333333"/>
                  </a:solidFill>
                </a:rPr>
                <a:t>               I    J    K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400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50540" name="Oval 4">
              <a:extLst>
                <a:ext uri="{FF2B5EF4-FFF2-40B4-BE49-F238E27FC236}">
                  <a16:creationId xmlns:a16="http://schemas.microsoft.com/office/drawing/2014/main" id="{AE1BDD68-98E1-4D22-9D40-0295A7DA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1" name="Oval 5">
              <a:extLst>
                <a:ext uri="{FF2B5EF4-FFF2-40B4-BE49-F238E27FC236}">
                  <a16:creationId xmlns:a16="http://schemas.microsoft.com/office/drawing/2014/main" id="{B25BB41E-70FE-473B-B1C4-0A0DC58B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2" name="Oval 6">
              <a:extLst>
                <a:ext uri="{FF2B5EF4-FFF2-40B4-BE49-F238E27FC236}">
                  <a16:creationId xmlns:a16="http://schemas.microsoft.com/office/drawing/2014/main" id="{A8216259-476E-4192-B58A-697FFF07D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3" name="Oval 7">
              <a:extLst>
                <a:ext uri="{FF2B5EF4-FFF2-40B4-BE49-F238E27FC236}">
                  <a16:creationId xmlns:a16="http://schemas.microsoft.com/office/drawing/2014/main" id="{CF0DCABD-5701-4ECF-9D13-C8152BB07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28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4" name="Oval 8">
              <a:extLst>
                <a:ext uri="{FF2B5EF4-FFF2-40B4-BE49-F238E27FC236}">
                  <a16:creationId xmlns:a16="http://schemas.microsoft.com/office/drawing/2014/main" id="{7ED43BF1-1B8F-4B19-9012-77C023BAD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5" name="Oval 9">
              <a:extLst>
                <a:ext uri="{FF2B5EF4-FFF2-40B4-BE49-F238E27FC236}">
                  <a16:creationId xmlns:a16="http://schemas.microsoft.com/office/drawing/2014/main" id="{D95729C0-0223-4181-9C16-EB99DABF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6" name="Oval 10">
              <a:extLst>
                <a:ext uri="{FF2B5EF4-FFF2-40B4-BE49-F238E27FC236}">
                  <a16:creationId xmlns:a16="http://schemas.microsoft.com/office/drawing/2014/main" id="{F0ECAFAD-1CD7-4950-9450-634D9E69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96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7" name="Oval 11">
              <a:extLst>
                <a:ext uri="{FF2B5EF4-FFF2-40B4-BE49-F238E27FC236}">
                  <a16:creationId xmlns:a16="http://schemas.microsoft.com/office/drawing/2014/main" id="{63FC8821-6471-43CC-B240-DE7003EA8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6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8" name="Oval 12">
              <a:extLst>
                <a:ext uri="{FF2B5EF4-FFF2-40B4-BE49-F238E27FC236}">
                  <a16:creationId xmlns:a16="http://schemas.microsoft.com/office/drawing/2014/main" id="{3FC67A5D-FBFE-4460-9A9B-DB95241B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26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49" name="Oval 13">
              <a:extLst>
                <a:ext uri="{FF2B5EF4-FFF2-40B4-BE49-F238E27FC236}">
                  <a16:creationId xmlns:a16="http://schemas.microsoft.com/office/drawing/2014/main" id="{1DDC8388-7C1E-4A53-AADB-55FFEBF9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26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50550" name="Line 17">
              <a:extLst>
                <a:ext uri="{FF2B5EF4-FFF2-40B4-BE49-F238E27FC236}">
                  <a16:creationId xmlns:a16="http://schemas.microsoft.com/office/drawing/2014/main" id="{1D7DAEE3-BA5A-4536-99DF-7FFDFAEAC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200"/>
              <a:ext cx="144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1" name="Line 18">
              <a:extLst>
                <a:ext uri="{FF2B5EF4-FFF2-40B4-BE49-F238E27FC236}">
                  <a16:creationId xmlns:a16="http://schemas.microsoft.com/office/drawing/2014/main" id="{61DD679B-4C04-43D4-BD99-102F5E59F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200"/>
              <a:ext cx="48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2" name="Line 19">
              <a:extLst>
                <a:ext uri="{FF2B5EF4-FFF2-40B4-BE49-F238E27FC236}">
                  <a16:creationId xmlns:a16="http://schemas.microsoft.com/office/drawing/2014/main" id="{78BD3DC7-259D-4B16-B0EB-40107EA4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3" name="Line 20">
              <a:extLst>
                <a:ext uri="{FF2B5EF4-FFF2-40B4-BE49-F238E27FC236}">
                  <a16:creationId xmlns:a16="http://schemas.microsoft.com/office/drawing/2014/main" id="{103D6AE0-69B5-430D-B318-F821FB42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64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4" name="Line 21">
              <a:extLst>
                <a:ext uri="{FF2B5EF4-FFF2-40B4-BE49-F238E27FC236}">
                  <a16:creationId xmlns:a16="http://schemas.microsoft.com/office/drawing/2014/main" id="{D2315A1A-60BB-43D0-A4A5-2AE438260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3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5" name="Line 22">
              <a:extLst>
                <a:ext uri="{FF2B5EF4-FFF2-40B4-BE49-F238E27FC236}">
                  <a16:creationId xmlns:a16="http://schemas.microsoft.com/office/drawing/2014/main" id="{6A20F9B7-338B-457C-A4C7-8F973B2C7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556" name="Line 23">
              <a:extLst>
                <a:ext uri="{FF2B5EF4-FFF2-40B4-BE49-F238E27FC236}">
                  <a16:creationId xmlns:a16="http://schemas.microsoft.com/office/drawing/2014/main" id="{519C496A-5855-454D-931C-74B703235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36"/>
              <a:ext cx="288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0531" name="Rectangle 24">
            <a:extLst>
              <a:ext uri="{FF2B5EF4-FFF2-40B4-BE49-F238E27FC236}">
                <a16:creationId xmlns:a16="http://schemas.microsoft.com/office/drawing/2014/main" id="{A74E82F2-7340-4471-9580-DC4B26264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1295400" cy="8382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50532" name="Rectangle 25">
            <a:extLst>
              <a:ext uri="{FF2B5EF4-FFF2-40B4-BE49-F238E27FC236}">
                <a16:creationId xmlns:a16="http://schemas.microsoft.com/office/drawing/2014/main" id="{344D18A0-6C74-4A06-BDED-08EB6511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1676400" cy="1143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50533" name="Rectangle 26">
            <a:extLst>
              <a:ext uri="{FF2B5EF4-FFF2-40B4-BE49-F238E27FC236}">
                <a16:creationId xmlns:a16="http://schemas.microsoft.com/office/drawing/2014/main" id="{193C7178-D8FE-49FD-B2C4-E7FFC521E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2438400" cy="4572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50534" name="Text Box 28">
            <a:extLst>
              <a:ext uri="{FF2B5EF4-FFF2-40B4-BE49-F238E27FC236}">
                <a16:creationId xmlns:a16="http://schemas.microsoft.com/office/drawing/2014/main" id="{5F5FD341-A389-422C-9782-D4638434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980" y="1416051"/>
            <a:ext cx="4753968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0033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990033"/>
                </a:solidFill>
                <a:ea typeface="楷体_GB2312" pitchFamily="49" charset="-122"/>
              </a:rPr>
              <a:t>、</a:t>
            </a: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森林中第一棵树的根结点；</a:t>
            </a:r>
            <a:endParaRPr lang="zh-CN" altLang="en-US" sz="1600" dirty="0">
              <a:solidFill>
                <a:srgbClr val="333333"/>
              </a:solidFill>
            </a:endParaRPr>
          </a:p>
        </p:txBody>
      </p:sp>
      <p:sp>
        <p:nvSpPr>
          <p:cNvPr id="150535" name="Text Box 29">
            <a:extLst>
              <a:ext uri="{FF2B5EF4-FFF2-40B4-BE49-F238E27FC236}">
                <a16:creationId xmlns:a16="http://schemas.microsoft.com/office/drawing/2014/main" id="{003F3F5B-1A4D-4886-A02E-673F89091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980" y="3016251"/>
            <a:ext cx="5113875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0033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990033"/>
                </a:solidFill>
                <a:ea typeface="楷体_GB2312" pitchFamily="49" charset="-122"/>
              </a:rPr>
              <a:t>、</a:t>
            </a: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森林中第一棵树的子树森林；</a:t>
            </a:r>
            <a:endParaRPr lang="zh-CN" altLang="en-US" sz="1600" dirty="0">
              <a:solidFill>
                <a:srgbClr val="333333"/>
              </a:solidFill>
            </a:endParaRPr>
          </a:p>
        </p:txBody>
      </p:sp>
      <p:sp>
        <p:nvSpPr>
          <p:cNvPr id="150536" name="Text Box 30">
            <a:extLst>
              <a:ext uri="{FF2B5EF4-FFF2-40B4-BE49-F238E27FC236}">
                <a16:creationId xmlns:a16="http://schemas.microsoft.com/office/drawing/2014/main" id="{71E7A51C-668A-4C6D-9074-8CD54C16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980" y="4632326"/>
            <a:ext cx="4738093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0033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990033"/>
                </a:solidFill>
                <a:ea typeface="楷体_GB2312" pitchFamily="49" charset="-122"/>
              </a:rPr>
              <a:t>、</a:t>
            </a: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森林中其它树构成的森林。</a:t>
            </a:r>
            <a:endParaRPr lang="zh-CN" altLang="en-US" sz="1600" dirty="0">
              <a:solidFill>
                <a:srgbClr val="333333"/>
              </a:solidFill>
            </a:endParaRPr>
          </a:p>
        </p:txBody>
      </p:sp>
      <p:sp>
        <p:nvSpPr>
          <p:cNvPr id="150537" name="Text Box 31">
            <a:extLst>
              <a:ext uri="{FF2B5EF4-FFF2-40B4-BE49-F238E27FC236}">
                <a16:creationId xmlns:a16="http://schemas.microsoft.com/office/drawing/2014/main" id="{097037AE-AAA2-4573-8E9E-35F176AF6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1"/>
            <a:ext cx="5320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森林可以分解成三部分：</a:t>
            </a:r>
          </a:p>
        </p:txBody>
      </p:sp>
    </p:spTree>
  </p:cSld>
  <p:clrMapOvr>
    <a:masterClrMapping/>
  </p:clrMapOvr>
  <p:transition spd="med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>
            <a:extLst>
              <a:ext uri="{FF2B5EF4-FFF2-40B4-BE49-F238E27FC236}">
                <a16:creationId xmlns:a16="http://schemas.microsoft.com/office/drawing/2014/main" id="{86DCEE75-0940-42FC-8868-FA1239E07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88" y="2138240"/>
            <a:ext cx="7865761" cy="22999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若森林不空，则</a:t>
            </a:r>
          </a:p>
          <a:p>
            <a:pPr marL="3619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访问森林中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第一棵树的根结点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3619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先序遍历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森林中第一棵树的子树森林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3619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先序遍历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除第一棵树之外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其余树构成的森林。</a:t>
            </a:r>
          </a:p>
        </p:txBody>
      </p:sp>
      <p:sp>
        <p:nvSpPr>
          <p:cNvPr id="134146" name="Text Box 2">
            <a:extLst>
              <a:ext uri="{FF2B5EF4-FFF2-40B4-BE49-F238E27FC236}">
                <a16:creationId xmlns:a16="http://schemas.microsoft.com/office/drawing/2014/main" id="{B0EA4869-9CE6-4D99-8830-E22AD1CB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964" y="136260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id="{33D5F462-5595-4824-BA93-AD92A4B2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086" y="464108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森林的遍历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CD1E7515-6B57-42BA-B7D9-DE7175B1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629027"/>
            <a:ext cx="8458200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即：依次从左至右对森林中的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每一棵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树进行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先根遍历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>
            <a:extLst>
              <a:ext uri="{FF2B5EF4-FFF2-40B4-BE49-F238E27FC236}">
                <a16:creationId xmlns:a16="http://schemas.microsoft.com/office/drawing/2014/main" id="{EF910A3A-36A5-487C-8A69-41623A93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39" y="586483"/>
            <a:ext cx="2108269" cy="67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endParaRPr lang="zh-CN" altLang="en-US" sz="4000" dirty="0">
              <a:solidFill>
                <a:srgbClr val="333333"/>
              </a:solidFill>
            </a:endParaRP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9B1CE113-37E1-4AB7-897D-2CAD9EC6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406" y="1625876"/>
            <a:ext cx="8834437" cy="22999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若森林不空，则</a:t>
            </a:r>
          </a:p>
          <a:p>
            <a:pPr marL="3619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中序遍历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森林中第一棵树的子树森林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3619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访问森林中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第一棵树的根结点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3619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中序遍历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除第一棵树之外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其余树构成的森林。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8D7E8DDB-8F09-4EA2-999E-95C94574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4365625"/>
            <a:ext cx="876300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即：依次从左至右对森林中的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每一棵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树进行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后根遍历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:a16="http://schemas.microsoft.com/office/drawing/2014/main" id="{AAC0E523-0A5D-4D30-9771-D6A4BBB59AB2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1844675"/>
            <a:ext cx="2590800" cy="4191000"/>
            <a:chOff x="432" y="1152"/>
            <a:chExt cx="1632" cy="2640"/>
          </a:xfrm>
        </p:grpSpPr>
        <p:sp>
          <p:nvSpPr>
            <p:cNvPr id="128018" name="Oval 2">
              <a:extLst>
                <a:ext uri="{FF2B5EF4-FFF2-40B4-BE49-F238E27FC236}">
                  <a16:creationId xmlns:a16="http://schemas.microsoft.com/office/drawing/2014/main" id="{44FFB0A1-A224-4671-8FA9-E60F00370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48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19" name="Text Box 3">
              <a:extLst>
                <a:ext uri="{FF2B5EF4-FFF2-40B4-BE49-F238E27FC236}">
                  <a16:creationId xmlns:a16="http://schemas.microsoft.com/office/drawing/2014/main" id="{EE55B613-1B41-4FED-AB3F-40EDE671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52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28020" name="Oval 5">
              <a:extLst>
                <a:ext uri="{FF2B5EF4-FFF2-40B4-BE49-F238E27FC236}">
                  <a16:creationId xmlns:a16="http://schemas.microsoft.com/office/drawing/2014/main" id="{152D503C-A1BB-4568-A3BF-0E2E5B76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21" name="Oval 6">
              <a:extLst>
                <a:ext uri="{FF2B5EF4-FFF2-40B4-BE49-F238E27FC236}">
                  <a16:creationId xmlns:a16="http://schemas.microsoft.com/office/drawing/2014/main" id="{3467475C-8817-4423-9CF0-B98EFD7A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0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22" name="Oval 7">
              <a:extLst>
                <a:ext uri="{FF2B5EF4-FFF2-40B4-BE49-F238E27FC236}">
                  <a16:creationId xmlns:a16="http://schemas.microsoft.com/office/drawing/2014/main" id="{34518FA2-AD76-4E25-BC20-FC9A1549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20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23" name="Oval 8">
              <a:extLst>
                <a:ext uri="{FF2B5EF4-FFF2-40B4-BE49-F238E27FC236}">
                  <a16:creationId xmlns:a16="http://schemas.microsoft.com/office/drawing/2014/main" id="{71C88C2F-87DA-4FC4-AE17-0AA97984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24" name="Oval 9">
              <a:extLst>
                <a:ext uri="{FF2B5EF4-FFF2-40B4-BE49-F238E27FC236}">
                  <a16:creationId xmlns:a16="http://schemas.microsoft.com/office/drawing/2014/main" id="{565501D8-F56C-41AF-8D3E-E55B418B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25" name="Oval 10">
              <a:extLst>
                <a:ext uri="{FF2B5EF4-FFF2-40B4-BE49-F238E27FC236}">
                  <a16:creationId xmlns:a16="http://schemas.microsoft.com/office/drawing/2014/main" id="{D56CBC84-1A66-46C7-A3D0-F21FCCB44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60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26" name="Text Box 11">
              <a:extLst>
                <a:ext uri="{FF2B5EF4-FFF2-40B4-BE49-F238E27FC236}">
                  <a16:creationId xmlns:a16="http://schemas.microsoft.com/office/drawing/2014/main" id="{AC4EC297-AE12-4A08-A0BB-99E73362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28027" name="Text Box 12">
              <a:extLst>
                <a:ext uri="{FF2B5EF4-FFF2-40B4-BE49-F238E27FC236}">
                  <a16:creationId xmlns:a16="http://schemas.microsoft.com/office/drawing/2014/main" id="{EEE0996A-2CA3-43C4-BF0E-2511E56D5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72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28028" name="Text Box 13">
              <a:extLst>
                <a:ext uri="{FF2B5EF4-FFF2-40B4-BE49-F238E27FC236}">
                  <a16:creationId xmlns:a16="http://schemas.microsoft.com/office/drawing/2014/main" id="{029D5B1D-13FF-4E38-9916-45A679D3F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28029" name="Text Box 14">
              <a:extLst>
                <a:ext uri="{FF2B5EF4-FFF2-40B4-BE49-F238E27FC236}">
                  <a16:creationId xmlns:a16="http://schemas.microsoft.com/office/drawing/2014/main" id="{397A90A1-3C74-4442-8C56-96E38B4D8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592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28030" name="Text Box 15">
              <a:extLst>
                <a:ext uri="{FF2B5EF4-FFF2-40B4-BE49-F238E27FC236}">
                  <a16:creationId xmlns:a16="http://schemas.microsoft.com/office/drawing/2014/main" id="{D664252F-85C5-4DE1-A7A6-7F7C62536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92"/>
              <a:ext cx="3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28031" name="Text Box 16">
              <a:extLst>
                <a:ext uri="{FF2B5EF4-FFF2-40B4-BE49-F238E27FC236}">
                  <a16:creationId xmlns:a16="http://schemas.microsoft.com/office/drawing/2014/main" id="{05858578-C064-46C3-82CF-D0AD789CC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12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G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28032" name="Line 17">
              <a:extLst>
                <a:ext uri="{FF2B5EF4-FFF2-40B4-BE49-F238E27FC236}">
                  <a16:creationId xmlns:a16="http://schemas.microsoft.com/office/drawing/2014/main" id="{FFC15863-1524-4568-9618-B130D6CEC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3" name="Line 18">
              <a:extLst>
                <a:ext uri="{FF2B5EF4-FFF2-40B4-BE49-F238E27FC236}">
                  <a16:creationId xmlns:a16="http://schemas.microsoft.com/office/drawing/2014/main" id="{9EDE5E7B-2EBF-4150-A4DD-9AD02857E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36"/>
              <a:ext cx="384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4" name="Line 19">
              <a:extLst>
                <a:ext uri="{FF2B5EF4-FFF2-40B4-BE49-F238E27FC236}">
                  <a16:creationId xmlns:a16="http://schemas.microsoft.com/office/drawing/2014/main" id="{9448C97C-2351-4F6B-8A32-368461F47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536"/>
              <a:ext cx="48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5" name="Line 20">
              <a:extLst>
                <a:ext uri="{FF2B5EF4-FFF2-40B4-BE49-F238E27FC236}">
                  <a16:creationId xmlns:a16="http://schemas.microsoft.com/office/drawing/2014/main" id="{EC6B3C4E-6D39-430C-A0BA-1FB5122D1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56"/>
              <a:ext cx="96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6" name="Line 21">
              <a:extLst>
                <a:ext uri="{FF2B5EF4-FFF2-40B4-BE49-F238E27FC236}">
                  <a16:creationId xmlns:a16="http://schemas.microsoft.com/office/drawing/2014/main" id="{733AC9CD-872C-4C39-9CFC-AC567F411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192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37" name="Line 22">
              <a:extLst>
                <a:ext uri="{FF2B5EF4-FFF2-40B4-BE49-F238E27FC236}">
                  <a16:creationId xmlns:a16="http://schemas.microsoft.com/office/drawing/2014/main" id="{D0FB0313-7EDE-40B2-A419-E5BD05C8B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EFF80F10-F5F1-4FDD-B76B-1A8FFE6D160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954213"/>
            <a:ext cx="2971800" cy="4832350"/>
            <a:chOff x="2688" y="1022"/>
            <a:chExt cx="1872" cy="3044"/>
          </a:xfrm>
        </p:grpSpPr>
        <p:sp>
          <p:nvSpPr>
            <p:cNvPr id="128009" name="Text Box 23">
              <a:extLst>
                <a:ext uri="{FF2B5EF4-FFF2-40B4-BE49-F238E27FC236}">
                  <a16:creationId xmlns:a16="http://schemas.microsoft.com/office/drawing/2014/main" id="{A7F774D7-D76E-4F1A-A09C-295FD191E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22"/>
              <a:ext cx="994" cy="3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0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A</a:t>
              </a:r>
              <a:endParaRPr lang="en-US" altLang="zh-CN" sz="4400" dirty="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1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b="1" dirty="0">
                  <a:solidFill>
                    <a:srgbClr val="333333"/>
                  </a:solidFill>
                </a:rPr>
                <a:t>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B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2  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C</a:t>
              </a:r>
              <a:r>
                <a:rPr lang="en-US" altLang="zh-CN" sz="4400" dirty="0">
                  <a:solidFill>
                    <a:srgbClr val="333333"/>
                  </a:solidFill>
                </a:rPr>
                <a:t> </a:t>
              </a:r>
              <a:r>
                <a:rPr lang="en-US" altLang="zh-CN" sz="4400" dirty="0">
                  <a:solidFill>
                    <a:srgbClr val="0000FF"/>
                  </a:solidFill>
                </a:rPr>
                <a:t>  </a:t>
              </a:r>
              <a:endParaRPr lang="en-US" altLang="zh-CN" sz="4400" dirty="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3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D</a:t>
              </a:r>
              <a:r>
                <a:rPr lang="en-US" altLang="zh-CN" sz="4400" dirty="0">
                  <a:solidFill>
                    <a:srgbClr val="333333"/>
                  </a:solidFill>
                </a:rPr>
                <a:t> </a:t>
              </a:r>
              <a:r>
                <a:rPr lang="en-US" altLang="zh-CN" sz="4400" dirty="0">
                  <a:solidFill>
                    <a:srgbClr val="0000FF"/>
                  </a:solidFill>
                </a:rPr>
                <a:t> </a:t>
              </a:r>
              <a:endParaRPr lang="en-US" altLang="zh-CN" sz="4400" dirty="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4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E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dirty="0">
                  <a:solidFill>
                    <a:srgbClr val="0000FF"/>
                  </a:solidFill>
                </a:rPr>
                <a:t> </a:t>
              </a:r>
              <a:endParaRPr lang="en-US" altLang="zh-CN" sz="4400" dirty="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5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F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6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G</a:t>
              </a:r>
              <a:r>
                <a:rPr lang="en-US" altLang="zh-CN" sz="4400" dirty="0">
                  <a:solidFill>
                    <a:srgbClr val="333333"/>
                  </a:solidFill>
                </a:rPr>
                <a:t> 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128010" name="Rectangle 25">
              <a:extLst>
                <a:ext uri="{FF2B5EF4-FFF2-40B4-BE49-F238E27FC236}">
                  <a16:creationId xmlns:a16="http://schemas.microsoft.com/office/drawing/2014/main" id="{93984AEF-42AB-4015-AE8B-6F452DD8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56"/>
              <a:ext cx="1488" cy="297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28011" name="Line 26">
              <a:extLst>
                <a:ext uri="{FF2B5EF4-FFF2-40B4-BE49-F238E27FC236}">
                  <a16:creationId xmlns:a16="http://schemas.microsoft.com/office/drawing/2014/main" id="{70BFF80E-CA01-4051-A65F-99261B0B0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440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2" name="Line 27">
              <a:extLst>
                <a:ext uri="{FF2B5EF4-FFF2-40B4-BE49-F238E27FC236}">
                  <a16:creationId xmlns:a16="http://schemas.microsoft.com/office/drawing/2014/main" id="{38963DE6-3A5F-415E-8551-EE113B002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72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3" name="Line 28">
              <a:extLst>
                <a:ext uri="{FF2B5EF4-FFF2-40B4-BE49-F238E27FC236}">
                  <a16:creationId xmlns:a16="http://schemas.microsoft.com/office/drawing/2014/main" id="{C273C1F3-9746-4FC7-B168-8D41630F8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4" name="Line 29">
              <a:extLst>
                <a:ext uri="{FF2B5EF4-FFF2-40B4-BE49-F238E27FC236}">
                  <a16:creationId xmlns:a16="http://schemas.microsoft.com/office/drawing/2014/main" id="{619ED996-69D8-4B0A-84BC-1B9012B17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36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5" name="Line 30">
              <a:extLst>
                <a:ext uri="{FF2B5EF4-FFF2-40B4-BE49-F238E27FC236}">
                  <a16:creationId xmlns:a16="http://schemas.microsoft.com/office/drawing/2014/main" id="{5A154BF3-73C7-4907-BB0B-A5F5F80B1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6" name="Line 31">
              <a:extLst>
                <a:ext uri="{FF2B5EF4-FFF2-40B4-BE49-F238E27FC236}">
                  <a16:creationId xmlns:a16="http://schemas.microsoft.com/office/drawing/2014/main" id="{F4739D4D-B900-4F5E-BD5C-BF29D038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600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17" name="Line 32">
              <a:extLst>
                <a:ext uri="{FF2B5EF4-FFF2-40B4-BE49-F238E27FC236}">
                  <a16:creationId xmlns:a16="http://schemas.microsoft.com/office/drawing/2014/main" id="{53B8B96B-6EB7-4246-B548-288ADE2CE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1056"/>
              <a:ext cx="0" cy="29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1825" name="Text Box 33">
            <a:extLst>
              <a:ext uri="{FF2B5EF4-FFF2-40B4-BE49-F238E27FC236}">
                <a16:creationId xmlns:a16="http://schemas.microsoft.com/office/drawing/2014/main" id="{729AC88B-DD5E-44F9-881B-E779071E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1198563"/>
            <a:ext cx="2492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990033"/>
                </a:solidFill>
              </a:rPr>
              <a:t>data   parent</a:t>
            </a:r>
            <a:endParaRPr lang="en-US" altLang="zh-CN" sz="2400" dirty="0">
              <a:solidFill>
                <a:srgbClr val="990033"/>
              </a:solidFill>
            </a:endParaRPr>
          </a:p>
        </p:txBody>
      </p:sp>
      <p:sp>
        <p:nvSpPr>
          <p:cNvPr id="128005" name="Text Box 35">
            <a:extLst>
              <a:ext uri="{FF2B5EF4-FFF2-40B4-BE49-F238E27FC236}">
                <a16:creationId xmlns:a16="http://schemas.microsoft.com/office/drawing/2014/main" id="{B0ACCDA6-E325-4A5F-8740-63ADC8DE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00522"/>
            <a:ext cx="38619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b="1" dirty="0">
                <a:solidFill>
                  <a:srgbClr val="0000FF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400" b="1" dirty="0">
                <a:solidFill>
                  <a:srgbClr val="0000FF"/>
                </a:solidFill>
                <a:ea typeface="隶书" panose="02010509060101010101" pitchFamily="49" charset="-122"/>
              </a:rPr>
              <a:t>、双亲表示法</a:t>
            </a:r>
            <a:endParaRPr lang="en-US" altLang="zh-CN" sz="4400" dirty="0">
              <a:solidFill>
                <a:srgbClr val="333333"/>
              </a:solidFill>
            </a:endParaRPr>
          </a:p>
        </p:txBody>
      </p:sp>
      <p:sp>
        <p:nvSpPr>
          <p:cNvPr id="39" name="AutoShape 19">
            <a:extLst>
              <a:ext uri="{FF2B5EF4-FFF2-40B4-BE49-F238E27FC236}">
                <a16:creationId xmlns:a16="http://schemas.microsoft.com/office/drawing/2014/main" id="{8B8254DE-EF6E-4D52-AD1D-EDF66593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9" y="3597276"/>
            <a:ext cx="720725" cy="360363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3600">
              <a:solidFill>
                <a:srgbClr val="A9BDA9"/>
              </a:solidFill>
              <a:latin typeface="Consolas" pitchFamily="49" charset="0"/>
              <a:ea typeface="宋体"/>
              <a:cs typeface="Consolas" pitchFamily="49" charset="0"/>
            </a:endParaRPr>
          </a:p>
        </p:txBody>
      </p:sp>
      <p:sp>
        <p:nvSpPr>
          <p:cNvPr id="40" name="Text Box 23">
            <a:extLst>
              <a:ext uri="{FF2B5EF4-FFF2-40B4-BE49-F238E27FC236}">
                <a16:creationId xmlns:a16="http://schemas.microsoft.com/office/drawing/2014/main" id="{A7F774D7-D76E-4F1A-A09C-295FD191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90" y="1970982"/>
            <a:ext cx="65434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dirty="0">
                <a:solidFill>
                  <a:srgbClr val="CC0000"/>
                </a:solidFill>
              </a:rPr>
              <a:t>-1</a:t>
            </a:r>
            <a:endParaRPr lang="en-US" altLang="zh-CN" sz="44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0</a:t>
            </a:r>
            <a:endParaRPr lang="en-US" altLang="zh-CN" sz="44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0</a:t>
            </a:r>
            <a:endParaRPr lang="en-US" altLang="zh-CN" sz="44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0</a:t>
            </a:r>
            <a:endParaRPr lang="en-US" altLang="zh-CN" sz="44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 </a:t>
            </a:r>
            <a:endParaRPr lang="en-US" altLang="zh-CN" sz="44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</a:t>
            </a:r>
            <a:endParaRPr lang="en-US" altLang="zh-CN" sz="4400" dirty="0">
              <a:solidFill>
                <a:srgbClr val="333333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5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>
            <a:extLst>
              <a:ext uri="{FF2B5EF4-FFF2-40B4-BE49-F238E27FC236}">
                <a16:creationId xmlns:a16="http://schemas.microsoft.com/office/drawing/2014/main" id="{13341002-C58E-4DCA-B34C-B927704BE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"/>
            <a:ext cx="6934200" cy="1555750"/>
          </a:xfrm>
          <a:prstGeom prst="rect">
            <a:avLst/>
          </a:prstGeom>
          <a:solidFill>
            <a:srgbClr val="FBE2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zh-CN" altLang="en-US" sz="4800" b="1">
                <a:solidFill>
                  <a:srgbClr val="CC3300"/>
                </a:solidFill>
                <a:ea typeface="隶书" panose="02010509060101010101" pitchFamily="49" charset="-122"/>
              </a:rPr>
              <a:t>树的遍历和二叉树遍历的对应关系 ？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C71C0955-F09C-462B-ACB5-CEFF5BBC4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3565526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3333CC"/>
                </a:solidFill>
                <a:ea typeface="楷体_GB2312" pitchFamily="49" charset="-122"/>
              </a:rPr>
              <a:t>先根遍历</a:t>
            </a:r>
            <a:endParaRPr lang="zh-CN" altLang="en-US" sz="2400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1B3DCE22-8827-4EAC-AE09-92E52423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724401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</a:rPr>
              <a:t>后</a:t>
            </a:r>
            <a:r>
              <a:rPr lang="zh-CN" altLang="en-US" sz="4000" dirty="0">
                <a:solidFill>
                  <a:srgbClr val="3333CC"/>
                </a:solidFill>
                <a:ea typeface="楷体_GB2312" pitchFamily="49" charset="-122"/>
              </a:rPr>
              <a:t>根遍历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E12CB24C-980E-4A83-B3BE-D6D023AD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2422526"/>
            <a:ext cx="696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3333CC"/>
                </a:solidFill>
                <a:ea typeface="楷体_GB2312" pitchFamily="49" charset="-122"/>
              </a:rPr>
              <a:t>树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CB2CB4BF-C935-4AD5-B1C9-E88DB6D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4" y="2422526"/>
            <a:ext cx="1722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>
                <a:solidFill>
                  <a:srgbClr val="990000"/>
                </a:solidFill>
                <a:ea typeface="楷体_GB2312" pitchFamily="49" charset="-122"/>
              </a:rPr>
              <a:t>二叉树</a:t>
            </a:r>
            <a:endParaRPr lang="zh-CN" altLang="en-US" sz="400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36200" name="Rectangle 8">
            <a:extLst>
              <a:ext uri="{FF2B5EF4-FFF2-40B4-BE49-F238E27FC236}">
                <a16:creationId xmlns:a16="http://schemas.microsoft.com/office/drawing/2014/main" id="{92047411-E69D-4D91-888C-7844DAFAE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422526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>
                <a:solidFill>
                  <a:srgbClr val="578963"/>
                </a:solidFill>
                <a:ea typeface="楷体_GB2312" pitchFamily="49" charset="-122"/>
              </a:rPr>
              <a:t>森林</a:t>
            </a:r>
            <a:endParaRPr lang="zh-CN" altLang="en-US" sz="400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36201" name="Text Box 9">
            <a:extLst>
              <a:ext uri="{FF2B5EF4-FFF2-40B4-BE49-F238E27FC236}">
                <a16:creationId xmlns:a16="http://schemas.microsoft.com/office/drawing/2014/main" id="{7013EE3B-052C-4D8A-9174-0ACDA7CF0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65526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>
                <a:solidFill>
                  <a:srgbClr val="578963"/>
                </a:solidFill>
                <a:ea typeface="楷体_GB2312" pitchFamily="49" charset="-122"/>
              </a:rPr>
              <a:t>先序遍历</a:t>
            </a:r>
            <a:endParaRPr lang="zh-CN" altLang="en-US" sz="240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6202" name="Text Box 10">
            <a:extLst>
              <a:ext uri="{FF2B5EF4-FFF2-40B4-BE49-F238E27FC236}">
                <a16:creationId xmlns:a16="http://schemas.microsoft.com/office/drawing/2014/main" id="{0C0DCC53-72E0-40B5-9ACE-31C5DD00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65526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>
                <a:solidFill>
                  <a:srgbClr val="990000"/>
                </a:solidFill>
                <a:ea typeface="楷体_GB2312" pitchFamily="49" charset="-122"/>
              </a:rPr>
              <a:t>先序遍历</a:t>
            </a:r>
            <a:endParaRPr lang="zh-CN" altLang="en-US" sz="240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DB62C283-42E7-4F72-9761-27917894E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08526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>
                <a:solidFill>
                  <a:srgbClr val="578963"/>
                </a:solidFill>
                <a:ea typeface="楷体_GB2312" pitchFamily="49" charset="-122"/>
              </a:rPr>
              <a:t>中序遍历</a:t>
            </a:r>
            <a:endParaRPr lang="zh-CN" altLang="en-US" sz="240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6204" name="Text Box 12">
            <a:extLst>
              <a:ext uri="{FF2B5EF4-FFF2-40B4-BE49-F238E27FC236}">
                <a16:creationId xmlns:a16="http://schemas.microsoft.com/office/drawing/2014/main" id="{98B79BE9-6545-4D11-AF13-4E3D52AA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4708526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中序遍历</a:t>
            </a:r>
            <a:endParaRPr lang="zh-CN" altLang="en-US" sz="2400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D32A6DD-D85A-9BAA-3CC2-02CF10F3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45" y="355733"/>
            <a:ext cx="9605558" cy="166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例：若将一棵树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T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转化为对应的二叉树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，则下列对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的遍历中，其遍历序列与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的后根遍历序列相同的是（ ）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A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．先序遍历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．中序遍历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．后序遍历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．按层遍历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5DA98B-77CB-E05F-CFC0-08D47E5D6C3D}"/>
              </a:ext>
            </a:extLst>
          </p:cNvPr>
          <p:cNvSpPr txBox="1"/>
          <p:nvPr/>
        </p:nvSpPr>
        <p:spPr>
          <a:xfrm>
            <a:off x="6207599" y="1047507"/>
            <a:ext cx="47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F97167-8B39-C79A-7678-CA5431E0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45" y="2463594"/>
            <a:ext cx="9605558" cy="2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例：已知森林</a:t>
            </a:r>
            <a:r>
              <a:rPr lang="en-US" altLang="zh-CN" sz="2400" dirty="0">
                <a:solidFill>
                  <a:srgbClr val="0000FF"/>
                </a:solidFill>
                <a:latin typeface="宋体"/>
                <a:ea typeface="宋体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及与之对应的二叉树</a:t>
            </a:r>
            <a:r>
              <a:rPr lang="en-US" altLang="zh-CN" sz="2400" dirty="0">
                <a:solidFill>
                  <a:srgbClr val="0000FF"/>
                </a:solidFill>
                <a:latin typeface="宋体"/>
                <a:ea typeface="宋体"/>
              </a:rPr>
              <a:t>T ,</a:t>
            </a: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若</a:t>
            </a:r>
            <a:r>
              <a:rPr lang="en-US" altLang="zh-CN" sz="2400" dirty="0">
                <a:solidFill>
                  <a:srgbClr val="0000FF"/>
                </a:solidFill>
                <a:latin typeface="宋体"/>
                <a:ea typeface="宋体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的先根遍历序列是</a:t>
            </a:r>
            <a:r>
              <a:rPr lang="en-US" altLang="zh-CN" sz="2400" dirty="0" err="1">
                <a:solidFill>
                  <a:srgbClr val="0000FF"/>
                </a:solidFill>
                <a:latin typeface="宋体"/>
                <a:ea typeface="宋体"/>
              </a:rPr>
              <a:t>abcdef</a:t>
            </a: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，中根遍历序列是</a:t>
            </a:r>
            <a:r>
              <a:rPr lang="en-US" altLang="zh-CN" sz="2400" dirty="0" err="1">
                <a:solidFill>
                  <a:srgbClr val="0000FF"/>
                </a:solidFill>
                <a:latin typeface="宋体"/>
                <a:ea typeface="宋体"/>
              </a:rPr>
              <a:t>badfec</a:t>
            </a:r>
            <a:r>
              <a:rPr lang="en-US" altLang="zh-CN" sz="2400" dirty="0">
                <a:solidFill>
                  <a:srgbClr val="0000FF"/>
                </a:solidFill>
                <a:latin typeface="宋体"/>
                <a:ea typeface="宋体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则</a:t>
            </a:r>
            <a:r>
              <a:rPr lang="en-US" altLang="zh-CN" sz="2400" dirty="0">
                <a:solidFill>
                  <a:srgbClr val="0000FF"/>
                </a:solidFill>
                <a:latin typeface="宋体"/>
                <a:ea typeface="宋体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的后根遍历序列是（  </a:t>
            </a:r>
            <a:r>
              <a:rPr lang="en-US" altLang="zh-CN" sz="2400" dirty="0">
                <a:solidFill>
                  <a:srgbClr val="0000FF"/>
                </a:solidFill>
                <a:latin typeface="宋体"/>
                <a:ea typeface="宋体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宋体"/>
                <a:ea typeface="宋体"/>
              </a:rPr>
              <a:t>）。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AutoNum type="alphaUcPeriod"/>
            </a:pPr>
            <a:r>
              <a:rPr lang="en-US" altLang="zh-CN" sz="2000" dirty="0">
                <a:solidFill>
                  <a:srgbClr val="0000FF"/>
                </a:solidFill>
                <a:latin typeface="宋体"/>
                <a:ea typeface="宋体"/>
              </a:rPr>
              <a:t>b ,a ,d ,</a:t>
            </a:r>
            <a:r>
              <a:rPr lang="en-US" altLang="zh-CN" sz="2000" dirty="0" err="1">
                <a:solidFill>
                  <a:srgbClr val="0000FF"/>
                </a:solidFill>
                <a:latin typeface="宋体"/>
                <a:ea typeface="宋体"/>
              </a:rPr>
              <a:t>f,e</a:t>
            </a:r>
            <a:r>
              <a:rPr lang="en-US" altLang="zh-CN" sz="2000" dirty="0">
                <a:solidFill>
                  <a:srgbClr val="0000FF"/>
                </a:solidFill>
                <a:latin typeface="宋体"/>
                <a:ea typeface="宋体"/>
              </a:rPr>
              <a:t> ,c          B. b, d ,</a:t>
            </a:r>
            <a:r>
              <a:rPr lang="en-US" altLang="zh-CN" sz="2000" dirty="0" err="1">
                <a:solidFill>
                  <a:srgbClr val="0000FF"/>
                </a:solidFill>
                <a:latin typeface="宋体"/>
                <a:ea typeface="宋体"/>
              </a:rPr>
              <a:t>f,e</a:t>
            </a:r>
            <a:r>
              <a:rPr lang="en-US" altLang="zh-CN" sz="2000" dirty="0">
                <a:solidFill>
                  <a:srgbClr val="0000FF"/>
                </a:solidFill>
                <a:latin typeface="宋体"/>
                <a:ea typeface="宋体"/>
              </a:rPr>
              <a:t> ,c ,a       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AutoNum type="alphaUcPeriod"/>
            </a:pPr>
            <a:r>
              <a:rPr lang="en-US" altLang="zh-CN" sz="2000" dirty="0">
                <a:solidFill>
                  <a:srgbClr val="0000FF"/>
                </a:solidFill>
                <a:latin typeface="宋体"/>
                <a:ea typeface="宋体"/>
              </a:rPr>
              <a:t>C. </a:t>
            </a:r>
            <a:r>
              <a:rPr lang="en-US" altLang="zh-CN" sz="2000" dirty="0" err="1">
                <a:solidFill>
                  <a:srgbClr val="0000FF"/>
                </a:solidFill>
                <a:latin typeface="宋体"/>
                <a:ea typeface="宋体"/>
              </a:rPr>
              <a:t>b,f</a:t>
            </a:r>
            <a:r>
              <a:rPr lang="en-US" altLang="zh-CN" sz="2000" dirty="0">
                <a:solidFill>
                  <a:srgbClr val="0000FF"/>
                </a:solidFill>
                <a:latin typeface="宋体"/>
                <a:ea typeface="宋体"/>
              </a:rPr>
              <a:t>, e, d, c, a       D. f</a:t>
            </a:r>
            <a:r>
              <a:rPr lang="zh-CN" altLang="en-US" sz="2000" dirty="0">
                <a:solidFill>
                  <a:srgbClr val="0000FF"/>
                </a:solidFill>
                <a:latin typeface="宋体"/>
                <a:ea typeface="宋体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宋体"/>
                <a:ea typeface="宋体"/>
              </a:rPr>
              <a:t>e, d, c, b, 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A5F1C4-C116-431F-6F95-9B78A251FDE8}"/>
              </a:ext>
            </a:extLst>
          </p:cNvPr>
          <p:cNvSpPr txBox="1"/>
          <p:nvPr/>
        </p:nvSpPr>
        <p:spPr>
          <a:xfrm>
            <a:off x="7331719" y="3153127"/>
            <a:ext cx="61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7074E-49D1-337B-1E11-CBA94DCC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45" y="4830179"/>
            <a:ext cx="9547103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zh-CN" altLang="en-US" sz="2000" noProof="0" dirty="0">
                <a:solidFill>
                  <a:srgbClr val="0000FF"/>
                </a:solidFill>
                <a:latin typeface="宋体"/>
                <a:ea typeface="宋体"/>
              </a:rPr>
              <a:t>解析：</a:t>
            </a:r>
            <a:r>
              <a:rPr lang="en-US" altLang="zh-CN" sz="2000" noProof="0" dirty="0">
                <a:solidFill>
                  <a:srgbClr val="0000FF"/>
                </a:solidFill>
                <a:latin typeface="宋体"/>
                <a:ea typeface="宋体"/>
              </a:rPr>
              <a:t>T</a:t>
            </a:r>
            <a:r>
              <a:rPr lang="zh-CN" altLang="en-US" sz="2000" noProof="0" dirty="0">
                <a:solidFill>
                  <a:srgbClr val="0000FF"/>
                </a:solidFill>
                <a:latin typeface="宋体"/>
                <a:ea typeface="宋体"/>
              </a:rPr>
              <a:t>的先根对应</a:t>
            </a:r>
            <a:r>
              <a:rPr lang="en-US" altLang="zh-CN" sz="2000" noProof="0" dirty="0">
                <a:solidFill>
                  <a:srgbClr val="0000FF"/>
                </a:solidFill>
                <a:latin typeface="宋体"/>
                <a:ea typeface="宋体"/>
              </a:rPr>
              <a:t>F</a:t>
            </a:r>
            <a:r>
              <a:rPr lang="zh-CN" altLang="en-US" sz="2000" noProof="0" dirty="0">
                <a:solidFill>
                  <a:srgbClr val="0000FF"/>
                </a:solidFill>
                <a:latin typeface="宋体"/>
                <a:ea typeface="宋体"/>
              </a:rPr>
              <a:t>的先根，</a:t>
            </a:r>
            <a:r>
              <a:rPr lang="en-US" altLang="zh-CN" sz="2000" noProof="0" dirty="0">
                <a:solidFill>
                  <a:srgbClr val="0000FF"/>
                </a:solidFill>
                <a:latin typeface="宋体"/>
                <a:ea typeface="宋体"/>
              </a:rPr>
              <a:t>T</a:t>
            </a:r>
            <a:r>
              <a:rPr lang="zh-CN" altLang="en-US" sz="2000" noProof="0" dirty="0">
                <a:solidFill>
                  <a:srgbClr val="0000FF"/>
                </a:solidFill>
                <a:latin typeface="宋体"/>
                <a:ea typeface="宋体"/>
              </a:rPr>
              <a:t>的中根对应</a:t>
            </a:r>
            <a:r>
              <a:rPr lang="en-US" altLang="zh-CN" sz="2000" noProof="0" dirty="0">
                <a:solidFill>
                  <a:srgbClr val="0000FF"/>
                </a:solidFill>
                <a:latin typeface="宋体"/>
                <a:ea typeface="宋体"/>
              </a:rPr>
              <a:t>F</a:t>
            </a:r>
            <a:r>
              <a:rPr lang="zh-CN" altLang="en-US" sz="2000" noProof="0" dirty="0">
                <a:solidFill>
                  <a:srgbClr val="0000FF"/>
                </a:solidFill>
                <a:latin typeface="宋体"/>
                <a:ea typeface="宋体"/>
              </a:rPr>
              <a:t>的中根，则根据</a:t>
            </a:r>
            <a:r>
              <a:rPr lang="en-US" altLang="zh-CN" sz="2000" noProof="0" dirty="0">
                <a:solidFill>
                  <a:srgbClr val="0000FF"/>
                </a:solidFill>
                <a:latin typeface="宋体"/>
                <a:ea typeface="宋体"/>
              </a:rPr>
              <a:t>T</a:t>
            </a:r>
            <a:r>
              <a:rPr lang="zh-CN" altLang="en-US" sz="2000" noProof="0" dirty="0">
                <a:solidFill>
                  <a:srgbClr val="0000FF"/>
                </a:solidFill>
                <a:latin typeface="宋体"/>
                <a:ea typeface="宋体"/>
              </a:rPr>
              <a:t>的先根和中根序列，可以重构</a:t>
            </a:r>
            <a:r>
              <a:rPr lang="en-US" altLang="zh-CN" sz="2000" noProof="0" dirty="0">
                <a:solidFill>
                  <a:srgbClr val="0000FF"/>
                </a:solidFill>
                <a:latin typeface="宋体"/>
                <a:ea typeface="宋体"/>
              </a:rPr>
              <a:t>T</a:t>
            </a:r>
            <a:r>
              <a:rPr lang="zh-CN" altLang="en-US" sz="2000" noProof="0" dirty="0">
                <a:solidFill>
                  <a:srgbClr val="0000FF"/>
                </a:solidFill>
                <a:latin typeface="宋体"/>
                <a:ea typeface="宋体"/>
              </a:rPr>
              <a:t>，进而得出后根序列。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7465296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>
            <a:extLst>
              <a:ext uri="{FF2B5EF4-FFF2-40B4-BE49-F238E27FC236}">
                <a16:creationId xmlns:a16="http://schemas.microsoft.com/office/drawing/2014/main" id="{5FA4A958-3318-48AA-B9AE-4FE8963E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565735"/>
            <a:ext cx="441659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  <a:ea typeface="+mn-ea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  <a:ea typeface="+mn-ea"/>
              </a:rPr>
              <a:t>PTNode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     Elem  data;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    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   parent;   // 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双亲位置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} </a:t>
            </a:r>
            <a:r>
              <a:rPr lang="en-US" altLang="zh-CN" sz="2000" dirty="0" err="1">
                <a:solidFill>
                  <a:srgbClr val="0000FF"/>
                </a:solidFill>
                <a:latin typeface="+mn-ea"/>
                <a:ea typeface="+mn-ea"/>
              </a:rPr>
              <a:t>PTNode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; </a:t>
            </a:r>
          </a:p>
        </p:txBody>
      </p:sp>
      <p:grpSp>
        <p:nvGrpSpPr>
          <p:cNvPr id="129027" name="Group 12">
            <a:extLst>
              <a:ext uri="{FF2B5EF4-FFF2-40B4-BE49-F238E27FC236}">
                <a16:creationId xmlns:a16="http://schemas.microsoft.com/office/drawing/2014/main" id="{22C5275B-BD76-42BF-BE33-887C8DF2ADE8}"/>
              </a:ext>
            </a:extLst>
          </p:cNvPr>
          <p:cNvGrpSpPr>
            <a:grpSpLocks/>
          </p:cNvGrpSpPr>
          <p:nvPr/>
        </p:nvGrpSpPr>
        <p:grpSpPr bwMode="auto">
          <a:xfrm>
            <a:off x="4576765" y="1537935"/>
            <a:ext cx="3200400" cy="584200"/>
            <a:chOff x="2208" y="1488"/>
            <a:chExt cx="2016" cy="368"/>
          </a:xfrm>
        </p:grpSpPr>
        <p:sp>
          <p:nvSpPr>
            <p:cNvPr id="129032" name="Text Box 5">
              <a:extLst>
                <a:ext uri="{FF2B5EF4-FFF2-40B4-BE49-F238E27FC236}">
                  <a16:creationId xmlns:a16="http://schemas.microsoft.com/office/drawing/2014/main" id="{2D525139-8FDC-4C8C-9B69-10738FC5A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88"/>
              <a:ext cx="2016" cy="36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  </a:t>
              </a:r>
              <a:r>
                <a:rPr lang="en-US" altLang="zh-CN" dirty="0">
                  <a:solidFill>
                    <a:srgbClr val="0000FF"/>
                  </a:solidFill>
                  <a:latin typeface="+mn-ea"/>
                  <a:ea typeface="+mn-ea"/>
                </a:rPr>
                <a:t>data</a:t>
              </a:r>
              <a:r>
                <a:rPr lang="en-US" altLang="zh-CN" b="1" dirty="0">
                  <a:solidFill>
                    <a:srgbClr val="990000"/>
                  </a:solidFill>
                </a:rPr>
                <a:t>       </a:t>
              </a:r>
              <a:r>
                <a:rPr lang="en-US" altLang="zh-CN" dirty="0">
                  <a:solidFill>
                    <a:srgbClr val="0000FF"/>
                  </a:solidFill>
                  <a:latin typeface="+mn-ea"/>
                  <a:ea typeface="+mn-ea"/>
                </a:rPr>
                <a:t>parent</a:t>
              </a:r>
            </a:p>
          </p:txBody>
        </p:sp>
        <p:sp>
          <p:nvSpPr>
            <p:cNvPr id="129033" name="Line 8">
              <a:extLst>
                <a:ext uri="{FF2B5EF4-FFF2-40B4-BE49-F238E27FC236}">
                  <a16:creationId xmlns:a16="http://schemas.microsoft.com/office/drawing/2014/main" id="{A91AEEE7-B8B1-4641-888A-BEA97C88E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488"/>
              <a:ext cx="1" cy="368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9028" name="Rectangle 9">
            <a:extLst>
              <a:ext uri="{FF2B5EF4-FFF2-40B4-BE49-F238E27FC236}">
                <a16:creationId xmlns:a16="http://schemas.microsoft.com/office/drawing/2014/main" id="{D98BA162-AD10-4F79-B1CF-CFC0CAEF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90" y="449155"/>
            <a:ext cx="5596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ea typeface="隶书" panose="02010509060101010101" pitchFamily="49" charset="-122"/>
              </a:rPr>
              <a:t>#define MAX_TREE_SIZE  100</a:t>
            </a:r>
          </a:p>
        </p:txBody>
      </p:sp>
      <p:sp>
        <p:nvSpPr>
          <p:cNvPr id="129029" name="Rectangle 10">
            <a:extLst>
              <a:ext uri="{FF2B5EF4-FFF2-40B4-BE49-F238E27FC236}">
                <a16:creationId xmlns:a16="http://schemas.microsoft.com/office/drawing/2014/main" id="{53062215-55C0-4DF0-A3FB-BC3E5818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472" y="1537935"/>
            <a:ext cx="1800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结点结构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CF3DE3C-D482-4F54-AD2A-C3A28D81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472" y="4743701"/>
            <a:ext cx="76226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0000FF"/>
                </a:solidFill>
                <a:latin typeface="+mn-ea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</a:rPr>
              <a:t>PTNode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 nodes [MAX_TREE_SIZE];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    r, n;      // </a:t>
            </a:r>
            <a:r>
              <a:rPr kumimoji="1" lang="zh-CN" altLang="en-US" sz="2000" dirty="0">
                <a:solidFill>
                  <a:srgbClr val="0000FF"/>
                </a:solidFill>
                <a:latin typeface="+mn-ea"/>
              </a:rPr>
              <a:t>附加信息：根结点的位置和结点个数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+mn-ea"/>
              </a:rPr>
              <a:t>   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} 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</a:rPr>
              <a:t>PTree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;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9" name="Text Box 29">
            <a:extLst>
              <a:ext uri="{FF2B5EF4-FFF2-40B4-BE49-F238E27FC236}">
                <a16:creationId xmlns:a16="http://schemas.microsoft.com/office/drawing/2014/main" id="{244B21AB-9AE2-490F-880B-EAC36A75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350" y="1306005"/>
            <a:ext cx="967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990033"/>
                </a:solidFill>
              </a:rPr>
              <a:t> </a:t>
            </a:r>
            <a:r>
              <a:rPr lang="en-US" altLang="zh-CN" sz="2400" b="1" dirty="0">
                <a:solidFill>
                  <a:srgbClr val="004C2B"/>
                </a:solidFill>
              </a:rPr>
              <a:t>Data</a:t>
            </a:r>
            <a:endParaRPr lang="en-US" altLang="zh-CN" sz="2400" b="1" dirty="0">
              <a:solidFill>
                <a:srgbClr val="990033"/>
              </a:solidFill>
            </a:endParaRPr>
          </a:p>
        </p:txBody>
      </p:sp>
      <p:grpSp>
        <p:nvGrpSpPr>
          <p:cNvPr id="130051" name="Group 77">
            <a:extLst>
              <a:ext uri="{FF2B5EF4-FFF2-40B4-BE49-F238E27FC236}">
                <a16:creationId xmlns:a16="http://schemas.microsoft.com/office/drawing/2014/main" id="{E473D1B7-A72E-45A2-938C-A11E90B769F3}"/>
              </a:ext>
            </a:extLst>
          </p:cNvPr>
          <p:cNvGrpSpPr>
            <a:grpSpLocks/>
          </p:cNvGrpSpPr>
          <p:nvPr/>
        </p:nvGrpSpPr>
        <p:grpSpPr bwMode="auto">
          <a:xfrm>
            <a:off x="1251487" y="1233513"/>
            <a:ext cx="2590800" cy="4114800"/>
            <a:chOff x="336" y="1056"/>
            <a:chExt cx="1632" cy="2592"/>
          </a:xfrm>
        </p:grpSpPr>
        <p:sp>
          <p:nvSpPr>
            <p:cNvPr id="130106" name="Oval 2">
              <a:extLst>
                <a:ext uri="{FF2B5EF4-FFF2-40B4-BE49-F238E27FC236}">
                  <a16:creationId xmlns:a16="http://schemas.microsoft.com/office/drawing/2014/main" id="{DA851541-4253-4E76-827B-81F5D673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04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107" name="Text Box 3">
              <a:extLst>
                <a:ext uri="{FF2B5EF4-FFF2-40B4-BE49-F238E27FC236}">
                  <a16:creationId xmlns:a16="http://schemas.microsoft.com/office/drawing/2014/main" id="{097E74C5-D0EF-48FD-8959-0BDCF25B4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056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333333"/>
                  </a:solidFill>
                </a:rPr>
                <a:t>A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130108" name="Oval 4">
              <a:extLst>
                <a:ext uri="{FF2B5EF4-FFF2-40B4-BE49-F238E27FC236}">
                  <a16:creationId xmlns:a16="http://schemas.microsoft.com/office/drawing/2014/main" id="{AFB7D46B-3E7D-4523-BBFA-585B558B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109" name="Oval 5">
              <a:extLst>
                <a:ext uri="{FF2B5EF4-FFF2-40B4-BE49-F238E27FC236}">
                  <a16:creationId xmlns:a16="http://schemas.microsoft.com/office/drawing/2014/main" id="{10A13CDC-57EB-4500-8D51-6827B27D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110" name="Oval 6">
              <a:extLst>
                <a:ext uri="{FF2B5EF4-FFF2-40B4-BE49-F238E27FC236}">
                  <a16:creationId xmlns:a16="http://schemas.microsoft.com/office/drawing/2014/main" id="{621A536D-E8FA-4B04-991B-719C2B1E4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111" name="Oval 7">
              <a:extLst>
                <a:ext uri="{FF2B5EF4-FFF2-40B4-BE49-F238E27FC236}">
                  <a16:creationId xmlns:a16="http://schemas.microsoft.com/office/drawing/2014/main" id="{F62678F8-75FA-49D6-9383-4E3A3CD75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9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112" name="Oval 8">
              <a:extLst>
                <a:ext uri="{FF2B5EF4-FFF2-40B4-BE49-F238E27FC236}">
                  <a16:creationId xmlns:a16="http://schemas.microsoft.com/office/drawing/2014/main" id="{36EFF1CE-041C-4464-BE3C-E0AAF4C7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9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113" name="Oval 9">
              <a:extLst>
                <a:ext uri="{FF2B5EF4-FFF2-40B4-BE49-F238E27FC236}">
                  <a16:creationId xmlns:a16="http://schemas.microsoft.com/office/drawing/2014/main" id="{F7FDBD51-8DD0-4F86-98F4-219C23E5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114" name="Text Box 10">
              <a:extLst>
                <a:ext uri="{FF2B5EF4-FFF2-40B4-BE49-F238E27FC236}">
                  <a16:creationId xmlns:a16="http://schemas.microsoft.com/office/drawing/2014/main" id="{8B3EF0C2-ED73-4592-94AC-1A4C9E58A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728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30115" name="Text Box 11">
              <a:extLst>
                <a:ext uri="{FF2B5EF4-FFF2-40B4-BE49-F238E27FC236}">
                  <a16:creationId xmlns:a16="http://schemas.microsoft.com/office/drawing/2014/main" id="{708482A1-1006-4BB8-A459-89953FF76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28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333333"/>
                  </a:solidFill>
                </a:rPr>
                <a:t>C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130116" name="Text Box 12">
              <a:extLst>
                <a:ext uri="{FF2B5EF4-FFF2-40B4-BE49-F238E27FC236}">
                  <a16:creationId xmlns:a16="http://schemas.microsoft.com/office/drawing/2014/main" id="{394F7590-E0C5-4718-B65E-198DCB6AA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728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30117" name="Text Box 13">
              <a:extLst>
                <a:ext uri="{FF2B5EF4-FFF2-40B4-BE49-F238E27FC236}">
                  <a16:creationId xmlns:a16="http://schemas.microsoft.com/office/drawing/2014/main" id="{018635B0-E372-4CD0-9E92-9DFE9AEBE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48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30118" name="Text Box 14">
              <a:extLst>
                <a:ext uri="{FF2B5EF4-FFF2-40B4-BE49-F238E27FC236}">
                  <a16:creationId xmlns:a16="http://schemas.microsoft.com/office/drawing/2014/main" id="{F60C9978-A99D-4D4A-972D-60057875A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48"/>
              <a:ext cx="3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30119" name="Text Box 15">
              <a:extLst>
                <a:ext uri="{FF2B5EF4-FFF2-40B4-BE49-F238E27FC236}">
                  <a16:creationId xmlns:a16="http://schemas.microsoft.com/office/drawing/2014/main" id="{53A740F3-6CAF-4512-BD67-3D137F1F7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G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30120" name="Line 16">
              <a:extLst>
                <a:ext uri="{FF2B5EF4-FFF2-40B4-BE49-F238E27FC236}">
                  <a16:creationId xmlns:a16="http://schemas.microsoft.com/office/drawing/2014/main" id="{6B995AC5-A19B-46E2-8DFC-DF7685F94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92"/>
              <a:ext cx="384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21" name="Line 17">
              <a:extLst>
                <a:ext uri="{FF2B5EF4-FFF2-40B4-BE49-F238E27FC236}">
                  <a16:creationId xmlns:a16="http://schemas.microsoft.com/office/drawing/2014/main" id="{856782E9-B156-49B0-B82B-456CCC515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392"/>
              <a:ext cx="48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22" name="Line 18">
              <a:extLst>
                <a:ext uri="{FF2B5EF4-FFF2-40B4-BE49-F238E27FC236}">
                  <a16:creationId xmlns:a16="http://schemas.microsoft.com/office/drawing/2014/main" id="{AA613F75-1224-457B-A07D-B32D4DAD0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12"/>
              <a:ext cx="9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23" name="Line 30">
              <a:extLst>
                <a:ext uri="{FF2B5EF4-FFF2-40B4-BE49-F238E27FC236}">
                  <a16:creationId xmlns:a16="http://schemas.microsoft.com/office/drawing/2014/main" id="{5C999534-C960-4019-BBFB-FB88CF54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24" name="Line 31">
              <a:extLst>
                <a:ext uri="{FF2B5EF4-FFF2-40B4-BE49-F238E27FC236}">
                  <a16:creationId xmlns:a16="http://schemas.microsoft.com/office/drawing/2014/main" id="{1A92FCFA-61EC-4CA2-B416-167F7F098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192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25" name="Line 32">
              <a:extLst>
                <a:ext uri="{FF2B5EF4-FFF2-40B4-BE49-F238E27FC236}">
                  <a16:creationId xmlns:a16="http://schemas.microsoft.com/office/drawing/2014/main" id="{9F5AD86A-727B-4C77-9320-FF760D839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1388FC4F-0A53-4D0C-8B78-8475A868E116}"/>
              </a:ext>
            </a:extLst>
          </p:cNvPr>
          <p:cNvGrpSpPr>
            <a:grpSpLocks/>
          </p:cNvGrpSpPr>
          <p:nvPr/>
        </p:nvGrpSpPr>
        <p:grpSpPr bwMode="auto">
          <a:xfrm>
            <a:off x="5709831" y="1752600"/>
            <a:ext cx="2362200" cy="4832350"/>
            <a:chOff x="2256" y="1104"/>
            <a:chExt cx="1488" cy="3044"/>
          </a:xfrm>
        </p:grpSpPr>
        <p:sp>
          <p:nvSpPr>
            <p:cNvPr id="130088" name="Text Box 19">
              <a:extLst>
                <a:ext uri="{FF2B5EF4-FFF2-40B4-BE49-F238E27FC236}">
                  <a16:creationId xmlns:a16="http://schemas.microsoft.com/office/drawing/2014/main" id="{DDA46025-F233-4241-8A3D-588E9A15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04"/>
              <a:ext cx="1291" cy="3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0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000" b="1" dirty="0">
                  <a:solidFill>
                    <a:srgbClr val="004C2B"/>
                  </a:solidFill>
                </a:rPr>
                <a:t>A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</a:t>
              </a:r>
              <a:r>
                <a:rPr lang="en-US" altLang="zh-CN" sz="4400" dirty="0">
                  <a:solidFill>
                    <a:srgbClr val="FFFFCC"/>
                  </a:solidFill>
                </a:rPr>
                <a:t>-1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1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B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</a:t>
              </a:r>
              <a:r>
                <a:rPr lang="en-US" altLang="zh-CN" sz="4400" dirty="0">
                  <a:solidFill>
                    <a:srgbClr val="CCFF33"/>
                  </a:solidFill>
                </a:rPr>
                <a:t> </a:t>
              </a:r>
              <a:r>
                <a:rPr lang="en-US" altLang="zh-CN" sz="4400" dirty="0">
                  <a:solidFill>
                    <a:srgbClr val="FFFFCC"/>
                  </a:solidFill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2  </a:t>
              </a:r>
              <a:r>
                <a:rPr lang="en-US" altLang="zh-CN" sz="4400" dirty="0">
                  <a:solidFill>
                    <a:srgbClr val="333333"/>
                  </a:solidFill>
                </a:rPr>
                <a:t>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C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</a:t>
              </a:r>
              <a:r>
                <a:rPr lang="en-US" altLang="zh-CN" sz="4400" dirty="0">
                  <a:solidFill>
                    <a:srgbClr val="0000FF"/>
                  </a:solidFill>
                </a:rPr>
                <a:t> </a:t>
              </a:r>
              <a:r>
                <a:rPr lang="en-US" altLang="zh-CN" sz="4400" dirty="0">
                  <a:solidFill>
                    <a:srgbClr val="FFFFCC"/>
                  </a:solidFill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3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D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</a:t>
              </a:r>
              <a:r>
                <a:rPr lang="en-US" altLang="zh-CN" sz="4400" dirty="0">
                  <a:solidFill>
                    <a:srgbClr val="0000FF"/>
                  </a:solidFill>
                </a:rPr>
                <a:t> </a:t>
              </a:r>
              <a:r>
                <a:rPr lang="en-US" altLang="zh-CN" sz="4400" dirty="0">
                  <a:solidFill>
                    <a:srgbClr val="FFFFCC"/>
                  </a:solidFill>
                </a:rPr>
                <a:t>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4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E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dirty="0">
                  <a:solidFill>
                    <a:srgbClr val="FFFFCC"/>
                  </a:solidFill>
                </a:rPr>
                <a:t>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5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F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dirty="0">
                  <a:solidFill>
                    <a:srgbClr val="FFFFCC"/>
                  </a:solidFill>
                </a:rPr>
                <a:t>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990033"/>
                  </a:solidFill>
                </a:rPr>
                <a:t>6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 </a:t>
              </a:r>
              <a:r>
                <a:rPr lang="en-US" altLang="zh-CN" sz="4400" b="1" dirty="0">
                  <a:solidFill>
                    <a:srgbClr val="004C2B"/>
                  </a:solidFill>
                </a:rPr>
                <a:t>G</a:t>
              </a:r>
              <a:r>
                <a:rPr lang="en-US" altLang="zh-CN" sz="4400" dirty="0">
                  <a:solidFill>
                    <a:srgbClr val="333333"/>
                  </a:solidFill>
                </a:rPr>
                <a:t>  </a:t>
              </a:r>
              <a:r>
                <a:rPr lang="en-US" altLang="zh-CN" sz="4400" dirty="0">
                  <a:solidFill>
                    <a:srgbClr val="FFFFCC"/>
                  </a:solidFill>
                </a:rPr>
                <a:t>4</a:t>
              </a:r>
              <a:endParaRPr lang="en-US" altLang="zh-CN" sz="2400" dirty="0">
                <a:solidFill>
                  <a:srgbClr val="FFFFCC"/>
                </a:solidFill>
              </a:endParaRPr>
            </a:p>
          </p:txBody>
        </p:sp>
        <p:sp>
          <p:nvSpPr>
            <p:cNvPr id="130089" name="Rectangle 21">
              <a:extLst>
                <a:ext uri="{FF2B5EF4-FFF2-40B4-BE49-F238E27FC236}">
                  <a16:creationId xmlns:a16="http://schemas.microsoft.com/office/drawing/2014/main" id="{AC9583DB-0A62-46EE-9DE1-A67539BDA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52"/>
              <a:ext cx="1200" cy="297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090" name="Line 22">
              <a:extLst>
                <a:ext uri="{FF2B5EF4-FFF2-40B4-BE49-F238E27FC236}">
                  <a16:creationId xmlns:a16="http://schemas.microsoft.com/office/drawing/2014/main" id="{44374923-A61C-4DB9-B603-97599849B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36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1" name="Line 23">
              <a:extLst>
                <a:ext uri="{FF2B5EF4-FFF2-40B4-BE49-F238E27FC236}">
                  <a16:creationId xmlns:a16="http://schemas.microsoft.com/office/drawing/2014/main" id="{230F602D-EBDB-429A-9C4B-B430FA59B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68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2" name="Line 24">
              <a:extLst>
                <a:ext uri="{FF2B5EF4-FFF2-40B4-BE49-F238E27FC236}">
                  <a16:creationId xmlns:a16="http://schemas.microsoft.com/office/drawing/2014/main" id="{C6276BBF-9B06-4011-8F61-B29612E8A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00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3" name="Line 25">
              <a:extLst>
                <a:ext uri="{FF2B5EF4-FFF2-40B4-BE49-F238E27FC236}">
                  <a16:creationId xmlns:a16="http://schemas.microsoft.com/office/drawing/2014/main" id="{B8FD9856-41EA-4B86-AEAB-E11D70B71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32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4" name="Line 26">
              <a:extLst>
                <a:ext uri="{FF2B5EF4-FFF2-40B4-BE49-F238E27FC236}">
                  <a16:creationId xmlns:a16="http://schemas.microsoft.com/office/drawing/2014/main" id="{2838B953-51FD-4708-A396-39C3B440D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64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5" name="Line 27">
              <a:extLst>
                <a:ext uri="{FF2B5EF4-FFF2-40B4-BE49-F238E27FC236}">
                  <a16:creationId xmlns:a16="http://schemas.microsoft.com/office/drawing/2014/main" id="{6E0FE32D-2E31-4010-AF3D-DC2DEF39A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96"/>
              <a:ext cx="1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6" name="Line 28">
              <a:extLst>
                <a:ext uri="{FF2B5EF4-FFF2-40B4-BE49-F238E27FC236}">
                  <a16:creationId xmlns:a16="http://schemas.microsoft.com/office/drawing/2014/main" id="{1D8D8D84-CCAC-4918-A098-B19A50D0F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9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7" name="Line 33">
              <a:extLst>
                <a:ext uri="{FF2B5EF4-FFF2-40B4-BE49-F238E27FC236}">
                  <a16:creationId xmlns:a16="http://schemas.microsoft.com/office/drawing/2014/main" id="{B88C6C05-E949-49B7-8152-7B5205DF9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52"/>
              <a:ext cx="0" cy="29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8" name="Line 56">
              <a:extLst>
                <a:ext uri="{FF2B5EF4-FFF2-40B4-BE49-F238E27FC236}">
                  <a16:creationId xmlns:a16="http://schemas.microsoft.com/office/drawing/2014/main" id="{C398B658-647E-4A20-A4BE-D21E889F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408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99" name="Line 57">
              <a:extLst>
                <a:ext uri="{FF2B5EF4-FFF2-40B4-BE49-F238E27FC236}">
                  <a16:creationId xmlns:a16="http://schemas.microsoft.com/office/drawing/2014/main" id="{74B63956-703C-4425-8F0C-E0F27AEED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08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00" name="Line 58">
              <a:extLst>
                <a:ext uri="{FF2B5EF4-FFF2-40B4-BE49-F238E27FC236}">
                  <a16:creationId xmlns:a16="http://schemas.microsoft.com/office/drawing/2014/main" id="{861A310C-03F8-4BF7-A6A8-80F7D4531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40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01" name="Line 59">
              <a:extLst>
                <a:ext uri="{FF2B5EF4-FFF2-40B4-BE49-F238E27FC236}">
                  <a16:creationId xmlns:a16="http://schemas.microsoft.com/office/drawing/2014/main" id="{3FEAFE81-D960-4F76-B7C8-FA333A857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840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02" name="Line 60">
              <a:extLst>
                <a:ext uri="{FF2B5EF4-FFF2-40B4-BE49-F238E27FC236}">
                  <a16:creationId xmlns:a16="http://schemas.microsoft.com/office/drawing/2014/main" id="{2FD93B1F-0586-4077-A124-3387C6276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544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03" name="Line 61">
              <a:extLst>
                <a:ext uri="{FF2B5EF4-FFF2-40B4-BE49-F238E27FC236}">
                  <a16:creationId xmlns:a16="http://schemas.microsoft.com/office/drawing/2014/main" id="{797A7D6B-8FF9-4E7A-BBBD-7798F653E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44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04" name="Line 62">
              <a:extLst>
                <a:ext uri="{FF2B5EF4-FFF2-40B4-BE49-F238E27FC236}">
                  <a16:creationId xmlns:a16="http://schemas.microsoft.com/office/drawing/2014/main" id="{FABBFCFF-BA18-43FE-88B4-54FA5F755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80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105" name="Line 63">
              <a:extLst>
                <a:ext uri="{FF2B5EF4-FFF2-40B4-BE49-F238E27FC236}">
                  <a16:creationId xmlns:a16="http://schemas.microsoft.com/office/drawing/2014/main" id="{3083401E-80F6-4CAD-AF5A-C8833C8CD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80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78">
            <a:extLst>
              <a:ext uri="{FF2B5EF4-FFF2-40B4-BE49-F238E27FC236}">
                <a16:creationId xmlns:a16="http://schemas.microsoft.com/office/drawing/2014/main" id="{93DB5964-DFC6-4611-9074-E8B6C58B4FC6}"/>
              </a:ext>
            </a:extLst>
          </p:cNvPr>
          <p:cNvGrpSpPr>
            <a:grpSpLocks/>
          </p:cNvGrpSpPr>
          <p:nvPr/>
        </p:nvGrpSpPr>
        <p:grpSpPr bwMode="auto">
          <a:xfrm>
            <a:off x="7919631" y="4495800"/>
            <a:ext cx="1066800" cy="641350"/>
            <a:chOff x="3648" y="2832"/>
            <a:chExt cx="672" cy="404"/>
          </a:xfrm>
        </p:grpSpPr>
        <p:sp>
          <p:nvSpPr>
            <p:cNvPr id="130082" name="Text Box 45">
              <a:extLst>
                <a:ext uri="{FF2B5EF4-FFF2-40B4-BE49-F238E27FC236}">
                  <a16:creationId xmlns:a16="http://schemas.microsoft.com/office/drawing/2014/main" id="{89A4D77D-12B0-463E-A66B-3F3F873E9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83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990000"/>
                </a:solidFill>
              </a:endParaRPr>
            </a:p>
          </p:txBody>
        </p:sp>
        <p:sp>
          <p:nvSpPr>
            <p:cNvPr id="130083" name="Rectangle 52">
              <a:extLst>
                <a:ext uri="{FF2B5EF4-FFF2-40B4-BE49-F238E27FC236}">
                  <a16:creationId xmlns:a16="http://schemas.microsoft.com/office/drawing/2014/main" id="{DAA5B279-554E-4AF7-B1A8-6AD5FA99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28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084" name="Line 53">
              <a:extLst>
                <a:ext uri="{FF2B5EF4-FFF2-40B4-BE49-F238E27FC236}">
                  <a16:creationId xmlns:a16="http://schemas.microsoft.com/office/drawing/2014/main" id="{E6387AE7-8F9D-40F9-BE07-6ACAC8454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2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85" name="Line 54">
              <a:extLst>
                <a:ext uri="{FF2B5EF4-FFF2-40B4-BE49-F238E27FC236}">
                  <a16:creationId xmlns:a16="http://schemas.microsoft.com/office/drawing/2014/main" id="{93722E43-37DB-49E9-981C-41393B80C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86" name="Line 64">
              <a:extLst>
                <a:ext uri="{FF2B5EF4-FFF2-40B4-BE49-F238E27FC236}">
                  <a16:creationId xmlns:a16="http://schemas.microsoft.com/office/drawing/2014/main" id="{A2FF3054-7E67-4711-AA89-857F65D81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976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87" name="Line 65">
              <a:extLst>
                <a:ext uri="{FF2B5EF4-FFF2-40B4-BE49-F238E27FC236}">
                  <a16:creationId xmlns:a16="http://schemas.microsoft.com/office/drawing/2014/main" id="{F97E9B1B-F302-4FFA-855E-8AB1B25A6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76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F50558CF-8CFA-4BBE-8509-189B962225C3}"/>
              </a:ext>
            </a:extLst>
          </p:cNvPr>
          <p:cNvGrpSpPr>
            <a:grpSpLocks/>
          </p:cNvGrpSpPr>
          <p:nvPr/>
        </p:nvGrpSpPr>
        <p:grpSpPr bwMode="auto">
          <a:xfrm>
            <a:off x="7911005" y="3124200"/>
            <a:ext cx="1981200" cy="641350"/>
            <a:chOff x="3648" y="1968"/>
            <a:chExt cx="1248" cy="404"/>
          </a:xfrm>
        </p:grpSpPr>
        <p:sp>
          <p:nvSpPr>
            <p:cNvPr id="130073" name="Text Box 44">
              <a:extLst>
                <a:ext uri="{FF2B5EF4-FFF2-40B4-BE49-F238E27FC236}">
                  <a16:creationId xmlns:a16="http://schemas.microsoft.com/office/drawing/2014/main" id="{BDB4A23A-8AE9-4FC1-AF76-9005103D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968"/>
              <a:ext cx="8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990000"/>
                  </a:solidFill>
                </a:rPr>
                <a:t>4      5</a:t>
              </a:r>
              <a:endParaRPr lang="en-US" altLang="zh-CN" sz="2400">
                <a:solidFill>
                  <a:srgbClr val="990000"/>
                </a:solidFill>
              </a:endParaRPr>
            </a:p>
          </p:txBody>
        </p:sp>
        <p:sp>
          <p:nvSpPr>
            <p:cNvPr id="130074" name="Rectangle 46">
              <a:extLst>
                <a:ext uri="{FF2B5EF4-FFF2-40B4-BE49-F238E27FC236}">
                  <a16:creationId xmlns:a16="http://schemas.microsoft.com/office/drawing/2014/main" id="{BB05AE40-E0C1-4A34-8F51-DA43D4358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075" name="Line 47">
              <a:extLst>
                <a:ext uri="{FF2B5EF4-FFF2-40B4-BE49-F238E27FC236}">
                  <a16:creationId xmlns:a16="http://schemas.microsoft.com/office/drawing/2014/main" id="{51102FA8-5C21-4ADD-B38E-9790BD964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0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6" name="Line 48">
              <a:extLst>
                <a:ext uri="{FF2B5EF4-FFF2-40B4-BE49-F238E27FC236}">
                  <a16:creationId xmlns:a16="http://schemas.microsoft.com/office/drawing/2014/main" id="{0E06F3D4-91B5-49CF-B80C-0D24AEF90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7" name="Rectangle 49">
              <a:extLst>
                <a:ext uri="{FF2B5EF4-FFF2-40B4-BE49-F238E27FC236}">
                  <a16:creationId xmlns:a16="http://schemas.microsoft.com/office/drawing/2014/main" id="{15C74352-AA82-46C8-999F-7B965ACEA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064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078" name="Line 50">
              <a:extLst>
                <a:ext uri="{FF2B5EF4-FFF2-40B4-BE49-F238E27FC236}">
                  <a16:creationId xmlns:a16="http://schemas.microsoft.com/office/drawing/2014/main" id="{2BD7CAEA-00EE-4CBC-B0B8-69D7EA470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0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9" name="Line 51">
              <a:extLst>
                <a:ext uri="{FF2B5EF4-FFF2-40B4-BE49-F238E27FC236}">
                  <a16:creationId xmlns:a16="http://schemas.microsoft.com/office/drawing/2014/main" id="{CB1B53D8-AE53-40A6-AADC-DB7070A05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80" name="Line 66">
              <a:extLst>
                <a:ext uri="{FF2B5EF4-FFF2-40B4-BE49-F238E27FC236}">
                  <a16:creationId xmlns:a16="http://schemas.microsoft.com/office/drawing/2014/main" id="{3A4A732C-403C-4A10-956B-FC8195AAA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5" y="2112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81" name="Line 67">
              <a:extLst>
                <a:ext uri="{FF2B5EF4-FFF2-40B4-BE49-F238E27FC236}">
                  <a16:creationId xmlns:a16="http://schemas.microsoft.com/office/drawing/2014/main" id="{C38B0986-F6FD-46ED-9507-582687A6B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2112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73">
            <a:extLst>
              <a:ext uri="{FF2B5EF4-FFF2-40B4-BE49-F238E27FC236}">
                <a16:creationId xmlns:a16="http://schemas.microsoft.com/office/drawing/2014/main" id="{14D4F0D1-5421-490B-A6E9-A5D6E96D2A4D}"/>
              </a:ext>
            </a:extLst>
          </p:cNvPr>
          <p:cNvGrpSpPr>
            <a:grpSpLocks/>
          </p:cNvGrpSpPr>
          <p:nvPr/>
        </p:nvGrpSpPr>
        <p:grpSpPr bwMode="auto">
          <a:xfrm>
            <a:off x="7919631" y="1828800"/>
            <a:ext cx="2895600" cy="641350"/>
            <a:chOff x="3648" y="1152"/>
            <a:chExt cx="1824" cy="404"/>
          </a:xfrm>
        </p:grpSpPr>
        <p:sp>
          <p:nvSpPr>
            <p:cNvPr id="130061" name="Text Box 34">
              <a:extLst>
                <a:ext uri="{FF2B5EF4-FFF2-40B4-BE49-F238E27FC236}">
                  <a16:creationId xmlns:a16="http://schemas.microsoft.com/office/drawing/2014/main" id="{8034EA03-C635-419D-820F-1812376D1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52"/>
              <a:ext cx="1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>
                  <a:solidFill>
                    <a:srgbClr val="333333"/>
                  </a:solidFill>
                </a:rPr>
                <a:t>  </a:t>
              </a:r>
              <a:r>
                <a:rPr lang="en-US" altLang="zh-CN" sz="3600">
                  <a:solidFill>
                    <a:srgbClr val="990000"/>
                  </a:solidFill>
                </a:rPr>
                <a:t>1      2      3</a:t>
              </a:r>
              <a:endParaRPr lang="en-US" altLang="zh-CN" sz="2400">
                <a:solidFill>
                  <a:srgbClr val="990000"/>
                </a:solidFill>
              </a:endParaRPr>
            </a:p>
          </p:txBody>
        </p:sp>
        <p:sp>
          <p:nvSpPr>
            <p:cNvPr id="130062" name="Rectangle 35">
              <a:extLst>
                <a:ext uri="{FF2B5EF4-FFF2-40B4-BE49-F238E27FC236}">
                  <a16:creationId xmlns:a16="http://schemas.microsoft.com/office/drawing/2014/main" id="{A511F487-F12A-4424-A8ED-EF3FA2B55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063" name="Line 36">
              <a:extLst>
                <a:ext uri="{FF2B5EF4-FFF2-40B4-BE49-F238E27FC236}">
                  <a16:creationId xmlns:a16="http://schemas.microsoft.com/office/drawing/2014/main" id="{1EF68CA5-7C4D-4E1B-AB85-F0BAC871B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24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4" name="Line 37">
              <a:extLst>
                <a:ext uri="{FF2B5EF4-FFF2-40B4-BE49-F238E27FC236}">
                  <a16:creationId xmlns:a16="http://schemas.microsoft.com/office/drawing/2014/main" id="{545941FA-B466-4D9C-99B3-3028365E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39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5" name="Rectangle 38">
              <a:extLst>
                <a:ext uri="{FF2B5EF4-FFF2-40B4-BE49-F238E27FC236}">
                  <a16:creationId xmlns:a16="http://schemas.microsoft.com/office/drawing/2014/main" id="{A36B8218-79B3-48C2-A3FF-49605D70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48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066" name="Line 39">
              <a:extLst>
                <a:ext uri="{FF2B5EF4-FFF2-40B4-BE49-F238E27FC236}">
                  <a16:creationId xmlns:a16="http://schemas.microsoft.com/office/drawing/2014/main" id="{BEF28B0E-74BB-47A6-9E04-8C73405E0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24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7" name="Line 40">
              <a:extLst>
                <a:ext uri="{FF2B5EF4-FFF2-40B4-BE49-F238E27FC236}">
                  <a16:creationId xmlns:a16="http://schemas.microsoft.com/office/drawing/2014/main" id="{2115B56E-B148-4DD9-B5BA-9D27CC4A3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39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68" name="Rectangle 41">
              <a:extLst>
                <a:ext uri="{FF2B5EF4-FFF2-40B4-BE49-F238E27FC236}">
                  <a16:creationId xmlns:a16="http://schemas.microsoft.com/office/drawing/2014/main" id="{49F9F913-0D7B-4179-BCFE-7B3D11F2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248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0069" name="Line 42">
              <a:extLst>
                <a:ext uri="{FF2B5EF4-FFF2-40B4-BE49-F238E27FC236}">
                  <a16:creationId xmlns:a16="http://schemas.microsoft.com/office/drawing/2014/main" id="{693F30BF-CB0E-43B7-8C2D-A35F110F4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24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0" name="Line 43">
              <a:extLst>
                <a:ext uri="{FF2B5EF4-FFF2-40B4-BE49-F238E27FC236}">
                  <a16:creationId xmlns:a16="http://schemas.microsoft.com/office/drawing/2014/main" id="{2013471A-6076-4F01-AABE-29FCA0F19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39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1" name="Line 68">
              <a:extLst>
                <a:ext uri="{FF2B5EF4-FFF2-40B4-BE49-F238E27FC236}">
                  <a16:creationId xmlns:a16="http://schemas.microsoft.com/office/drawing/2014/main" id="{02C965B0-F68B-422E-9ED3-82A79AB53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1" y="1296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072" name="Line 69">
              <a:extLst>
                <a:ext uri="{FF2B5EF4-FFF2-40B4-BE49-F238E27FC236}">
                  <a16:creationId xmlns:a16="http://schemas.microsoft.com/office/drawing/2014/main" id="{9C7B8E37-C46C-416F-88EA-0528BE194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9" y="1296"/>
              <a:ext cx="48" cy="144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0056" name="Text Box 70">
            <a:extLst>
              <a:ext uri="{FF2B5EF4-FFF2-40B4-BE49-F238E27FC236}">
                <a16:creationId xmlns:a16="http://schemas.microsoft.com/office/drawing/2014/main" id="{19F251DF-19AD-40F0-B7ED-924EC8D49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837" y="162731"/>
            <a:ext cx="5992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、孩子链表表示法</a:t>
            </a:r>
            <a:endParaRPr lang="en-US" altLang="zh-CN" sz="4000" dirty="0">
              <a:solidFill>
                <a:srgbClr val="333333"/>
              </a:solidFill>
            </a:endParaRPr>
          </a:p>
        </p:txBody>
      </p:sp>
      <p:sp>
        <p:nvSpPr>
          <p:cNvPr id="163911" name="Text Box 71">
            <a:extLst>
              <a:ext uri="{FF2B5EF4-FFF2-40B4-BE49-F238E27FC236}">
                <a16:creationId xmlns:a16="http://schemas.microsoft.com/office/drawing/2014/main" id="{3704241E-A579-47BC-972E-25D64BEBA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2" y="1771650"/>
            <a:ext cx="73977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>
                <a:solidFill>
                  <a:srgbClr val="CC6600"/>
                </a:solidFill>
              </a:rPr>
              <a:t>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>
                <a:solidFill>
                  <a:srgbClr val="CC6600"/>
                </a:solidFill>
              </a:rPr>
              <a:t>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>
                <a:solidFill>
                  <a:srgbClr val="CC6600"/>
                </a:solidFill>
              </a:rPr>
              <a:t>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>
                <a:solidFill>
                  <a:srgbClr val="CC6600"/>
                </a:solidFill>
              </a:rPr>
              <a:t>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>
                <a:solidFill>
                  <a:srgbClr val="CC6600"/>
                </a:solidFill>
              </a:rPr>
              <a:t>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>
                <a:solidFill>
                  <a:srgbClr val="CC6600"/>
                </a:solidFill>
              </a:rPr>
              <a:t>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400">
                <a:solidFill>
                  <a:srgbClr val="CC6600"/>
                </a:solidFill>
              </a:rPr>
              <a:t> 4</a:t>
            </a:r>
            <a:endParaRPr lang="en-US" altLang="zh-CN" sz="2400">
              <a:solidFill>
                <a:srgbClr val="CC6600"/>
              </a:solidFill>
            </a:endParaRPr>
          </a:p>
        </p:txBody>
      </p:sp>
      <p:sp>
        <p:nvSpPr>
          <p:cNvPr id="163920" name="Text Box 80">
            <a:extLst>
              <a:ext uri="{FF2B5EF4-FFF2-40B4-BE49-F238E27FC236}">
                <a16:creationId xmlns:a16="http://schemas.microsoft.com/office/drawing/2014/main" id="{044D084E-7317-4599-9CC7-19018700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855" y="846499"/>
            <a:ext cx="1120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4C2B"/>
                </a:solidFill>
              </a:rPr>
              <a:t>Parent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FBBB6-2A38-4C12-BAEF-CDBB5D91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513" y="1344193"/>
            <a:ext cx="1482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333333"/>
                </a:solidFill>
              </a:rPr>
              <a:t>FirstChild</a:t>
            </a:r>
            <a:endParaRPr lang="zh-CN" altLang="en-US" sz="2400" dirty="0">
              <a:solidFill>
                <a:srgbClr val="33333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97BE20-CA98-4827-A5DA-1F89FD6B8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754" y="6210300"/>
            <a:ext cx="4147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个单链表  </a:t>
            </a:r>
            <a:r>
              <a:rPr lang="en-US" altLang="zh-CN" sz="2400" dirty="0">
                <a:solidFill>
                  <a:srgbClr val="333333"/>
                </a:solidFill>
              </a:rPr>
              <a:t>+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一个顺序表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>
            <a:extLst>
              <a:ext uri="{FF2B5EF4-FFF2-40B4-BE49-F238E27FC236}">
                <a16:creationId xmlns:a16="http://schemas.microsoft.com/office/drawing/2014/main" id="{89FA3020-9BF3-4535-BFD7-72E35B78D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089" y="2689387"/>
            <a:ext cx="58785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typedef struct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CTNode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int     child;      //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结点的位置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struct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CTNode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*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nextchild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} *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ChildPtr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131075" name="Rectangle 4">
            <a:extLst>
              <a:ext uri="{FF2B5EF4-FFF2-40B4-BE49-F238E27FC236}">
                <a16:creationId xmlns:a16="http://schemas.microsoft.com/office/drawing/2014/main" id="{EAA8C8A9-2E95-4CAE-8FD4-002A1874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805" y="901433"/>
            <a:ext cx="2877711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单链表结点结构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grpSp>
        <p:nvGrpSpPr>
          <p:cNvPr id="131076" name="Group 9">
            <a:extLst>
              <a:ext uri="{FF2B5EF4-FFF2-40B4-BE49-F238E27FC236}">
                <a16:creationId xmlns:a16="http://schemas.microsoft.com/office/drawing/2014/main" id="{17794E7F-6BD2-47ED-9AEC-9098B90B4068}"/>
              </a:ext>
            </a:extLst>
          </p:cNvPr>
          <p:cNvGrpSpPr>
            <a:grpSpLocks/>
          </p:cNvGrpSpPr>
          <p:nvPr/>
        </p:nvGrpSpPr>
        <p:grpSpPr bwMode="auto">
          <a:xfrm>
            <a:off x="5739655" y="901432"/>
            <a:ext cx="3962400" cy="762000"/>
            <a:chOff x="3072" y="1008"/>
            <a:chExt cx="2496" cy="480"/>
          </a:xfrm>
        </p:grpSpPr>
        <p:sp>
          <p:nvSpPr>
            <p:cNvPr id="131078" name="Text Box 5">
              <a:extLst>
                <a:ext uri="{FF2B5EF4-FFF2-40B4-BE49-F238E27FC236}">
                  <a16:creationId xmlns:a16="http://schemas.microsoft.com/office/drawing/2014/main" id="{0CC24263-9521-4597-AE6D-2C89124F3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008"/>
              <a:ext cx="2496" cy="45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dirty="0">
                  <a:solidFill>
                    <a:srgbClr val="333333"/>
                  </a:solidFill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+mn-ea"/>
                  <a:ea typeface="+mn-ea"/>
                </a:rPr>
                <a:t>child   </a:t>
              </a:r>
              <a:r>
                <a:rPr lang="en-US" altLang="zh-CN" dirty="0" err="1">
                  <a:solidFill>
                    <a:srgbClr val="0000FF"/>
                  </a:solidFill>
                  <a:latin typeface="+mn-ea"/>
                  <a:ea typeface="+mn-ea"/>
                </a:rPr>
                <a:t>nextchild</a:t>
              </a:r>
              <a:endParaRPr lang="en-US" altLang="zh-CN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31079" name="Line 6">
              <a:extLst>
                <a:ext uri="{FF2B5EF4-FFF2-40B4-BE49-F238E27FC236}">
                  <a16:creationId xmlns:a16="http://schemas.microsoft.com/office/drawing/2014/main" id="{E5919B12-0B91-461E-A208-DFCD86B50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008"/>
              <a:ext cx="0" cy="48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C446B26F-3B5B-473B-BB49-D5A308F7D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861" y="1397498"/>
            <a:ext cx="65582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typedef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struct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4C2B"/>
                </a:solidFill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Elem    data;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04C2B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ChildPtr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firstchild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  //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孩子链的头指针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}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CTBox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592D9711-D534-4185-AD33-561F0765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1788"/>
            <a:ext cx="2877711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顺序表结点结构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132100" name="Group 6">
            <a:extLst>
              <a:ext uri="{FF2B5EF4-FFF2-40B4-BE49-F238E27FC236}">
                <a16:creationId xmlns:a16="http://schemas.microsoft.com/office/drawing/2014/main" id="{02BE707A-2224-43AA-AC5E-11D116AC489E}"/>
              </a:ext>
            </a:extLst>
          </p:cNvPr>
          <p:cNvGrpSpPr>
            <a:grpSpLocks/>
          </p:cNvGrpSpPr>
          <p:nvPr/>
        </p:nvGrpSpPr>
        <p:grpSpPr bwMode="auto">
          <a:xfrm>
            <a:off x="5063668" y="310523"/>
            <a:ext cx="3103939" cy="584200"/>
            <a:chOff x="3072" y="672"/>
            <a:chExt cx="2400" cy="368"/>
          </a:xfrm>
        </p:grpSpPr>
        <p:sp>
          <p:nvSpPr>
            <p:cNvPr id="132103" name="Text Box 4">
              <a:extLst>
                <a:ext uri="{FF2B5EF4-FFF2-40B4-BE49-F238E27FC236}">
                  <a16:creationId xmlns:a16="http://schemas.microsoft.com/office/drawing/2014/main" id="{40AE3251-DBA4-4BFA-8136-36A2B38A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672"/>
              <a:ext cx="2400" cy="36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zh-CN" dirty="0">
                  <a:solidFill>
                    <a:srgbClr val="333333"/>
                  </a:solidFill>
                </a:rPr>
                <a:t> </a:t>
              </a:r>
              <a:r>
                <a:rPr lang="en-US" altLang="zh-CN" b="1" dirty="0">
                  <a:solidFill>
                    <a:srgbClr val="990000"/>
                  </a:solidFill>
                </a:rPr>
                <a:t>data   </a:t>
              </a:r>
              <a:r>
                <a:rPr lang="en-US" altLang="zh-CN" b="1" dirty="0" err="1">
                  <a:solidFill>
                    <a:srgbClr val="990000"/>
                  </a:solidFill>
                </a:rPr>
                <a:t>firstchild</a:t>
              </a:r>
              <a:endParaRPr lang="en-US" altLang="zh-CN" dirty="0">
                <a:solidFill>
                  <a:srgbClr val="333333"/>
                </a:solidFill>
              </a:endParaRPr>
            </a:p>
          </p:txBody>
        </p:sp>
        <p:sp>
          <p:nvSpPr>
            <p:cNvPr id="132104" name="Line 5">
              <a:extLst>
                <a:ext uri="{FF2B5EF4-FFF2-40B4-BE49-F238E27FC236}">
                  <a16:creationId xmlns:a16="http://schemas.microsoft.com/office/drawing/2014/main" id="{14BC818B-E8D5-49A2-9C93-3F2BAB101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2" y="672"/>
              <a:ext cx="4" cy="344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65124E34-AF2F-4DE3-9B33-31FB9966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861" y="4357688"/>
            <a:ext cx="6135013" cy="193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typedef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{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CTBox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nodes[MAX_TREE_SIZE];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n, r;     // 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结点数和根结点的位置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}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CTree</a:t>
            </a: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</a:rPr>
              <a:t>;</a:t>
            </a:r>
            <a:endParaRPr lang="en-US" altLang="zh-CN" dirty="0">
              <a:solidFill>
                <a:srgbClr val="004C2B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4421AAC-6D4E-4FDD-B43E-FF717D4F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2701"/>
            <a:ext cx="1441420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树结构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101">
            <a:extLst>
              <a:ext uri="{FF2B5EF4-FFF2-40B4-BE49-F238E27FC236}">
                <a16:creationId xmlns:a16="http://schemas.microsoft.com/office/drawing/2014/main" id="{DFCC0287-5B40-4B81-91C0-61AF2665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702" y="294786"/>
            <a:ext cx="8991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、二叉链表 </a:t>
            </a:r>
            <a:r>
              <a:rPr lang="en-US" altLang="zh-CN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(</a:t>
            </a:r>
            <a:r>
              <a:rPr lang="zh-CN" altLang="en-US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孩子</a:t>
            </a:r>
            <a:r>
              <a:rPr lang="en-US" altLang="zh-CN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兄弟）表示法</a:t>
            </a:r>
            <a:endParaRPr lang="zh-CN" altLang="en-US" sz="4800" dirty="0">
              <a:solidFill>
                <a:srgbClr val="333333"/>
              </a:solidFill>
            </a:endParaRPr>
          </a:p>
        </p:txBody>
      </p:sp>
      <p:sp>
        <p:nvSpPr>
          <p:cNvPr id="133123" name="TextBox 94">
            <a:extLst>
              <a:ext uri="{FF2B5EF4-FFF2-40B4-BE49-F238E27FC236}">
                <a16:creationId xmlns:a16="http://schemas.microsoft.com/office/drawing/2014/main" id="{BB78FDF2-9865-492B-ABE5-17285DD8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1484313"/>
            <a:ext cx="776930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二叉链表作为树的存储结构；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结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点包括三个字段：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Data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err="1">
                <a:solidFill>
                  <a:srgbClr val="0000FF"/>
                </a:solidFill>
                <a:latin typeface="+mn-ea"/>
                <a:ea typeface="+mn-ea"/>
              </a:rPr>
              <a:t>Firstchild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；  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指向第一个孩子的指针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err="1">
                <a:solidFill>
                  <a:srgbClr val="0000FF"/>
                </a:solidFill>
                <a:latin typeface="+mn-ea"/>
                <a:ea typeface="+mn-ea"/>
              </a:rPr>
              <a:t>Nextsibling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； 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指向下一个兄弟的指针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170" name="AutoShape 70">
            <a:extLst>
              <a:ext uri="{FF2B5EF4-FFF2-40B4-BE49-F238E27FC236}">
                <a16:creationId xmlns:a16="http://schemas.microsoft.com/office/drawing/2014/main" id="{96A6EF91-ADC6-4DEE-B81A-0A90D427A8B6}"/>
              </a:ext>
            </a:extLst>
          </p:cNvPr>
          <p:cNvCxnSpPr>
            <a:cxnSpLocks noChangeShapeType="1"/>
            <a:endCxn id="135207" idx="0"/>
          </p:cNvCxnSpPr>
          <p:nvPr/>
        </p:nvCxnSpPr>
        <p:spPr bwMode="auto">
          <a:xfrm>
            <a:off x="7170738" y="1765301"/>
            <a:ext cx="838200" cy="441325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5171" name="Group 108">
            <a:extLst>
              <a:ext uri="{FF2B5EF4-FFF2-40B4-BE49-F238E27FC236}">
                <a16:creationId xmlns:a16="http://schemas.microsoft.com/office/drawing/2014/main" id="{CB8DBFA1-1217-4FE2-ABA0-C829F8CAB513}"/>
              </a:ext>
            </a:extLst>
          </p:cNvPr>
          <p:cNvGrpSpPr>
            <a:grpSpLocks/>
          </p:cNvGrpSpPr>
          <p:nvPr/>
        </p:nvGrpSpPr>
        <p:grpSpPr bwMode="auto">
          <a:xfrm>
            <a:off x="6027738" y="2054225"/>
            <a:ext cx="4343400" cy="4154488"/>
            <a:chOff x="2928" y="626"/>
            <a:chExt cx="2736" cy="2617"/>
          </a:xfrm>
        </p:grpSpPr>
        <p:sp>
          <p:nvSpPr>
            <p:cNvPr id="135206" name="Text Box 22">
              <a:extLst>
                <a:ext uri="{FF2B5EF4-FFF2-40B4-BE49-F238E27FC236}">
                  <a16:creationId xmlns:a16="http://schemas.microsoft.com/office/drawing/2014/main" id="{C6011526-7280-4D02-87AB-436993D15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626"/>
              <a:ext cx="2544" cy="2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   A</a:t>
              </a:r>
            </a:p>
            <a:p>
              <a:pPr fontAlgn="base"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r>
                <a:rPr lang="en-US" altLang="zh-CN" sz="4000" dirty="0">
                  <a:solidFill>
                    <a:srgbClr val="333333"/>
                  </a:solidFill>
                </a:rPr>
                <a:t>B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   </a:t>
              </a:r>
              <a:r>
                <a:rPr lang="en-US" altLang="zh-CN" sz="4000" dirty="0">
                  <a:solidFill>
                    <a:srgbClr val="333333"/>
                  </a:solidFill>
                </a:rPr>
                <a:t>C</a:t>
              </a:r>
              <a:endParaRPr lang="en-US" altLang="zh-CN" sz="4400" dirty="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</a:t>
              </a:r>
              <a:r>
                <a:rPr lang="en-US" altLang="zh-CN" sz="4000" dirty="0">
                  <a:solidFill>
                    <a:srgbClr val="333333"/>
                  </a:solidFill>
                </a:rPr>
                <a:t>E </a:t>
              </a:r>
              <a:r>
                <a:rPr lang="en-US" altLang="zh-CN" sz="4400" b="1" dirty="0">
                  <a:solidFill>
                    <a:srgbClr val="333333"/>
                  </a:solidFill>
                </a:rPr>
                <a:t>                </a:t>
              </a:r>
              <a:r>
                <a:rPr lang="en-US" altLang="zh-CN" sz="3600" dirty="0">
                  <a:solidFill>
                    <a:srgbClr val="333333"/>
                  </a:solidFill>
                </a:rPr>
                <a:t>D</a:t>
              </a:r>
              <a:endParaRPr lang="en-US" altLang="zh-CN" sz="4400" dirty="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       </a:t>
              </a:r>
              <a:r>
                <a:rPr lang="en-US" altLang="zh-CN" sz="4000" dirty="0">
                  <a:solidFill>
                    <a:srgbClr val="333333"/>
                  </a:solidFill>
                </a:rPr>
                <a:t>F</a:t>
              </a:r>
              <a:endParaRPr lang="en-US" altLang="zh-CN" sz="4400" dirty="0">
                <a:solidFill>
                  <a:srgbClr val="333333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b="1" dirty="0">
                  <a:solidFill>
                    <a:srgbClr val="333333"/>
                  </a:solidFill>
                </a:rPr>
                <a:t>       </a:t>
              </a:r>
              <a:r>
                <a:rPr lang="en-US" altLang="zh-CN" sz="3600" dirty="0">
                  <a:solidFill>
                    <a:srgbClr val="333333"/>
                  </a:solidFill>
                </a:rPr>
                <a:t>G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135207" name="Rectangle 23">
              <a:extLst>
                <a:ext uri="{FF2B5EF4-FFF2-40B4-BE49-F238E27FC236}">
                  <a16:creationId xmlns:a16="http://schemas.microsoft.com/office/drawing/2014/main" id="{22B43094-ACF4-4071-8852-9C9ADB4D6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722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5208" name="Line 24">
              <a:extLst>
                <a:ext uri="{FF2B5EF4-FFF2-40B4-BE49-F238E27FC236}">
                  <a16:creationId xmlns:a16="http://schemas.microsoft.com/office/drawing/2014/main" id="{125554C5-8484-4C54-81BA-1D592A583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2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09" name="Line 25">
              <a:extLst>
                <a:ext uri="{FF2B5EF4-FFF2-40B4-BE49-F238E27FC236}">
                  <a16:creationId xmlns:a16="http://schemas.microsoft.com/office/drawing/2014/main" id="{F519C7E5-36AD-45B7-8DCB-A50A69D33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2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0" name="Line 26">
              <a:extLst>
                <a:ext uri="{FF2B5EF4-FFF2-40B4-BE49-F238E27FC236}">
                  <a16:creationId xmlns:a16="http://schemas.microsoft.com/office/drawing/2014/main" id="{683817F1-A7E0-45D3-B3BD-5C6370E6F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81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1" name="Line 27">
              <a:extLst>
                <a:ext uri="{FF2B5EF4-FFF2-40B4-BE49-F238E27FC236}">
                  <a16:creationId xmlns:a16="http://schemas.microsoft.com/office/drawing/2014/main" id="{B6710A0D-F84D-4A0A-8F14-1065EAD4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81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2" name="Line 30">
              <a:extLst>
                <a:ext uri="{FF2B5EF4-FFF2-40B4-BE49-F238E27FC236}">
                  <a16:creationId xmlns:a16="http://schemas.microsoft.com/office/drawing/2014/main" id="{39C1873F-097D-415F-B099-6A8475B6A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202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3" name="Line 31">
              <a:extLst>
                <a:ext uri="{FF2B5EF4-FFF2-40B4-BE49-F238E27FC236}">
                  <a16:creationId xmlns:a16="http://schemas.microsoft.com/office/drawing/2014/main" id="{856B7152-BF6B-49A1-8A3C-9D88E2AB2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02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4" name="Line 32">
              <a:extLst>
                <a:ext uri="{FF2B5EF4-FFF2-40B4-BE49-F238E27FC236}">
                  <a16:creationId xmlns:a16="http://schemas.microsoft.com/office/drawing/2014/main" id="{E17F7787-A7F7-431C-834A-30965368C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5" name="Line 33">
              <a:extLst>
                <a:ext uri="{FF2B5EF4-FFF2-40B4-BE49-F238E27FC236}">
                  <a16:creationId xmlns:a16="http://schemas.microsoft.com/office/drawing/2014/main" id="{21C5440F-04AC-422F-8EE6-CD09A7FF4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6" name="Rectangle 40">
              <a:extLst>
                <a:ext uri="{FF2B5EF4-FFF2-40B4-BE49-F238E27FC236}">
                  <a16:creationId xmlns:a16="http://schemas.microsoft.com/office/drawing/2014/main" id="{81A194CB-762D-45B9-B06F-965734154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02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5217" name="Line 41">
              <a:extLst>
                <a:ext uri="{FF2B5EF4-FFF2-40B4-BE49-F238E27FC236}">
                  <a16:creationId xmlns:a16="http://schemas.microsoft.com/office/drawing/2014/main" id="{343B0CF3-F9C1-49D9-BE8B-CF148800F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0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8" name="Line 42">
              <a:extLst>
                <a:ext uri="{FF2B5EF4-FFF2-40B4-BE49-F238E27FC236}">
                  <a16:creationId xmlns:a16="http://schemas.microsoft.com/office/drawing/2014/main" id="{D107B375-CAEA-4D3E-9F7B-E615B0143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02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9" name="Line 43">
              <a:extLst>
                <a:ext uri="{FF2B5EF4-FFF2-40B4-BE49-F238E27FC236}">
                  <a16:creationId xmlns:a16="http://schemas.microsoft.com/office/drawing/2014/main" id="{9719F4F8-3FC8-4F6C-8786-22060493B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49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0" name="Line 44">
              <a:extLst>
                <a:ext uri="{FF2B5EF4-FFF2-40B4-BE49-F238E27FC236}">
                  <a16:creationId xmlns:a16="http://schemas.microsoft.com/office/drawing/2014/main" id="{1267CD76-F66B-4467-9751-4D83722A1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98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1" name="Rectangle 45">
              <a:extLst>
                <a:ext uri="{FF2B5EF4-FFF2-40B4-BE49-F238E27FC236}">
                  <a16:creationId xmlns:a16="http://schemas.microsoft.com/office/drawing/2014/main" id="{EE2492F7-24B0-4582-B63E-9D9DFF6AE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970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5222" name="Line 46">
              <a:extLst>
                <a:ext uri="{FF2B5EF4-FFF2-40B4-BE49-F238E27FC236}">
                  <a16:creationId xmlns:a16="http://schemas.microsoft.com/office/drawing/2014/main" id="{D6695529-586C-411B-A362-FEB9C7DF9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3" name="Line 47">
              <a:extLst>
                <a:ext uri="{FF2B5EF4-FFF2-40B4-BE49-F238E27FC236}">
                  <a16:creationId xmlns:a16="http://schemas.microsoft.com/office/drawing/2014/main" id="{CECC9678-1038-4E82-B1EE-A6AD52492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4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4" name="Line 48">
              <a:extLst>
                <a:ext uri="{FF2B5EF4-FFF2-40B4-BE49-F238E27FC236}">
                  <a16:creationId xmlns:a16="http://schemas.microsoft.com/office/drawing/2014/main" id="{D08F2AFA-D3AB-428B-BD64-53FCF94C8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4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5" name="Line 49">
              <a:extLst>
                <a:ext uri="{FF2B5EF4-FFF2-40B4-BE49-F238E27FC236}">
                  <a16:creationId xmlns:a16="http://schemas.microsoft.com/office/drawing/2014/main" id="{48C5497F-60C4-4D8A-81E2-242369B22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066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6" name="Rectangle 50">
              <a:extLst>
                <a:ext uri="{FF2B5EF4-FFF2-40B4-BE49-F238E27FC236}">
                  <a16:creationId xmlns:a16="http://schemas.microsoft.com/office/drawing/2014/main" id="{1101A08B-E13C-4A6A-AB29-44D65EAB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70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5227" name="Line 51">
              <a:extLst>
                <a:ext uri="{FF2B5EF4-FFF2-40B4-BE49-F238E27FC236}">
                  <a16:creationId xmlns:a16="http://schemas.microsoft.com/office/drawing/2014/main" id="{444C136C-FDB1-4881-839B-6357B53BF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8" name="Line 52">
              <a:extLst>
                <a:ext uri="{FF2B5EF4-FFF2-40B4-BE49-F238E27FC236}">
                  <a16:creationId xmlns:a16="http://schemas.microsoft.com/office/drawing/2014/main" id="{04BA33AD-B21E-48C4-98AC-FA4D78706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97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29" name="Rectangle 55">
              <a:extLst>
                <a:ext uri="{FF2B5EF4-FFF2-40B4-BE49-F238E27FC236}">
                  <a16:creationId xmlns:a16="http://schemas.microsoft.com/office/drawing/2014/main" id="{04EEDE71-B346-4B29-9772-F8A44D7F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38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5230" name="Line 56">
              <a:extLst>
                <a:ext uri="{FF2B5EF4-FFF2-40B4-BE49-F238E27FC236}">
                  <a16:creationId xmlns:a16="http://schemas.microsoft.com/office/drawing/2014/main" id="{04B457DD-843F-425F-93E7-B10DEE4C1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1" name="Line 57">
              <a:extLst>
                <a:ext uri="{FF2B5EF4-FFF2-40B4-BE49-F238E27FC236}">
                  <a16:creationId xmlns:a16="http://schemas.microsoft.com/office/drawing/2014/main" id="{B3AEABC9-DAC4-47C6-87AC-534DB87CD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2" name="Rectangle 60">
              <a:extLst>
                <a:ext uri="{FF2B5EF4-FFF2-40B4-BE49-F238E27FC236}">
                  <a16:creationId xmlns:a16="http://schemas.microsoft.com/office/drawing/2014/main" id="{D603423D-6FF4-47E8-8E16-E74A0DD63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06"/>
              <a:ext cx="720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5233" name="Line 61">
              <a:extLst>
                <a:ext uri="{FF2B5EF4-FFF2-40B4-BE49-F238E27FC236}">
                  <a16:creationId xmlns:a16="http://schemas.microsoft.com/office/drawing/2014/main" id="{AFAD5DB9-4CD1-4C46-AF0B-56BF09E5C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0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4" name="Line 62">
              <a:extLst>
                <a:ext uri="{FF2B5EF4-FFF2-40B4-BE49-F238E27FC236}">
                  <a16:creationId xmlns:a16="http://schemas.microsoft.com/office/drawing/2014/main" id="{7257F4BD-D2E4-40B6-8E5E-A9B6524C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0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5" name="Line 65">
              <a:extLst>
                <a:ext uri="{FF2B5EF4-FFF2-40B4-BE49-F238E27FC236}">
                  <a16:creationId xmlns:a16="http://schemas.microsoft.com/office/drawing/2014/main" id="{9FCD7AC6-1191-4836-882F-58605AC1B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914"/>
              <a:ext cx="62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6" name="Line 66">
              <a:extLst>
                <a:ext uri="{FF2B5EF4-FFF2-40B4-BE49-F238E27FC236}">
                  <a16:creationId xmlns:a16="http://schemas.microsoft.com/office/drawing/2014/main" id="{EA6551E2-0F6C-4707-959B-1B2522978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98"/>
              <a:ext cx="624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7" name="Line 67">
              <a:extLst>
                <a:ext uri="{FF2B5EF4-FFF2-40B4-BE49-F238E27FC236}">
                  <a16:creationId xmlns:a16="http://schemas.microsoft.com/office/drawing/2014/main" id="{F9033741-AFBE-4D13-8B5A-B61AB9A18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682"/>
              <a:ext cx="384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8" name="Line 68">
              <a:extLst>
                <a:ext uri="{FF2B5EF4-FFF2-40B4-BE49-F238E27FC236}">
                  <a16:creationId xmlns:a16="http://schemas.microsoft.com/office/drawing/2014/main" id="{DD0E82BA-0FB2-4414-A8FA-E3F1511B7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82"/>
              <a:ext cx="816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39" name="Line 69">
              <a:extLst>
                <a:ext uri="{FF2B5EF4-FFF2-40B4-BE49-F238E27FC236}">
                  <a16:creationId xmlns:a16="http://schemas.microsoft.com/office/drawing/2014/main" id="{C3747342-1888-4D70-BAC6-642FA0931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4"/>
              <a:ext cx="72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40" name="Line 87">
              <a:extLst>
                <a:ext uri="{FF2B5EF4-FFF2-40B4-BE49-F238E27FC236}">
                  <a16:creationId xmlns:a16="http://schemas.microsoft.com/office/drawing/2014/main" id="{1F651C55-9926-4BEE-8B30-CAF9B5FD3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41" name="Line 88">
              <a:extLst>
                <a:ext uri="{FF2B5EF4-FFF2-40B4-BE49-F238E27FC236}">
                  <a16:creationId xmlns:a16="http://schemas.microsoft.com/office/drawing/2014/main" id="{A5DF619D-3B1F-4770-97A0-2133325E3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42" name="Rectangle 89">
              <a:extLst>
                <a:ext uri="{FF2B5EF4-FFF2-40B4-BE49-F238E27FC236}">
                  <a16:creationId xmlns:a16="http://schemas.microsoft.com/office/drawing/2014/main" id="{4A81D1DC-07B1-49D6-92A8-B05E58265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34"/>
              <a:ext cx="672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35243" name="Line 90">
              <a:extLst>
                <a:ext uri="{FF2B5EF4-FFF2-40B4-BE49-F238E27FC236}">
                  <a16:creationId xmlns:a16="http://schemas.microsoft.com/office/drawing/2014/main" id="{661617FA-04C7-4807-B81E-CA281B118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83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44" name="Line 91">
              <a:extLst>
                <a:ext uri="{FF2B5EF4-FFF2-40B4-BE49-F238E27FC236}">
                  <a16:creationId xmlns:a16="http://schemas.microsoft.com/office/drawing/2014/main" id="{C97CEAD2-840F-4BCB-844C-A60514716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83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45" name="Line 92">
              <a:extLst>
                <a:ext uri="{FF2B5EF4-FFF2-40B4-BE49-F238E27FC236}">
                  <a16:creationId xmlns:a16="http://schemas.microsoft.com/office/drawing/2014/main" id="{A5A6EA99-3361-45C3-8DFB-B85CFE8D5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46" name="Line 93">
              <a:extLst>
                <a:ext uri="{FF2B5EF4-FFF2-40B4-BE49-F238E27FC236}">
                  <a16:creationId xmlns:a16="http://schemas.microsoft.com/office/drawing/2014/main" id="{8D303AE2-14D8-40B2-BFD3-AC6122217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30"/>
              <a:ext cx="4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47" name="Line 94">
              <a:extLst>
                <a:ext uri="{FF2B5EF4-FFF2-40B4-BE49-F238E27FC236}">
                  <a16:creationId xmlns:a16="http://schemas.microsoft.com/office/drawing/2014/main" id="{E5BC7596-D5B4-4254-8C69-CD892E199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4" y="2258"/>
              <a:ext cx="632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 useBgFill="1">
        <p:nvSpPr>
          <p:cNvPr id="135172" name="Rectangle 110">
            <a:extLst>
              <a:ext uri="{FF2B5EF4-FFF2-40B4-BE49-F238E27FC236}">
                <a16:creationId xmlns:a16="http://schemas.microsoft.com/office/drawing/2014/main" id="{26B3FE36-41C6-4E59-8D7C-ED8F72EA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1597025"/>
            <a:ext cx="2590800" cy="121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35174" name="Text Box 112">
            <a:extLst>
              <a:ext uri="{FF2B5EF4-FFF2-40B4-BE49-F238E27FC236}">
                <a16:creationId xmlns:a16="http://schemas.microsoft.com/office/drawing/2014/main" id="{7D35B581-7069-44AE-B00A-07270A146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744539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b="1">
                <a:solidFill>
                  <a:srgbClr val="004C2B"/>
                </a:solidFill>
              </a:rPr>
              <a:t>root</a:t>
            </a:r>
          </a:p>
        </p:txBody>
      </p:sp>
      <p:sp>
        <p:nvSpPr>
          <p:cNvPr id="135175" name="Freeform 113">
            <a:extLst>
              <a:ext uri="{FF2B5EF4-FFF2-40B4-BE49-F238E27FC236}">
                <a16:creationId xmlns:a16="http://schemas.microsoft.com/office/drawing/2014/main" id="{159B4C6A-8104-464F-9562-650A81FF8289}"/>
              </a:ext>
            </a:extLst>
          </p:cNvPr>
          <p:cNvSpPr>
            <a:spLocks/>
          </p:cNvSpPr>
          <p:nvPr/>
        </p:nvSpPr>
        <p:spPr bwMode="auto">
          <a:xfrm>
            <a:off x="5857875" y="1201738"/>
            <a:ext cx="762000" cy="685800"/>
          </a:xfrm>
          <a:custGeom>
            <a:avLst/>
            <a:gdLst>
              <a:gd name="T0" fmla="*/ 0 w 480"/>
              <a:gd name="T1" fmla="*/ 0 h 432"/>
              <a:gd name="T2" fmla="*/ 2147483646 w 480"/>
              <a:gd name="T3" fmla="*/ 2147483646 h 432"/>
              <a:gd name="T4" fmla="*/ 2147483646 w 480"/>
              <a:gd name="T5" fmla="*/ 2147483646 h 432"/>
              <a:gd name="T6" fmla="*/ 2147483646 w 480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0" y="0"/>
                </a:moveTo>
                <a:cubicBezTo>
                  <a:pt x="112" y="56"/>
                  <a:pt x="224" y="112"/>
                  <a:pt x="240" y="144"/>
                </a:cubicBezTo>
                <a:cubicBezTo>
                  <a:pt x="256" y="176"/>
                  <a:pt x="56" y="144"/>
                  <a:pt x="96" y="192"/>
                </a:cubicBezTo>
                <a:cubicBezTo>
                  <a:pt x="136" y="240"/>
                  <a:pt x="308" y="336"/>
                  <a:pt x="480" y="432"/>
                </a:cubicBezTo>
              </a:path>
            </a:pathLst>
          </a:custGeom>
          <a:noFill/>
          <a:ln w="28575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7" name="Line 38">
            <a:extLst>
              <a:ext uri="{FF2B5EF4-FFF2-40B4-BE49-F238E27FC236}">
                <a16:creationId xmlns:a16="http://schemas.microsoft.com/office/drawing/2014/main" id="{2CCA35FF-F94F-4077-BB7E-0AF050CD3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4188" y="4983163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8" name="Line 39">
            <a:extLst>
              <a:ext uri="{FF2B5EF4-FFF2-40B4-BE49-F238E27FC236}">
                <a16:creationId xmlns:a16="http://schemas.microsoft.com/office/drawing/2014/main" id="{03170CDD-C03B-4DE2-8E53-71F07132C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388" y="50069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9" name="Rectangle 60">
            <a:extLst>
              <a:ext uri="{FF2B5EF4-FFF2-40B4-BE49-F238E27FC236}">
                <a16:creationId xmlns:a16="http://schemas.microsoft.com/office/drawing/2014/main" id="{AF05E5C5-888D-4FA8-9C7B-40A0DA0C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18573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35180" name="Line 61">
            <a:extLst>
              <a:ext uri="{FF2B5EF4-FFF2-40B4-BE49-F238E27FC236}">
                <a16:creationId xmlns:a16="http://schemas.microsoft.com/office/drawing/2014/main" id="{F346D7F7-2133-4551-9A77-03FE8F252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5" y="188753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81" name="Line 61">
            <a:extLst>
              <a:ext uri="{FF2B5EF4-FFF2-40B4-BE49-F238E27FC236}">
                <a16:creationId xmlns:a16="http://schemas.microsoft.com/office/drawing/2014/main" id="{0191C282-BDFA-4129-B3DD-5F303D617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188753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82" name="TextBox 116">
            <a:extLst>
              <a:ext uri="{FF2B5EF4-FFF2-40B4-BE49-F238E27FC236}">
                <a16:creationId xmlns:a16="http://schemas.microsoft.com/office/drawing/2014/main" id="{D2C24985-4AE7-43CF-A348-23898DFD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1887538"/>
            <a:ext cx="504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A</a:t>
            </a: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35183" name="Line 30">
            <a:extLst>
              <a:ext uri="{FF2B5EF4-FFF2-40B4-BE49-F238E27FC236}">
                <a16:creationId xmlns:a16="http://schemas.microsoft.com/office/drawing/2014/main" id="{FDA83B92-8387-4896-AEFC-826EC6D4E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3100" y="2090738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84" name="Line 31">
            <a:extLst>
              <a:ext uri="{FF2B5EF4-FFF2-40B4-BE49-F238E27FC236}">
                <a16:creationId xmlns:a16="http://schemas.microsoft.com/office/drawing/2014/main" id="{23C47B87-233F-4965-92DC-2E3F5DE6C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2090738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5185" name="直接连接符 124">
            <a:extLst>
              <a:ext uri="{FF2B5EF4-FFF2-40B4-BE49-F238E27FC236}">
                <a16:creationId xmlns:a16="http://schemas.microsoft.com/office/drawing/2014/main" id="{6C28C075-7C23-4342-97A4-97D718E7F0E5}"/>
              </a:ext>
            </a:extLst>
          </p:cNvPr>
          <p:cNvCxnSpPr>
            <a:cxnSpLocks noChangeShapeType="1"/>
            <a:endCxn id="135232" idx="0"/>
          </p:cNvCxnSpPr>
          <p:nvPr/>
        </p:nvCxnSpPr>
        <p:spPr bwMode="auto">
          <a:xfrm>
            <a:off x="6389689" y="2217739"/>
            <a:ext cx="209549" cy="598486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0" name="Group 77">
            <a:extLst>
              <a:ext uri="{FF2B5EF4-FFF2-40B4-BE49-F238E27FC236}">
                <a16:creationId xmlns:a16="http://schemas.microsoft.com/office/drawing/2014/main" id="{E473D1B7-A72E-45A2-938C-A11E90B769F3}"/>
              </a:ext>
            </a:extLst>
          </p:cNvPr>
          <p:cNvGrpSpPr>
            <a:grpSpLocks/>
          </p:cNvGrpSpPr>
          <p:nvPr/>
        </p:nvGrpSpPr>
        <p:grpSpPr bwMode="auto">
          <a:xfrm>
            <a:off x="1251487" y="1326501"/>
            <a:ext cx="2590800" cy="4114800"/>
            <a:chOff x="336" y="1056"/>
            <a:chExt cx="1632" cy="2592"/>
          </a:xfrm>
        </p:grpSpPr>
        <p:sp>
          <p:nvSpPr>
            <p:cNvPr id="81" name="Oval 2">
              <a:extLst>
                <a:ext uri="{FF2B5EF4-FFF2-40B4-BE49-F238E27FC236}">
                  <a16:creationId xmlns:a16="http://schemas.microsoft.com/office/drawing/2014/main" id="{DA851541-4253-4E76-827B-81F5D673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04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82" name="Text Box 3">
              <a:extLst>
                <a:ext uri="{FF2B5EF4-FFF2-40B4-BE49-F238E27FC236}">
                  <a16:creationId xmlns:a16="http://schemas.microsoft.com/office/drawing/2014/main" id="{097E74C5-D0EF-48FD-8959-0BDCF25B4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056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333333"/>
                  </a:solidFill>
                </a:rPr>
                <a:t>A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AFB7D46B-3E7D-4523-BBFA-585B558B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10A13CDC-57EB-4500-8D51-6827B27D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621A536D-E8FA-4B04-991B-719C2B1E4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F62678F8-75FA-49D6-9383-4E3A3CD75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9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36EFF1CE-041C-4464-BE3C-E0AAF4C7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9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F7FDBD51-8DD0-4F86-98F4-219C23E5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89" name="Text Box 10">
              <a:extLst>
                <a:ext uri="{FF2B5EF4-FFF2-40B4-BE49-F238E27FC236}">
                  <a16:creationId xmlns:a16="http://schemas.microsoft.com/office/drawing/2014/main" id="{8B3EF0C2-ED73-4592-94AC-1A4C9E58A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728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90" name="Text Box 11">
              <a:extLst>
                <a:ext uri="{FF2B5EF4-FFF2-40B4-BE49-F238E27FC236}">
                  <a16:creationId xmlns:a16="http://schemas.microsoft.com/office/drawing/2014/main" id="{708482A1-1006-4BB8-A459-89953FF76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28"/>
              <a:ext cx="35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 dirty="0">
                  <a:solidFill>
                    <a:srgbClr val="333333"/>
                  </a:solidFill>
                </a:rPr>
                <a:t>C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  <p:sp>
          <p:nvSpPr>
            <p:cNvPr id="91" name="Text Box 12">
              <a:extLst>
                <a:ext uri="{FF2B5EF4-FFF2-40B4-BE49-F238E27FC236}">
                  <a16:creationId xmlns:a16="http://schemas.microsoft.com/office/drawing/2014/main" id="{394F7590-E0C5-4718-B65E-198DCB6AA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728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92" name="Text Box 13">
              <a:extLst>
                <a:ext uri="{FF2B5EF4-FFF2-40B4-BE49-F238E27FC236}">
                  <a16:creationId xmlns:a16="http://schemas.microsoft.com/office/drawing/2014/main" id="{018635B0-E372-4CD0-9E92-9DFE9AEBE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48"/>
              <a:ext cx="3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93" name="Text Box 14">
              <a:extLst>
                <a:ext uri="{FF2B5EF4-FFF2-40B4-BE49-F238E27FC236}">
                  <a16:creationId xmlns:a16="http://schemas.microsoft.com/office/drawing/2014/main" id="{F60C9978-A99D-4D4A-972D-60057875A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48"/>
              <a:ext cx="3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94" name="Text Box 15">
              <a:extLst>
                <a:ext uri="{FF2B5EF4-FFF2-40B4-BE49-F238E27FC236}">
                  <a16:creationId xmlns:a16="http://schemas.microsoft.com/office/drawing/2014/main" id="{53A740F3-6CAF-4512-BD67-3D137F1F7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68"/>
              <a:ext cx="3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400">
                  <a:solidFill>
                    <a:srgbClr val="333333"/>
                  </a:solidFill>
                </a:rPr>
                <a:t>G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6B995AC5-A19B-46E2-8DFC-DF7685F94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92"/>
              <a:ext cx="384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856782E9-B156-49B0-B82B-456CCC515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392"/>
              <a:ext cx="48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8">
              <a:extLst>
                <a:ext uri="{FF2B5EF4-FFF2-40B4-BE49-F238E27FC236}">
                  <a16:creationId xmlns:a16="http://schemas.microsoft.com/office/drawing/2014/main" id="{AA613F75-1224-457B-A07D-B32D4DAD0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12"/>
              <a:ext cx="9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5C999534-C960-4019-BBFB-FB88CF54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1A92FCFA-61EC-4CA2-B416-167F7F098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192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32">
              <a:extLst>
                <a:ext uri="{FF2B5EF4-FFF2-40B4-BE49-F238E27FC236}">
                  <a16:creationId xmlns:a16="http://schemas.microsoft.com/office/drawing/2014/main" id="{9F5AD86A-727B-4C77-9320-FF760D839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d"/>
  </p:transition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2013</Words>
  <Application>Microsoft Office PowerPoint</Application>
  <PresentationFormat>宽屏</PresentationFormat>
  <Paragraphs>257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Monotype Sorts</vt:lpstr>
      <vt:lpstr>楷体_GB2312</vt:lpstr>
      <vt:lpstr>隶书</vt:lpstr>
      <vt:lpstr>宋体</vt:lpstr>
      <vt:lpstr>Arial</vt:lpstr>
      <vt:lpstr>Consolas</vt:lpstr>
      <vt:lpstr>Times New Roman</vt:lpstr>
      <vt:lpstr>Wingdings</vt:lpstr>
      <vt:lpstr>ljh6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Jiayang Yao</cp:lastModifiedBy>
  <cp:revision>28</cp:revision>
  <dcterms:created xsi:type="dcterms:W3CDTF">2019-10-21T11:00:14Z</dcterms:created>
  <dcterms:modified xsi:type="dcterms:W3CDTF">2023-10-17T08:34:35Z</dcterms:modified>
</cp:coreProperties>
</file>