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3"/>
  </p:notesMasterIdLst>
  <p:sldIdLst>
    <p:sldId id="377" r:id="rId4"/>
    <p:sldId id="353" r:id="rId5"/>
    <p:sldId id="607" r:id="rId6"/>
    <p:sldId id="470" r:id="rId7"/>
    <p:sldId id="376" r:id="rId8"/>
    <p:sldId id="355" r:id="rId9"/>
    <p:sldId id="608" r:id="rId10"/>
    <p:sldId id="609" r:id="rId11"/>
    <p:sldId id="358" r:id="rId12"/>
    <p:sldId id="610" r:id="rId13"/>
    <p:sldId id="405" r:id="rId14"/>
    <p:sldId id="406" r:id="rId15"/>
    <p:sldId id="611" r:id="rId16"/>
    <p:sldId id="613" r:id="rId17"/>
    <p:sldId id="612" r:id="rId18"/>
    <p:sldId id="622" r:id="rId19"/>
    <p:sldId id="621" r:id="rId20"/>
    <p:sldId id="623" r:id="rId21"/>
    <p:sldId id="61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532" autoAdjust="0"/>
  </p:normalViewPr>
  <p:slideViewPr>
    <p:cSldViewPr snapToGrid="0">
      <p:cViewPr varScale="1">
        <p:scale>
          <a:sx n="83" d="100"/>
          <a:sy n="83" d="100"/>
        </p:scale>
        <p:origin x="98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B711-BC3B-47FB-B093-208A6453089C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2454D-EF0F-48E4-8261-FCF8B8C71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0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2454D-EF0F-48E4-8261-FCF8B8C71B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12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01CBD9-A958-4AF1-854E-BB8227C3DD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52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01CBD9-A958-4AF1-854E-BB8227C3DD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6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01CBD9-A958-4AF1-854E-BB8227C3DD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42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B4E7EBE-2289-4652-8C4B-DCB80BD3112D}"/>
              </a:ext>
            </a:extLst>
          </p:cNvPr>
          <p:cNvSpPr>
            <a:spLocks/>
          </p:cNvSpPr>
          <p:nvPr/>
        </p:nvSpPr>
        <p:spPr bwMode="gray">
          <a:xfrm>
            <a:off x="920752" y="3340101"/>
            <a:ext cx="10204449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B119CD-9EC6-4894-8F29-22570A75B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4C868F-DE76-4991-ADE8-6FE2D4C08F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2C925D8-7AEA-457A-97AC-163067B12C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3DA830C-9C20-4085-AEEE-91AC3ADFBF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991685"/>
      </p:ext>
    </p:extLst>
  </p:cSld>
  <p:clrMapOvr>
    <a:masterClrMapping/>
  </p:clrMapOvr>
  <p:transition spd="med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F7B308-42E2-40A5-AF12-A1E773D07C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C53030-8986-4EF8-A87E-05624ED1C7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7F10AD-2560-4303-A365-34AF58D12C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E0761-4FC2-40AB-B0B5-D77AA9C2FF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933490"/>
      </p:ext>
    </p:extLst>
  </p:cSld>
  <p:clrMapOvr>
    <a:masterClrMapping/>
  </p:clrMapOvr>
  <p:transition spd="med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0CA0EC-D3D6-4ECC-A61D-C5A305103E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A862ED-8F0E-41B4-BEBB-6D55AB17BF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866F86-16D1-46EA-AA7E-64F1263C6B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BC785-C1D1-4D80-815D-E7196A82C9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310159"/>
      </p:ext>
    </p:extLst>
  </p:cSld>
  <p:clrMapOvr>
    <a:masterClrMapping/>
  </p:clrMapOvr>
  <p:transition spd="med"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316E-E8B2-4952-991C-F99425CEE12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0284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863F-772B-40BF-85BA-A0B802DFE19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501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4515-2922-4322-824E-0DB0442BA6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1324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2CE9-8E60-4807-9C38-CB550249DA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756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B668-467C-4FC7-A094-8342FE5BD44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569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680-87F6-4AB0-9B7E-2AABAB78606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1151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r>
              <a:rPr lang="en-US" altLang="zh-CN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368428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D92F-963B-4E9F-9AB6-B186923E7E0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58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363C2E-9333-4E83-A272-C06AD3EA30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E6AE45-CEBD-47A4-B318-B475AED7EF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9C5521-185E-4BC3-80A5-11FFDF93FC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C2096-0661-4169-ADD2-B97DBDC134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835432"/>
      </p:ext>
    </p:extLst>
  </p:cSld>
  <p:clrMapOvr>
    <a:masterClrMapping/>
  </p:clrMapOvr>
  <p:transition spd="med">
    <p:pull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C7AB-CBB2-49A8-97DD-CC8D83439D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744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8D9-C1C0-4FC2-85B5-29068AA8C0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674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4759-6298-4900-86C1-B60A5531F14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126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5E78B-86E8-7E18-CA34-314492B7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2760C-74C0-F68F-A581-5546AB28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D0A5F-87A6-2598-1279-D27D8637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F96E3-B6D2-410A-AB5D-173313BD38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7355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4CDD1-ACBD-351B-DEBE-FD04ECDA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04764-49DF-0805-4866-F11434E8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234B-1F8B-D9B4-9E3E-C1F48318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4E456-8707-43E5-98D8-D03BC6160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9158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48064-2385-D9A1-5C11-31782E26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CCC31-19D7-D07B-4531-65C73341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E82F6-CAB5-19C8-9A94-80B095D0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D13E2-F5EF-42AE-A6B3-1C5988C148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704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606603D-85CC-1343-F277-453E3F29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2D11159-50E8-8BC4-5733-8825D130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4FE993E-0BFF-CDAE-70AF-839BB5A5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DFCEA-F1E5-4D9F-9DD7-DFC0899F4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807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1713BCB-F297-050E-A9D6-295919B7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8DADCD6-64F8-7DFE-8C82-13446103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B0D0F94-888C-15E9-7E54-4FEAEEE0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E2371-7AC5-445C-B7D9-5AC10D9378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305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76A9E8C-ABBE-E740-E3E3-F9334179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F334852-9C1C-9A1B-AAD4-B15EB3B6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66E7C2B-D479-7C81-38AC-99786946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0BB91-F21B-472E-98FB-A2E3FCCC8A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83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65B9A5-7843-0A76-D014-AE7AAC54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C27C56-8256-CFE8-7840-0DB42002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045B5F-F1E3-C31F-92E2-E1909A83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5475634C-F0B1-49D9-9B38-B7E9857E817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78753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03F96B-0B95-4F43-B11A-7ADA21920A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3312E9-B05E-4E42-B0E9-124C398757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86B2DB-301D-4B8F-88EA-0F2F32D62F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7F788-BE16-44EB-9A20-74191365C0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459104"/>
      </p:ext>
    </p:extLst>
  </p:cSld>
  <p:clrMapOvr>
    <a:masterClrMapping/>
  </p:clrMapOvr>
  <p:transition spd="med">
    <p:pull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C534D18-7BEF-F59D-EEA0-322E1791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7770417-BB52-2B57-1E06-3232BC6B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3D76C91-7582-A1CE-6CE4-380F6000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1E375-75EB-47F3-97F5-75DEFFD1E8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4755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AF0D669-EC4D-2D8B-6447-D92F3CA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862C86B-FA31-C319-BBA2-479E6990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A49CFAC-18A0-AEFF-F783-CCEB7BF6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324AB-13F0-41DC-9617-4386638C6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9159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8DA1C-59D9-C198-3D73-5425D7D9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08E82-7CC5-50A8-4A02-836C4B60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3D8A8-FB97-7530-AE21-3A4DF74E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7E44C-4BC3-4C64-865C-58A144CB6E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2481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041B3-A792-E5DC-C638-E7DA5FC9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A98F7-33AB-F216-05CA-591A86DB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C0AD9-CAA8-5218-E58A-98BBFBAA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AC130-ABC6-4098-B66C-B5C0D7872B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9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6E586-7C5E-4D87-A21B-FC928DEC91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1ECA4B-6565-48C5-8FE4-B4AF16F456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37AA51-6DB5-4A1C-9503-30474A7818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80B66-533B-4517-AFC0-8E45B2B680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27979"/>
      </p:ext>
    </p:extLst>
  </p:cSld>
  <p:clrMapOvr>
    <a:masterClrMapping/>
  </p:clrMapOvr>
  <p:transition spd="med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4E00705-DE0D-4E5F-8A9B-EFE0E406B1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74921F-B635-4FBE-8475-AF1FDC5445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0DCC33D-E4EE-452C-AA25-CE20360507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229EF-5EAD-4DDA-AB22-87E26E23DB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951565"/>
      </p:ext>
    </p:extLst>
  </p:cSld>
  <p:clrMapOvr>
    <a:masterClrMapping/>
  </p:clrMapOvr>
  <p:transition spd="med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3463E9-708E-414A-B165-3FDF165320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26055B-3193-4B2B-9F78-5C47CC5E82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270568B-C015-4F88-B5F6-57DDAA8745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B6EB1-6A35-4160-A61F-AE876D786C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43636"/>
      </p:ext>
    </p:extLst>
  </p:cSld>
  <p:clrMapOvr>
    <a:masterClrMapping/>
  </p:clrMapOvr>
  <p:transition spd="med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A286A82-8297-44EE-A84F-B9C73C3403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37B7AA2-53F1-4C65-87FF-B395DAC825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F638B8-77C0-457C-85B0-893D613565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83DDB-C788-4FFD-84A0-22BE0D5667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0717039"/>
      </p:ext>
    </p:extLst>
  </p:cSld>
  <p:clrMapOvr>
    <a:masterClrMapping/>
  </p:clrMapOvr>
  <p:transition spd="med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81E0F-E83A-488F-A9EE-4CEF6881AA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6239B1-C184-4194-A8D7-0E317081E6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E4D1D4-321A-4738-9F65-9FFD19A44B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521A1-8EE8-4BE5-B220-6BAEB0D3C0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960647"/>
      </p:ext>
    </p:extLst>
  </p:cSld>
  <p:clrMapOvr>
    <a:masterClrMapping/>
  </p:clrMapOvr>
  <p:transition spd="med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CB168B-D4F3-4418-9EA2-1E3E8E59BC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7DF0E0-8BF8-48F1-B11D-DE3D55E17F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1BF491-BBB2-42D9-ACBA-F3FFBEE288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D4063-45D4-4244-9214-6333A40CC1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9851278"/>
      </p:ext>
    </p:extLst>
  </p:cSld>
  <p:clrMapOvr>
    <a:masterClrMapping/>
  </p:clrMapOvr>
  <p:transition spd="med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9E844DD-8EB6-43DF-B638-7FD907FC1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AFB6B28-212A-4158-AC49-EF496EEB3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4E1E6AB8-5D5E-45A6-8CA9-E4C9407386F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FD1BCA89-2E91-43C2-A54B-31322B36B9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FDB31A6D-4AE0-4625-8F26-CBBE029C36B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121EFAE-C574-4A7F-9397-66F59293F5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42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2BD4-2D62-4262-8D0C-FD175DDBA2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71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>
            <a:extLst>
              <a:ext uri="{FF2B5EF4-FFF2-40B4-BE49-F238E27FC236}">
                <a16:creationId xmlns:a16="http://schemas.microsoft.com/office/drawing/2014/main" id="{B4BFD44A-EF94-AF76-B6D3-F839C199C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>
            <a:extLst>
              <a:ext uri="{FF2B5EF4-FFF2-40B4-BE49-F238E27FC236}">
                <a16:creationId xmlns:a16="http://schemas.microsoft.com/office/drawing/2014/main" id="{4F342292-302B-69A9-A24E-0FDC59D48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364AC-278B-646F-CB42-AD7B7D4C9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2FB4E-4CF5-73CA-D82D-A876AB865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1B7AF-FCD3-E2DB-939C-8FEF0AC77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2E51A2-488A-4C6F-8AC2-07B9ABC35D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96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685800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WordArt 2">
            <a:extLst>
              <a:ext uri="{FF2B5EF4-FFF2-40B4-BE49-F238E27FC236}">
                <a16:creationId xmlns:a16="http://schemas.microsoft.com/office/drawing/2014/main" id="{617BFCB5-2EFB-4CDB-ACFF-0248CD88DC0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990600"/>
            <a:ext cx="7924800" cy="42672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898"/>
              </a:avLst>
            </a:prstTxWarp>
            <a:scene3d>
              <a:camera prst="legacyPerspectiveFront">
                <a:rot lat="2051997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9C4E00"/>
              </a:contour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9C4E00"/>
                    </a:gs>
                    <a:gs pos="100000">
                      <a:srgbClr val="2D1700"/>
                    </a:gs>
                  </a:gsLst>
                  <a:path path="rect">
                    <a:fillToRect l="50000" t="50000" r="50000" b="50000"/>
                  </a:path>
                </a:gra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9C4E00"/>
                    </a:gs>
                    <a:gs pos="100000">
                      <a:srgbClr val="2D1700"/>
                    </a:gs>
                  </a:gsLst>
                  <a:path path="rect">
                    <a:fillToRect l="50000" t="50000" r="50000" b="50000"/>
                  </a:path>
                </a:gradFill>
                <a:latin typeface="隶书" panose="02010509060101010101" pitchFamily="49" charset="-122"/>
                <a:ea typeface="隶书" panose="02010509060101010101" pitchFamily="49" charset="-122"/>
              </a:rPr>
              <a:t>树和二叉树</a:t>
            </a:r>
          </a:p>
        </p:txBody>
      </p:sp>
    </p:spTree>
  </p:cSld>
  <p:clrMapOvr>
    <a:masterClrMapping/>
  </p:clrMapOvr>
  <p:transition spd="med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847850" y="1484332"/>
            <a:ext cx="8610600" cy="155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规定哈夫曼树中的</a:t>
            </a:r>
            <a:r>
              <a:rPr kumimoji="1" lang="zh-CN" altLang="en-US" sz="2200" b="1" u="sng" dirty="0">
                <a:solidFill>
                  <a:srgbClr val="CC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左分支为</a:t>
            </a:r>
            <a:r>
              <a:rPr kumimoji="1" lang="en-US" altLang="zh-CN" sz="2200" b="1" u="sng" dirty="0">
                <a:solidFill>
                  <a:srgbClr val="CC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b="1" u="sng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zh-CN" altLang="en-US" sz="2200" b="1" u="sng" dirty="0">
                <a:solidFill>
                  <a:srgbClr val="CC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右分支为</a:t>
            </a:r>
            <a:r>
              <a:rPr kumimoji="1" lang="en-US" altLang="zh-CN" sz="2200" b="1" u="sng" dirty="0">
                <a:solidFill>
                  <a:srgbClr val="CC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，则从根结点到每个叶结点所经过的分支对应的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组成的序列便为该结点对应字符的编码。这样的编码就称为</a:t>
            </a:r>
            <a:r>
              <a:rPr kumimoji="1" lang="zh-CN" altLang="en-US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哈夫曼编码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 </a:t>
            </a:r>
          </a:p>
        </p:txBody>
      </p:sp>
      <p:grpSp>
        <p:nvGrpSpPr>
          <p:cNvPr id="165893" name="Group 5"/>
          <p:cNvGrpSpPr>
            <a:grpSpLocks/>
          </p:cNvGrpSpPr>
          <p:nvPr/>
        </p:nvGrpSpPr>
        <p:grpSpPr bwMode="auto">
          <a:xfrm>
            <a:off x="5167330" y="2000243"/>
            <a:ext cx="2808287" cy="2439989"/>
            <a:chOff x="2260" y="2288"/>
            <a:chExt cx="1769" cy="1537"/>
          </a:xfrm>
        </p:grpSpPr>
        <p:sp>
          <p:nvSpPr>
            <p:cNvPr id="165891" name="Line 3"/>
            <p:cNvSpPr>
              <a:spLocks noChangeShapeType="1"/>
            </p:cNvSpPr>
            <p:nvPr/>
          </p:nvSpPr>
          <p:spPr bwMode="auto">
            <a:xfrm flipH="1" flipV="1">
              <a:off x="3139" y="2288"/>
              <a:ext cx="0" cy="10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5892" name="Text Box 4"/>
            <p:cNvSpPr txBox="1">
              <a:spLocks noChangeArrowheads="1"/>
            </p:cNvSpPr>
            <p:nvPr/>
          </p:nvSpPr>
          <p:spPr bwMode="auto">
            <a:xfrm>
              <a:off x="2260" y="3340"/>
              <a:ext cx="1769" cy="4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2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哈夫曼编码属</a:t>
              </a:r>
              <a:r>
                <a:rPr kumimoji="1" lang="en-US" altLang="zh-CN" sz="22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</a:t>
              </a:r>
              <a:r>
                <a:rPr kumimoji="1" lang="zh-CN" altLang="en-US" sz="22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kumimoji="1" lang="en-US" altLang="zh-CN" sz="22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sz="22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二进制编码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EE4F7E5-DD09-4BA6-9AE1-47735B52AA37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Oval 2">
            <a:extLst>
              <a:ext uri="{FF2B5EF4-FFF2-40B4-BE49-F238E27FC236}">
                <a16:creationId xmlns:a16="http://schemas.microsoft.com/office/drawing/2014/main" id="{2542B3DC-E3EF-4D1B-B78D-8BBA1D767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1430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00"/>
                </a:solidFill>
              </a:rPr>
              <a:t>9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99684" name="Text Box 4">
            <a:extLst>
              <a:ext uri="{FF2B5EF4-FFF2-40B4-BE49-F238E27FC236}">
                <a16:creationId xmlns:a16="http://schemas.microsoft.com/office/drawing/2014/main" id="{865EBE84-2A4A-4620-A21B-0A6CB9FB7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180975"/>
            <a:ext cx="71352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36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】 </a:t>
            </a:r>
            <a:r>
              <a:rPr lang="zh-CN" altLang="en-US" sz="36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已知权值 </a:t>
            </a:r>
            <a:r>
              <a:rPr lang="en-US" altLang="zh-CN" sz="3600" dirty="0">
                <a:solidFill>
                  <a:srgbClr val="990000"/>
                </a:solidFill>
                <a:ea typeface="楷体_GB2312" pitchFamily="49" charset="-122"/>
              </a:rPr>
              <a:t>W={ 5, 6, 2, 9, 7 }</a:t>
            </a:r>
            <a:endParaRPr lang="en-US" altLang="zh-CN" sz="2400" dirty="0">
              <a:solidFill>
                <a:srgbClr val="333333"/>
              </a:solidFill>
            </a:endParaRPr>
          </a:p>
        </p:txBody>
      </p:sp>
      <p:sp>
        <p:nvSpPr>
          <p:cNvPr id="199685" name="Oval 5">
            <a:extLst>
              <a:ext uri="{FF2B5EF4-FFF2-40B4-BE49-F238E27FC236}">
                <a16:creationId xmlns:a16="http://schemas.microsoft.com/office/drawing/2014/main" id="{88EEE893-4B4D-4D74-8C2F-FBBE89C9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1430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00"/>
                </a:solidFill>
              </a:rPr>
              <a:t>5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99686" name="Oval 6">
            <a:extLst>
              <a:ext uri="{FF2B5EF4-FFF2-40B4-BE49-F238E27FC236}">
                <a16:creationId xmlns:a16="http://schemas.microsoft.com/office/drawing/2014/main" id="{81FED991-5EB0-4FFA-A501-AED9CBFDD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1430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00"/>
                </a:solidFill>
              </a:rPr>
              <a:t>6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99687" name="Oval 7">
            <a:extLst>
              <a:ext uri="{FF2B5EF4-FFF2-40B4-BE49-F238E27FC236}">
                <a16:creationId xmlns:a16="http://schemas.microsoft.com/office/drawing/2014/main" id="{BC83D2A7-29D1-4632-BAB3-2327ED1AC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1430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00"/>
                </a:solidFill>
              </a:rPr>
              <a:t>2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99688" name="Oval 8">
            <a:extLst>
              <a:ext uri="{FF2B5EF4-FFF2-40B4-BE49-F238E27FC236}">
                <a16:creationId xmlns:a16="http://schemas.microsoft.com/office/drawing/2014/main" id="{C161598C-D71C-40B7-A80F-690C8BCC9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430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00"/>
                </a:solidFill>
              </a:rPr>
              <a:t>7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99689" name="Oval 9">
            <a:extLst>
              <a:ext uri="{FF2B5EF4-FFF2-40B4-BE49-F238E27FC236}">
                <a16:creationId xmlns:a16="http://schemas.microsoft.com/office/drawing/2014/main" id="{6AF3C224-FEC6-4087-B9F5-543ABB007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3528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00"/>
                </a:solidFill>
              </a:rPr>
              <a:t>5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99690" name="Oval 10">
            <a:extLst>
              <a:ext uri="{FF2B5EF4-FFF2-40B4-BE49-F238E27FC236}">
                <a16:creationId xmlns:a16="http://schemas.microsoft.com/office/drawing/2014/main" id="{4756DDBE-38CB-48EA-AB7E-89582AC22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3528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00"/>
                </a:solidFill>
              </a:rPr>
              <a:t>2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99691" name="Line 11">
            <a:extLst>
              <a:ext uri="{FF2B5EF4-FFF2-40B4-BE49-F238E27FC236}">
                <a16:creationId xmlns:a16="http://schemas.microsoft.com/office/drawing/2014/main" id="{CF7F3313-59A5-4084-8DEB-B1EE254DC7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3124200"/>
            <a:ext cx="3810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9692" name="Line 12">
            <a:extLst>
              <a:ext uri="{FF2B5EF4-FFF2-40B4-BE49-F238E27FC236}">
                <a16:creationId xmlns:a16="http://schemas.microsoft.com/office/drawing/2014/main" id="{DF600C62-53FB-4657-89F6-7CC4A9E08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124200"/>
            <a:ext cx="3810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9693" name="Text Box 13">
            <a:extLst>
              <a:ext uri="{FF2B5EF4-FFF2-40B4-BE49-F238E27FC236}">
                <a16:creationId xmlns:a16="http://schemas.microsoft.com/office/drawing/2014/main" id="{46094598-09A4-43D7-9D1D-D78F425EE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6" y="2438400"/>
            <a:ext cx="549275" cy="66675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FF3300"/>
                </a:solidFill>
              </a:rPr>
              <a:t>7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99694" name="Oval 14">
            <a:extLst>
              <a:ext uri="{FF2B5EF4-FFF2-40B4-BE49-F238E27FC236}">
                <a16:creationId xmlns:a16="http://schemas.microsoft.com/office/drawing/2014/main" id="{F45CF461-9593-4228-AB22-279C7C2D0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4384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00"/>
                </a:solidFill>
              </a:rPr>
              <a:t>6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99695" name="Oval 15">
            <a:extLst>
              <a:ext uri="{FF2B5EF4-FFF2-40B4-BE49-F238E27FC236}">
                <a16:creationId xmlns:a16="http://schemas.microsoft.com/office/drawing/2014/main" id="{BF87DFB9-B7BA-4413-9B50-8DE925F7E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00"/>
                </a:solidFill>
              </a:rPr>
              <a:t>9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99696" name="Oval 16">
            <a:extLst>
              <a:ext uri="{FF2B5EF4-FFF2-40B4-BE49-F238E27FC236}">
                <a16:creationId xmlns:a16="http://schemas.microsoft.com/office/drawing/2014/main" id="{7E46A5CD-A1FE-49BF-BA7B-02A86EC21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4384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00"/>
                </a:solidFill>
              </a:rPr>
              <a:t>7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99697" name="Oval 17">
            <a:extLst>
              <a:ext uri="{FF2B5EF4-FFF2-40B4-BE49-F238E27FC236}">
                <a16:creationId xmlns:a16="http://schemas.microsoft.com/office/drawing/2014/main" id="{FD950705-8D09-4A17-AF56-A544A67C8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3340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00"/>
                </a:solidFill>
              </a:rPr>
              <a:t>6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99698" name="Oval 18">
            <a:extLst>
              <a:ext uri="{FF2B5EF4-FFF2-40B4-BE49-F238E27FC236}">
                <a16:creationId xmlns:a16="http://schemas.microsoft.com/office/drawing/2014/main" id="{8F7B34FF-73B4-4467-8846-5B5D7A487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3340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00"/>
                </a:solidFill>
              </a:rPr>
              <a:t>7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99699" name="Text Box 19">
            <a:extLst>
              <a:ext uri="{FF2B5EF4-FFF2-40B4-BE49-F238E27FC236}">
                <a16:creationId xmlns:a16="http://schemas.microsoft.com/office/drawing/2014/main" id="{62C472C0-5788-47D8-8994-C42D35CF5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19600"/>
            <a:ext cx="685800" cy="66675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FF3300"/>
                </a:solidFill>
              </a:rPr>
              <a:t>13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99700" name="Line 20">
            <a:extLst>
              <a:ext uri="{FF2B5EF4-FFF2-40B4-BE49-F238E27FC236}">
                <a16:creationId xmlns:a16="http://schemas.microsoft.com/office/drawing/2014/main" id="{2868AD28-F9D4-4104-A334-C4198DCDE0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5029200"/>
            <a:ext cx="228600" cy="3048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9701" name="Line 21">
            <a:extLst>
              <a:ext uri="{FF2B5EF4-FFF2-40B4-BE49-F238E27FC236}">
                <a16:creationId xmlns:a16="http://schemas.microsoft.com/office/drawing/2014/main" id="{AE5EEB9F-FB9C-435D-8A59-52CDFE90C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105400"/>
            <a:ext cx="1524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9702" name="Oval 22">
            <a:extLst>
              <a:ext uri="{FF2B5EF4-FFF2-40B4-BE49-F238E27FC236}">
                <a16:creationId xmlns:a16="http://schemas.microsoft.com/office/drawing/2014/main" id="{567F0863-92FE-4AC6-A1C5-CB593EBDE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196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00"/>
                </a:solidFill>
              </a:rPr>
              <a:t>9</a:t>
            </a:r>
            <a:endParaRPr lang="en-US" altLang="zh-CN" sz="2400">
              <a:solidFill>
                <a:srgbClr val="333333"/>
              </a:solidFill>
            </a:endParaRP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038ACBC7-7F4D-4567-B3F3-D660FC8C8A07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419600"/>
            <a:ext cx="1828800" cy="1447800"/>
            <a:chOff x="1104" y="2784"/>
            <a:chExt cx="1152" cy="912"/>
          </a:xfrm>
        </p:grpSpPr>
        <p:sp>
          <p:nvSpPr>
            <p:cNvPr id="161815" name="Oval 23">
              <a:extLst>
                <a:ext uri="{FF2B5EF4-FFF2-40B4-BE49-F238E27FC236}">
                  <a16:creationId xmlns:a16="http://schemas.microsoft.com/office/drawing/2014/main" id="{2A9F4EDF-DD30-453A-83EC-1C1F6119F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360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990000"/>
                  </a:solidFill>
                </a:rPr>
                <a:t>5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61816" name="Oval 24">
              <a:extLst>
                <a:ext uri="{FF2B5EF4-FFF2-40B4-BE49-F238E27FC236}">
                  <a16:creationId xmlns:a16="http://schemas.microsoft.com/office/drawing/2014/main" id="{4662D8E1-F704-4F87-911B-C80578C94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360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990000"/>
                  </a:solidFill>
                </a:rPr>
                <a:t>2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61817" name="Line 25">
              <a:extLst>
                <a:ext uri="{FF2B5EF4-FFF2-40B4-BE49-F238E27FC236}">
                  <a16:creationId xmlns:a16="http://schemas.microsoft.com/office/drawing/2014/main" id="{A886D821-F976-44DA-97F8-A155EF6340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3216"/>
              <a:ext cx="240" cy="144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1818" name="Line 26">
              <a:extLst>
                <a:ext uri="{FF2B5EF4-FFF2-40B4-BE49-F238E27FC236}">
                  <a16:creationId xmlns:a16="http://schemas.microsoft.com/office/drawing/2014/main" id="{430B9789-CF76-42F4-A1DD-9F3F46EC2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216"/>
              <a:ext cx="240" cy="144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1819" name="Text Box 27">
              <a:extLst>
                <a:ext uri="{FF2B5EF4-FFF2-40B4-BE49-F238E27FC236}">
                  <a16:creationId xmlns:a16="http://schemas.microsoft.com/office/drawing/2014/main" id="{251C209B-5F3C-4AB4-8204-2215CC438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" y="2784"/>
              <a:ext cx="346" cy="420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FF3300"/>
                  </a:solidFill>
                </a:rPr>
                <a:t>7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9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9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9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9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9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 animBg="1"/>
      <p:bldP spid="199684" grpId="0" autoUpdateAnimBg="0"/>
      <p:bldP spid="199685" grpId="0" animBg="1"/>
      <p:bldP spid="199686" grpId="0" animBg="1"/>
      <p:bldP spid="199687" grpId="0" animBg="1"/>
      <p:bldP spid="199688" grpId="0" animBg="1"/>
      <p:bldP spid="199689" grpId="0" animBg="1" autoUpdateAnimBg="0"/>
      <p:bldP spid="199690" grpId="0" animBg="1" autoUpdateAnimBg="0"/>
      <p:bldP spid="199693" grpId="0" animBg="1" autoUpdateAnimBg="0"/>
      <p:bldP spid="199694" grpId="0" animBg="1" autoUpdateAnimBg="0"/>
      <p:bldP spid="199695" grpId="0" animBg="1" autoUpdateAnimBg="0"/>
      <p:bldP spid="199696" grpId="0" animBg="1" autoUpdateAnimBg="0"/>
      <p:bldP spid="199697" grpId="0" animBg="1" autoUpdateAnimBg="0"/>
      <p:bldP spid="199698" grpId="0" animBg="1" autoUpdateAnimBg="0"/>
      <p:bldP spid="199699" grpId="0" animBg="1" autoUpdateAnimBg="0"/>
      <p:bldP spid="19970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>
            <a:extLst>
              <a:ext uri="{FF2B5EF4-FFF2-40B4-BE49-F238E27FC236}">
                <a16:creationId xmlns:a16="http://schemas.microsoft.com/office/drawing/2014/main" id="{13C68DFC-19C8-4CC0-96D1-BA495C2A80C9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81000"/>
            <a:ext cx="1676400" cy="1447800"/>
            <a:chOff x="2400" y="240"/>
            <a:chExt cx="1056" cy="912"/>
          </a:xfrm>
        </p:grpSpPr>
        <p:sp>
          <p:nvSpPr>
            <p:cNvPr id="162860" name="Oval 2">
              <a:extLst>
                <a:ext uri="{FF2B5EF4-FFF2-40B4-BE49-F238E27FC236}">
                  <a16:creationId xmlns:a16="http://schemas.microsoft.com/office/drawing/2014/main" id="{870753D6-6412-42C9-B60F-DF4FB66BA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816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990000"/>
                  </a:solidFill>
                </a:rPr>
                <a:t>6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62861" name="Oval 3">
              <a:extLst>
                <a:ext uri="{FF2B5EF4-FFF2-40B4-BE49-F238E27FC236}">
                  <a16:creationId xmlns:a16="http://schemas.microsoft.com/office/drawing/2014/main" id="{D6ECFB99-C9E6-4BC0-93A3-DE1000E75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816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990000"/>
                  </a:solidFill>
                </a:rPr>
                <a:t>7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62862" name="Text Box 4">
              <a:extLst>
                <a:ext uri="{FF2B5EF4-FFF2-40B4-BE49-F238E27FC236}">
                  <a16:creationId xmlns:a16="http://schemas.microsoft.com/office/drawing/2014/main" id="{F80C745F-81FB-41C5-B7B4-D1D0E8893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0"/>
              <a:ext cx="432" cy="420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FF3300"/>
                  </a:solidFill>
                </a:rPr>
                <a:t>13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62863" name="Line 5">
              <a:extLst>
                <a:ext uri="{FF2B5EF4-FFF2-40B4-BE49-F238E27FC236}">
                  <a16:creationId xmlns:a16="http://schemas.microsoft.com/office/drawing/2014/main" id="{6ECC9C31-FF72-4EBD-8096-70E5B77A5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624"/>
              <a:ext cx="144" cy="192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64" name="Line 6">
              <a:extLst>
                <a:ext uri="{FF2B5EF4-FFF2-40B4-BE49-F238E27FC236}">
                  <a16:creationId xmlns:a16="http://schemas.microsoft.com/office/drawing/2014/main" id="{DB6F710F-7454-47BE-9415-529213648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72"/>
              <a:ext cx="96" cy="144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0711" name="Oval 7">
            <a:extLst>
              <a:ext uri="{FF2B5EF4-FFF2-40B4-BE49-F238E27FC236}">
                <a16:creationId xmlns:a16="http://schemas.microsoft.com/office/drawing/2014/main" id="{80EB720E-1719-4016-99E4-FFC6716A5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10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00"/>
                </a:solidFill>
              </a:rPr>
              <a:t>9</a:t>
            </a:r>
            <a:endParaRPr lang="en-US" altLang="zh-CN" sz="2400">
              <a:solidFill>
                <a:srgbClr val="333333"/>
              </a:solidFill>
            </a:endParaRPr>
          </a:p>
        </p:txBody>
      </p:sp>
      <p:grpSp>
        <p:nvGrpSpPr>
          <p:cNvPr id="3" name="Group 46">
            <a:extLst>
              <a:ext uri="{FF2B5EF4-FFF2-40B4-BE49-F238E27FC236}">
                <a16:creationId xmlns:a16="http://schemas.microsoft.com/office/drawing/2014/main" id="{B846E62D-931A-417D-8A44-299053A92974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81000"/>
            <a:ext cx="1828800" cy="1447800"/>
            <a:chOff x="912" y="240"/>
            <a:chExt cx="1152" cy="912"/>
          </a:xfrm>
        </p:grpSpPr>
        <p:sp>
          <p:nvSpPr>
            <p:cNvPr id="162855" name="Oval 8">
              <a:extLst>
                <a:ext uri="{FF2B5EF4-FFF2-40B4-BE49-F238E27FC236}">
                  <a16:creationId xmlns:a16="http://schemas.microsoft.com/office/drawing/2014/main" id="{19754AB1-4A89-4BD7-80D8-AD37BD618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816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990000"/>
                  </a:solidFill>
                </a:rPr>
                <a:t>5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62856" name="Oval 9">
              <a:extLst>
                <a:ext uri="{FF2B5EF4-FFF2-40B4-BE49-F238E27FC236}">
                  <a16:creationId xmlns:a16="http://schemas.microsoft.com/office/drawing/2014/main" id="{7B8287C6-B8FA-4705-9B08-D3CE5D23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816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990000"/>
                  </a:solidFill>
                </a:rPr>
                <a:t>2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62857" name="Line 10">
              <a:extLst>
                <a:ext uri="{FF2B5EF4-FFF2-40B4-BE49-F238E27FC236}">
                  <a16:creationId xmlns:a16="http://schemas.microsoft.com/office/drawing/2014/main" id="{3893D813-07AE-4646-B8E9-91DCBF86A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672"/>
              <a:ext cx="240" cy="144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58" name="Line 11">
              <a:extLst>
                <a:ext uri="{FF2B5EF4-FFF2-40B4-BE49-F238E27FC236}">
                  <a16:creationId xmlns:a16="http://schemas.microsoft.com/office/drawing/2014/main" id="{248AE824-3F3E-46C4-B56E-280430376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672"/>
              <a:ext cx="240" cy="144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59" name="Text Box 12">
              <a:extLst>
                <a:ext uri="{FF2B5EF4-FFF2-40B4-BE49-F238E27FC236}">
                  <a16:creationId xmlns:a16="http://schemas.microsoft.com/office/drawing/2014/main" id="{8A6535A9-F688-4919-90AE-7035576E3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240"/>
              <a:ext cx="346" cy="420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FF3300"/>
                  </a:solidFill>
                </a:rPr>
                <a:t>7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</p:grpSp>
      <p:sp>
        <p:nvSpPr>
          <p:cNvPr id="200717" name="Oval 13">
            <a:extLst>
              <a:ext uri="{FF2B5EF4-FFF2-40B4-BE49-F238E27FC236}">
                <a16:creationId xmlns:a16="http://schemas.microsoft.com/office/drawing/2014/main" id="{449CF6D3-DBCA-4071-9CB1-065C40C59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5720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00"/>
                </a:solidFill>
              </a:rPr>
              <a:t>9</a:t>
            </a:r>
            <a:endParaRPr lang="en-US" altLang="zh-CN" sz="2400">
              <a:solidFill>
                <a:srgbClr val="333333"/>
              </a:solidFill>
            </a:endParaRPr>
          </a:p>
        </p:txBody>
      </p:sp>
      <p:grpSp>
        <p:nvGrpSpPr>
          <p:cNvPr id="4" name="Group 48">
            <a:extLst>
              <a:ext uri="{FF2B5EF4-FFF2-40B4-BE49-F238E27FC236}">
                <a16:creationId xmlns:a16="http://schemas.microsoft.com/office/drawing/2014/main" id="{AC93EAD9-A87F-4EBC-BB45-FC71ECA1D7B0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616450"/>
            <a:ext cx="1828800" cy="1447800"/>
            <a:chOff x="4224" y="2880"/>
            <a:chExt cx="1152" cy="912"/>
          </a:xfrm>
        </p:grpSpPr>
        <p:sp>
          <p:nvSpPr>
            <p:cNvPr id="162850" name="Oval 14">
              <a:extLst>
                <a:ext uri="{FF2B5EF4-FFF2-40B4-BE49-F238E27FC236}">
                  <a16:creationId xmlns:a16="http://schemas.microsoft.com/office/drawing/2014/main" id="{3D8DA8D4-1998-4B74-A275-937C4BE85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456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990000"/>
                  </a:solidFill>
                </a:rPr>
                <a:t>5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62851" name="Oval 15">
              <a:extLst>
                <a:ext uri="{FF2B5EF4-FFF2-40B4-BE49-F238E27FC236}">
                  <a16:creationId xmlns:a16="http://schemas.microsoft.com/office/drawing/2014/main" id="{421A7300-AE4E-4981-A355-5BB0A461D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456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990000"/>
                  </a:solidFill>
                </a:rPr>
                <a:t>2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62852" name="Line 16">
              <a:extLst>
                <a:ext uri="{FF2B5EF4-FFF2-40B4-BE49-F238E27FC236}">
                  <a16:creationId xmlns:a16="http://schemas.microsoft.com/office/drawing/2014/main" id="{F5301D0B-2745-47D6-8436-F8E4410CB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3312"/>
              <a:ext cx="240" cy="144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53" name="Line 17">
              <a:extLst>
                <a:ext uri="{FF2B5EF4-FFF2-40B4-BE49-F238E27FC236}">
                  <a16:creationId xmlns:a16="http://schemas.microsoft.com/office/drawing/2014/main" id="{CD146F68-B8DA-4153-BD00-FAF98AD51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3312"/>
              <a:ext cx="240" cy="144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54" name="Text Box 18">
              <a:extLst>
                <a:ext uri="{FF2B5EF4-FFF2-40B4-BE49-F238E27FC236}">
                  <a16:creationId xmlns:a16="http://schemas.microsoft.com/office/drawing/2014/main" id="{734BCBAC-75B7-4734-82E0-D3B9389A6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" y="2880"/>
              <a:ext cx="346" cy="420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FF3300"/>
                  </a:solidFill>
                </a:rPr>
                <a:t>7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</p:grpSp>
      <p:sp>
        <p:nvSpPr>
          <p:cNvPr id="200723" name="Text Box 19">
            <a:extLst>
              <a:ext uri="{FF2B5EF4-FFF2-40B4-BE49-F238E27FC236}">
                <a16:creationId xmlns:a16="http://schemas.microsoft.com/office/drawing/2014/main" id="{40C9F2A3-2D22-4F29-99DB-420D43145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0" y="3448050"/>
            <a:ext cx="666750" cy="666750"/>
          </a:xfrm>
          <a:prstGeom prst="rect">
            <a:avLst/>
          </a:prstGeom>
          <a:solidFill>
            <a:srgbClr val="CAF2CE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FF3300"/>
                </a:solidFill>
              </a:rPr>
              <a:t>16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200724" name="Line 20">
            <a:extLst>
              <a:ext uri="{FF2B5EF4-FFF2-40B4-BE49-F238E27FC236}">
                <a16:creationId xmlns:a16="http://schemas.microsoft.com/office/drawing/2014/main" id="{A6C3DA39-6BF7-4A06-9B07-B02978C13A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4114800"/>
            <a:ext cx="457200" cy="4572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0725" name="Line 21">
            <a:extLst>
              <a:ext uri="{FF2B5EF4-FFF2-40B4-BE49-F238E27FC236}">
                <a16:creationId xmlns:a16="http://schemas.microsoft.com/office/drawing/2014/main" id="{17C8FB08-9C8D-46F6-8A47-084C5442C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4114800"/>
            <a:ext cx="381000" cy="4572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49">
            <a:extLst>
              <a:ext uri="{FF2B5EF4-FFF2-40B4-BE49-F238E27FC236}">
                <a16:creationId xmlns:a16="http://schemas.microsoft.com/office/drawing/2014/main" id="{DBE0B8DE-A73F-4518-8A12-9BEF4FB1DA57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429000"/>
            <a:ext cx="1676400" cy="1676400"/>
            <a:chOff x="2304" y="2160"/>
            <a:chExt cx="1056" cy="1056"/>
          </a:xfrm>
        </p:grpSpPr>
        <p:sp>
          <p:nvSpPr>
            <p:cNvPr id="162845" name="Oval 22">
              <a:extLst>
                <a:ext uri="{FF2B5EF4-FFF2-40B4-BE49-F238E27FC236}">
                  <a16:creationId xmlns:a16="http://schemas.microsoft.com/office/drawing/2014/main" id="{C665CDC8-0622-4005-AAA8-B3775CCFF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80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990000"/>
                  </a:solidFill>
                </a:rPr>
                <a:t>6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62846" name="Oval 23">
              <a:extLst>
                <a:ext uri="{FF2B5EF4-FFF2-40B4-BE49-F238E27FC236}">
                  <a16:creationId xmlns:a16="http://schemas.microsoft.com/office/drawing/2014/main" id="{2F96DE08-057C-4969-81EA-2D23C3B0F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880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990000"/>
                  </a:solidFill>
                </a:rPr>
                <a:t>7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62847" name="Text Box 24">
              <a:extLst>
                <a:ext uri="{FF2B5EF4-FFF2-40B4-BE49-F238E27FC236}">
                  <a16:creationId xmlns:a16="http://schemas.microsoft.com/office/drawing/2014/main" id="{BA497519-6FF3-40DB-9EEB-B6ECABE30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160"/>
              <a:ext cx="432" cy="420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FF3300"/>
                  </a:solidFill>
                </a:rPr>
                <a:t>13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162848" name="Line 25">
              <a:extLst>
                <a:ext uri="{FF2B5EF4-FFF2-40B4-BE49-F238E27FC236}">
                  <a16:creationId xmlns:a16="http://schemas.microsoft.com/office/drawing/2014/main" id="{4CCE0589-C157-4EAC-BD83-6764C9F9D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2544"/>
              <a:ext cx="144" cy="336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49" name="Line 26">
              <a:extLst>
                <a:ext uri="{FF2B5EF4-FFF2-40B4-BE49-F238E27FC236}">
                  <a16:creationId xmlns:a16="http://schemas.microsoft.com/office/drawing/2014/main" id="{D09A750C-7093-4AA1-B7B4-2C13C4012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92"/>
              <a:ext cx="96" cy="288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0731" name="Text Box 27">
            <a:extLst>
              <a:ext uri="{FF2B5EF4-FFF2-40B4-BE49-F238E27FC236}">
                <a16:creationId xmlns:a16="http://schemas.microsoft.com/office/drawing/2014/main" id="{7823FCB1-43A8-4745-A051-9E8594235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2286000"/>
            <a:ext cx="739775" cy="666750"/>
          </a:xfrm>
          <a:prstGeom prst="rect">
            <a:avLst/>
          </a:prstGeom>
          <a:solidFill>
            <a:srgbClr val="CAF2CE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FF3300"/>
                </a:solidFill>
              </a:rPr>
              <a:t>29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200732" name="Line 28">
            <a:extLst>
              <a:ext uri="{FF2B5EF4-FFF2-40B4-BE49-F238E27FC236}">
                <a16:creationId xmlns:a16="http://schemas.microsoft.com/office/drawing/2014/main" id="{7B2C8DA7-38AD-4047-8635-4DC8C4A60A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2971800"/>
            <a:ext cx="838200" cy="4572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0733" name="Line 29">
            <a:extLst>
              <a:ext uri="{FF2B5EF4-FFF2-40B4-BE49-F238E27FC236}">
                <a16:creationId xmlns:a16="http://schemas.microsoft.com/office/drawing/2014/main" id="{F0D2A0F2-FE0D-419A-839D-E15703BCA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971800"/>
            <a:ext cx="838200" cy="4572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0734" name="Text Box 30">
            <a:extLst>
              <a:ext uri="{FF2B5EF4-FFF2-40B4-BE49-F238E27FC236}">
                <a16:creationId xmlns:a16="http://schemas.microsoft.com/office/drawing/2014/main" id="{888B7B25-9F91-4AA6-9C18-5C392EC6D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650" y="26670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006666"/>
                </a:solidFill>
              </a:rPr>
              <a:t>0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200735" name="Text Box 31">
            <a:extLst>
              <a:ext uri="{FF2B5EF4-FFF2-40B4-BE49-F238E27FC236}">
                <a16:creationId xmlns:a16="http://schemas.microsoft.com/office/drawing/2014/main" id="{20E8A305-E5AB-470F-8FC1-9D1231BEA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544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006666"/>
                </a:solidFill>
              </a:rPr>
              <a:t>0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200736" name="Text Box 32">
            <a:extLst>
              <a:ext uri="{FF2B5EF4-FFF2-40B4-BE49-F238E27FC236}">
                <a16:creationId xmlns:a16="http://schemas.microsoft.com/office/drawing/2014/main" id="{12756183-FD99-43FF-8D75-F5844287A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0" y="38544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006666"/>
                </a:solidFill>
              </a:rPr>
              <a:t>0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200737" name="Text Box 33">
            <a:extLst>
              <a:ext uri="{FF2B5EF4-FFF2-40B4-BE49-F238E27FC236}">
                <a16:creationId xmlns:a16="http://schemas.microsoft.com/office/drawing/2014/main" id="{6406094B-727F-40DA-B4F1-7B772D9CE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50" y="4921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006666"/>
                </a:solidFill>
              </a:rPr>
              <a:t>0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200738" name="Text Box 34">
            <a:extLst>
              <a:ext uri="{FF2B5EF4-FFF2-40B4-BE49-F238E27FC236}">
                <a16:creationId xmlns:a16="http://schemas.microsoft.com/office/drawing/2014/main" id="{2B447A6F-8487-419B-A86D-085B75773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3050" y="2635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006666"/>
                </a:solidFill>
              </a:rPr>
              <a:t>1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200739" name="Text Box 35">
            <a:extLst>
              <a:ext uri="{FF2B5EF4-FFF2-40B4-BE49-F238E27FC236}">
                <a16:creationId xmlns:a16="http://schemas.microsoft.com/office/drawing/2014/main" id="{F3A4BD04-C4AD-4DAC-B917-8EEC1FDD6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8862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006666"/>
                </a:solidFill>
              </a:rPr>
              <a:t>1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200740" name="Text Box 36">
            <a:extLst>
              <a:ext uri="{FF2B5EF4-FFF2-40B4-BE49-F238E27FC236}">
                <a16:creationId xmlns:a16="http://schemas.microsoft.com/office/drawing/2014/main" id="{9C5E18D8-4400-40DF-9A53-ED24AD574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650" y="38544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006666"/>
                </a:solidFill>
              </a:rPr>
              <a:t>1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200741" name="Text Box 37">
            <a:extLst>
              <a:ext uri="{FF2B5EF4-FFF2-40B4-BE49-F238E27FC236}">
                <a16:creationId xmlns:a16="http://schemas.microsoft.com/office/drawing/2014/main" id="{7A4900E6-D3D1-4B28-A682-84F206504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0" y="48895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006666"/>
                </a:solidFill>
              </a:rPr>
              <a:t>1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200742" name="Text Box 38">
            <a:extLst>
              <a:ext uri="{FF2B5EF4-FFF2-40B4-BE49-F238E27FC236}">
                <a16:creationId xmlns:a16="http://schemas.microsoft.com/office/drawing/2014/main" id="{C9EA22EE-499A-4960-B66E-542C3FCDA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07365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80"/>
                </a:solidFill>
              </a:rPr>
              <a:t>00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200743" name="Text Box 39">
            <a:extLst>
              <a:ext uri="{FF2B5EF4-FFF2-40B4-BE49-F238E27FC236}">
                <a16:creationId xmlns:a16="http://schemas.microsoft.com/office/drawing/2014/main" id="{A9A1715F-A669-4597-950C-227491A0F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07365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80"/>
                </a:solidFill>
              </a:rPr>
              <a:t>01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200744" name="Text Box 40">
            <a:extLst>
              <a:ext uri="{FF2B5EF4-FFF2-40B4-BE49-F238E27FC236}">
                <a16:creationId xmlns:a16="http://schemas.microsoft.com/office/drawing/2014/main" id="{B10561DF-E3E2-49C7-BE9B-DC86D9953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650" y="514985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80"/>
                </a:solidFill>
              </a:rPr>
              <a:t>11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200745" name="Text Box 41">
            <a:extLst>
              <a:ext uri="{FF2B5EF4-FFF2-40B4-BE49-F238E27FC236}">
                <a16:creationId xmlns:a16="http://schemas.microsoft.com/office/drawing/2014/main" id="{B82B0EB1-EAED-4C39-957E-CBC641C82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98805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80"/>
                </a:solidFill>
              </a:rPr>
              <a:t>100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200746" name="Text Box 42">
            <a:extLst>
              <a:ext uri="{FF2B5EF4-FFF2-40B4-BE49-F238E27FC236}">
                <a16:creationId xmlns:a16="http://schemas.microsoft.com/office/drawing/2014/main" id="{3550E2AF-6B85-47FD-93C7-B94C55242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598805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800080"/>
                </a:solidFill>
              </a:rPr>
              <a:t>101</a:t>
            </a:r>
            <a:endParaRPr lang="en-US" altLang="zh-CN" sz="240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20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20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20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20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0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20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2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20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0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0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0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1" grpId="0" animBg="1" autoUpdateAnimBg="0"/>
      <p:bldP spid="200717" grpId="0" animBg="1" autoUpdateAnimBg="0"/>
      <p:bldP spid="200723" grpId="0" animBg="1" autoUpdateAnimBg="0"/>
      <p:bldP spid="200731" grpId="0" animBg="1" autoUpdateAnimBg="0"/>
      <p:bldP spid="200734" grpId="0" autoUpdateAnimBg="0"/>
      <p:bldP spid="200735" grpId="0" autoUpdateAnimBg="0"/>
      <p:bldP spid="200736" grpId="0" autoUpdateAnimBg="0"/>
      <p:bldP spid="200737" grpId="0" autoUpdateAnimBg="0"/>
      <p:bldP spid="200738" grpId="0" autoUpdateAnimBg="0"/>
      <p:bldP spid="200739" grpId="0" autoUpdateAnimBg="0"/>
      <p:bldP spid="200740" grpId="0" autoUpdateAnimBg="0"/>
      <p:bldP spid="200741" grpId="0" autoUpdateAnimBg="0"/>
      <p:bldP spid="200742" grpId="0" autoUpdateAnimBg="0"/>
      <p:bldP spid="200743" grpId="0" autoUpdateAnimBg="0"/>
      <p:bldP spid="200744" grpId="0" autoUpdateAnimBg="0"/>
      <p:bldP spid="200745" grpId="0" autoUpdateAnimBg="0"/>
      <p:bldP spid="20074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1992314" y="476250"/>
            <a:ext cx="8207375" cy="91807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lnSpc>
                <a:spcPts val="34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在一组字符的哈夫曼编码中，不可能出现“一个字符的哈夫曼编码是另一个字符哈夫曼编码的</a:t>
            </a:r>
            <a:r>
              <a:rPr lang="zh-CN" altLang="en-US" sz="22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前缀</a:t>
            </a:r>
            <a:r>
              <a:rPr lang="zh-CN" altLang="en-US" sz="22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”的情况。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2279650" y="1557338"/>
            <a:ext cx="7920038" cy="144655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例如，有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个字符的编码如下：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200" b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00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01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en-US" altLang="zh-CN" sz="2200" b="1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这是哈夫曼编码吗？</a:t>
            </a: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5095868" y="2500306"/>
            <a:ext cx="10795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×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292467" y="3281480"/>
            <a:ext cx="4572032" cy="1145267"/>
            <a:chOff x="857224" y="3929066"/>
            <a:chExt cx="4572032" cy="1145267"/>
          </a:xfrm>
        </p:grpSpPr>
        <p:sp>
          <p:nvSpPr>
            <p:cNvPr id="5" name="TextBox 4"/>
            <p:cNvSpPr txBox="1"/>
            <p:nvPr/>
          </p:nvSpPr>
          <p:spPr>
            <a:xfrm>
              <a:off x="857224" y="4643446"/>
              <a:ext cx="45720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哈夫曼编码也称为</a:t>
              </a:r>
              <a:r>
                <a:rPr lang="zh-CN" altLang="en-US" sz="2200" b="1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前缀编码</a:t>
              </a:r>
              <a:r>
                <a:rPr lang="zh-CN" altLang="en-US" sz="22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 sz="22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2571736" y="3929066"/>
              <a:ext cx="285752" cy="57150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00" b="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EE4F7E5-DD09-4BA6-9AE1-47735B52AA37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5" grpId="0"/>
      <p:bldP spid="3788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6910" y="571481"/>
            <a:ext cx="8072494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en-US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≥</a:t>
            </a:r>
            <a:r>
              <a:rPr 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）个权值均不同的字符构成哈夫曼树，关于该树的叙述中，错误的是</a:t>
            </a:r>
            <a:r>
              <a:rPr lang="en-US" sz="2200" b="1" u="sng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143591" y="4955996"/>
            <a:ext cx="5184775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FF3300"/>
                </a:solidFill>
                <a:latin typeface="Calibri"/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lang="en-US" altLang="zh-CN" sz="2200" b="1" dirty="0">
                <a:solidFill>
                  <a:srgbClr val="FF3300"/>
                </a:solidFill>
                <a:latin typeface="Calibri"/>
                <a:ea typeface="楷体" pitchFamily="49" charset="-122"/>
                <a:cs typeface="Times New Roman" pitchFamily="18" charset="0"/>
              </a:rPr>
              <a:t>2010</a:t>
            </a:r>
            <a:r>
              <a:rPr lang="zh-CN" altLang="en-US" sz="2200" b="1" dirty="0">
                <a:solidFill>
                  <a:srgbClr val="FF3300"/>
                </a:solidFill>
                <a:latin typeface="Calibri"/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8414" y="1785926"/>
            <a:ext cx="707236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该树一定是一棵完全二叉树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该树中一定没有度为</a:t>
            </a:r>
            <a:r>
              <a:rPr 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树中两个权值最小的结点一定是兄弟结点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树中任一非叶子结点的权值一定不小于下一层任一结点的权值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EE4F7E5-DD09-4BA6-9AE1-47735B52AA37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474155-A23B-A135-5D87-FDE338E0E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312" y="1938364"/>
            <a:ext cx="3603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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4034" y="642918"/>
            <a:ext cx="8143932" cy="257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个字符有如下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种编码方案，不是前缀编码的是</a:t>
            </a:r>
            <a:r>
              <a:rPr lang="zh-CN" altLang="en-US" sz="2200" b="1" u="sng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．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01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0000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0001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001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B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．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011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000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001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010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．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000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001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010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011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D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．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110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1110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，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1100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143591" y="3933071"/>
            <a:ext cx="5184775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FF3300"/>
                </a:solidFill>
                <a:latin typeface="Calibri"/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lang="en-US" altLang="zh-CN" sz="2200" b="1" dirty="0">
                <a:solidFill>
                  <a:srgbClr val="FF3300"/>
                </a:solidFill>
                <a:latin typeface="Calibri"/>
                <a:ea typeface="楷体" pitchFamily="49" charset="-122"/>
                <a:cs typeface="Times New Roman" pitchFamily="18" charset="0"/>
              </a:rPr>
              <a:t>2014</a:t>
            </a:r>
            <a:r>
              <a:rPr lang="zh-CN" altLang="en-US" sz="2200" b="1" dirty="0">
                <a:solidFill>
                  <a:srgbClr val="FF3300"/>
                </a:solidFill>
                <a:latin typeface="Calibri"/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EE4F7E5-DD09-4BA6-9AE1-47735B52AA37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4A0E99-70A1-6817-8FDB-9C4A0298E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683" y="2782669"/>
            <a:ext cx="3603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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>
            <a:extLst>
              <a:ext uri="{FF2B5EF4-FFF2-40B4-BE49-F238E27FC236}">
                <a16:creationId xmlns:a16="http://schemas.microsoft.com/office/drawing/2014/main" id="{026964F9-0CC8-3CEC-4A0F-99C8A4CF5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45" y="780598"/>
            <a:ext cx="9028064" cy="280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已知字符集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a,b,c,d,e,f,g,h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 若各字符的哈夫曼编码依次是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0100,10,0000,0101,001,011,11,0001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，则编码序列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0100011001001011110101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的译码结果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400" b="1" u="sng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A. a c g a b f h       B. a d b a g b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C. a f b e a g d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 a f e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f g 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D9A57AF-21EC-15CC-EEB7-2AFAEEC7F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291" y="5623399"/>
            <a:ext cx="4679950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2017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984F17-4149-EADF-8CDA-B950C2582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293" y="3190805"/>
            <a:ext cx="3603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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1F8E3-F280-BB6A-CF8C-57F49C039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45" y="4122667"/>
            <a:ext cx="9028064" cy="96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解析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kumimoji="0"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哈夫曼编码是前缀编码，各个编码的前缀各不相同，因此直接拿编码序列与哈夫曼编码一一比对即可。</a:t>
            </a:r>
          </a:p>
        </p:txBody>
      </p:sp>
    </p:spTree>
    <p:extLst>
      <p:ext uri="{BB962C8B-B14F-4D97-AF65-F5344CB8AC3E}">
        <p14:creationId xmlns:p14="http://schemas.microsoft.com/office/powerpoint/2010/main" val="266438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>
            <a:extLst>
              <a:ext uri="{FF2B5EF4-FFF2-40B4-BE49-F238E27FC236}">
                <a16:creationId xmlns:a16="http://schemas.microsoft.com/office/drawing/2014/main" id="{026964F9-0CC8-3CEC-4A0F-99C8A4CF5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45" y="780598"/>
            <a:ext cx="9028064" cy="22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下列选项给出的是从根分别到达两个叶结点路径上的权值序列，能属于同一棵哈夫曼树的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400" b="1" u="sng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</a:p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24,10,5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24,10,7         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24,10,5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24,12,7</a:t>
            </a:r>
          </a:p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．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24,10,10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24,14,11      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24,10,5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24,14,6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D9A57AF-21EC-15CC-EEB7-2AFAEEC7F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566" y="5346727"/>
            <a:ext cx="4679950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2015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984F17-4149-EADF-8CDA-B950C2582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0396" y="2700995"/>
            <a:ext cx="3603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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1F8E3-F280-BB6A-CF8C-57F49C039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364" y="3714891"/>
            <a:ext cx="7728355" cy="50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解析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kumimoji="0"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在哈夫曼树中，左右孩子权值之和为父结点权值。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70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>
            <a:extLst>
              <a:ext uri="{FF2B5EF4-FFF2-40B4-BE49-F238E27FC236}">
                <a16:creationId xmlns:a16="http://schemas.microsoft.com/office/drawing/2014/main" id="{026964F9-0CC8-3CEC-4A0F-99C8A4CF5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45" y="926594"/>
            <a:ext cx="9028064" cy="168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个互不相同的符号进行哈夫曼编码。若生成的哈夫曼树共有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115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个结点，则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的值是</a:t>
            </a:r>
            <a:r>
              <a:rPr lang="en-US" altLang="zh-CN" sz="2400" b="1" u="sng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56    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57     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58     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60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D9A57AF-21EC-15CC-EEB7-2AFAEEC7F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5" y="5506502"/>
            <a:ext cx="4679950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2019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984F17-4149-EADF-8CDA-B950C2582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626" y="2230300"/>
            <a:ext cx="3603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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1F8E3-F280-BB6A-CF8C-57F49C039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72" y="3895941"/>
            <a:ext cx="9028064" cy="96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解析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kumimoji="0" lang="en-US" altLang="zh-CN" sz="20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个符号构建哈夫曼树，新建</a:t>
            </a:r>
            <a:r>
              <a:rPr kumimoji="0" lang="en-US" altLang="zh-CN" sz="20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n-1</a:t>
            </a:r>
            <a:r>
              <a:rPr kumimoji="0"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个结点，结点数共</a:t>
            </a:r>
            <a:r>
              <a:rPr kumimoji="0" lang="en-US" altLang="zh-CN" sz="20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2n-1</a:t>
            </a:r>
            <a:r>
              <a:rPr kumimoji="0"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个。现在共</a:t>
            </a:r>
            <a:r>
              <a:rPr kumimoji="0" lang="en-US" altLang="zh-CN" sz="20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115</a:t>
            </a:r>
            <a:r>
              <a:rPr kumimoji="0"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kumimoji="0" lang="en-US" altLang="zh-CN" sz="20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</a:t>
            </a:r>
            <a:r>
              <a:rPr kumimoji="0" lang="en-US" altLang="zh-CN" sz="20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58</a:t>
            </a:r>
            <a:r>
              <a:rPr kumimoji="0"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6283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502920"/>
            <a:ext cx="10226040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】</a:t>
            </a:r>
            <a:r>
              <a:rPr lang="zh-CN" altLang="zh-CN" sz="2000" b="1" dirty="0"/>
              <a:t>假设用于通信的电文仅由</a:t>
            </a:r>
            <a:r>
              <a:rPr lang="en-US" altLang="zh-CN" sz="2000" b="1" dirty="0"/>
              <a:t>8</a:t>
            </a:r>
            <a:r>
              <a:rPr lang="zh-CN" altLang="zh-CN" sz="2000" b="1" dirty="0"/>
              <a:t>个字母</a:t>
            </a:r>
            <a:r>
              <a:rPr lang="en-US" altLang="zh-CN" sz="2000" b="1" dirty="0"/>
              <a:t> {a, b, c, d, e, f, g, h} </a:t>
            </a:r>
            <a:r>
              <a:rPr lang="zh-CN" altLang="zh-CN" sz="2000" b="1" dirty="0"/>
              <a:t>构成，它们在电文中出现的概率分别为</a:t>
            </a:r>
            <a:r>
              <a:rPr lang="en-US" altLang="zh-CN" sz="2000" b="1" dirty="0"/>
              <a:t>{ 7, 19, 2, 6, 32, 3, 21, 10}</a:t>
            </a:r>
            <a:r>
              <a:rPr lang="zh-CN" altLang="zh-CN" sz="2000" b="1" dirty="0"/>
              <a:t>，试为这</a:t>
            </a:r>
            <a:r>
              <a:rPr lang="en-US" altLang="zh-CN" sz="2000" b="1" dirty="0"/>
              <a:t>8</a:t>
            </a:r>
            <a:r>
              <a:rPr lang="zh-CN" altLang="zh-CN" sz="2000" b="1" dirty="0"/>
              <a:t>个字母设计哈夫曼编码，画出该哈夫曼树，并计算</a:t>
            </a:r>
            <a:r>
              <a:rPr lang="en-US" altLang="zh-CN" sz="2000" b="1" dirty="0"/>
              <a:t>WPL</a:t>
            </a:r>
            <a:r>
              <a:rPr lang="zh-CN" altLang="zh-CN" sz="2000" b="1" dirty="0"/>
              <a:t>。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148840"/>
            <a:ext cx="3810000" cy="403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309360" y="4221480"/>
            <a:ext cx="5501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WPL=2(19+32+21) + 4(7+6+10) + 5(2+3)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=144+92+25=261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>
            <a:extLst>
              <a:ext uri="{FF2B5EF4-FFF2-40B4-BE49-F238E27FC236}">
                <a16:creationId xmlns:a16="http://schemas.microsoft.com/office/drawing/2014/main" id="{A5935EEB-8A63-4140-A2A6-6A10EF0FE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5586" y="1004040"/>
            <a:ext cx="478849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80808"/>
                </a:solidFill>
                <a:ea typeface="楷体_GB2312" pitchFamily="49" charset="-122"/>
              </a:rPr>
              <a:t> </a:t>
            </a:r>
            <a:r>
              <a:rPr lang="zh-CN" altLang="en-US" sz="4400" dirty="0">
                <a:solidFill>
                  <a:srgbClr val="080808"/>
                </a:solidFill>
                <a:ea typeface="隶书" panose="02010509060101010101" pitchFamily="49" charset="-122"/>
              </a:rPr>
              <a:t>一、最优树的概念</a:t>
            </a:r>
            <a:endParaRPr lang="en-US" altLang="zh-CN" sz="2400" dirty="0">
              <a:solidFill>
                <a:srgbClr val="080808"/>
              </a:solidFill>
            </a:endParaRPr>
          </a:p>
        </p:txBody>
      </p:sp>
      <p:sp>
        <p:nvSpPr>
          <p:cNvPr id="143363" name="Text Box 3">
            <a:extLst>
              <a:ext uri="{FF2B5EF4-FFF2-40B4-BE49-F238E27FC236}">
                <a16:creationId xmlns:a16="http://schemas.microsoft.com/office/drawing/2014/main" id="{D8B8F8D2-5359-4171-87C5-7F51E1651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835" y="3182667"/>
            <a:ext cx="8753554" cy="662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结点的</a:t>
            </a:r>
            <a:r>
              <a:rPr kumimoji="1" lang="zh-CN" altLang="en-US" sz="2800" b="1" u="sng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带权</a:t>
            </a:r>
            <a:r>
              <a:rPr kumimoji="1" lang="zh-CN" altLang="en-US" sz="2800" b="1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路径长度</a:t>
            </a:r>
            <a:r>
              <a:rPr kumimoji="1" lang="zh-CN" altLang="en-US" sz="28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zh-CN" altLang="en-US" sz="24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结点的路径长度与该节点的权的乘积。</a:t>
            </a:r>
            <a:endParaRPr kumimoji="1" lang="zh-CN" altLang="en-US" sz="28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364" name="Text Box 4">
            <a:extLst>
              <a:ext uri="{FF2B5EF4-FFF2-40B4-BE49-F238E27FC236}">
                <a16:creationId xmlns:a16="http://schemas.microsoft.com/office/drawing/2014/main" id="{E6B49372-BF2C-4ED3-9AB6-3517981F4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966" y="1993846"/>
            <a:ext cx="8516010" cy="6622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结点的路径长度</a:t>
            </a:r>
            <a:r>
              <a:rPr kumimoji="1" lang="zh-CN" altLang="en-US" sz="28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zh-CN" altLang="en-US" sz="24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从根结点到该结点的路径上分支的数目。</a:t>
            </a:r>
            <a:endParaRPr kumimoji="1" lang="zh-CN" altLang="en-US" sz="2800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55653" name="Picture 7" descr="Green and Black Diamond">
            <a:extLst>
              <a:ext uri="{FF2B5EF4-FFF2-40B4-BE49-F238E27FC236}">
                <a16:creationId xmlns:a16="http://schemas.microsoft.com/office/drawing/2014/main" id="{164047A6-E6BA-470C-8FBC-AB86739BA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809" y="2221002"/>
            <a:ext cx="30956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4" name="Picture 8" descr="Green and Black Diamond">
            <a:extLst>
              <a:ext uri="{FF2B5EF4-FFF2-40B4-BE49-F238E27FC236}">
                <a16:creationId xmlns:a16="http://schemas.microsoft.com/office/drawing/2014/main" id="{8DA510E4-5268-46EE-B9A2-B52E5454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185" y="3475108"/>
            <a:ext cx="30956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86B1A4F6-1907-B693-DDB9-2D571E6E0FE2}"/>
              </a:ext>
            </a:extLst>
          </p:cNvPr>
          <p:cNvSpPr txBox="1">
            <a:spLocks noChangeArrowheads="1"/>
          </p:cNvSpPr>
          <p:nvPr/>
        </p:nvSpPr>
        <p:spPr>
          <a:xfrm>
            <a:off x="2646955" y="248146"/>
            <a:ext cx="7200073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80808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6.5 </a:t>
            </a:r>
            <a:r>
              <a:rPr lang="zh-CN" altLang="en-US" dirty="0">
                <a:solidFill>
                  <a:srgbClr val="080808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哈夫曼树与哈夫曼编码</a:t>
            </a:r>
            <a:endParaRPr lang="zh-CN" altLang="en-US" dirty="0">
              <a:solidFill>
                <a:srgbClr val="080808"/>
              </a:solidFill>
              <a:ea typeface="楷体_GB2312" pitchFamily="49" charset="-122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214D4DAB-6C58-EDD7-BA81-463699F30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068" y="4463783"/>
            <a:ext cx="9771193" cy="130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080808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080808"/>
                </a:solidFill>
                <a:ea typeface="楷体_GB2312" pitchFamily="49" charset="-122"/>
              </a:rPr>
              <a:t>树的带权路径长度</a:t>
            </a:r>
            <a:r>
              <a:rPr lang="zh-CN" altLang="en-US" sz="2800" dirty="0">
                <a:solidFill>
                  <a:srgbClr val="080808"/>
                </a:solidFill>
                <a:ea typeface="楷体_GB2312" pitchFamily="49" charset="-122"/>
              </a:rPr>
              <a:t>：树中所有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叶子结点的带权路径长度之和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80808"/>
                </a:solidFill>
                <a:ea typeface="楷体_GB2312" pitchFamily="49" charset="-122"/>
              </a:rPr>
              <a:t>                           WPL(T) = </a:t>
            </a:r>
            <a:r>
              <a:rPr lang="en-US" altLang="zh-CN" sz="2800" dirty="0">
                <a:solidFill>
                  <a:srgbClr val="080808"/>
                </a:solidFill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400" dirty="0" err="1">
                <a:solidFill>
                  <a:srgbClr val="080808"/>
                </a:solidFill>
                <a:ea typeface="楷体_GB2312" pitchFamily="49" charset="-122"/>
              </a:rPr>
              <a:t>w</a:t>
            </a:r>
            <a:r>
              <a:rPr lang="en-US" altLang="zh-CN" sz="2400" baseline="-25000" dirty="0" err="1">
                <a:solidFill>
                  <a:srgbClr val="080808"/>
                </a:solidFill>
                <a:ea typeface="楷体_GB2312" pitchFamily="49" charset="-122"/>
              </a:rPr>
              <a:t>k</a:t>
            </a:r>
            <a:r>
              <a:rPr lang="en-US" altLang="zh-CN" sz="2400" dirty="0" err="1">
                <a:solidFill>
                  <a:srgbClr val="080808"/>
                </a:solidFill>
                <a:ea typeface="楷体_GB2312" pitchFamily="49" charset="-122"/>
              </a:rPr>
              <a:t>l</a:t>
            </a:r>
            <a:r>
              <a:rPr lang="en-US" altLang="zh-CN" sz="2400" baseline="-25000" dirty="0" err="1">
                <a:solidFill>
                  <a:srgbClr val="080808"/>
                </a:solidFill>
                <a:ea typeface="楷体_GB2312" pitchFamily="49" charset="-122"/>
              </a:rPr>
              <a:t>k</a:t>
            </a:r>
            <a:r>
              <a:rPr lang="en-US" altLang="zh-CN" sz="2400" baseline="-25000" dirty="0">
                <a:solidFill>
                  <a:srgbClr val="080808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80808"/>
                </a:solidFill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对所有叶子结点</a:t>
            </a:r>
            <a:r>
              <a:rPr lang="en-US" altLang="zh-CN" sz="2400" dirty="0">
                <a:solidFill>
                  <a:srgbClr val="080808"/>
                </a:solidFill>
                <a:ea typeface="楷体_GB2312" pitchFamily="49" charset="-122"/>
              </a:rPr>
              <a:t>)</a:t>
            </a:r>
            <a:endParaRPr lang="en-US" altLang="zh-CN" sz="2400" dirty="0">
              <a:solidFill>
                <a:srgbClr val="080808"/>
              </a:solidFill>
            </a:endParaRPr>
          </a:p>
        </p:txBody>
      </p:sp>
      <p:pic>
        <p:nvPicPr>
          <p:cNvPr id="4" name="Picture 10" descr="Green and Black Diamond">
            <a:extLst>
              <a:ext uri="{FF2B5EF4-FFF2-40B4-BE49-F238E27FC236}">
                <a16:creationId xmlns:a16="http://schemas.microsoft.com/office/drawing/2014/main" id="{E1373921-B1A0-8532-401F-5A1AB866B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07" y="4691762"/>
            <a:ext cx="30956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017940-CE0E-CDCB-7FFD-5D2070982EF0}"/>
              </a:ext>
            </a:extLst>
          </p:cNvPr>
          <p:cNvSpPr txBox="1"/>
          <p:nvPr/>
        </p:nvSpPr>
        <p:spPr>
          <a:xfrm>
            <a:off x="5188121" y="5520547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endParaRPr kumimoji="1" lang="zh-CN" altLang="en-US" sz="1600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524364" y="642918"/>
            <a:ext cx="2643206" cy="2428892"/>
            <a:chOff x="3000364" y="642918"/>
            <a:chExt cx="2643206" cy="2428892"/>
          </a:xfrm>
        </p:grpSpPr>
        <p:sp>
          <p:nvSpPr>
            <p:cNvPr id="7" name="椭圆 6"/>
            <p:cNvSpPr/>
            <p:nvPr/>
          </p:nvSpPr>
          <p:spPr>
            <a:xfrm>
              <a:off x="4357686" y="642918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643306" y="157161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143504" y="1571612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</a:t>
              </a:r>
              <a:endParaRPr lang="zh-CN" altLang="en-US" sz="2000" b="1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000364" y="2571744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2</a:t>
              </a:r>
              <a:endParaRPr lang="zh-CN" altLang="en-US" sz="2000" b="1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214810" y="2571744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3</a:t>
              </a:r>
              <a:endParaRPr lang="zh-CN" altLang="en-US" sz="2000" b="1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cxnSp>
          <p:nvCxnSpPr>
            <p:cNvPr id="13" name="直接连接符 12"/>
            <p:cNvCxnSpPr>
              <a:stCxn id="7" idx="3"/>
              <a:endCxn id="8" idx="0"/>
            </p:cNvCxnSpPr>
            <p:nvPr/>
          </p:nvCxnSpPr>
          <p:spPr>
            <a:xfrm rot="5400000">
              <a:off x="3911199" y="1051891"/>
              <a:ext cx="501861" cy="53758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5"/>
              <a:endCxn id="9" idx="0"/>
            </p:cNvCxnSpPr>
            <p:nvPr/>
          </p:nvCxnSpPr>
          <p:spPr>
            <a:xfrm rot="16200000" flipH="1">
              <a:off x="4838098" y="1016172"/>
              <a:ext cx="501861" cy="60901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3"/>
              <a:endCxn id="10" idx="0"/>
            </p:cNvCxnSpPr>
            <p:nvPr/>
          </p:nvCxnSpPr>
          <p:spPr>
            <a:xfrm rot="5400000">
              <a:off x="3196819" y="2052023"/>
              <a:ext cx="573299" cy="46614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5"/>
              <a:endCxn id="11" idx="0"/>
            </p:cNvCxnSpPr>
            <p:nvPr/>
          </p:nvCxnSpPr>
          <p:spPr>
            <a:xfrm rot="16200000" flipH="1">
              <a:off x="3980842" y="2087742"/>
              <a:ext cx="573299" cy="39470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EE4F7E5-DD09-4BA6-9AE1-47735B52AA37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52662" y="714357"/>
            <a:ext cx="2214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WPL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的计算：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881422" y="2143116"/>
            <a:ext cx="4429156" cy="1898048"/>
            <a:chOff x="2357422" y="2143116"/>
            <a:chExt cx="4429156" cy="1898048"/>
          </a:xfrm>
        </p:grpSpPr>
        <p:sp>
          <p:nvSpPr>
            <p:cNvPr id="20" name="TextBox 19"/>
            <p:cNvSpPr txBox="1"/>
            <p:nvPr/>
          </p:nvSpPr>
          <p:spPr>
            <a:xfrm>
              <a:off x="2357422" y="3610277"/>
              <a:ext cx="44291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WPL </a:t>
              </a: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 (2+3)×2 + 1×1=11</a:t>
              </a:r>
              <a:endParaRPr lang="zh-CN" altLang="en-US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16200000" flipV="1">
              <a:off x="3357554" y="3214686"/>
              <a:ext cx="571504" cy="42862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5400000" flipH="1" flipV="1">
              <a:off x="4071934" y="3357562"/>
              <a:ext cx="571504" cy="14287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4607719" y="2893215"/>
              <a:ext cx="1571636" cy="7143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3" name="Freeform 43"/>
          <p:cNvSpPr>
            <a:spLocks/>
          </p:cNvSpPr>
          <p:nvPr/>
        </p:nvSpPr>
        <p:spPr bwMode="auto">
          <a:xfrm>
            <a:off x="7772400" y="2400300"/>
            <a:ext cx="393700" cy="368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232"/>
              </a:cxn>
            </a:cxnLst>
            <a:rect l="0" t="0" r="r" b="b"/>
            <a:pathLst>
              <a:path w="248" h="232">
                <a:moveTo>
                  <a:pt x="0" y="0"/>
                </a:moveTo>
                <a:lnTo>
                  <a:pt x="248" y="232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6024" name="Freeform 24"/>
          <p:cNvSpPr>
            <a:spLocks/>
          </p:cNvSpPr>
          <p:nvPr/>
        </p:nvSpPr>
        <p:spPr bwMode="auto">
          <a:xfrm>
            <a:off x="2425700" y="1866900"/>
            <a:ext cx="317500" cy="419100"/>
          </a:xfrm>
          <a:custGeom>
            <a:avLst/>
            <a:gdLst/>
            <a:ahLst/>
            <a:cxnLst>
              <a:cxn ang="0">
                <a:pos x="200" y="0"/>
              </a:cxn>
              <a:cxn ang="0">
                <a:pos x="0" y="264"/>
              </a:cxn>
            </a:cxnLst>
            <a:rect l="0" t="0" r="r" b="b"/>
            <a:pathLst>
              <a:path w="200" h="264">
                <a:moveTo>
                  <a:pt x="200" y="0"/>
                </a:moveTo>
                <a:lnTo>
                  <a:pt x="0" y="264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6041" name="Freeform 41"/>
          <p:cNvSpPr>
            <a:spLocks/>
          </p:cNvSpPr>
          <p:nvPr/>
        </p:nvSpPr>
        <p:spPr bwMode="auto">
          <a:xfrm>
            <a:off x="6362701" y="3103564"/>
            <a:ext cx="346075" cy="401637"/>
          </a:xfrm>
          <a:custGeom>
            <a:avLst/>
            <a:gdLst/>
            <a:ahLst/>
            <a:cxnLst>
              <a:cxn ang="0">
                <a:pos x="218" y="0"/>
              </a:cxn>
              <a:cxn ang="0">
                <a:pos x="0" y="253"/>
              </a:cxn>
            </a:cxnLst>
            <a:rect l="0" t="0" r="r" b="b"/>
            <a:pathLst>
              <a:path w="218" h="253">
                <a:moveTo>
                  <a:pt x="218" y="0"/>
                </a:moveTo>
                <a:lnTo>
                  <a:pt x="0" y="253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6038" name="Freeform 38"/>
          <p:cNvSpPr>
            <a:spLocks/>
          </p:cNvSpPr>
          <p:nvPr/>
        </p:nvSpPr>
        <p:spPr bwMode="auto">
          <a:xfrm>
            <a:off x="8572501" y="1122364"/>
            <a:ext cx="536575" cy="350837"/>
          </a:xfrm>
          <a:custGeom>
            <a:avLst/>
            <a:gdLst/>
            <a:ahLst/>
            <a:cxnLst>
              <a:cxn ang="0">
                <a:pos x="338" y="0"/>
              </a:cxn>
              <a:cxn ang="0">
                <a:pos x="0" y="221"/>
              </a:cxn>
            </a:cxnLst>
            <a:rect l="0" t="0" r="r" b="b"/>
            <a:pathLst>
              <a:path w="338" h="221">
                <a:moveTo>
                  <a:pt x="338" y="0"/>
                </a:moveTo>
                <a:lnTo>
                  <a:pt x="0" y="221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6039" name="Freeform 39"/>
          <p:cNvSpPr>
            <a:spLocks/>
          </p:cNvSpPr>
          <p:nvPr/>
        </p:nvSpPr>
        <p:spPr bwMode="auto">
          <a:xfrm>
            <a:off x="8651876" y="1731964"/>
            <a:ext cx="5175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6" y="245"/>
              </a:cxn>
            </a:cxnLst>
            <a:rect l="0" t="0" r="r" b="b"/>
            <a:pathLst>
              <a:path w="326" h="245">
                <a:moveTo>
                  <a:pt x="0" y="0"/>
                </a:moveTo>
                <a:lnTo>
                  <a:pt x="326" y="245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6040" name="Freeform 40"/>
          <p:cNvSpPr>
            <a:spLocks/>
          </p:cNvSpPr>
          <p:nvPr/>
        </p:nvSpPr>
        <p:spPr bwMode="auto">
          <a:xfrm>
            <a:off x="7759701" y="1731964"/>
            <a:ext cx="434975" cy="350837"/>
          </a:xfrm>
          <a:custGeom>
            <a:avLst/>
            <a:gdLst/>
            <a:ahLst/>
            <a:cxnLst>
              <a:cxn ang="0">
                <a:pos x="274" y="0"/>
              </a:cxn>
              <a:cxn ang="0">
                <a:pos x="0" y="221"/>
              </a:cxn>
            </a:cxnLst>
            <a:rect l="0" t="0" r="r" b="b"/>
            <a:pathLst>
              <a:path w="274" h="221">
                <a:moveTo>
                  <a:pt x="274" y="0"/>
                </a:moveTo>
                <a:lnTo>
                  <a:pt x="0" y="221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6042" name="Freeform 42"/>
          <p:cNvSpPr>
            <a:spLocks/>
          </p:cNvSpPr>
          <p:nvPr/>
        </p:nvSpPr>
        <p:spPr bwMode="auto">
          <a:xfrm>
            <a:off x="7112001" y="3060701"/>
            <a:ext cx="396875" cy="423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0" y="267"/>
              </a:cxn>
            </a:cxnLst>
            <a:rect l="0" t="0" r="r" b="b"/>
            <a:pathLst>
              <a:path w="250" h="267">
                <a:moveTo>
                  <a:pt x="0" y="0"/>
                </a:moveTo>
                <a:lnTo>
                  <a:pt x="250" y="267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6044" name="Freeform 44"/>
          <p:cNvSpPr>
            <a:spLocks/>
          </p:cNvSpPr>
          <p:nvPr/>
        </p:nvSpPr>
        <p:spPr bwMode="auto">
          <a:xfrm>
            <a:off x="7035800" y="2400300"/>
            <a:ext cx="381000" cy="34290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0" y="216"/>
              </a:cxn>
            </a:cxnLst>
            <a:rect l="0" t="0" r="r" b="b"/>
            <a:pathLst>
              <a:path w="240" h="216">
                <a:moveTo>
                  <a:pt x="240" y="0"/>
                </a:moveTo>
                <a:lnTo>
                  <a:pt x="0" y="216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6037" name="Freeform 37"/>
          <p:cNvSpPr>
            <a:spLocks/>
          </p:cNvSpPr>
          <p:nvPr/>
        </p:nvSpPr>
        <p:spPr bwMode="auto">
          <a:xfrm>
            <a:off x="9566276" y="1122364"/>
            <a:ext cx="555625" cy="363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" y="229"/>
              </a:cxn>
            </a:cxnLst>
            <a:rect l="0" t="0" r="r" b="b"/>
            <a:pathLst>
              <a:path w="350" h="229">
                <a:moveTo>
                  <a:pt x="0" y="0"/>
                </a:moveTo>
                <a:lnTo>
                  <a:pt x="350" y="22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6018" name="Freeform 18"/>
          <p:cNvSpPr>
            <a:spLocks/>
          </p:cNvSpPr>
          <p:nvPr/>
        </p:nvSpPr>
        <p:spPr bwMode="auto">
          <a:xfrm>
            <a:off x="3073401" y="1122364"/>
            <a:ext cx="549275" cy="427037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269"/>
              </a:cxn>
            </a:cxnLst>
            <a:rect l="0" t="0" r="r" b="b"/>
            <a:pathLst>
              <a:path w="346" h="269">
                <a:moveTo>
                  <a:pt x="346" y="0"/>
                </a:moveTo>
                <a:lnTo>
                  <a:pt x="0" y="26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6019" name="Freeform 19"/>
          <p:cNvSpPr>
            <a:spLocks/>
          </p:cNvSpPr>
          <p:nvPr/>
        </p:nvSpPr>
        <p:spPr bwMode="auto">
          <a:xfrm>
            <a:off x="4079876" y="1122364"/>
            <a:ext cx="555625" cy="427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" y="269"/>
              </a:cxn>
            </a:cxnLst>
            <a:rect l="0" t="0" r="r" b="b"/>
            <a:pathLst>
              <a:path w="350" h="269">
                <a:moveTo>
                  <a:pt x="0" y="0"/>
                </a:moveTo>
                <a:lnTo>
                  <a:pt x="350" y="26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6020" name="Freeform 20"/>
          <p:cNvSpPr>
            <a:spLocks/>
          </p:cNvSpPr>
          <p:nvPr/>
        </p:nvSpPr>
        <p:spPr bwMode="auto">
          <a:xfrm>
            <a:off x="4232276" y="1854201"/>
            <a:ext cx="339725" cy="411163"/>
          </a:xfrm>
          <a:custGeom>
            <a:avLst/>
            <a:gdLst/>
            <a:ahLst/>
            <a:cxnLst>
              <a:cxn ang="0">
                <a:pos x="214" y="0"/>
              </a:cxn>
              <a:cxn ang="0">
                <a:pos x="0" y="259"/>
              </a:cxn>
            </a:cxnLst>
            <a:rect l="0" t="0" r="r" b="b"/>
            <a:pathLst>
              <a:path w="214" h="259">
                <a:moveTo>
                  <a:pt x="214" y="0"/>
                </a:moveTo>
                <a:lnTo>
                  <a:pt x="0" y="25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6021" name="Freeform 21"/>
          <p:cNvSpPr>
            <a:spLocks/>
          </p:cNvSpPr>
          <p:nvPr/>
        </p:nvSpPr>
        <p:spPr bwMode="auto">
          <a:xfrm>
            <a:off x="4965701" y="1828801"/>
            <a:ext cx="409575" cy="436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" y="275"/>
              </a:cxn>
            </a:cxnLst>
            <a:rect l="0" t="0" r="r" b="b"/>
            <a:pathLst>
              <a:path w="258" h="275">
                <a:moveTo>
                  <a:pt x="0" y="0"/>
                </a:moveTo>
                <a:lnTo>
                  <a:pt x="258" y="275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6023" name="Freeform 23"/>
          <p:cNvSpPr>
            <a:spLocks/>
          </p:cNvSpPr>
          <p:nvPr/>
        </p:nvSpPr>
        <p:spPr bwMode="auto">
          <a:xfrm>
            <a:off x="4419601" y="2679701"/>
            <a:ext cx="269875" cy="423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0" y="267"/>
              </a:cxn>
            </a:cxnLst>
            <a:rect l="0" t="0" r="r" b="b"/>
            <a:pathLst>
              <a:path w="170" h="267">
                <a:moveTo>
                  <a:pt x="0" y="0"/>
                </a:moveTo>
                <a:lnTo>
                  <a:pt x="170" y="267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6025" name="Freeform 25"/>
          <p:cNvSpPr>
            <a:spLocks/>
          </p:cNvSpPr>
          <p:nvPr/>
        </p:nvSpPr>
        <p:spPr bwMode="auto">
          <a:xfrm>
            <a:off x="3149601" y="1854201"/>
            <a:ext cx="320675" cy="411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" y="259"/>
              </a:cxn>
            </a:cxnLst>
            <a:rect l="0" t="0" r="r" b="b"/>
            <a:pathLst>
              <a:path w="202" h="259">
                <a:moveTo>
                  <a:pt x="0" y="0"/>
                </a:moveTo>
                <a:lnTo>
                  <a:pt x="202" y="25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6002" name="Oval 2"/>
          <p:cNvSpPr>
            <a:spLocks noChangeArrowheads="1"/>
          </p:cNvSpPr>
          <p:nvPr/>
        </p:nvSpPr>
        <p:spPr bwMode="auto">
          <a:xfrm>
            <a:off x="2708275" y="1503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6003" name="Oval 3"/>
          <p:cNvSpPr>
            <a:spLocks noChangeArrowheads="1"/>
          </p:cNvSpPr>
          <p:nvPr/>
        </p:nvSpPr>
        <p:spPr bwMode="auto">
          <a:xfrm>
            <a:off x="4537075" y="1503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6004" name="Oval 4"/>
          <p:cNvSpPr>
            <a:spLocks noChangeArrowheads="1"/>
          </p:cNvSpPr>
          <p:nvPr/>
        </p:nvSpPr>
        <p:spPr bwMode="auto">
          <a:xfrm>
            <a:off x="3622675" y="8937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6005" name="Oval 5"/>
          <p:cNvSpPr>
            <a:spLocks noChangeArrowheads="1"/>
          </p:cNvSpPr>
          <p:nvPr/>
        </p:nvSpPr>
        <p:spPr bwMode="auto">
          <a:xfrm>
            <a:off x="4003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6006" name="Oval 6"/>
          <p:cNvSpPr>
            <a:spLocks noChangeArrowheads="1"/>
          </p:cNvSpPr>
          <p:nvPr/>
        </p:nvSpPr>
        <p:spPr bwMode="auto">
          <a:xfrm>
            <a:off x="5146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9</a:t>
            </a:r>
          </a:p>
        </p:txBody>
      </p:sp>
      <p:sp>
        <p:nvSpPr>
          <p:cNvPr id="256007" name="Oval 7"/>
          <p:cNvSpPr>
            <a:spLocks noChangeArrowheads="1"/>
          </p:cNvSpPr>
          <p:nvPr/>
        </p:nvSpPr>
        <p:spPr bwMode="auto">
          <a:xfrm>
            <a:off x="3394075" y="3103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256008" name="Oval 8"/>
          <p:cNvSpPr>
            <a:spLocks noChangeArrowheads="1"/>
          </p:cNvSpPr>
          <p:nvPr/>
        </p:nvSpPr>
        <p:spPr bwMode="auto">
          <a:xfrm>
            <a:off x="4460875" y="3103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4</a:t>
            </a:r>
          </a:p>
        </p:txBody>
      </p:sp>
      <p:sp>
        <p:nvSpPr>
          <p:cNvPr id="256009" name="Oval 9"/>
          <p:cNvSpPr>
            <a:spLocks noChangeArrowheads="1"/>
          </p:cNvSpPr>
          <p:nvPr/>
        </p:nvSpPr>
        <p:spPr bwMode="auto">
          <a:xfrm>
            <a:off x="2098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7</a:t>
            </a:r>
          </a:p>
        </p:txBody>
      </p:sp>
      <p:sp>
        <p:nvSpPr>
          <p:cNvPr id="256010" name="Oval 10"/>
          <p:cNvSpPr>
            <a:spLocks noChangeArrowheads="1"/>
          </p:cNvSpPr>
          <p:nvPr/>
        </p:nvSpPr>
        <p:spPr bwMode="auto">
          <a:xfrm>
            <a:off x="9109075" y="817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6011" name="Oval 11"/>
          <p:cNvSpPr>
            <a:spLocks noChangeArrowheads="1"/>
          </p:cNvSpPr>
          <p:nvPr/>
        </p:nvSpPr>
        <p:spPr bwMode="auto">
          <a:xfrm>
            <a:off x="8194675" y="14271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6012" name="Oval 12"/>
          <p:cNvSpPr>
            <a:spLocks noChangeArrowheads="1"/>
          </p:cNvSpPr>
          <p:nvPr/>
        </p:nvSpPr>
        <p:spPr bwMode="auto">
          <a:xfrm>
            <a:off x="10044113" y="14271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256013" name="Oval 13"/>
          <p:cNvSpPr>
            <a:spLocks noChangeArrowheads="1"/>
          </p:cNvSpPr>
          <p:nvPr/>
        </p:nvSpPr>
        <p:spPr bwMode="auto">
          <a:xfrm>
            <a:off x="7356475" y="20367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6014" name="Oval 14"/>
          <p:cNvSpPr>
            <a:spLocks noChangeArrowheads="1"/>
          </p:cNvSpPr>
          <p:nvPr/>
        </p:nvSpPr>
        <p:spPr bwMode="auto">
          <a:xfrm>
            <a:off x="9109075" y="20367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4</a:t>
            </a:r>
          </a:p>
        </p:txBody>
      </p:sp>
      <p:sp>
        <p:nvSpPr>
          <p:cNvPr id="256015" name="Oval 15"/>
          <p:cNvSpPr>
            <a:spLocks noChangeArrowheads="1"/>
          </p:cNvSpPr>
          <p:nvPr/>
        </p:nvSpPr>
        <p:spPr bwMode="auto">
          <a:xfrm>
            <a:off x="6670675" y="2722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6016" name="Oval 16"/>
          <p:cNvSpPr>
            <a:spLocks noChangeArrowheads="1"/>
          </p:cNvSpPr>
          <p:nvPr/>
        </p:nvSpPr>
        <p:spPr bwMode="auto">
          <a:xfrm>
            <a:off x="8118475" y="270827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5</a:t>
            </a:r>
          </a:p>
        </p:txBody>
      </p:sp>
      <p:sp>
        <p:nvSpPr>
          <p:cNvPr id="256017" name="Oval 17"/>
          <p:cNvSpPr>
            <a:spLocks noChangeArrowheads="1"/>
          </p:cNvSpPr>
          <p:nvPr/>
        </p:nvSpPr>
        <p:spPr bwMode="auto">
          <a:xfrm>
            <a:off x="3241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5</a:t>
            </a:r>
          </a:p>
        </p:txBody>
      </p:sp>
      <p:sp>
        <p:nvSpPr>
          <p:cNvPr id="256022" name="Freeform 22"/>
          <p:cNvSpPr>
            <a:spLocks/>
          </p:cNvSpPr>
          <p:nvPr/>
        </p:nvSpPr>
        <p:spPr bwMode="auto">
          <a:xfrm>
            <a:off x="3670300" y="2616200"/>
            <a:ext cx="368300" cy="48260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304"/>
              </a:cxn>
            </a:cxnLst>
            <a:rect l="0" t="0" r="r" b="b"/>
            <a:pathLst>
              <a:path w="232" h="304">
                <a:moveTo>
                  <a:pt x="232" y="0"/>
                </a:moveTo>
                <a:lnTo>
                  <a:pt x="0" y="304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6026" name="Oval 26"/>
          <p:cNvSpPr>
            <a:spLocks noChangeArrowheads="1"/>
          </p:cNvSpPr>
          <p:nvPr/>
        </p:nvSpPr>
        <p:spPr bwMode="auto">
          <a:xfrm>
            <a:off x="6096000" y="3500438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7</a:t>
            </a:r>
          </a:p>
        </p:txBody>
      </p:sp>
      <p:sp>
        <p:nvSpPr>
          <p:cNvPr id="256027" name="Oval 27"/>
          <p:cNvSpPr>
            <a:spLocks noChangeArrowheads="1"/>
          </p:cNvSpPr>
          <p:nvPr/>
        </p:nvSpPr>
        <p:spPr bwMode="auto">
          <a:xfrm>
            <a:off x="7294563" y="3484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9</a:t>
            </a:r>
          </a:p>
        </p:txBody>
      </p:sp>
      <p:sp>
        <p:nvSpPr>
          <p:cNvPr id="256045" name="Text Box 45"/>
          <p:cNvSpPr txBox="1">
            <a:spLocks noChangeArrowheads="1"/>
          </p:cNvSpPr>
          <p:nvPr/>
        </p:nvSpPr>
        <p:spPr bwMode="auto">
          <a:xfrm>
            <a:off x="2063751" y="188914"/>
            <a:ext cx="66960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相同</a:t>
            </a:r>
            <a:r>
              <a:rPr lang="zh-CN" altLang="en-US" sz="22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的叶结点构造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出不同的二叉树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2063750" y="3786191"/>
            <a:ext cx="3960813" cy="1482381"/>
            <a:chOff x="539749" y="3786190"/>
            <a:chExt cx="3960813" cy="1482381"/>
          </a:xfrm>
        </p:grpSpPr>
        <p:sp>
          <p:nvSpPr>
            <p:cNvPr id="256033" name="Text Box 33"/>
            <p:cNvSpPr txBox="1">
              <a:spLocks noChangeArrowheads="1"/>
            </p:cNvSpPr>
            <p:nvPr/>
          </p:nvSpPr>
          <p:spPr bwMode="auto">
            <a:xfrm>
              <a:off x="539749" y="4529907"/>
              <a:ext cx="3960813" cy="73866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WPL</a:t>
              </a:r>
              <a:r>
                <a:rPr kumimoji="1"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(T</a:t>
              </a:r>
              <a:r>
                <a:rPr kumimoji="1" lang="en-US" altLang="zh-CN" sz="2000" b="1" baseline="-250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</a:t>
              </a:r>
              <a:endPara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2+52+23+43+92 =60</a:t>
              </a:r>
              <a:endPara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下箭头 38"/>
            <p:cNvSpPr/>
            <p:nvPr/>
          </p:nvSpPr>
          <p:spPr>
            <a:xfrm>
              <a:off x="2285984" y="3786190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954844" y="3786190"/>
            <a:ext cx="3570313" cy="1497770"/>
            <a:chOff x="5430843" y="3786190"/>
            <a:chExt cx="3570313" cy="1497770"/>
          </a:xfrm>
        </p:grpSpPr>
        <p:sp>
          <p:nvSpPr>
            <p:cNvPr id="256034" name="Text Box 34"/>
            <p:cNvSpPr txBox="1">
              <a:spLocks noChangeArrowheads="1"/>
            </p:cNvSpPr>
            <p:nvPr/>
          </p:nvSpPr>
          <p:spPr bwMode="auto">
            <a:xfrm>
              <a:off x="5430843" y="4452963"/>
              <a:ext cx="3570313" cy="83099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WPL</a:t>
              </a:r>
              <a:r>
                <a:rPr kumimoji="1"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(T</a:t>
              </a:r>
              <a:r>
                <a:rPr kumimoji="1" lang="en-US" altLang="zh-CN" sz="2000" b="1" baseline="-250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</a:t>
              </a:r>
            </a:p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r>
                <a:rPr kumimoji="1"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4+94+53+42+21=89 </a:t>
              </a:r>
              <a:endParaRPr kumimoji="1"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下箭头 39"/>
            <p:cNvSpPr/>
            <p:nvPr/>
          </p:nvSpPr>
          <p:spPr>
            <a:xfrm>
              <a:off x="7000892" y="3786190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EE4F7E5-DD09-4BA6-9AE1-47735B52AA37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3">
            <a:extLst>
              <a:ext uri="{FF2B5EF4-FFF2-40B4-BE49-F238E27FC236}">
                <a16:creationId xmlns:a16="http://schemas.microsoft.com/office/drawing/2014/main" id="{6303991D-317E-4289-94B7-8911A6344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383" y="1196690"/>
            <a:ext cx="9581990" cy="295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333333"/>
                </a:solidFill>
                <a:ea typeface="楷体" pitchFamily="49" charset="-122"/>
                <a:cs typeface="Times New Roman" pitchFamily="18" charset="0"/>
              </a:rPr>
              <a:t>在所有含 </a:t>
            </a:r>
            <a:r>
              <a:rPr lang="en-US" altLang="zh-CN" dirty="0">
                <a:solidFill>
                  <a:srgbClr val="333333"/>
                </a:solidFill>
                <a:ea typeface="楷体" pitchFamily="49" charset="-122"/>
                <a:cs typeface="Times New Roman" pitchFamily="18" charset="0"/>
              </a:rPr>
              <a:t>n </a:t>
            </a:r>
            <a:r>
              <a:rPr lang="zh-CN" altLang="en-US" dirty="0">
                <a:solidFill>
                  <a:srgbClr val="333333"/>
                </a:solidFill>
                <a:ea typeface="楷体" pitchFamily="49" charset="-122"/>
                <a:cs typeface="Times New Roman" pitchFamily="18" charset="0"/>
              </a:rPr>
              <a:t>个叶子结点、且叶子结点带相同权值的树中，必存在一棵</a:t>
            </a: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带权路径长度取最小值</a:t>
            </a:r>
            <a:r>
              <a:rPr lang="zh-CN" altLang="en-US" dirty="0">
                <a:solidFill>
                  <a:srgbClr val="333333"/>
                </a:solidFill>
                <a:ea typeface="楷体" pitchFamily="49" charset="-122"/>
                <a:cs typeface="Times New Roman" pitchFamily="18" charset="0"/>
              </a:rPr>
              <a:t>的树，称为“最优树”</a:t>
            </a:r>
            <a:endParaRPr lang="en-US" altLang="zh-CN" dirty="0">
              <a:solidFill>
                <a:srgbClr val="333333"/>
              </a:solidFill>
              <a:ea typeface="楷体" pitchFamily="49" charset="-122"/>
              <a:cs typeface="Times New Roman" pitchFamily="18" charset="0"/>
            </a:endParaRP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333333"/>
                </a:solidFill>
                <a:ea typeface="楷体" pitchFamily="49" charset="-122"/>
                <a:cs typeface="Times New Roman" pitchFamily="18" charset="0"/>
              </a:rPr>
              <a:t>最优二叉树称为哈夫曼树</a:t>
            </a:r>
          </a:p>
        </p:txBody>
      </p:sp>
    </p:spTree>
  </p:cSld>
  <p:clrMapOvr>
    <a:masterClrMapping/>
  </p:clrMapOvr>
  <p:transition spd="med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Text Box 3">
            <a:extLst>
              <a:ext uri="{FF2B5EF4-FFF2-40B4-BE49-F238E27FC236}">
                <a16:creationId xmlns:a16="http://schemas.microsoft.com/office/drawing/2014/main" id="{639A74D8-DFBD-46F3-BEB0-E13BA0970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362" y="585418"/>
            <a:ext cx="58272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000" dirty="0">
                <a:solidFill>
                  <a:srgbClr val="0000FF"/>
                </a:solidFill>
                <a:ea typeface="楷体_GB2312" pitchFamily="49" charset="-122"/>
              </a:rPr>
              <a:t>二、如何构造最优二叉树</a:t>
            </a:r>
            <a:endParaRPr lang="en-US" altLang="zh-CN" sz="4000" dirty="0">
              <a:solidFill>
                <a:srgbClr val="333333"/>
              </a:solidFill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31C83AC4-4E54-4CEC-BFC7-DA7CE889C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824" y="3969729"/>
            <a:ext cx="4896680" cy="69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原则</a:t>
            </a:r>
            <a:r>
              <a:rPr kumimoji="1" lang="zh-CN" altLang="en-US" sz="36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：</a:t>
            </a:r>
            <a:endParaRPr kumimoji="1" lang="en-US" altLang="zh-CN" sz="3600" dirty="0">
              <a:solidFill>
                <a:srgbClr val="333333"/>
              </a:solidFill>
              <a:latin typeface="Times New Roman" panose="02020603050405020304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82F13959-9DE4-4A4E-A471-69F7738B3B5B}"/>
              </a:ext>
            </a:extLst>
          </p:cNvPr>
          <p:cNvSpPr txBox="1"/>
          <p:nvPr/>
        </p:nvSpPr>
        <p:spPr>
          <a:xfrm>
            <a:off x="2568081" y="4720033"/>
            <a:ext cx="7320197" cy="1303177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8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权值越大的叶结点越靠近根结点。</a:t>
            </a:r>
            <a:endParaRPr kumimoji="1" lang="en-US" altLang="zh-CN" sz="2800" dirty="0">
              <a:solidFill>
                <a:srgbClr val="333333"/>
              </a:solidFill>
              <a:latin typeface="Times New Roman" panose="02020603050405020304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8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权值越小的叶结点越远离根结点。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5CA46F12-6F7D-45AB-B15F-EFD7C8F52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550" y="1844781"/>
            <a:ext cx="4896680" cy="69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问题：</a:t>
            </a:r>
            <a:endParaRPr kumimoji="1" lang="en-US" altLang="zh-CN" sz="3600" dirty="0">
              <a:solidFill>
                <a:srgbClr val="333333"/>
              </a:solidFill>
              <a:latin typeface="Times New Roman" panose="02020603050405020304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5D6C37B7-5ADB-4355-80EC-599A8C382092}"/>
              </a:ext>
            </a:extLst>
          </p:cNvPr>
          <p:cNvSpPr txBox="1"/>
          <p:nvPr/>
        </p:nvSpPr>
        <p:spPr>
          <a:xfrm>
            <a:off x="2567509" y="2492870"/>
            <a:ext cx="8096947" cy="656846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8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给定</a:t>
            </a:r>
            <a:r>
              <a:rPr kumimoji="1" lang="en-US" altLang="zh-CN" sz="28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8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个带权的叶子结点，构建一棵哈夫曼树。</a:t>
            </a:r>
          </a:p>
        </p:txBody>
      </p:sp>
    </p:spTree>
  </p:cSld>
  <p:clrMapOvr>
    <a:masterClrMapping/>
  </p:clrMapOvr>
  <p:transition spd="med"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809720" y="1000108"/>
            <a:ext cx="8686800" cy="40504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）给定的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个权值</a:t>
            </a: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kumimoji="1"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b="1" baseline="-25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2000" b="1" i="1" baseline="-25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构造</a:t>
            </a:r>
            <a:r>
              <a:rPr kumimoji="1"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棵只有一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个叶结点的二叉树，从而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得到一个二叉树的集合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kumimoji="1"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000" b="1" i="1" baseline="-25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）在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选取根结点的</a:t>
            </a:r>
            <a:r>
              <a:rPr kumimoji="1" lang="zh-CN" altLang="en-US" sz="20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权值最小和次小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的两棵二叉树作为左、右子树构造一棵新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的二叉树，这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棵新的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二叉树根结点的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权值为其左、右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子树根结点权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之和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）在集合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中删除作为左、右子树的两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棵二叉树，并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将新建立的二叉树加入到集合</a:t>
            </a: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）重复（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两步，当</a:t>
            </a: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中只剩下一棵</a:t>
            </a: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二叉树时，这</a:t>
            </a:r>
            <a:r>
              <a:rPr kumimoji="1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棵二叉树便是所要建立的哈夫曼树。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2596" y="285729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构造哈夫曼</a:t>
            </a:r>
            <a:r>
              <a:rPr kumimoji="1" lang="zh-CN" altLang="en-US" sz="24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树的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r>
              <a:rPr kumimoji="1" lang="zh-CN" altLang="en-US" sz="24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400" b="1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EE4F7E5-DD09-4BA6-9AE1-47735B52AA37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36" name="Freeform 12"/>
          <p:cNvSpPr>
            <a:spLocks/>
          </p:cNvSpPr>
          <p:nvPr/>
        </p:nvSpPr>
        <p:spPr bwMode="auto">
          <a:xfrm>
            <a:off x="2381224" y="4572000"/>
            <a:ext cx="311176" cy="500074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80"/>
              </a:cxn>
            </a:cxnLst>
            <a:rect l="0" t="0" r="r" b="b"/>
            <a:pathLst>
              <a:path w="192" h="280">
                <a:moveTo>
                  <a:pt x="192" y="0"/>
                </a:moveTo>
                <a:lnTo>
                  <a:pt x="0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7037" name="Freeform 13"/>
          <p:cNvSpPr>
            <a:spLocks/>
          </p:cNvSpPr>
          <p:nvPr/>
        </p:nvSpPr>
        <p:spPr bwMode="auto">
          <a:xfrm>
            <a:off x="3022600" y="4572000"/>
            <a:ext cx="287318" cy="5000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280"/>
              </a:cxn>
            </a:cxnLst>
            <a:rect l="0" t="0" r="r" b="b"/>
            <a:pathLst>
              <a:path w="136" h="280">
                <a:moveTo>
                  <a:pt x="0" y="0"/>
                </a:moveTo>
                <a:lnTo>
                  <a:pt x="136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7032" name="Freeform 8"/>
          <p:cNvSpPr>
            <a:spLocks/>
          </p:cNvSpPr>
          <p:nvPr/>
        </p:nvSpPr>
        <p:spPr bwMode="auto">
          <a:xfrm>
            <a:off x="3133704" y="2641600"/>
            <a:ext cx="231796" cy="496886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0" y="224"/>
              </a:cxn>
            </a:cxnLst>
            <a:rect l="0" t="0" r="r" b="b"/>
            <a:pathLst>
              <a:path w="128" h="224">
                <a:moveTo>
                  <a:pt x="128" y="0"/>
                </a:moveTo>
                <a:lnTo>
                  <a:pt x="0" y="22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7033" name="Freeform 9"/>
          <p:cNvSpPr>
            <a:spLocks/>
          </p:cNvSpPr>
          <p:nvPr/>
        </p:nvSpPr>
        <p:spPr bwMode="auto">
          <a:xfrm>
            <a:off x="3667108" y="2643182"/>
            <a:ext cx="206392" cy="48101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64"/>
              </a:cxn>
            </a:cxnLst>
            <a:rect l="0" t="0" r="r" b="b"/>
            <a:pathLst>
              <a:path w="144" h="264">
                <a:moveTo>
                  <a:pt x="0" y="0"/>
                </a:moveTo>
                <a:lnTo>
                  <a:pt x="144" y="26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7054" name="Line 30"/>
          <p:cNvSpPr>
            <a:spLocks noChangeShapeType="1"/>
          </p:cNvSpPr>
          <p:nvPr/>
        </p:nvSpPr>
        <p:spPr bwMode="auto">
          <a:xfrm flipH="1">
            <a:off x="8477250" y="4306888"/>
            <a:ext cx="312738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7055" name="Freeform 31"/>
          <p:cNvSpPr>
            <a:spLocks/>
          </p:cNvSpPr>
          <p:nvPr/>
        </p:nvSpPr>
        <p:spPr bwMode="auto">
          <a:xfrm>
            <a:off x="9247188" y="4306888"/>
            <a:ext cx="420712" cy="40799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3" y="223"/>
              </a:cxn>
            </a:cxnLst>
            <a:rect l="0" t="0" r="r" b="b"/>
            <a:pathLst>
              <a:path w="223" h="223">
                <a:moveTo>
                  <a:pt x="0" y="0"/>
                </a:moveTo>
                <a:lnTo>
                  <a:pt x="223" y="223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7051" name="Freeform 27"/>
          <p:cNvSpPr>
            <a:spLocks/>
          </p:cNvSpPr>
          <p:nvPr/>
        </p:nvSpPr>
        <p:spPr bwMode="auto">
          <a:xfrm>
            <a:off x="9739339" y="5072075"/>
            <a:ext cx="355575" cy="5572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9" y="274"/>
              </a:cxn>
            </a:cxnLst>
            <a:rect l="0" t="0" r="r" b="b"/>
            <a:pathLst>
              <a:path w="199" h="274">
                <a:moveTo>
                  <a:pt x="0" y="0"/>
                </a:moveTo>
                <a:lnTo>
                  <a:pt x="199" y="27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7050" name="Freeform 26"/>
          <p:cNvSpPr>
            <a:spLocks/>
          </p:cNvSpPr>
          <p:nvPr/>
        </p:nvSpPr>
        <p:spPr bwMode="auto">
          <a:xfrm>
            <a:off x="9096396" y="5072074"/>
            <a:ext cx="357190" cy="571504"/>
          </a:xfrm>
          <a:custGeom>
            <a:avLst/>
            <a:gdLst/>
            <a:ahLst/>
            <a:cxnLst>
              <a:cxn ang="0">
                <a:pos x="209" y="0"/>
              </a:cxn>
              <a:cxn ang="0">
                <a:pos x="0" y="282"/>
              </a:cxn>
            </a:cxnLst>
            <a:rect l="0" t="0" r="r" b="b"/>
            <a:pathLst>
              <a:path w="209" h="282">
                <a:moveTo>
                  <a:pt x="209" y="0"/>
                </a:moveTo>
                <a:lnTo>
                  <a:pt x="0" y="282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7026" name="Oval 2"/>
          <p:cNvSpPr>
            <a:spLocks noChangeArrowheads="1"/>
          </p:cNvSpPr>
          <p:nvPr/>
        </p:nvSpPr>
        <p:spPr bwMode="auto">
          <a:xfrm>
            <a:off x="5310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1388853" y="188913"/>
            <a:ext cx="9261887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 dirty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【</a:t>
            </a:r>
            <a:r>
              <a:rPr kumimoji="1" lang="zh-CN" altLang="en-US" sz="2000" b="1" i="1" dirty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例</a:t>
            </a:r>
            <a:r>
              <a:rPr kumimoji="1" lang="en-US" altLang="zh-CN" sz="2000" b="1" i="1" dirty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】W</a:t>
            </a:r>
            <a:r>
              <a:rPr kumimoji="1" lang="en-US" altLang="zh-CN" sz="2000" b="1" dirty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={ 0.05</a:t>
            </a:r>
            <a:r>
              <a:rPr kumimoji="1" lang="zh-CN" altLang="en-US" sz="2000" b="1" dirty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0.29</a:t>
            </a:r>
            <a:r>
              <a:rPr kumimoji="1" lang="zh-CN" altLang="en-US" sz="2000" b="1" dirty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0.07</a:t>
            </a:r>
            <a:r>
              <a:rPr kumimoji="1" lang="zh-CN" altLang="en-US" sz="2000" b="1" dirty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0.08</a:t>
            </a:r>
            <a:r>
              <a:rPr kumimoji="1" lang="zh-CN" altLang="en-US" sz="2000" b="1" dirty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0.14</a:t>
            </a:r>
            <a:r>
              <a:rPr kumimoji="1" lang="zh-CN" altLang="en-US" sz="2000" b="1" dirty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0.23</a:t>
            </a:r>
            <a:r>
              <a:rPr kumimoji="1" lang="zh-CN" altLang="en-US" sz="2000" b="1" dirty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0.03</a:t>
            </a:r>
            <a:r>
              <a:rPr kumimoji="1" lang="zh-CN" altLang="en-US" sz="2000" b="1" dirty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 b="1" dirty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0.11}</a:t>
            </a:r>
          </a:p>
        </p:txBody>
      </p:sp>
      <p:sp>
        <p:nvSpPr>
          <p:cNvPr id="257028" name="Oval 4"/>
          <p:cNvSpPr>
            <a:spLocks noChangeArrowheads="1"/>
          </p:cNvSpPr>
          <p:nvPr/>
        </p:nvSpPr>
        <p:spPr bwMode="auto">
          <a:xfrm>
            <a:off x="26177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29" name="Oval 5"/>
          <p:cNvSpPr>
            <a:spLocks noChangeArrowheads="1"/>
          </p:cNvSpPr>
          <p:nvPr/>
        </p:nvSpPr>
        <p:spPr bwMode="auto">
          <a:xfrm>
            <a:off x="3532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  <a:endParaRPr kumimoji="1" lang="en-US" altLang="zh-CN" sz="200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0" name="Oval 6"/>
          <p:cNvSpPr>
            <a:spLocks noChangeArrowheads="1"/>
          </p:cNvSpPr>
          <p:nvPr/>
        </p:nvSpPr>
        <p:spPr bwMode="auto">
          <a:xfrm>
            <a:off x="44465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7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1" name="Oval 7"/>
          <p:cNvSpPr>
            <a:spLocks noChangeArrowheads="1"/>
          </p:cNvSpPr>
          <p:nvPr/>
        </p:nvSpPr>
        <p:spPr bwMode="auto">
          <a:xfrm>
            <a:off x="63515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14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3221039" y="2205038"/>
            <a:ext cx="549275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2508250" y="4149725"/>
            <a:ext cx="685800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15</a:t>
            </a:r>
            <a:endParaRPr kumimoji="1" lang="en-US" altLang="zh-CN" sz="200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8" name="Oval 14"/>
          <p:cNvSpPr>
            <a:spLocks noChangeArrowheads="1"/>
          </p:cNvSpPr>
          <p:nvPr/>
        </p:nvSpPr>
        <p:spPr bwMode="auto">
          <a:xfrm>
            <a:off x="7215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23</a:t>
            </a:r>
            <a:endParaRPr kumimoji="1" lang="en-US" altLang="zh-CN" sz="200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9" name="Oval 15"/>
          <p:cNvSpPr>
            <a:spLocks noChangeArrowheads="1"/>
          </p:cNvSpPr>
          <p:nvPr/>
        </p:nvSpPr>
        <p:spPr bwMode="auto">
          <a:xfrm>
            <a:off x="8151813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0" name="Oval 16"/>
          <p:cNvSpPr>
            <a:spLocks noChangeArrowheads="1"/>
          </p:cNvSpPr>
          <p:nvPr/>
        </p:nvSpPr>
        <p:spPr bwMode="auto">
          <a:xfrm>
            <a:off x="9015413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11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1" name="Freeform 17"/>
          <p:cNvSpPr>
            <a:spLocks/>
          </p:cNvSpPr>
          <p:nvPr/>
        </p:nvSpPr>
        <p:spPr bwMode="auto">
          <a:xfrm>
            <a:off x="3657600" y="5214950"/>
            <a:ext cx="438136" cy="512750"/>
          </a:xfrm>
          <a:custGeom>
            <a:avLst/>
            <a:gdLst/>
            <a:ahLst/>
            <a:cxnLst>
              <a:cxn ang="0">
                <a:pos x="256" y="0"/>
              </a:cxn>
              <a:cxn ang="0">
                <a:pos x="0" y="288"/>
              </a:cxn>
            </a:cxnLst>
            <a:rect l="0" t="0" r="r" b="b"/>
            <a:pathLst>
              <a:path w="256" h="288">
                <a:moveTo>
                  <a:pt x="256" y="0"/>
                </a:moveTo>
                <a:lnTo>
                  <a:pt x="0" y="288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7042" name="Freeform 18"/>
          <p:cNvSpPr>
            <a:spLocks/>
          </p:cNvSpPr>
          <p:nvPr/>
        </p:nvSpPr>
        <p:spPr bwMode="auto">
          <a:xfrm>
            <a:off x="4310050" y="5214950"/>
            <a:ext cx="401650" cy="538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280"/>
              </a:cxn>
            </a:cxnLst>
            <a:rect l="0" t="0" r="r" b="b"/>
            <a:pathLst>
              <a:path w="240" h="280">
                <a:moveTo>
                  <a:pt x="0" y="0"/>
                </a:moveTo>
                <a:lnTo>
                  <a:pt x="240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3911601" y="4797425"/>
            <a:ext cx="549275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4" name="Oval 20"/>
          <p:cNvSpPr>
            <a:spLocks noChangeArrowheads="1"/>
          </p:cNvSpPr>
          <p:nvPr/>
        </p:nvSpPr>
        <p:spPr bwMode="auto">
          <a:xfrm>
            <a:off x="3292475" y="57340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kumimoji="1" lang="en-US" altLang="zh-CN" sz="200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5" name="Oval 21"/>
          <p:cNvSpPr>
            <a:spLocks noChangeArrowheads="1"/>
          </p:cNvSpPr>
          <p:nvPr/>
        </p:nvSpPr>
        <p:spPr bwMode="auto">
          <a:xfrm>
            <a:off x="4549775" y="57340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6" name="Line 22"/>
          <p:cNvSpPr>
            <a:spLocks noChangeShapeType="1"/>
          </p:cNvSpPr>
          <p:nvPr/>
        </p:nvSpPr>
        <p:spPr bwMode="auto">
          <a:xfrm flipH="1">
            <a:off x="4224339" y="4364038"/>
            <a:ext cx="312737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7047" name="Line 23"/>
          <p:cNvSpPr>
            <a:spLocks noChangeShapeType="1"/>
          </p:cNvSpPr>
          <p:nvPr/>
        </p:nvSpPr>
        <p:spPr bwMode="auto">
          <a:xfrm>
            <a:off x="5065713" y="4364039"/>
            <a:ext cx="309562" cy="4333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7048" name="Rectangle 24"/>
          <p:cNvSpPr>
            <a:spLocks noChangeArrowheads="1"/>
          </p:cNvSpPr>
          <p:nvPr/>
        </p:nvSpPr>
        <p:spPr bwMode="auto">
          <a:xfrm>
            <a:off x="4511676" y="3929066"/>
            <a:ext cx="576263" cy="4349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19</a:t>
            </a:r>
          </a:p>
        </p:txBody>
      </p:sp>
      <p:sp>
        <p:nvSpPr>
          <p:cNvPr id="257049" name="Text Box 25"/>
          <p:cNvSpPr txBox="1">
            <a:spLocks noChangeArrowheads="1"/>
          </p:cNvSpPr>
          <p:nvPr/>
        </p:nvSpPr>
        <p:spPr bwMode="auto">
          <a:xfrm>
            <a:off x="9256713" y="4695825"/>
            <a:ext cx="685800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15</a:t>
            </a:r>
            <a:endParaRPr kumimoji="1" lang="en-US" altLang="zh-CN" sz="200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52" name="Oval 28"/>
          <p:cNvSpPr>
            <a:spLocks noChangeArrowheads="1"/>
          </p:cNvSpPr>
          <p:nvPr/>
        </p:nvSpPr>
        <p:spPr bwMode="auto">
          <a:xfrm>
            <a:off x="8772548" y="56324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7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53" name="Oval 29"/>
          <p:cNvSpPr>
            <a:spLocks noChangeArrowheads="1"/>
          </p:cNvSpPr>
          <p:nvPr/>
        </p:nvSpPr>
        <p:spPr bwMode="auto">
          <a:xfrm>
            <a:off x="9844118" y="56324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56" name="Rectangle 32"/>
          <p:cNvSpPr>
            <a:spLocks noChangeArrowheads="1"/>
          </p:cNvSpPr>
          <p:nvPr/>
        </p:nvSpPr>
        <p:spPr bwMode="auto">
          <a:xfrm>
            <a:off x="8764588" y="3857628"/>
            <a:ext cx="576262" cy="4492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</a:p>
        </p:txBody>
      </p:sp>
      <p:sp>
        <p:nvSpPr>
          <p:cNvPr id="257057" name="Line 33"/>
          <p:cNvSpPr>
            <a:spLocks noChangeShapeType="1"/>
          </p:cNvSpPr>
          <p:nvPr/>
        </p:nvSpPr>
        <p:spPr bwMode="auto">
          <a:xfrm flipH="1">
            <a:off x="4881554" y="3284538"/>
            <a:ext cx="452446" cy="64452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7058" name="Line 34"/>
          <p:cNvSpPr>
            <a:spLocks noChangeShapeType="1"/>
          </p:cNvSpPr>
          <p:nvPr/>
        </p:nvSpPr>
        <p:spPr bwMode="auto">
          <a:xfrm>
            <a:off x="5784850" y="3357563"/>
            <a:ext cx="311150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7059" name="Rectangle 35"/>
          <p:cNvSpPr>
            <a:spLocks noChangeArrowheads="1"/>
          </p:cNvSpPr>
          <p:nvPr/>
        </p:nvSpPr>
        <p:spPr bwMode="auto">
          <a:xfrm>
            <a:off x="5230813" y="2928934"/>
            <a:ext cx="576262" cy="4286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42</a:t>
            </a:r>
          </a:p>
        </p:txBody>
      </p:sp>
      <p:sp>
        <p:nvSpPr>
          <p:cNvPr id="257060" name="Line 36"/>
          <p:cNvSpPr>
            <a:spLocks noChangeShapeType="1"/>
          </p:cNvSpPr>
          <p:nvPr/>
        </p:nvSpPr>
        <p:spPr bwMode="auto">
          <a:xfrm flipH="1">
            <a:off x="7900989" y="3298825"/>
            <a:ext cx="312737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7061" name="Freeform 37"/>
          <p:cNvSpPr>
            <a:spLocks/>
          </p:cNvSpPr>
          <p:nvPr/>
        </p:nvSpPr>
        <p:spPr bwMode="auto">
          <a:xfrm>
            <a:off x="8670926" y="3298826"/>
            <a:ext cx="425471" cy="55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" y="234"/>
              </a:cxn>
            </a:cxnLst>
            <a:rect l="0" t="0" r="r" b="b"/>
            <a:pathLst>
              <a:path w="234" h="234">
                <a:moveTo>
                  <a:pt x="0" y="0"/>
                </a:moveTo>
                <a:lnTo>
                  <a:pt x="234" y="23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7062" name="Rectangle 38"/>
          <p:cNvSpPr>
            <a:spLocks noChangeArrowheads="1"/>
          </p:cNvSpPr>
          <p:nvPr/>
        </p:nvSpPr>
        <p:spPr bwMode="auto">
          <a:xfrm>
            <a:off x="8188326" y="2857496"/>
            <a:ext cx="576263" cy="441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58</a:t>
            </a:r>
          </a:p>
        </p:txBody>
      </p:sp>
      <p:sp>
        <p:nvSpPr>
          <p:cNvPr id="257063" name="Line 39"/>
          <p:cNvSpPr>
            <a:spLocks noChangeShapeType="1"/>
          </p:cNvSpPr>
          <p:nvPr/>
        </p:nvSpPr>
        <p:spPr bwMode="auto">
          <a:xfrm flipH="1">
            <a:off x="5595934" y="2276475"/>
            <a:ext cx="1101729" cy="652459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7064" name="Line 40"/>
          <p:cNvSpPr>
            <a:spLocks noChangeShapeType="1"/>
          </p:cNvSpPr>
          <p:nvPr/>
        </p:nvSpPr>
        <p:spPr bwMode="auto">
          <a:xfrm>
            <a:off x="7248526" y="2276476"/>
            <a:ext cx="1133491" cy="581021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>
            <a:off x="6642100" y="1785926"/>
            <a:ext cx="649288" cy="4905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100</a:t>
            </a:r>
          </a:p>
        </p:txBody>
      </p:sp>
      <p:sp>
        <p:nvSpPr>
          <p:cNvPr id="257067" name="Text Box 43"/>
          <p:cNvSpPr txBox="1">
            <a:spLocks noChangeArrowheads="1"/>
          </p:cNvSpPr>
          <p:nvPr/>
        </p:nvSpPr>
        <p:spPr bwMode="auto">
          <a:xfrm>
            <a:off x="6167438" y="5949950"/>
            <a:ext cx="14414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创建完毕</a:t>
            </a: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EE4F7E5-DD09-4BA6-9AE1-47735B52AA37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57 0.00255 L 0.09323 0.328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4" y="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7 L -0.45729 0.328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65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-0.21497 0.5995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55" y="2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8542 0.5995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71" y="2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5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5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5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6 0.00324 L -0.3263 0.5745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8" y="2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5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5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5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5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5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5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5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5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0.14571 0.55995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25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25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25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1042 0.44421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2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5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0.33386 0.42477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93" y="2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2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25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25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25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5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6" grpId="0" animBg="1"/>
      <p:bldP spid="257036" grpId="1" animBg="1"/>
      <p:bldP spid="257037" grpId="0" animBg="1"/>
      <p:bldP spid="257037" grpId="1" animBg="1"/>
      <p:bldP spid="257032" grpId="0" animBg="1"/>
      <p:bldP spid="257032" grpId="1" animBg="1"/>
      <p:bldP spid="257033" grpId="0" animBg="1"/>
      <p:bldP spid="257033" grpId="1" animBg="1"/>
      <p:bldP spid="257054" grpId="0" animBg="1"/>
      <p:bldP spid="257055" grpId="0" animBg="1"/>
      <p:bldP spid="257051" grpId="0" animBg="1"/>
      <p:bldP spid="257050" grpId="0" animBg="1"/>
      <p:bldP spid="257026" grpId="0" animBg="1"/>
      <p:bldP spid="257026" grpId="1" animBg="1"/>
      <p:bldP spid="257028" grpId="0" animBg="1"/>
      <p:bldP spid="257028" grpId="1" animBg="1"/>
      <p:bldP spid="257028" grpId="2" animBg="1"/>
      <p:bldP spid="257029" grpId="0" animBg="1"/>
      <p:bldP spid="257029" grpId="1" animBg="1"/>
      <p:bldP spid="257030" grpId="0" animBg="1"/>
      <p:bldP spid="257030" grpId="1" animBg="1"/>
      <p:bldP spid="257031" grpId="0" animBg="1"/>
      <p:bldP spid="257031" grpId="1" animBg="1"/>
      <p:bldP spid="257034" grpId="0" animBg="1"/>
      <p:bldP spid="257034" grpId="1" animBg="1"/>
      <p:bldP spid="257035" grpId="0" animBg="1"/>
      <p:bldP spid="257035" grpId="1" animBg="1"/>
      <p:bldP spid="257038" grpId="0" animBg="1"/>
      <p:bldP spid="257038" grpId="1" animBg="1"/>
      <p:bldP spid="257039" grpId="0" animBg="1"/>
      <p:bldP spid="257039" grpId="1" animBg="1"/>
      <p:bldP spid="257039" grpId="2" animBg="1"/>
      <p:bldP spid="257040" grpId="0" animBg="1"/>
      <p:bldP spid="257040" grpId="1" animBg="1"/>
      <p:bldP spid="257041" grpId="0" animBg="1"/>
      <p:bldP spid="257042" grpId="0" animBg="1"/>
      <p:bldP spid="257043" grpId="0" animBg="1"/>
      <p:bldP spid="257044" grpId="0" animBg="1"/>
      <p:bldP spid="257045" grpId="0" animBg="1"/>
      <p:bldP spid="257046" grpId="0" animBg="1"/>
      <p:bldP spid="257047" grpId="0" animBg="1"/>
      <p:bldP spid="257048" grpId="0" animBg="1"/>
      <p:bldP spid="257056" grpId="0" animBg="1"/>
      <p:bldP spid="257057" grpId="0" animBg="1"/>
      <p:bldP spid="257058" grpId="0" animBg="1"/>
      <p:bldP spid="257059" grpId="0" animBg="1"/>
      <p:bldP spid="257060" grpId="0" animBg="1"/>
      <p:bldP spid="257061" grpId="0" animBg="1"/>
      <p:bldP spid="257062" grpId="0" animBg="1"/>
      <p:bldP spid="257063" grpId="0" animBg="1"/>
      <p:bldP spid="257064" grpId="0" animBg="1"/>
      <p:bldP spid="257065" grpId="0" animBg="1"/>
      <p:bldP spid="2570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>
            <a:extLst>
              <a:ext uri="{FF2B5EF4-FFF2-40B4-BE49-F238E27FC236}">
                <a16:creationId xmlns:a16="http://schemas.microsoft.com/office/drawing/2014/main" id="{64C24470-C1FD-4D93-9D94-E55D65DDA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7220" y="1916790"/>
            <a:ext cx="8404740" cy="130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80808"/>
                </a:solidFill>
                <a:ea typeface="楷体_GB2312" pitchFamily="49" charset="-122"/>
              </a:rPr>
              <a:t>为了提高效率，需要长短不同的字符编码，即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出现频率高的字符编码比较短</a:t>
            </a:r>
            <a:r>
              <a:rPr lang="zh-CN" altLang="en-US" sz="2800" dirty="0">
                <a:solidFill>
                  <a:srgbClr val="080808"/>
                </a:solidFill>
                <a:ea typeface="楷体_GB2312" pitchFamily="49" charset="-122"/>
              </a:rPr>
              <a:t>。</a:t>
            </a:r>
            <a:endParaRPr lang="en-US" altLang="zh-CN" sz="2800" dirty="0">
              <a:solidFill>
                <a:srgbClr val="080808"/>
              </a:solidFill>
              <a:ea typeface="楷体_GB2312" pitchFamily="49" charset="-122"/>
            </a:endParaRPr>
          </a:p>
        </p:txBody>
      </p:sp>
      <p:sp>
        <p:nvSpPr>
          <p:cNvPr id="163843" name="Text Box 3">
            <a:extLst>
              <a:ext uri="{FF2B5EF4-FFF2-40B4-BE49-F238E27FC236}">
                <a16:creationId xmlns:a16="http://schemas.microsoft.com/office/drawing/2014/main" id="{F29D326C-2FB3-4341-A5C7-6AC85ABCD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838" y="420118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400" dirty="0">
                <a:solidFill>
                  <a:srgbClr val="080808"/>
                </a:solidFill>
                <a:ea typeface="楷体_GB2312" pitchFamily="49" charset="-122"/>
              </a:rPr>
              <a:t>三、哈夫曼编码</a:t>
            </a:r>
            <a:endParaRPr lang="zh-CN" altLang="en-US" sz="4400" dirty="0">
              <a:solidFill>
                <a:srgbClr val="080808"/>
              </a:solidFill>
            </a:endParaRPr>
          </a:p>
        </p:txBody>
      </p:sp>
      <p:sp>
        <p:nvSpPr>
          <p:cNvPr id="163844" name="Text Box 5">
            <a:extLst>
              <a:ext uri="{FF2B5EF4-FFF2-40B4-BE49-F238E27FC236}">
                <a16:creationId xmlns:a16="http://schemas.microsoft.com/office/drawing/2014/main" id="{3EB2DE7B-A4CB-4AFA-913B-6D615656F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470" y="3645030"/>
            <a:ext cx="8404740" cy="130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80808"/>
                </a:solidFill>
                <a:ea typeface="楷体_GB2312" pitchFamily="49" charset="-122"/>
              </a:rPr>
              <a:t>利用赫夫曼树可以构造一种不等长的二进制编码，使得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权值越大的字符编码越短</a:t>
            </a:r>
            <a:r>
              <a:rPr lang="zh-CN" altLang="en-US" sz="2800" dirty="0">
                <a:solidFill>
                  <a:srgbClr val="080808"/>
                </a:solidFill>
                <a:ea typeface="楷体_GB2312" pitchFamily="49" charset="-122"/>
              </a:rPr>
              <a:t>，反之越长。 </a:t>
            </a:r>
          </a:p>
        </p:txBody>
      </p:sp>
    </p:spTree>
  </p:cSld>
  <p:clrMapOvr>
    <a:masterClrMapping/>
  </p:clrMapOvr>
  <p:transition spd="med">
    <p:pull dir="d"/>
  </p:transition>
</p:sld>
</file>

<file path=ppt/theme/theme1.xml><?xml version="1.0" encoding="utf-8"?>
<a:theme xmlns:a="http://schemas.openxmlformats.org/drawingml/2006/main" name="ljh6">
  <a:themeElements>
    <a:clrScheme name="ljh6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ljh6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jh6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jh6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jh6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1272</Words>
  <Application>Microsoft Office PowerPoint</Application>
  <PresentationFormat>宽屏</PresentationFormat>
  <Paragraphs>171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Monotype Sorts</vt:lpstr>
      <vt:lpstr>等线</vt:lpstr>
      <vt:lpstr>楷体_GB2312</vt:lpstr>
      <vt:lpstr>隶书</vt:lpstr>
      <vt:lpstr>微软雅黑</vt:lpstr>
      <vt:lpstr>Arial</vt:lpstr>
      <vt:lpstr>Calibri</vt:lpstr>
      <vt:lpstr>Consolas</vt:lpstr>
      <vt:lpstr>Tahoma</vt:lpstr>
      <vt:lpstr>Times New Roman</vt:lpstr>
      <vt:lpstr>Wingdings</vt:lpstr>
      <vt:lpstr>ljh6</vt:lpstr>
      <vt:lpstr>7_Office 主题</vt:lpstr>
      <vt:lpstr>8_Office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Jiayang Yao</cp:lastModifiedBy>
  <cp:revision>16</cp:revision>
  <dcterms:created xsi:type="dcterms:W3CDTF">2019-10-21T10:08:07Z</dcterms:created>
  <dcterms:modified xsi:type="dcterms:W3CDTF">2023-09-25T02:02:17Z</dcterms:modified>
</cp:coreProperties>
</file>