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1"/>
  </p:notesMasterIdLst>
  <p:sldIdLst>
    <p:sldId id="522" r:id="rId2"/>
    <p:sldId id="547" r:id="rId3"/>
    <p:sldId id="548" r:id="rId4"/>
    <p:sldId id="546" r:id="rId5"/>
    <p:sldId id="523" r:id="rId6"/>
    <p:sldId id="524" r:id="rId7"/>
    <p:sldId id="525" r:id="rId8"/>
    <p:sldId id="533" r:id="rId9"/>
    <p:sldId id="526" r:id="rId10"/>
    <p:sldId id="534" r:id="rId11"/>
    <p:sldId id="527" r:id="rId12"/>
    <p:sldId id="528" r:id="rId13"/>
    <p:sldId id="545" r:id="rId14"/>
    <p:sldId id="544" r:id="rId15"/>
    <p:sldId id="538" r:id="rId16"/>
    <p:sldId id="539" r:id="rId17"/>
    <p:sldId id="540" r:id="rId18"/>
    <p:sldId id="541" r:id="rId19"/>
    <p:sldId id="542" r:id="rId20"/>
    <p:sldId id="529" r:id="rId21"/>
    <p:sldId id="543" r:id="rId22"/>
    <p:sldId id="530" r:id="rId23"/>
    <p:sldId id="531" r:id="rId24"/>
    <p:sldId id="532" r:id="rId25"/>
    <p:sldId id="521" r:id="rId26"/>
    <p:sldId id="535" r:id="rId27"/>
    <p:sldId id="537" r:id="rId28"/>
    <p:sldId id="536" r:id="rId29"/>
    <p:sldId id="515" r:id="rId3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33FF"/>
    <a:srgbClr val="FF0000"/>
    <a:srgbClr val="003300"/>
    <a:srgbClr val="CC00FF"/>
    <a:srgbClr val="663300"/>
    <a:srgbClr val="0E0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96" d="100"/>
          <a:sy n="96" d="100"/>
        </p:scale>
        <p:origin x="14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600AE-DE73-4EBA-AC86-54B7FB9B6182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C26-601B-46FD-93AA-DF8D1A6DC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316E-E8B2-4952-991C-F99425CEE12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8D9-C1C0-4FC2-85B5-29068AA8C0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4759-6298-4900-86C1-B60A5531F14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r>
              <a:rPr lang="en-US" altLang="zh-CN" dirty="0"/>
              <a:t>/29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4515-2922-4322-824E-0DB0442BA6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2CE9-8E60-4807-9C38-CB550249DA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B668-467C-4FC7-A094-8342FE5BD4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680-87F6-4AB0-9B7E-2AABAB78606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r>
              <a:rPr lang="en-US" altLang="zh-CN" dirty="0"/>
              <a:t>/29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D92F-963B-4E9F-9AB6-B186923E7E0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C7AB-CBB2-49A8-97DD-CC8D83439D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2BD4-2D62-4262-8D0C-FD175DDBA2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5"/>
          <p:cNvSpPr txBox="1">
            <a:spLocks noChangeArrowheads="1"/>
          </p:cNvSpPr>
          <p:nvPr/>
        </p:nvSpPr>
        <p:spPr bwMode="auto">
          <a:xfrm>
            <a:off x="565151" y="2636912"/>
            <a:ext cx="82804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并查集（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Union-Find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）就是用来对集合进行合并（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Union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）与查询（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Find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）操作的一种数据结构。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合</a:t>
            </a:r>
            <a:r>
              <a:rPr lang="zh-CN" altLang="en-US" sz="2200" b="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：就是将两个</a:t>
            </a:r>
            <a:r>
              <a:rPr lang="zh-CN" altLang="en-US" sz="2200" b="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不相交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的集合合并成一个集合。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b="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询：就是查询两个元素是否属于同一集合。</a:t>
            </a:r>
          </a:p>
        </p:txBody>
      </p:sp>
      <p:sp>
        <p:nvSpPr>
          <p:cNvPr id="5" name="Text Box 6" descr="新闻纸"/>
          <p:cNvSpPr txBox="1">
            <a:spLocks noChangeArrowheads="1"/>
          </p:cNvSpPr>
          <p:nvPr/>
        </p:nvSpPr>
        <p:spPr bwMode="auto">
          <a:xfrm>
            <a:off x="611188" y="1266814"/>
            <a:ext cx="4321175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6.6.1    </a:t>
            </a:r>
            <a:r>
              <a:rPr lang="zh-CN" altLang="en-US" sz="3200" dirty="0">
                <a:solidFill>
                  <a:srgbClr val="FF0000"/>
                </a:solidFill>
                <a:ea typeface="隶书" pitchFamily="49" charset="-122"/>
              </a:rPr>
              <a:t>什么叫并查集</a:t>
            </a:r>
            <a:endParaRPr kumimoji="1" lang="zh-CN" altLang="en-US" sz="32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2571736" y="214290"/>
            <a:ext cx="4033838" cy="58477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6.6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并查集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BC08CD-6648-1B2E-CA5E-5BF6ACD1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1052736"/>
            <a:ext cx="8001056" cy="104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对于给定的编号为</a:t>
            </a:r>
            <a:r>
              <a:rPr 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sz="2200" b="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sz="2200" b="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个元素，</a:t>
            </a:r>
            <a:r>
              <a:rPr lang="en-US" sz="2200" b="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表示其中的一个元素，设并查集为</a:t>
            </a:r>
            <a:r>
              <a:rPr lang="en-US" sz="2200" b="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，并查集的实现需要支持如下运算：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00034" y="2348880"/>
            <a:ext cx="8143932" cy="311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sz="2000" b="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MAKE_SET(</a:t>
            </a:r>
            <a:r>
              <a:rPr lang="en-US" sz="2000" b="0" i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b="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b="0" i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sz="2000" b="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：初始化并查集</a:t>
            </a:r>
            <a:r>
              <a:rPr lang="en-US" sz="2000" b="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，即</a:t>
            </a:r>
            <a:r>
              <a:rPr lang="en-US" sz="2000" b="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={</a:t>
            </a:r>
            <a:r>
              <a:rPr lang="en-US" sz="2000" b="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b="0" baseline="-25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b="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b="0" baseline="-25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…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b="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b="0" i="1" baseline="-25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，每个动态集合</a:t>
            </a:r>
            <a:r>
              <a:rPr lang="en-US" sz="2000" b="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b="0" i="1" baseline="-25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b="0" dirty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sz="2000" b="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 b="0" dirty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sz="2000" b="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）仅仅包含一个编号为</a:t>
            </a:r>
            <a:r>
              <a:rPr lang="en-US" sz="2000" b="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的元素，该元素作为集合</a:t>
            </a:r>
            <a:r>
              <a:rPr lang="en-US" sz="2000" b="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b="0" i="1" baseline="-25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的“代表”。</a:t>
            </a:r>
            <a:endParaRPr kumimoji="1" lang="en-US" altLang="zh-CN" sz="2000" b="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sz="2000" b="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FIND_SET(</a:t>
            </a:r>
            <a:r>
              <a:rPr lang="en-US" sz="2000" b="0" i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b="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b="0" i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en-US" sz="2000" b="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：返回并查集</a:t>
            </a:r>
            <a:r>
              <a:rPr lang="en-US" sz="2000" b="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中</a:t>
            </a:r>
            <a:r>
              <a:rPr lang="en-US" sz="2000" b="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元素所在集合的代表。 </a:t>
            </a:r>
            <a:endParaRPr lang="en-US" altLang="zh-CN" sz="2000" b="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sz="2000" b="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UNION(</a:t>
            </a:r>
            <a:r>
              <a:rPr lang="en-US" sz="2000" b="0" i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b="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b="0" i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000" b="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b="0" i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y</a:t>
            </a:r>
            <a:r>
              <a:rPr lang="en-US" sz="2000" b="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：在并查集</a:t>
            </a:r>
            <a:r>
              <a:rPr lang="en-US" sz="2000" b="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中将</a:t>
            </a:r>
            <a:r>
              <a:rPr lang="en-US" sz="2000" b="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lang="en-US" sz="2000" b="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y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两个元素所在的动态集合（例如</a:t>
            </a:r>
            <a:r>
              <a:rPr lang="en-US" sz="2000" b="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b="0" i="1" baseline="-25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lang="en-US" sz="2000" b="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b="0" i="1" baseline="-25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y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）合并为一个新的集合</a:t>
            </a:r>
            <a:r>
              <a:rPr lang="en-US" sz="2000" b="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b="0" i="1" baseline="-25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∪</a:t>
            </a:r>
            <a:r>
              <a:rPr lang="en-US" sz="2000" b="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b="0" i="1" baseline="-25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y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endParaRPr kumimoji="1" lang="zh-CN" altLang="en-US" sz="2000" b="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14480" y="4253219"/>
            <a:ext cx="2071702" cy="1961863"/>
            <a:chOff x="1714480" y="3429000"/>
            <a:chExt cx="2071702" cy="1961863"/>
          </a:xfrm>
        </p:grpSpPr>
        <p:sp>
          <p:nvSpPr>
            <p:cNvPr id="9" name="TextBox 8"/>
            <p:cNvSpPr txBox="1"/>
            <p:nvPr/>
          </p:nvSpPr>
          <p:spPr>
            <a:xfrm>
              <a:off x="2285984" y="4929198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0" spc="60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并查集</a:t>
              </a:r>
              <a:endParaRPr lang="zh-CN" altLang="en-US" b="0" spc="600">
                <a:solidFill>
                  <a:srgbClr val="FF00FF"/>
                </a:solidFill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16200000" flipV="1">
              <a:off x="1643042" y="4000504"/>
              <a:ext cx="1000132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0"/>
            </p:cNvCxnSpPr>
            <p:nvPr/>
          </p:nvCxnSpPr>
          <p:spPr>
            <a:xfrm rot="16200000" flipV="1">
              <a:off x="1768059" y="3661173"/>
              <a:ext cx="1500198" cy="10358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1357290" y="332656"/>
            <a:ext cx="5643602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 {1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000" b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 }</a:t>
            </a:r>
            <a:endParaRPr lang="zh-CN" altLang="en-US" sz="2000" b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6A8042F-0269-C576-823D-705F5CBF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10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5"/>
          <p:cNvSpPr txBox="1">
            <a:spLocks noChangeArrowheads="1"/>
          </p:cNvSpPr>
          <p:nvPr/>
        </p:nvSpPr>
        <p:spPr bwMode="auto">
          <a:xfrm>
            <a:off x="500034" y="1571612"/>
            <a:ext cx="8072494" cy="227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200" b="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 b="0" dirty="0">
                <a:ea typeface="楷体" pitchFamily="49" charset="-122"/>
                <a:cs typeface="Times New Roman" pitchFamily="18" charset="0"/>
              </a:rPr>
              <a:t>用</a:t>
            </a:r>
            <a:r>
              <a:rPr lang="zh-CN" altLang="en-US" sz="2200" b="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有根树</a:t>
            </a:r>
            <a:r>
              <a:rPr lang="zh-CN" altLang="en-US" sz="2200" b="0" dirty="0">
                <a:ea typeface="楷体" pitchFamily="49" charset="-122"/>
                <a:cs typeface="Times New Roman" pitchFamily="18" charset="0"/>
              </a:rPr>
              <a:t>来表示集合，树中的每个结点包含集合的一个成员，每棵树表示一个集合。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zh-CN" altLang="en-US" sz="2200" b="0" dirty="0">
                <a:ea typeface="楷体" pitchFamily="49" charset="-122"/>
                <a:cs typeface="Times New Roman" pitchFamily="18" charset="0"/>
              </a:rPr>
              <a:t>　　多个集合形成一个森林，以每棵树的</a:t>
            </a:r>
            <a:r>
              <a:rPr lang="zh-CN" altLang="en-US" sz="2200" b="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树根作为集合的代表</a:t>
            </a:r>
            <a:r>
              <a:rPr lang="zh-CN" altLang="en-US" sz="2200" b="0" dirty="0">
                <a:ea typeface="楷体" pitchFamily="49" charset="-122"/>
                <a:cs typeface="Times New Roman" pitchFamily="18" charset="0"/>
              </a:rPr>
              <a:t>，并且根结点的父结点指向其自身，树上的其他结点都用一个</a:t>
            </a:r>
            <a:r>
              <a:rPr lang="zh-CN" altLang="en-US" sz="2200" b="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父指针</a:t>
            </a:r>
            <a:r>
              <a:rPr lang="zh-CN" altLang="en-US" sz="2200" b="0" dirty="0">
                <a:ea typeface="楷体" pitchFamily="49" charset="-122"/>
                <a:cs typeface="Times New Roman" pitchFamily="18" charset="0"/>
              </a:rPr>
              <a:t>表示它的附属关系。</a:t>
            </a:r>
            <a:r>
              <a:rPr lang="zh-CN" altLang="en-US" sz="2200" b="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4" name="Text Box 6" descr="新闻纸"/>
          <p:cNvSpPr txBox="1">
            <a:spLocks noChangeArrowheads="1"/>
          </p:cNvSpPr>
          <p:nvPr/>
        </p:nvSpPr>
        <p:spPr bwMode="auto">
          <a:xfrm>
            <a:off x="642910" y="500042"/>
            <a:ext cx="4857784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6.6.2    </a:t>
            </a:r>
            <a:r>
              <a:rPr lang="zh-CN" altLang="en-US" sz="3200" b="0" dirty="0">
                <a:solidFill>
                  <a:srgbClr val="FF0000"/>
                </a:solidFill>
                <a:ea typeface="隶书" pitchFamily="49" charset="-122"/>
              </a:rPr>
              <a:t>并查集的算法实现</a:t>
            </a:r>
            <a:endParaRPr kumimoji="1" lang="zh-CN" altLang="en-US" sz="3200" b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71868" y="3525019"/>
            <a:ext cx="2500330" cy="3047253"/>
            <a:chOff x="357158" y="2500306"/>
            <a:chExt cx="2500330" cy="3047253"/>
          </a:xfrm>
        </p:grpSpPr>
        <p:sp>
          <p:nvSpPr>
            <p:cNvPr id="9" name="椭圆 8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7158" y="5147449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10" idx="7"/>
              <a:endCxn id="9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1"/>
              <a:endCxn id="9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2" idx="0"/>
              <a:endCxn id="10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9A52B13-F1D0-5275-C647-14E0EE0C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11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4479634" y="24980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b="0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79388" y="333375"/>
            <a:ext cx="8353425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在并查集中，每个分离集合对应的一棵树，称为分离集合树。整个并查集也就是一棵分离集合森林。</a:t>
            </a:r>
          </a:p>
          <a:p>
            <a:pPr algn="l">
              <a:spcBef>
                <a:spcPct val="50000"/>
              </a:spcBef>
            </a:pP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个集合</a:t>
            </a:r>
            <a:r>
              <a:rPr lang="en-US" altLang="zh-CN" sz="2200" b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</a:t>
            </a:r>
            <a:r>
              <a:rPr lang="zh-CN" altLang="en-US" sz="2200" b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b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b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4}</a:t>
            </a:r>
            <a:r>
              <a:rPr lang="zh-CN" altLang="en-US" sz="2200" b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b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{5</a:t>
            </a:r>
            <a:r>
              <a:rPr lang="zh-CN" altLang="en-US" sz="2200" b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b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7}</a:t>
            </a:r>
            <a:r>
              <a:rPr lang="zh-CN" altLang="en-US" sz="2200" b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b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{8</a:t>
            </a:r>
            <a:r>
              <a:rPr lang="zh-CN" altLang="en-US" sz="2200" b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9}</a:t>
            </a:r>
            <a:r>
              <a:rPr lang="zh-CN" altLang="en-US" sz="2200" b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b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{10}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，分别以</a:t>
            </a:r>
            <a:r>
              <a:rPr lang="en-US" altLang="zh-CN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表示对应集合的编号。 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57158" y="2500306"/>
            <a:ext cx="2500330" cy="3047253"/>
            <a:chOff x="357158" y="2500306"/>
            <a:chExt cx="2500330" cy="3047253"/>
          </a:xfrm>
        </p:grpSpPr>
        <p:sp>
          <p:nvSpPr>
            <p:cNvPr id="5" name="椭圆 4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158" y="5147449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2000" b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b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b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2000" b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 b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6" idx="7"/>
              <a:endCxn id="5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1"/>
              <a:endCxn id="5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0"/>
              <a:endCxn id="6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任意多边形 15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214678" y="3000372"/>
            <a:ext cx="2000264" cy="2551124"/>
            <a:chOff x="3214678" y="3000372"/>
            <a:chExt cx="2000264" cy="2551124"/>
          </a:xfrm>
        </p:grpSpPr>
        <p:sp>
          <p:nvSpPr>
            <p:cNvPr id="17" name="椭圆 16"/>
            <p:cNvSpPr/>
            <p:nvPr/>
          </p:nvSpPr>
          <p:spPr>
            <a:xfrm>
              <a:off x="3857620" y="3218623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214678" y="400444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572000" y="400444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678" y="5151386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{5</a:t>
              </a:r>
              <a:r>
                <a:rPr lang="zh-CN" altLang="en-US" sz="2000" b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2000" b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7}</a:t>
              </a:r>
              <a:r>
                <a:rPr lang="zh-CN" altLang="en-US" sz="2000" b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 b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18" idx="7"/>
              <a:endCxn id="17" idx="3"/>
            </p:cNvCxnSpPr>
            <p:nvPr/>
          </p:nvCxnSpPr>
          <p:spPr>
            <a:xfrm rot="5400000" flipH="1" flipV="1">
              <a:off x="3534354" y="3691637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9" idx="1"/>
              <a:endCxn id="17" idx="5"/>
            </p:cNvCxnSpPr>
            <p:nvPr/>
          </p:nvCxnSpPr>
          <p:spPr>
            <a:xfrm rot="16200000" flipV="1">
              <a:off x="4213015" y="3655918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任意多边形 24"/>
            <p:cNvSpPr/>
            <p:nvPr/>
          </p:nvSpPr>
          <p:spPr>
            <a:xfrm>
              <a:off x="4012833" y="3000372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643570" y="2994176"/>
            <a:ext cx="1643074" cy="2551124"/>
            <a:chOff x="5643570" y="2994176"/>
            <a:chExt cx="1643074" cy="2551124"/>
          </a:xfrm>
        </p:grpSpPr>
        <p:sp>
          <p:nvSpPr>
            <p:cNvPr id="26" name="椭圆 25"/>
            <p:cNvSpPr/>
            <p:nvPr/>
          </p:nvSpPr>
          <p:spPr>
            <a:xfrm>
              <a:off x="6286512" y="321242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643570" y="399824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43570" y="5145190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{8</a:t>
              </a:r>
              <a:r>
                <a:rPr lang="zh-CN" altLang="en-US" sz="2000" b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9}</a:t>
              </a:r>
              <a:r>
                <a:rPr lang="zh-CN" altLang="en-US" sz="2000" b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 b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>
              <a:stCxn id="27" idx="7"/>
              <a:endCxn id="26" idx="3"/>
            </p:cNvCxnSpPr>
            <p:nvPr/>
          </p:nvCxnSpPr>
          <p:spPr>
            <a:xfrm rot="5400000" flipH="1" flipV="1">
              <a:off x="5963246" y="368544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 31"/>
            <p:cNvSpPr/>
            <p:nvPr/>
          </p:nvSpPr>
          <p:spPr>
            <a:xfrm>
              <a:off x="6441725" y="299417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643834" y="3567939"/>
            <a:ext cx="1285884" cy="1987494"/>
            <a:chOff x="7643834" y="3567939"/>
            <a:chExt cx="1285884" cy="1987494"/>
          </a:xfrm>
        </p:grpSpPr>
        <p:sp>
          <p:nvSpPr>
            <p:cNvPr id="33" name="椭圆 32"/>
            <p:cNvSpPr/>
            <p:nvPr/>
          </p:nvSpPr>
          <p:spPr>
            <a:xfrm>
              <a:off x="7952232" y="378619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43834" y="5155323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{10}</a:t>
              </a:r>
              <a:r>
                <a:rPr lang="zh-CN" altLang="en-US" sz="2000" b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 b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8107445" y="3567939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2A2C35-81A0-F643-289E-99CCFDD4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12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几个问题：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28" y="135729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200" b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</a:t>
            </a:r>
            <a:r>
              <a:rPr lang="en-US" altLang="zh-CN" sz="2200" b="0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endParaRPr lang="zh-CN" altLang="en-US" sz="2200" b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28860" y="1571612"/>
            <a:ext cx="2500330" cy="3047253"/>
            <a:chOff x="357158" y="2500306"/>
            <a:chExt cx="2500330" cy="3047253"/>
          </a:xfrm>
        </p:grpSpPr>
        <p:sp>
          <p:nvSpPr>
            <p:cNvPr id="6" name="椭圆 5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58" y="5147449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7" idx="7"/>
              <a:endCxn id="6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1"/>
              <a:endCxn id="6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0"/>
              <a:endCxn id="7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 13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2910" y="4929198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用数组存放：</a:t>
            </a:r>
            <a:r>
              <a:rPr lang="en-US" altLang="zh-CN" b="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t[x]</a:t>
            </a:r>
            <a:r>
              <a:rPr lang="zh-CN" altLang="en-US" b="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en-US" altLang="zh-CN" b="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b="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</a:p>
        </p:txBody>
      </p:sp>
      <p:grpSp>
        <p:nvGrpSpPr>
          <p:cNvPr id="18" name="组合 20"/>
          <p:cNvGrpSpPr/>
          <p:nvPr/>
        </p:nvGrpSpPr>
        <p:grpSpPr>
          <a:xfrm>
            <a:off x="214282" y="1142984"/>
            <a:ext cx="1257938" cy="1285884"/>
            <a:chOff x="1003205" y="2000240"/>
            <a:chExt cx="1257938" cy="1285884"/>
          </a:xfrm>
        </p:grpSpPr>
        <p:pic>
          <p:nvPicPr>
            <p:cNvPr id="19" name="Picture 29" descr="1"/>
            <p:cNvPicPr>
              <a:picLocks noChangeAspect="1" noChangeArrowheads="1"/>
            </p:cNvPicPr>
            <p:nvPr/>
          </p:nvPicPr>
          <p:blipFill>
            <a:blip r:embed="rId2" cstate="print">
              <a:lum bright="-6000" contrast="24000"/>
            </a:blip>
            <a:srcRect l="42606" t="64474" r="19473"/>
            <a:stretch>
              <a:fillRect/>
            </a:stretch>
          </p:blipFill>
          <p:spPr bwMode="auto">
            <a:xfrm>
              <a:off x="1003205" y="2000240"/>
              <a:ext cx="125793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 Box 31"/>
            <p:cNvSpPr txBox="1">
              <a:spLocks noChangeArrowheads="1"/>
            </p:cNvSpPr>
            <p:nvPr/>
          </p:nvSpPr>
          <p:spPr bwMode="white">
            <a:xfrm>
              <a:off x="1643042" y="2181517"/>
              <a:ext cx="381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</a:t>
              </a:r>
              <a:endParaRPr lang="en-US" altLang="zh-CN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2F508F3-1B9D-D0E3-9A04-C04300C4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13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285728"/>
            <a:ext cx="31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200" b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</a:t>
            </a:r>
            <a:r>
              <a:rPr lang="en-US" altLang="zh-CN" sz="2200" b="0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200" b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所在的子集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42976" y="857232"/>
            <a:ext cx="2500330" cy="3047253"/>
            <a:chOff x="357158" y="2500306"/>
            <a:chExt cx="2500330" cy="3047253"/>
          </a:xfrm>
        </p:grpSpPr>
        <p:sp>
          <p:nvSpPr>
            <p:cNvPr id="5" name="椭圆 4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158" y="5147449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5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1"/>
              <a:endCxn id="5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0"/>
              <a:endCxn id="6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0034" y="4357694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查找所在的子集合：</a:t>
            </a:r>
            <a:r>
              <a:rPr lang="en-US" altLang="zh-CN" sz="2000" b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000" b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次比较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572000" y="571480"/>
            <a:ext cx="3643338" cy="4186324"/>
            <a:chOff x="4572000" y="571480"/>
            <a:chExt cx="3643338" cy="4186324"/>
          </a:xfrm>
        </p:grpSpPr>
        <p:sp>
          <p:nvSpPr>
            <p:cNvPr id="16" name="椭圆 15"/>
            <p:cNvSpPr/>
            <p:nvPr/>
          </p:nvSpPr>
          <p:spPr>
            <a:xfrm>
              <a:off x="6072198" y="789731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072198" y="1575549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072198" y="2357430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072198" y="3214686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14942" y="3857628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227411" y="571480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0" y="4357694"/>
              <a:ext cx="3643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查找所在的子集合：</a:t>
              </a:r>
              <a:r>
                <a:rPr lang="en-US" altLang="zh-CN" sz="2000" b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zh-CN" altLang="en-US" sz="2000" b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次比较</a:t>
              </a:r>
            </a:p>
          </p:txBody>
        </p:sp>
        <p:cxnSp>
          <p:nvCxnSpPr>
            <p:cNvPr id="29" name="直接箭头连接符 28"/>
            <p:cNvCxnSpPr>
              <a:stCxn id="17" idx="0"/>
              <a:endCxn id="16" idx="4"/>
            </p:cNvCxnSpPr>
            <p:nvPr/>
          </p:nvCxnSpPr>
          <p:spPr>
            <a:xfrm rot="5400000" flipH="1" flipV="1">
              <a:off x="6143636" y="1432673"/>
              <a:ext cx="285752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8" idx="0"/>
              <a:endCxn id="17" idx="4"/>
            </p:cNvCxnSpPr>
            <p:nvPr/>
          </p:nvCxnSpPr>
          <p:spPr>
            <a:xfrm rot="5400000" flipH="1" flipV="1">
              <a:off x="6145605" y="2216523"/>
              <a:ext cx="281815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0"/>
              <a:endCxn id="18" idx="4"/>
            </p:cNvCxnSpPr>
            <p:nvPr/>
          </p:nvCxnSpPr>
          <p:spPr>
            <a:xfrm rot="5400000" flipH="1" flipV="1">
              <a:off x="6107917" y="3036091"/>
              <a:ext cx="357190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286116" y="4857760"/>
            <a:ext cx="2357454" cy="1043052"/>
            <a:chOff x="3286116" y="4857760"/>
            <a:chExt cx="2357454" cy="1043052"/>
          </a:xfrm>
        </p:grpSpPr>
        <p:sp>
          <p:nvSpPr>
            <p:cNvPr id="35" name="TextBox 34"/>
            <p:cNvSpPr txBox="1"/>
            <p:nvPr/>
          </p:nvSpPr>
          <p:spPr>
            <a:xfrm>
              <a:off x="3286116" y="5500702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0">
                  <a:latin typeface="微软雅黑" pitchFamily="34" charset="-122"/>
                  <a:ea typeface="微软雅黑" pitchFamily="34" charset="-122"/>
                </a:rPr>
                <a:t>子树高度越小越好</a:t>
              </a:r>
            </a:p>
          </p:txBody>
        </p:sp>
        <p:sp>
          <p:nvSpPr>
            <p:cNvPr id="36" name="下箭头 35"/>
            <p:cNvSpPr/>
            <p:nvPr/>
          </p:nvSpPr>
          <p:spPr>
            <a:xfrm>
              <a:off x="4143372" y="4857760"/>
              <a:ext cx="285752" cy="57150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/>
            </a:p>
          </p:txBody>
        </p:sp>
      </p:grpSp>
      <p:grpSp>
        <p:nvGrpSpPr>
          <p:cNvPr id="38" name="组合 20"/>
          <p:cNvGrpSpPr/>
          <p:nvPr/>
        </p:nvGrpSpPr>
        <p:grpSpPr>
          <a:xfrm>
            <a:off x="142844" y="71414"/>
            <a:ext cx="1257938" cy="1285884"/>
            <a:chOff x="1003205" y="2000240"/>
            <a:chExt cx="1257938" cy="1285884"/>
          </a:xfrm>
        </p:grpSpPr>
        <p:pic>
          <p:nvPicPr>
            <p:cNvPr id="39" name="Picture 29" descr="1"/>
            <p:cNvPicPr>
              <a:picLocks noChangeAspect="1" noChangeArrowheads="1"/>
            </p:cNvPicPr>
            <p:nvPr/>
          </p:nvPicPr>
          <p:blipFill>
            <a:blip r:embed="rId2" cstate="print">
              <a:lum bright="-6000" contrast="24000"/>
            </a:blip>
            <a:srcRect l="42606" t="64474" r="19473"/>
            <a:stretch>
              <a:fillRect/>
            </a:stretch>
          </p:blipFill>
          <p:spPr bwMode="auto">
            <a:xfrm>
              <a:off x="1003205" y="2000240"/>
              <a:ext cx="125793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 Box 31"/>
            <p:cNvSpPr txBox="1">
              <a:spLocks noChangeArrowheads="1"/>
            </p:cNvSpPr>
            <p:nvPr/>
          </p:nvSpPr>
          <p:spPr bwMode="white">
            <a:xfrm>
              <a:off x="1643042" y="2181517"/>
              <a:ext cx="381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</a:t>
              </a:r>
              <a:endParaRPr lang="en-US" altLang="zh-CN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8C3B9294-3C49-2DC1-19D9-99B7FC1B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14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2786050" y="3891488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3" name="矩形 2"/>
          <p:cNvSpPr/>
          <p:nvPr/>
        </p:nvSpPr>
        <p:spPr>
          <a:xfrm>
            <a:off x="500034" y="100010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初始状态</a:t>
            </a:r>
          </a:p>
        </p:txBody>
      </p:sp>
      <p:sp>
        <p:nvSpPr>
          <p:cNvPr id="4" name="矩形 3"/>
          <p:cNvSpPr/>
          <p:nvPr/>
        </p:nvSpPr>
        <p:spPr>
          <a:xfrm>
            <a:off x="2143108" y="100010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{4}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{7}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 b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5720" y="1861301"/>
            <a:ext cx="620296" cy="718317"/>
            <a:chOff x="428596" y="1500174"/>
            <a:chExt cx="620296" cy="718317"/>
          </a:xfrm>
        </p:grpSpPr>
        <p:sp>
          <p:nvSpPr>
            <p:cNvPr id="5" name="椭圆 4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65622" y="1861301"/>
            <a:ext cx="620296" cy="718317"/>
            <a:chOff x="428596" y="1500174"/>
            <a:chExt cx="620296" cy="718317"/>
          </a:xfrm>
        </p:grpSpPr>
        <p:sp>
          <p:nvSpPr>
            <p:cNvPr id="9" name="椭圆 8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94316" y="1857364"/>
            <a:ext cx="620296" cy="718317"/>
            <a:chOff x="428596" y="1500174"/>
            <a:chExt cx="620296" cy="718317"/>
          </a:xfrm>
        </p:grpSpPr>
        <p:sp>
          <p:nvSpPr>
            <p:cNvPr id="12" name="椭圆 11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28926" y="1865238"/>
            <a:ext cx="620296" cy="718317"/>
            <a:chOff x="428596" y="1500174"/>
            <a:chExt cx="620296" cy="718317"/>
          </a:xfrm>
        </p:grpSpPr>
        <p:sp>
          <p:nvSpPr>
            <p:cNvPr id="15" name="椭圆 14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808828" y="1865238"/>
            <a:ext cx="620296" cy="718317"/>
            <a:chOff x="428596" y="1500174"/>
            <a:chExt cx="620296" cy="718317"/>
          </a:xfrm>
        </p:grpSpPr>
        <p:sp>
          <p:nvSpPr>
            <p:cNvPr id="18" name="椭圆 17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737522" y="1861301"/>
            <a:ext cx="620296" cy="718317"/>
            <a:chOff x="428596" y="1500174"/>
            <a:chExt cx="620296" cy="718317"/>
          </a:xfrm>
        </p:grpSpPr>
        <p:sp>
          <p:nvSpPr>
            <p:cNvPr id="21" name="椭圆 20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572132" y="1865238"/>
            <a:ext cx="620296" cy="718317"/>
            <a:chOff x="428596" y="1500174"/>
            <a:chExt cx="620296" cy="718317"/>
          </a:xfrm>
        </p:grpSpPr>
        <p:sp>
          <p:nvSpPr>
            <p:cNvPr id="24" name="椭圆 23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52034" y="1865238"/>
            <a:ext cx="620296" cy="718317"/>
            <a:chOff x="428596" y="1500174"/>
            <a:chExt cx="620296" cy="718317"/>
          </a:xfrm>
        </p:grpSpPr>
        <p:sp>
          <p:nvSpPr>
            <p:cNvPr id="27" name="椭圆 2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80728" y="1861301"/>
            <a:ext cx="620296" cy="718317"/>
            <a:chOff x="428596" y="1500174"/>
            <a:chExt cx="620296" cy="718317"/>
          </a:xfrm>
        </p:grpSpPr>
        <p:sp>
          <p:nvSpPr>
            <p:cNvPr id="30" name="椭圆 2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237984" y="1861301"/>
            <a:ext cx="620296" cy="718317"/>
            <a:chOff x="428596" y="1500174"/>
            <a:chExt cx="620296" cy="718317"/>
          </a:xfrm>
        </p:grpSpPr>
        <p:sp>
          <p:nvSpPr>
            <p:cNvPr id="33" name="椭圆 3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85720" y="3071810"/>
            <a:ext cx="8572560" cy="2500330"/>
            <a:chOff x="285720" y="2500306"/>
            <a:chExt cx="8572560" cy="2500330"/>
          </a:xfrm>
        </p:grpSpPr>
        <p:sp>
          <p:nvSpPr>
            <p:cNvPr id="35" name="矩形 34"/>
            <p:cNvSpPr/>
            <p:nvPr/>
          </p:nvSpPr>
          <p:spPr>
            <a:xfrm>
              <a:off x="500034" y="2500306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2143108" y="2500306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{1}</a:t>
              </a:r>
              <a:r>
                <a:rPr lang="zh-CN" altLang="en-US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2000" b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{3}</a:t>
              </a:r>
              <a:r>
                <a:rPr lang="zh-CN" altLang="en-US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{5}</a:t>
              </a:r>
              <a:r>
                <a:rPr lang="zh-CN" altLang="en-US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{7}</a:t>
              </a:r>
              <a:r>
                <a:rPr lang="zh-CN" altLang="en-US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{8}</a:t>
              </a:r>
              <a:r>
                <a:rPr lang="zh-CN" altLang="en-US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{9}</a:t>
              </a:r>
              <a:r>
                <a:rPr lang="zh-CN" altLang="en-US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285720" y="3432937"/>
              <a:ext cx="620296" cy="718317"/>
              <a:chOff x="428596" y="1500174"/>
              <a:chExt cx="620296" cy="718317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1" name="椭圆 40"/>
            <p:cNvSpPr/>
            <p:nvPr/>
          </p:nvSpPr>
          <p:spPr>
            <a:xfrm>
              <a:off x="2928926" y="450057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2094316" y="3429000"/>
              <a:ext cx="620296" cy="718317"/>
              <a:chOff x="428596" y="1500174"/>
              <a:chExt cx="620296" cy="71831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928926" y="3436874"/>
              <a:ext cx="620296" cy="718317"/>
              <a:chOff x="428596" y="1500174"/>
              <a:chExt cx="620296" cy="718317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808828" y="3436874"/>
              <a:ext cx="620296" cy="718317"/>
              <a:chOff x="428596" y="1500174"/>
              <a:chExt cx="620296" cy="718317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4737522" y="3432937"/>
              <a:ext cx="620296" cy="718317"/>
              <a:chOff x="428596" y="1500174"/>
              <a:chExt cx="620296" cy="718317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" name="任意多边形 5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5572132" y="3436874"/>
              <a:ext cx="620296" cy="718317"/>
              <a:chOff x="428596" y="1500174"/>
              <a:chExt cx="620296" cy="71831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6452034" y="3436874"/>
              <a:ext cx="620296" cy="718317"/>
              <a:chOff x="428596" y="1500174"/>
              <a:chExt cx="620296" cy="718317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7380728" y="3432937"/>
              <a:ext cx="620296" cy="718317"/>
              <a:chOff x="428596" y="1500174"/>
              <a:chExt cx="620296" cy="718317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237984" y="3432937"/>
              <a:ext cx="620296" cy="718317"/>
              <a:chOff x="428596" y="1500174"/>
              <a:chExt cx="620296" cy="718317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68" name="直接箭头连接符 67"/>
            <p:cNvCxnSpPr>
              <a:stCxn id="41" idx="0"/>
              <a:endCxn id="47" idx="4"/>
            </p:cNvCxnSpPr>
            <p:nvPr/>
          </p:nvCxnSpPr>
          <p:spPr>
            <a:xfrm rot="5400000" flipH="1" flipV="1">
              <a:off x="2970551" y="4327881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500166" y="214290"/>
            <a:ext cx="2071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2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合并过程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1472" y="1571612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parent</a:t>
            </a:r>
            <a:endParaRPr lang="zh-CN" altLang="en-US" sz="1600" b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3" name="组合 20"/>
          <p:cNvGrpSpPr/>
          <p:nvPr/>
        </p:nvGrpSpPr>
        <p:grpSpPr>
          <a:xfrm>
            <a:off x="214282" y="-24"/>
            <a:ext cx="1257938" cy="1285884"/>
            <a:chOff x="1003205" y="2000240"/>
            <a:chExt cx="1257938" cy="1285884"/>
          </a:xfrm>
        </p:grpSpPr>
        <p:pic>
          <p:nvPicPr>
            <p:cNvPr id="74" name="Picture 29" descr="1"/>
            <p:cNvPicPr>
              <a:picLocks noChangeAspect="1" noChangeArrowheads="1"/>
            </p:cNvPicPr>
            <p:nvPr/>
          </p:nvPicPr>
          <p:blipFill>
            <a:blip r:embed="rId2" cstate="print">
              <a:lum bright="-6000" contrast="24000"/>
            </a:blip>
            <a:srcRect l="42606" t="64474" r="19473"/>
            <a:stretch>
              <a:fillRect/>
            </a:stretch>
          </p:blipFill>
          <p:spPr bwMode="auto">
            <a:xfrm>
              <a:off x="1003205" y="2000240"/>
              <a:ext cx="125793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Text Box 31"/>
            <p:cNvSpPr txBox="1">
              <a:spLocks noChangeArrowheads="1"/>
            </p:cNvSpPr>
            <p:nvPr/>
          </p:nvSpPr>
          <p:spPr bwMode="white">
            <a:xfrm>
              <a:off x="1643042" y="2181517"/>
              <a:ext cx="381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3</a:t>
              </a:r>
              <a:endParaRPr lang="en-US" altLang="zh-CN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40" name="灯片编号占位符 39">
            <a:extLst>
              <a:ext uri="{FF2B5EF4-FFF2-40B4-BE49-F238E27FC236}">
                <a16:creationId xmlns:a16="http://schemas.microsoft.com/office/drawing/2014/main" id="{DBC8810A-290B-4AC3-7D5A-49D4BCA3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15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5429256" y="3500438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grpSp>
        <p:nvGrpSpPr>
          <p:cNvPr id="68" name="组合 67"/>
          <p:cNvGrpSpPr/>
          <p:nvPr/>
        </p:nvGrpSpPr>
        <p:grpSpPr>
          <a:xfrm>
            <a:off x="285720" y="2571744"/>
            <a:ext cx="8572560" cy="2571768"/>
            <a:chOff x="285720" y="2571744"/>
            <a:chExt cx="8572560" cy="2571768"/>
          </a:xfrm>
        </p:grpSpPr>
        <p:sp>
          <p:nvSpPr>
            <p:cNvPr id="3" name="矩形 2"/>
            <p:cNvSpPr/>
            <p:nvPr/>
          </p:nvSpPr>
          <p:spPr>
            <a:xfrm>
              <a:off x="714348" y="2571744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357422" y="2571744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{1}</a:t>
              </a:r>
              <a:r>
                <a:rPr lang="zh-CN" altLang="en-US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{3}</a:t>
              </a:r>
              <a:r>
                <a:rPr lang="zh-CN" altLang="en-US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2000" b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{8}</a:t>
              </a:r>
              <a:r>
                <a:rPr lang="zh-CN" altLang="en-US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{9}</a:t>
              </a:r>
              <a:r>
                <a:rPr lang="zh-CN" altLang="en-US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85720" y="3575813"/>
              <a:ext cx="620296" cy="718317"/>
              <a:chOff x="428596" y="1500174"/>
              <a:chExt cx="620296" cy="71831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928926" y="4643446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094316" y="3571876"/>
              <a:ext cx="620296" cy="718317"/>
              <a:chOff x="428596" y="1500174"/>
              <a:chExt cx="620296" cy="718317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928926" y="3579750"/>
              <a:ext cx="620296" cy="718317"/>
              <a:chOff x="428596" y="1500174"/>
              <a:chExt cx="620296" cy="718317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>
              <a:off x="5572132" y="4643446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7522" y="3575813"/>
              <a:ext cx="620296" cy="718317"/>
              <a:chOff x="428596" y="1500174"/>
              <a:chExt cx="620296" cy="71831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572132" y="3579750"/>
              <a:ext cx="620296" cy="718317"/>
              <a:chOff x="428596" y="1500174"/>
              <a:chExt cx="620296" cy="718317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6452034" y="3579750"/>
              <a:ext cx="620296" cy="718317"/>
              <a:chOff x="428596" y="1500174"/>
              <a:chExt cx="620296" cy="718317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7380728" y="3575813"/>
              <a:ext cx="620296" cy="718317"/>
              <a:chOff x="428596" y="1500174"/>
              <a:chExt cx="620296" cy="718317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237984" y="3575813"/>
              <a:ext cx="620296" cy="718317"/>
              <a:chOff x="428596" y="1500174"/>
              <a:chExt cx="620296" cy="71831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3" name="直接箭头连接符 32"/>
            <p:cNvCxnSpPr>
              <a:stCxn id="8" idx="0"/>
            </p:cNvCxnSpPr>
            <p:nvPr/>
          </p:nvCxnSpPr>
          <p:spPr>
            <a:xfrm rot="5400000" flipH="1" flipV="1">
              <a:off x="2970551" y="4470757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6" idx="0"/>
            </p:cNvCxnSpPr>
            <p:nvPr/>
          </p:nvCxnSpPr>
          <p:spPr>
            <a:xfrm rot="5400000" flipH="1" flipV="1">
              <a:off x="5613757" y="4470757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85720" y="642918"/>
            <a:ext cx="8572560" cy="1571636"/>
            <a:chOff x="285720" y="3429000"/>
            <a:chExt cx="8572560" cy="1571636"/>
          </a:xfrm>
        </p:grpSpPr>
        <p:grpSp>
          <p:nvGrpSpPr>
            <p:cNvPr id="39" name="组合 36"/>
            <p:cNvGrpSpPr/>
            <p:nvPr/>
          </p:nvGrpSpPr>
          <p:grpSpPr>
            <a:xfrm>
              <a:off x="285720" y="3432937"/>
              <a:ext cx="620296" cy="718317"/>
              <a:chOff x="428596" y="1500174"/>
              <a:chExt cx="620296" cy="718317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2928926" y="450057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1" name="组合 42"/>
            <p:cNvGrpSpPr/>
            <p:nvPr/>
          </p:nvGrpSpPr>
          <p:grpSpPr>
            <a:xfrm>
              <a:off x="2094316" y="3429000"/>
              <a:ext cx="620296" cy="718317"/>
              <a:chOff x="428596" y="1500174"/>
              <a:chExt cx="620296" cy="718317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2" name="组合 45"/>
            <p:cNvGrpSpPr/>
            <p:nvPr/>
          </p:nvGrpSpPr>
          <p:grpSpPr>
            <a:xfrm>
              <a:off x="2928926" y="3436874"/>
              <a:ext cx="620296" cy="718317"/>
              <a:chOff x="428596" y="1500174"/>
              <a:chExt cx="620296" cy="718317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3" name="组合 48"/>
            <p:cNvGrpSpPr/>
            <p:nvPr/>
          </p:nvGrpSpPr>
          <p:grpSpPr>
            <a:xfrm>
              <a:off x="3808828" y="3436874"/>
              <a:ext cx="620296" cy="718317"/>
              <a:chOff x="428596" y="1500174"/>
              <a:chExt cx="620296" cy="71831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4" name="组合 51"/>
            <p:cNvGrpSpPr/>
            <p:nvPr/>
          </p:nvGrpSpPr>
          <p:grpSpPr>
            <a:xfrm>
              <a:off x="4737522" y="3432937"/>
              <a:ext cx="620296" cy="718317"/>
              <a:chOff x="428596" y="1500174"/>
              <a:chExt cx="620296" cy="718317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5" name="组合 54"/>
            <p:cNvGrpSpPr/>
            <p:nvPr/>
          </p:nvGrpSpPr>
          <p:grpSpPr>
            <a:xfrm>
              <a:off x="5572132" y="3436874"/>
              <a:ext cx="620296" cy="718317"/>
              <a:chOff x="428596" y="1500174"/>
              <a:chExt cx="620296" cy="71831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6" name="组合 57"/>
            <p:cNvGrpSpPr/>
            <p:nvPr/>
          </p:nvGrpSpPr>
          <p:grpSpPr>
            <a:xfrm>
              <a:off x="6452034" y="3436874"/>
              <a:ext cx="620296" cy="718317"/>
              <a:chOff x="428596" y="1500174"/>
              <a:chExt cx="620296" cy="718317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7" name="组合 60"/>
            <p:cNvGrpSpPr/>
            <p:nvPr/>
          </p:nvGrpSpPr>
          <p:grpSpPr>
            <a:xfrm>
              <a:off x="7380728" y="3432937"/>
              <a:ext cx="620296" cy="718317"/>
              <a:chOff x="428596" y="1500174"/>
              <a:chExt cx="620296" cy="718317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8" name="组合 63"/>
            <p:cNvGrpSpPr/>
            <p:nvPr/>
          </p:nvGrpSpPr>
          <p:grpSpPr>
            <a:xfrm>
              <a:off x="8237984" y="3432937"/>
              <a:ext cx="620296" cy="718317"/>
              <a:chOff x="428596" y="1500174"/>
              <a:chExt cx="620296" cy="718317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9" name="直接箭头连接符 48"/>
            <p:cNvCxnSpPr>
              <a:stCxn id="40" idx="0"/>
              <a:endCxn id="62" idx="4"/>
            </p:cNvCxnSpPr>
            <p:nvPr/>
          </p:nvCxnSpPr>
          <p:spPr>
            <a:xfrm rot="5400000" flipH="1" flipV="1">
              <a:off x="2970551" y="4327881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AB20E18C-EC3F-08A4-BC64-84191D3F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16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928662" y="3786190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714348" y="2714620"/>
            <a:ext cx="7858180" cy="2714644"/>
            <a:chOff x="714348" y="2714620"/>
            <a:chExt cx="7858180" cy="2714644"/>
          </a:xfrm>
        </p:grpSpPr>
        <p:sp>
          <p:nvSpPr>
            <p:cNvPr id="3" name="矩形 2"/>
            <p:cNvSpPr/>
            <p:nvPr/>
          </p:nvSpPr>
          <p:spPr>
            <a:xfrm>
              <a:off x="714348" y="2714620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357422" y="2714620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{1</a:t>
              </a: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3}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{9}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73944" y="492919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906148" y="492919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71538" y="3857628"/>
              <a:ext cx="620296" cy="718317"/>
              <a:chOff x="428596" y="1500174"/>
              <a:chExt cx="620296" cy="718317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906148" y="3865502"/>
              <a:ext cx="620296" cy="718317"/>
              <a:chOff x="428596" y="1500174"/>
              <a:chExt cx="620296" cy="718317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4549354" y="492919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714744" y="3861565"/>
              <a:ext cx="620296" cy="718317"/>
              <a:chOff x="428596" y="1500174"/>
              <a:chExt cx="620296" cy="71831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549354" y="3865502"/>
              <a:ext cx="620296" cy="718317"/>
              <a:chOff x="428596" y="1500174"/>
              <a:chExt cx="620296" cy="718317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5429256" y="3865502"/>
              <a:ext cx="620296" cy="718317"/>
              <a:chOff x="428596" y="1500174"/>
              <a:chExt cx="620296" cy="71831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6357950" y="3861565"/>
              <a:ext cx="620296" cy="718317"/>
              <a:chOff x="428596" y="1500174"/>
              <a:chExt cx="620296" cy="718317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215206" y="3861565"/>
              <a:ext cx="620296" cy="718317"/>
              <a:chOff x="428596" y="1500174"/>
              <a:chExt cx="620296" cy="718317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1" name="直接箭头连接符 30"/>
            <p:cNvCxnSpPr>
              <a:stCxn id="8" idx="0"/>
            </p:cNvCxnSpPr>
            <p:nvPr/>
          </p:nvCxnSpPr>
          <p:spPr>
            <a:xfrm rot="5400000" flipH="1" flipV="1">
              <a:off x="1947773" y="475650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5" idx="0"/>
            </p:cNvCxnSpPr>
            <p:nvPr/>
          </p:nvCxnSpPr>
          <p:spPr>
            <a:xfrm rot="5400000" flipH="1" flipV="1">
              <a:off x="4590979" y="475650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" idx="0"/>
            </p:cNvCxnSpPr>
            <p:nvPr/>
          </p:nvCxnSpPr>
          <p:spPr>
            <a:xfrm rot="16200000" flipV="1">
              <a:off x="1110429" y="4751369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285720" y="646855"/>
            <a:ext cx="620296" cy="718317"/>
            <a:chOff x="428596" y="1500174"/>
            <a:chExt cx="620296" cy="718317"/>
          </a:xfrm>
        </p:grpSpPr>
        <p:sp>
          <p:nvSpPr>
            <p:cNvPr id="36" name="椭圆 3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2928926" y="1714488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094316" y="642918"/>
            <a:ext cx="620296" cy="718317"/>
            <a:chOff x="428596" y="1500174"/>
            <a:chExt cx="620296" cy="718317"/>
          </a:xfrm>
        </p:grpSpPr>
        <p:sp>
          <p:nvSpPr>
            <p:cNvPr id="40" name="椭圆 3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928926" y="650792"/>
            <a:ext cx="620296" cy="718317"/>
            <a:chOff x="428596" y="1500174"/>
            <a:chExt cx="620296" cy="718317"/>
          </a:xfrm>
        </p:grpSpPr>
        <p:sp>
          <p:nvSpPr>
            <p:cNvPr id="43" name="椭圆 4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5" name="椭圆 44"/>
          <p:cNvSpPr/>
          <p:nvPr/>
        </p:nvSpPr>
        <p:spPr>
          <a:xfrm>
            <a:off x="5572132" y="1714488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737522" y="646855"/>
            <a:ext cx="620296" cy="718317"/>
            <a:chOff x="428596" y="1500174"/>
            <a:chExt cx="620296" cy="718317"/>
          </a:xfrm>
        </p:grpSpPr>
        <p:sp>
          <p:nvSpPr>
            <p:cNvPr id="47" name="椭圆 4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572132" y="650792"/>
            <a:ext cx="620296" cy="718317"/>
            <a:chOff x="428596" y="1500174"/>
            <a:chExt cx="620296" cy="718317"/>
          </a:xfrm>
        </p:grpSpPr>
        <p:sp>
          <p:nvSpPr>
            <p:cNvPr id="50" name="椭圆 4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452034" y="650792"/>
            <a:ext cx="620296" cy="718317"/>
            <a:chOff x="428596" y="1500174"/>
            <a:chExt cx="620296" cy="718317"/>
          </a:xfrm>
        </p:grpSpPr>
        <p:sp>
          <p:nvSpPr>
            <p:cNvPr id="53" name="椭圆 5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380728" y="646855"/>
            <a:ext cx="620296" cy="718317"/>
            <a:chOff x="428596" y="1500174"/>
            <a:chExt cx="620296" cy="718317"/>
          </a:xfrm>
        </p:grpSpPr>
        <p:sp>
          <p:nvSpPr>
            <p:cNvPr id="56" name="椭圆 5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237984" y="646855"/>
            <a:ext cx="620296" cy="718317"/>
            <a:chOff x="428596" y="1500174"/>
            <a:chExt cx="620296" cy="718317"/>
          </a:xfrm>
        </p:grpSpPr>
        <p:sp>
          <p:nvSpPr>
            <p:cNvPr id="59" name="椭圆 58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61" name="直接箭头连接符 60"/>
          <p:cNvCxnSpPr>
            <a:stCxn id="38" idx="0"/>
          </p:cNvCxnSpPr>
          <p:nvPr/>
        </p:nvCxnSpPr>
        <p:spPr>
          <a:xfrm rot="5400000" flipH="1" flipV="1">
            <a:off x="2970551" y="1541799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5" idx="0"/>
          </p:cNvCxnSpPr>
          <p:nvPr/>
        </p:nvCxnSpPr>
        <p:spPr>
          <a:xfrm rot="5400000" flipH="1" flipV="1">
            <a:off x="5613757" y="1541799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C3DFF2-887D-D143-99CB-2C583DE5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17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6295320" y="3357562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714348" y="2571744"/>
            <a:ext cx="7858180" cy="2500330"/>
            <a:chOff x="714348" y="2571744"/>
            <a:chExt cx="7858180" cy="2500330"/>
          </a:xfrm>
        </p:grpSpPr>
        <p:sp>
          <p:nvSpPr>
            <p:cNvPr id="3" name="矩形 2"/>
            <p:cNvSpPr/>
            <p:nvPr/>
          </p:nvSpPr>
          <p:spPr>
            <a:xfrm>
              <a:off x="714348" y="2571744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357422" y="2571744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3}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{8</a:t>
              </a: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9}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145382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77586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142976" y="3500438"/>
              <a:ext cx="620296" cy="718317"/>
              <a:chOff x="428596" y="1500174"/>
              <a:chExt cx="620296" cy="71831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977586" y="3508312"/>
              <a:ext cx="620296" cy="718317"/>
              <a:chOff x="428596" y="1500174"/>
              <a:chExt cx="620296" cy="718317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4620792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786182" y="3504375"/>
              <a:ext cx="620296" cy="718317"/>
              <a:chOff x="428596" y="1500174"/>
              <a:chExt cx="620296" cy="71831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620792" y="3508312"/>
              <a:ext cx="620296" cy="718317"/>
              <a:chOff x="428596" y="1500174"/>
              <a:chExt cx="620296" cy="718317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6429388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6429388" y="3504375"/>
              <a:ext cx="620296" cy="718317"/>
              <a:chOff x="428596" y="1500174"/>
              <a:chExt cx="620296" cy="718317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286644" y="3504375"/>
              <a:ext cx="620296" cy="718317"/>
              <a:chOff x="428596" y="1500174"/>
              <a:chExt cx="620296" cy="71831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29" name="直接箭头连接符 28"/>
            <p:cNvCxnSpPr>
              <a:stCxn id="6" idx="0"/>
            </p:cNvCxnSpPr>
            <p:nvPr/>
          </p:nvCxnSpPr>
          <p:spPr>
            <a:xfrm rot="5400000" flipH="1" flipV="1">
              <a:off x="2019211" y="439931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0"/>
            </p:cNvCxnSpPr>
            <p:nvPr/>
          </p:nvCxnSpPr>
          <p:spPr>
            <a:xfrm rot="5400000" flipH="1" flipV="1">
              <a:off x="4662417" y="439931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5" idx="0"/>
            </p:cNvCxnSpPr>
            <p:nvPr/>
          </p:nvCxnSpPr>
          <p:spPr>
            <a:xfrm rot="16200000" flipV="1">
              <a:off x="1181867" y="4394179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1" idx="0"/>
            </p:cNvCxnSpPr>
            <p:nvPr/>
          </p:nvCxnSpPr>
          <p:spPr>
            <a:xfrm rot="5400000" flipH="1" flipV="1">
              <a:off x="6469044" y="4397350"/>
              <a:ext cx="349316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/>
          <p:cNvSpPr/>
          <p:nvPr/>
        </p:nvSpPr>
        <p:spPr>
          <a:xfrm>
            <a:off x="1073944" y="1500174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906148" y="1500174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071538" y="428604"/>
            <a:ext cx="620296" cy="718317"/>
            <a:chOff x="428596" y="1500174"/>
            <a:chExt cx="620296" cy="718317"/>
          </a:xfrm>
        </p:grpSpPr>
        <p:sp>
          <p:nvSpPr>
            <p:cNvPr id="37" name="椭圆 3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906148" y="436478"/>
            <a:ext cx="620296" cy="718317"/>
            <a:chOff x="428596" y="1500174"/>
            <a:chExt cx="620296" cy="718317"/>
          </a:xfrm>
        </p:grpSpPr>
        <p:sp>
          <p:nvSpPr>
            <p:cNvPr id="40" name="椭圆 3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4549354" y="1500174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714744" y="432541"/>
            <a:ext cx="620296" cy="718317"/>
            <a:chOff x="428596" y="1500174"/>
            <a:chExt cx="620296" cy="718317"/>
          </a:xfrm>
        </p:grpSpPr>
        <p:sp>
          <p:nvSpPr>
            <p:cNvPr id="44" name="椭圆 43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549354" y="436478"/>
            <a:ext cx="620296" cy="718317"/>
            <a:chOff x="428596" y="1500174"/>
            <a:chExt cx="620296" cy="718317"/>
          </a:xfrm>
        </p:grpSpPr>
        <p:sp>
          <p:nvSpPr>
            <p:cNvPr id="47" name="椭圆 4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429256" y="436478"/>
            <a:ext cx="620296" cy="718317"/>
            <a:chOff x="428596" y="1500174"/>
            <a:chExt cx="620296" cy="718317"/>
          </a:xfrm>
        </p:grpSpPr>
        <p:sp>
          <p:nvSpPr>
            <p:cNvPr id="50" name="椭圆 4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357950" y="432541"/>
            <a:ext cx="620296" cy="718317"/>
            <a:chOff x="428596" y="1500174"/>
            <a:chExt cx="620296" cy="718317"/>
          </a:xfrm>
        </p:grpSpPr>
        <p:sp>
          <p:nvSpPr>
            <p:cNvPr id="53" name="椭圆 5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215206" y="432541"/>
            <a:ext cx="620296" cy="718317"/>
            <a:chOff x="428596" y="1500174"/>
            <a:chExt cx="620296" cy="718317"/>
          </a:xfrm>
        </p:grpSpPr>
        <p:sp>
          <p:nvSpPr>
            <p:cNvPr id="56" name="椭圆 5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8" name="直接箭头连接符 57"/>
          <p:cNvCxnSpPr>
            <a:stCxn id="35" idx="0"/>
          </p:cNvCxnSpPr>
          <p:nvPr/>
        </p:nvCxnSpPr>
        <p:spPr>
          <a:xfrm rot="5400000" flipH="1" flipV="1">
            <a:off x="1947773" y="1327485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2" idx="0"/>
          </p:cNvCxnSpPr>
          <p:nvPr/>
        </p:nvCxnSpPr>
        <p:spPr>
          <a:xfrm rot="5400000" flipH="1" flipV="1">
            <a:off x="4590979" y="1327485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4" idx="0"/>
          </p:cNvCxnSpPr>
          <p:nvPr/>
        </p:nvCxnSpPr>
        <p:spPr>
          <a:xfrm rot="16200000" flipV="1">
            <a:off x="1110429" y="1322345"/>
            <a:ext cx="353253" cy="2406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5105FAF4-8F8F-7051-A9D3-A7B0BBEF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18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428596" y="2714620"/>
            <a:ext cx="1285884" cy="364333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1857356" y="3994918"/>
            <a:ext cx="1397306" cy="2434478"/>
            <a:chOff x="1928794" y="3155059"/>
            <a:chExt cx="1397306" cy="2434478"/>
          </a:xfrm>
        </p:grpSpPr>
        <p:sp>
          <p:nvSpPr>
            <p:cNvPr id="33" name="椭圆 32"/>
            <p:cNvSpPr/>
            <p:nvPr/>
          </p:nvSpPr>
          <p:spPr>
            <a:xfrm>
              <a:off x="2897472" y="5089471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928794" y="421875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895066" y="4236152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362234" y="3155059"/>
              <a:ext cx="620296" cy="718317"/>
              <a:chOff x="428596" y="1500174"/>
              <a:chExt cx="620296" cy="718317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9" name="直接箭头连接符 38"/>
            <p:cNvCxnSpPr>
              <a:stCxn id="34" idx="0"/>
              <a:endCxn id="37" idx="3"/>
            </p:cNvCxnSpPr>
            <p:nvPr/>
          </p:nvCxnSpPr>
          <p:spPr>
            <a:xfrm rot="5400000" flipH="1" flipV="1">
              <a:off x="2074750" y="3868501"/>
              <a:ext cx="418612" cy="281897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3" idx="0"/>
            </p:cNvCxnSpPr>
            <p:nvPr/>
          </p:nvCxnSpPr>
          <p:spPr>
            <a:xfrm rot="16200000" flipV="1">
              <a:off x="2933957" y="4911642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5" idx="1"/>
              <a:endCxn id="37" idx="5"/>
            </p:cNvCxnSpPr>
            <p:nvPr/>
          </p:nvCxnSpPr>
          <p:spPr>
            <a:xfrm rot="16200000" flipV="1">
              <a:off x="2588343" y="3939891"/>
              <a:ext cx="509242" cy="22974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/>
          <p:cNvCxnSpPr/>
          <p:nvPr/>
        </p:nvCxnSpPr>
        <p:spPr>
          <a:xfrm rot="16200000" flipH="1">
            <a:off x="1678761" y="4107661"/>
            <a:ext cx="571504" cy="500066"/>
          </a:xfrm>
          <a:prstGeom prst="straightConnector1">
            <a:avLst/>
          </a:prstGeom>
          <a:ln w="571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642910" y="2197157"/>
            <a:ext cx="7858180" cy="3925153"/>
            <a:chOff x="642910" y="2197157"/>
            <a:chExt cx="7858180" cy="3925153"/>
          </a:xfrm>
        </p:grpSpPr>
        <p:sp>
          <p:nvSpPr>
            <p:cNvPr id="3" name="矩形 2"/>
            <p:cNvSpPr/>
            <p:nvPr/>
          </p:nvSpPr>
          <p:spPr>
            <a:xfrm>
              <a:off x="642910" y="2197157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285984" y="2197157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9}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3643306" y="2844036"/>
              <a:ext cx="4120758" cy="1567699"/>
              <a:chOff x="3643306" y="2844036"/>
              <a:chExt cx="4120758" cy="1567699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477916" y="3911669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3643306" y="2844036"/>
                <a:ext cx="620296" cy="718317"/>
                <a:chOff x="428596" y="1500174"/>
                <a:chExt cx="620296" cy="718317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>
                      <a:latin typeface="Consolas" pitchFamily="49" charset="0"/>
                      <a:cs typeface="Consolas" pitchFamily="49" charset="0"/>
                    </a:rPr>
                    <a:t>6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6" name="任意多边形 15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4477916" y="2847973"/>
                <a:ext cx="620296" cy="718317"/>
                <a:chOff x="428596" y="1500174"/>
                <a:chExt cx="620296" cy="718317"/>
              </a:xfrm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>
                      <a:latin typeface="Consolas" pitchFamily="49" charset="0"/>
                      <a:cs typeface="Consolas" pitchFamily="49" charset="0"/>
                    </a:rPr>
                    <a:t>7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20" name="椭圆 19"/>
              <p:cNvSpPr/>
              <p:nvPr/>
            </p:nvSpPr>
            <p:spPr>
              <a:xfrm>
                <a:off x="6286512" y="3911669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6286512" y="2844036"/>
                <a:ext cx="620296" cy="718317"/>
                <a:chOff x="428596" y="1500174"/>
                <a:chExt cx="620296" cy="718317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>
                      <a:latin typeface="Consolas" pitchFamily="49" charset="0"/>
                      <a:cs typeface="Consolas" pitchFamily="49" charset="0"/>
                    </a:rPr>
                    <a:t>9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7143768" y="2844036"/>
                <a:ext cx="620296" cy="718317"/>
                <a:chOff x="428596" y="1500174"/>
                <a:chExt cx="620296" cy="718317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>
                      <a:latin typeface="Consolas" pitchFamily="49" charset="0"/>
                      <a:cs typeface="Consolas" pitchFamily="49" charset="0"/>
                    </a:rPr>
                    <a:t>10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28" name="直接箭头连接符 27"/>
              <p:cNvCxnSpPr>
                <a:stCxn id="13" idx="0"/>
              </p:cNvCxnSpPr>
              <p:nvPr/>
            </p:nvCxnSpPr>
            <p:spPr>
              <a:xfrm rot="5400000" flipH="1" flipV="1">
                <a:off x="4519541" y="3738980"/>
                <a:ext cx="345379" cy="1588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20" idx="0"/>
              </p:cNvCxnSpPr>
              <p:nvPr/>
            </p:nvCxnSpPr>
            <p:spPr>
              <a:xfrm rot="5400000" flipH="1" flipV="1">
                <a:off x="6326168" y="3737011"/>
                <a:ext cx="349316" cy="1588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785786" y="2847973"/>
              <a:ext cx="625108" cy="3274337"/>
              <a:chOff x="857224" y="2008114"/>
              <a:chExt cx="625108" cy="3274337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859630" y="478238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62036" y="3071810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57224" y="3929066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862036" y="2008114"/>
                <a:ext cx="620296" cy="718317"/>
                <a:chOff x="428596" y="1500174"/>
                <a:chExt cx="620296" cy="718317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>
                      <a:latin typeface="Consolas" pitchFamily="49" charset="0"/>
                      <a:cs typeface="Consolas" pitchFamily="49" charset="0"/>
                    </a:rPr>
                    <a:t>4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2" name="任意多边形 11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27" name="直接箭头连接符 26"/>
              <p:cNvCxnSpPr>
                <a:stCxn id="6" idx="0"/>
              </p:cNvCxnSpPr>
              <p:nvPr/>
            </p:nvCxnSpPr>
            <p:spPr>
              <a:xfrm rot="5400000" flipH="1" flipV="1">
                <a:off x="903661" y="2899121"/>
                <a:ext cx="345379" cy="1588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stCxn id="5" idx="0"/>
              </p:cNvCxnSpPr>
              <p:nvPr/>
            </p:nvCxnSpPr>
            <p:spPr>
              <a:xfrm rot="16200000" flipV="1">
                <a:off x="896115" y="4604556"/>
                <a:ext cx="353253" cy="2406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8" idx="0"/>
                <a:endCxn id="6" idx="4"/>
              </p:cNvCxnSpPr>
              <p:nvPr/>
            </p:nvCxnSpPr>
            <p:spPr>
              <a:xfrm rot="5400000" flipH="1" flipV="1">
                <a:off x="895349" y="3748065"/>
                <a:ext cx="357190" cy="4812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椭圆 49"/>
          <p:cNvSpPr/>
          <p:nvPr/>
        </p:nvSpPr>
        <p:spPr>
          <a:xfrm>
            <a:off x="1145382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977586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42976" y="357166"/>
            <a:ext cx="620296" cy="718317"/>
            <a:chOff x="428596" y="1500174"/>
            <a:chExt cx="620296" cy="718317"/>
          </a:xfrm>
        </p:grpSpPr>
        <p:sp>
          <p:nvSpPr>
            <p:cNvPr id="53" name="椭圆 5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977586" y="365040"/>
            <a:ext cx="620296" cy="718317"/>
            <a:chOff x="428596" y="1500174"/>
            <a:chExt cx="620296" cy="718317"/>
          </a:xfrm>
        </p:grpSpPr>
        <p:sp>
          <p:nvSpPr>
            <p:cNvPr id="56" name="椭圆 5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8" name="椭圆 57"/>
          <p:cNvSpPr/>
          <p:nvPr/>
        </p:nvSpPr>
        <p:spPr>
          <a:xfrm>
            <a:off x="4620792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786182" y="361103"/>
            <a:ext cx="620296" cy="718317"/>
            <a:chOff x="428596" y="1500174"/>
            <a:chExt cx="620296" cy="718317"/>
          </a:xfrm>
        </p:grpSpPr>
        <p:sp>
          <p:nvSpPr>
            <p:cNvPr id="60" name="椭圆 5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620792" y="365040"/>
            <a:ext cx="620296" cy="718317"/>
            <a:chOff x="428596" y="1500174"/>
            <a:chExt cx="620296" cy="718317"/>
          </a:xfrm>
        </p:grpSpPr>
        <p:sp>
          <p:nvSpPr>
            <p:cNvPr id="63" name="椭圆 6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6429388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429388" y="361103"/>
            <a:ext cx="620296" cy="718317"/>
            <a:chOff x="428596" y="1500174"/>
            <a:chExt cx="620296" cy="718317"/>
          </a:xfrm>
        </p:grpSpPr>
        <p:sp>
          <p:nvSpPr>
            <p:cNvPr id="67" name="椭圆 6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286644" y="361103"/>
            <a:ext cx="620296" cy="718317"/>
            <a:chOff x="428596" y="1500174"/>
            <a:chExt cx="620296" cy="718317"/>
          </a:xfrm>
        </p:grpSpPr>
        <p:sp>
          <p:nvSpPr>
            <p:cNvPr id="70" name="椭圆 6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2" name="直接箭头连接符 71"/>
          <p:cNvCxnSpPr>
            <a:stCxn id="51" idx="0"/>
          </p:cNvCxnSpPr>
          <p:nvPr/>
        </p:nvCxnSpPr>
        <p:spPr>
          <a:xfrm rot="5400000" flipH="1" flipV="1">
            <a:off x="2019211" y="1256047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8" idx="0"/>
          </p:cNvCxnSpPr>
          <p:nvPr/>
        </p:nvCxnSpPr>
        <p:spPr>
          <a:xfrm rot="5400000" flipH="1" flipV="1">
            <a:off x="4662417" y="1256047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0" idx="0"/>
          </p:cNvCxnSpPr>
          <p:nvPr/>
        </p:nvCxnSpPr>
        <p:spPr>
          <a:xfrm rot="16200000" flipV="1">
            <a:off x="1181867" y="1250907"/>
            <a:ext cx="353253" cy="2406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5" idx="0"/>
          </p:cNvCxnSpPr>
          <p:nvPr/>
        </p:nvCxnSpPr>
        <p:spPr>
          <a:xfrm rot="5400000" flipH="1" flipV="1">
            <a:off x="6469044" y="1254078"/>
            <a:ext cx="349316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2733480">
            <a:off x="1748359" y="3852610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仿宋" pitchFamily="49" charset="-122"/>
                <a:ea typeface="仿宋" pitchFamily="49" charset="-122"/>
              </a:rPr>
              <a:t>改为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08B46-0F76-1020-E9B9-F3E8B5BA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19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5"/>
          <p:cNvSpPr txBox="1">
            <a:spLocks noChangeArrowheads="1"/>
          </p:cNvSpPr>
          <p:nvPr/>
        </p:nvSpPr>
        <p:spPr bwMode="auto">
          <a:xfrm>
            <a:off x="418526" y="3818636"/>
            <a:ext cx="8280400" cy="234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判断</a:t>
            </a:r>
            <a:r>
              <a:rPr lang="en-US" altLang="zh-CN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是否在同一个集合中，我们需要遍历</a:t>
            </a:r>
            <a:r>
              <a:rPr lang="en-US" altLang="zh-CN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所在的集合，并逐一判断当前节点是否是</a:t>
            </a:r>
            <a:r>
              <a:rPr lang="en-US" altLang="zh-CN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节点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合并两个集合，就需要遍历整个黄色的集合，将里面的节点一个一个加入到蓝色集合中。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两者都是 </a:t>
            </a:r>
            <a:r>
              <a:rPr lang="en-US" altLang="zh-CN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 ( N )</a:t>
            </a:r>
            <a:r>
              <a:rPr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的复杂度。</a:t>
            </a:r>
          </a:p>
        </p:txBody>
      </p:sp>
      <p:pic>
        <p:nvPicPr>
          <p:cNvPr id="7" name="图片 6" descr="https://img-blog.csdnimg.cn/img_convert/c6c1385eb4d9255403c593aefd62470f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08491"/>
            <a:ext cx="5490334" cy="28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18526" y="240446"/>
            <a:ext cx="40814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普通集合</a:t>
            </a:r>
            <a:endParaRPr lang="en-US" altLang="zh-CN" sz="20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47977E-27C7-5385-0192-1A17C2D5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8831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4"/>
          <p:cNvSpPr txBox="1">
            <a:spLocks noChangeArrowheads="1"/>
          </p:cNvSpPr>
          <p:nvPr/>
        </p:nvSpPr>
        <p:spPr bwMode="auto">
          <a:xfrm>
            <a:off x="571472" y="1928802"/>
            <a:ext cx="8135937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Font typeface="微软雅黑" pitchFamily="34" charset="-122"/>
              <a:buChar char="●"/>
            </a:pP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在一棵高度较低的树中查找根结点的编号（即该集合的代表）所花的时间较少，</a:t>
            </a:r>
            <a:r>
              <a:rPr lang="zh-CN" altLang="en-US" sz="2200" b="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如何保证构造的分离集合树较低呢？</a:t>
            </a:r>
          </a:p>
          <a:p>
            <a:pPr marL="457200" indent="-457200" algn="l">
              <a:lnSpc>
                <a:spcPct val="150000"/>
              </a:lnSpc>
              <a:buFont typeface="微软雅黑" pitchFamily="34" charset="-122"/>
              <a:buChar char="●"/>
            </a:pP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两棵分离集合树</a:t>
            </a:r>
            <a:r>
              <a:rPr lang="en-US" sz="2200" b="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b="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，高度分别为</a:t>
            </a:r>
            <a:r>
              <a:rPr lang="en-US" sz="2200" b="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b="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b="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b="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，则若</a:t>
            </a:r>
            <a:r>
              <a:rPr lang="en-US" sz="2200" b="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b="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sz="2200" b="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b="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，应将</a:t>
            </a:r>
            <a:r>
              <a:rPr lang="en-US" sz="2200" b="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树作为</a:t>
            </a:r>
            <a:r>
              <a:rPr lang="en-US" sz="2200" b="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树的子树；否则，将</a:t>
            </a:r>
            <a:r>
              <a:rPr lang="en-US" sz="2200" b="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树作为</a:t>
            </a:r>
            <a:r>
              <a:rPr lang="en-US" sz="2200" b="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树的子树。总之，总是</a:t>
            </a:r>
            <a:r>
              <a:rPr lang="zh-CN" altLang="en-US" sz="2200" b="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高度较小的分离集合树作为子树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。得到的新的分离集合树</a:t>
            </a:r>
            <a:r>
              <a:rPr lang="en-US" sz="2200" b="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的高度</a:t>
            </a:r>
            <a:r>
              <a:rPr lang="en-US" sz="2200" b="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b="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，以</a:t>
            </a:r>
            <a:r>
              <a:rPr lang="en-US" sz="2200" b="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树作</a:t>
            </a:r>
            <a:r>
              <a:rPr lang="en-US" sz="2200" b="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树的子树为例：                         </a:t>
            </a:r>
            <a:r>
              <a:rPr lang="en-US" sz="2200" b="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b="0" i="1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sz="2200" b="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=MAX{</a:t>
            </a:r>
            <a:r>
              <a:rPr lang="en-US" sz="2200" b="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b="0" i="1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b="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b="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b="0" i="1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b="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+1}</a:t>
            </a:r>
            <a:r>
              <a:rPr lang="zh-CN" altLang="en-US" sz="2200" b="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14290"/>
            <a:ext cx="19812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824460-D34D-E131-2E2F-02A6F98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20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145382" y="2220140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b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77586" y="2220140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b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42976" y="1148570"/>
            <a:ext cx="620296" cy="718317"/>
            <a:chOff x="428596" y="1500174"/>
            <a:chExt cx="620296" cy="718317"/>
          </a:xfrm>
        </p:grpSpPr>
        <p:sp>
          <p:nvSpPr>
            <p:cNvPr id="6" name="椭圆 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77586" y="1156444"/>
            <a:ext cx="620296" cy="718317"/>
            <a:chOff x="428596" y="1500174"/>
            <a:chExt cx="620296" cy="718317"/>
          </a:xfrm>
        </p:grpSpPr>
        <p:sp>
          <p:nvSpPr>
            <p:cNvPr id="9" name="椭圆 8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1" name="直接箭头连接符 10"/>
          <p:cNvCxnSpPr>
            <a:stCxn id="4" idx="0"/>
          </p:cNvCxnSpPr>
          <p:nvPr/>
        </p:nvCxnSpPr>
        <p:spPr>
          <a:xfrm rot="5400000" flipH="1" flipV="1">
            <a:off x="2019211" y="2047451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0"/>
          </p:cNvCxnSpPr>
          <p:nvPr/>
        </p:nvCxnSpPr>
        <p:spPr>
          <a:xfrm rot="16200000" flipV="1">
            <a:off x="1181867" y="2042311"/>
            <a:ext cx="353253" cy="2406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596" y="357166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000" b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两棵分离集合树高度相等</a:t>
            </a:r>
            <a:endParaRPr lang="zh-CN" altLang="en-US" sz="2000" b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46"/>
          <p:cNvGrpSpPr/>
          <p:nvPr/>
        </p:nvGrpSpPr>
        <p:grpSpPr>
          <a:xfrm>
            <a:off x="5286380" y="714356"/>
            <a:ext cx="1397306" cy="2434478"/>
            <a:chOff x="1928794" y="3155059"/>
            <a:chExt cx="1397306" cy="2434478"/>
          </a:xfrm>
        </p:grpSpPr>
        <p:sp>
          <p:nvSpPr>
            <p:cNvPr id="18" name="椭圆 17"/>
            <p:cNvSpPr/>
            <p:nvPr/>
          </p:nvSpPr>
          <p:spPr>
            <a:xfrm>
              <a:off x="2897472" y="5089471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928794" y="421875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895066" y="4236152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1" name="组合 35"/>
            <p:cNvGrpSpPr/>
            <p:nvPr/>
          </p:nvGrpSpPr>
          <p:grpSpPr>
            <a:xfrm>
              <a:off x="2362234" y="3155059"/>
              <a:ext cx="620296" cy="718317"/>
              <a:chOff x="428596" y="1500174"/>
              <a:chExt cx="620296" cy="718317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22" name="直接箭头连接符 21"/>
            <p:cNvCxnSpPr>
              <a:stCxn id="19" idx="0"/>
              <a:endCxn id="25" idx="3"/>
            </p:cNvCxnSpPr>
            <p:nvPr/>
          </p:nvCxnSpPr>
          <p:spPr>
            <a:xfrm rot="5400000" flipH="1" flipV="1">
              <a:off x="2074750" y="3868501"/>
              <a:ext cx="418612" cy="281897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8" idx="0"/>
            </p:cNvCxnSpPr>
            <p:nvPr/>
          </p:nvCxnSpPr>
          <p:spPr>
            <a:xfrm rot="16200000" flipV="1">
              <a:off x="2933957" y="4911642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20" idx="1"/>
              <a:endCxn id="25" idx="5"/>
            </p:cNvCxnSpPr>
            <p:nvPr/>
          </p:nvCxnSpPr>
          <p:spPr>
            <a:xfrm rot="16200000" flipV="1">
              <a:off x="2588343" y="3939891"/>
              <a:ext cx="509242" cy="22974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右箭头 26"/>
          <p:cNvSpPr/>
          <p:nvPr/>
        </p:nvSpPr>
        <p:spPr>
          <a:xfrm>
            <a:off x="3214678" y="1720074"/>
            <a:ext cx="1071570" cy="28575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28" name="TextBox 27"/>
          <p:cNvSpPr txBox="1"/>
          <p:nvPr/>
        </p:nvSpPr>
        <p:spPr>
          <a:xfrm>
            <a:off x="500034" y="3643314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000" b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两棵分离集合树高度不相等</a:t>
            </a:r>
            <a:endParaRPr lang="zh-CN" altLang="en-US" sz="2000" b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142976" y="4276733"/>
            <a:ext cx="5466866" cy="1724035"/>
            <a:chOff x="1142976" y="4276733"/>
            <a:chExt cx="5466866" cy="1724035"/>
          </a:xfrm>
        </p:grpSpPr>
        <p:sp>
          <p:nvSpPr>
            <p:cNvPr id="30" name="椭圆 29"/>
            <p:cNvSpPr/>
            <p:nvPr/>
          </p:nvSpPr>
          <p:spPr>
            <a:xfrm>
              <a:off x="1977586" y="5500702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142976" y="4429132"/>
              <a:ext cx="620296" cy="718317"/>
              <a:chOff x="428596" y="1500174"/>
              <a:chExt cx="620296" cy="718317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977586" y="4437006"/>
              <a:ext cx="620296" cy="718317"/>
              <a:chOff x="428596" y="1500174"/>
              <a:chExt cx="620296" cy="71831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7" name="直接箭头连接符 36"/>
            <p:cNvCxnSpPr>
              <a:stCxn id="30" idx="0"/>
            </p:cNvCxnSpPr>
            <p:nvPr/>
          </p:nvCxnSpPr>
          <p:spPr>
            <a:xfrm rot="5400000" flipH="1" flipV="1">
              <a:off x="2019211" y="5328013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46"/>
            <p:cNvGrpSpPr/>
            <p:nvPr/>
          </p:nvGrpSpPr>
          <p:grpSpPr>
            <a:xfrm>
              <a:off x="5214942" y="4276733"/>
              <a:ext cx="1394900" cy="1581159"/>
              <a:chOff x="1928794" y="3155059"/>
              <a:chExt cx="1394900" cy="1581159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1928794" y="421875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2895066" y="4236152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b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 b="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43" name="组合 35"/>
              <p:cNvGrpSpPr/>
              <p:nvPr/>
            </p:nvGrpSpPr>
            <p:grpSpPr>
              <a:xfrm>
                <a:off x="2362234" y="3155059"/>
                <a:ext cx="620296" cy="718317"/>
                <a:chOff x="428596" y="1500174"/>
                <a:chExt cx="620296" cy="718317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 b="0">
                      <a:latin typeface="Consolas" pitchFamily="49" charset="0"/>
                      <a:cs typeface="Consolas" pitchFamily="49" charset="0"/>
                    </a:rPr>
                    <a:t>4</a:t>
                  </a:r>
                  <a:endParaRPr lang="zh-CN" altLang="en-US" sz="2000" b="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48" name="任意多边形 47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44" name="直接箭头连接符 43"/>
              <p:cNvCxnSpPr>
                <a:stCxn id="41" idx="0"/>
                <a:endCxn id="47" idx="3"/>
              </p:cNvCxnSpPr>
              <p:nvPr/>
            </p:nvCxnSpPr>
            <p:spPr>
              <a:xfrm rot="5400000" flipH="1" flipV="1">
                <a:off x="2074750" y="3868501"/>
                <a:ext cx="418612" cy="281897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42" idx="1"/>
                <a:endCxn id="47" idx="5"/>
              </p:cNvCxnSpPr>
              <p:nvPr/>
            </p:nvCxnSpPr>
            <p:spPr>
              <a:xfrm rot="16200000" flipV="1">
                <a:off x="2588343" y="3939891"/>
                <a:ext cx="509242" cy="229746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右箭头 48"/>
            <p:cNvSpPr/>
            <p:nvPr/>
          </p:nvSpPr>
          <p:spPr>
            <a:xfrm>
              <a:off x="3214678" y="5000636"/>
              <a:ext cx="1071570" cy="2857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/>
            </a:p>
          </p:txBody>
        </p:sp>
      </p:grp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D92E505D-40E5-901C-9876-8B8CE39C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21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4"/>
          <p:cNvSpPr txBox="1">
            <a:spLocks noChangeArrowheads="1"/>
          </p:cNvSpPr>
          <p:nvPr/>
        </p:nvSpPr>
        <p:spPr bwMode="auto">
          <a:xfrm>
            <a:off x="827584" y="2224380"/>
            <a:ext cx="6283341" cy="24287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216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node</a:t>
            </a:r>
            <a:endParaRPr lang="zh-CN" altLang="en-US" sz="1800" b="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b="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data;		</a:t>
            </a:r>
            <a:r>
              <a:rPr lang="en-US" sz="1800" b="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结点数据</a:t>
            </a:r>
          </a:p>
          <a:p>
            <a:pPr algn="l">
              <a:lnSpc>
                <a:spcPct val="150000"/>
              </a:lnSpc>
            </a:pPr>
            <a:r>
              <a:rPr lang="en-US" sz="1800" b="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rank;		</a:t>
            </a:r>
            <a:r>
              <a:rPr lang="en-US" sz="1800" b="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结点秩，</a:t>
            </a:r>
            <a:r>
              <a:rPr lang="zh-CN" altLang="en-US" sz="1800" b="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大致为树的高度</a:t>
            </a:r>
          </a:p>
          <a:p>
            <a:pPr algn="l">
              <a:lnSpc>
                <a:spcPct val="150000"/>
              </a:lnSpc>
            </a:pPr>
            <a:r>
              <a:rPr lang="en-US" sz="1800" b="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parent;		</a:t>
            </a:r>
            <a:r>
              <a:rPr lang="en-US" sz="1800" b="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结点对应双亲下标</a:t>
            </a:r>
          </a:p>
          <a:p>
            <a:pPr algn="l">
              <a:lnSpc>
                <a:spcPct val="150000"/>
              </a:lnSpc>
            </a:pPr>
            <a:r>
              <a:rPr lang="en-US" sz="1800" b="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800" b="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UFSTree</a:t>
            </a:r>
            <a:r>
              <a:rPr lang="en-US" sz="1800" b="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sz="1800" b="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并查集树的结点类型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4529" y="1317506"/>
            <a:ext cx="7215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0" dirty="0">
                <a:ea typeface="楷体" pitchFamily="49" charset="-122"/>
                <a:cs typeface="Times New Roman" pitchFamily="18" charset="0"/>
              </a:rPr>
              <a:t>并查集采用顺序方法存储（树的双亲表示法），结点的类型声明如下：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76B149-29C9-1215-0552-20BEF745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0888" y="6520259"/>
            <a:ext cx="2133600" cy="365125"/>
          </a:xfrm>
        </p:spPr>
        <p:txBody>
          <a:bodyPr/>
          <a:lstStyle/>
          <a:p>
            <a:fld id="{EEE4F7E5-DD09-4BA6-9AE1-47735B52AA37}" type="slidenum">
              <a:rPr lang="en-US" altLang="zh-CN" smtClean="0"/>
              <a:pPr/>
              <a:t>22</a:t>
            </a:fld>
            <a:r>
              <a:rPr lang="en-US" altLang="zh-CN" dirty="0"/>
              <a:t>/29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4"/>
          <p:cNvSpPr txBox="1">
            <a:spLocks noChangeArrowheads="1"/>
          </p:cNvSpPr>
          <p:nvPr/>
        </p:nvSpPr>
        <p:spPr bwMode="auto">
          <a:xfrm>
            <a:off x="431800" y="615950"/>
            <a:ext cx="37830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）并查集树的初始化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500174"/>
            <a:ext cx="6858048" cy="364300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216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b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MAKE_SET</a:t>
            </a: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(UFSTree t[]，int n)  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初始化并查集树</a:t>
            </a:r>
          </a:p>
          <a:p>
            <a:pPr algn="l">
              <a:lnSpc>
                <a:spcPct val="150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b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en-US" sz="1800" b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t[i].data=i;		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数据为该人的编号</a:t>
            </a:r>
          </a:p>
          <a:p>
            <a:pPr algn="l">
              <a:lnSpc>
                <a:spcPct val="150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t[i].rank=0;		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秩初始化为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b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t[i].parent=i;		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双亲初始化指向自已</a:t>
            </a:r>
          </a:p>
          <a:p>
            <a:pPr algn="l">
              <a:lnSpc>
                <a:spcPct val="150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b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b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5EA4D4-7343-F005-0EB4-484D1578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23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79930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）查找一个元素所属的集合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214422"/>
            <a:ext cx="8358246" cy="289285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216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b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FIND_SET</a:t>
            </a: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(UFSTree t[]，int x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//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所在子树中查找集合编号</a:t>
            </a:r>
          </a:p>
          <a:p>
            <a:pPr algn="l">
              <a:lnSpc>
                <a:spcPct val="150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(x!=t[x].parent)		       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双亲不是自已</a:t>
            </a:r>
          </a:p>
          <a:p>
            <a:pPr algn="l">
              <a:lnSpc>
                <a:spcPct val="150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return(</a:t>
            </a:r>
            <a:r>
              <a:rPr lang="en-US" sz="1800" b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FIND_SET</a:t>
            </a: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(t，t[x].parent));   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递归在双亲中找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en-US" sz="1800" b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else</a:t>
            </a:r>
            <a:endParaRPr lang="zh-CN" altLang="en-US" sz="1800" b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return(x);			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//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双亲是自已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en-US" sz="1800" b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b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65E795-A765-31CD-3C28-3FF6583B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24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4282" y="395567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）两个元素各自所属的集合的合并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2844" y="1000108"/>
            <a:ext cx="8786842" cy="459544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16000" tIns="216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b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UNION</a:t>
            </a: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(UFSTree t[]，int x，int y)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//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所在的子树合并</a:t>
            </a:r>
          </a:p>
          <a:p>
            <a:pPr algn="l">
              <a:lnSpc>
                <a:spcPts val="3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x=FIND_SET(t，x);	      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//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所在分离集合树的编号</a:t>
            </a:r>
          </a:p>
          <a:p>
            <a:pPr algn="l">
              <a:lnSpc>
                <a:spcPts val="3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y=FIND_SET(t，y);	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//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所在分离集合树的编号</a:t>
            </a:r>
          </a:p>
          <a:p>
            <a:pPr algn="l">
              <a:lnSpc>
                <a:spcPts val="3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(t[x].rank&gt;t[y].rank)	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//y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结点的秩小于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</a:t>
            </a:r>
          </a:p>
          <a:p>
            <a:pPr algn="l">
              <a:lnSpc>
                <a:spcPts val="3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t[y].parent=x;		    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连到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结点上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，x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的双亲结点</a:t>
            </a:r>
          </a:p>
          <a:p>
            <a:pPr algn="l">
              <a:lnSpc>
                <a:spcPts val="3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//y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结点的秩大于等于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</a:t>
            </a:r>
          </a:p>
          <a:p>
            <a:pPr algn="l">
              <a:lnSpc>
                <a:spcPts val="3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t[x].parent=y;		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连到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结点上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，y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的双亲结点</a:t>
            </a:r>
          </a:p>
          <a:p>
            <a:pPr algn="l">
              <a:lnSpc>
                <a:spcPts val="3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(t[x].rank==t[y].rank)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//x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结点的秩相同</a:t>
            </a:r>
          </a:p>
          <a:p>
            <a:pPr algn="l">
              <a:lnSpc>
                <a:spcPts val="3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t[y].rank++;	    	    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//y</a:t>
            </a:r>
            <a:r>
              <a:rPr lang="zh-CN" alt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结点的秩增</a:t>
            </a:r>
            <a:r>
              <a:rPr lang="en-US" sz="1800" b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b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b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b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596" y="5929330"/>
            <a:ext cx="5929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0">
                <a:ea typeface="微软雅黑" pitchFamily="34" charset="-122"/>
                <a:cs typeface="Times New Roman" pitchFamily="18" charset="0"/>
              </a:rPr>
              <a:t>对于</a:t>
            </a:r>
            <a:r>
              <a:rPr lang="en-US" sz="2200" b="0" i="1"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2200" b="0">
                <a:ea typeface="微软雅黑" pitchFamily="34" charset="-122"/>
                <a:cs typeface="Times New Roman" pitchFamily="18" charset="0"/>
              </a:rPr>
              <a:t>个人，本算法的时间复杂度为</a:t>
            </a:r>
            <a:r>
              <a:rPr lang="en-US" sz="2200" b="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O(log</a:t>
            </a:r>
            <a:r>
              <a:rPr lang="en-US" sz="2200" b="0" baseline="-2500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sz="2200" b="0" i="1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sz="2200" b="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200" b="0"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7FF0AD-DFAC-D57A-474D-DFEF2EA5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25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215370" cy="20159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b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b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sz="2200" b="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个人（人的编号为</a:t>
            </a:r>
            <a:r>
              <a:rPr 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sz="2200" b="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sz="2200" b="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对好友关系。如果两个或者多个人是直接或间接的好友，则认为是一个朋友圈。</a:t>
            </a:r>
            <a:endParaRPr lang="en-US" altLang="zh-CN" sz="2200" b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sz="2200" b="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b="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，好友关系为</a:t>
            </a:r>
            <a:r>
              <a:rPr 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则有</a:t>
            </a:r>
            <a:r>
              <a:rPr 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</a:t>
            </a: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3}</a:t>
            </a: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{4</a:t>
            </a: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8}</a:t>
            </a: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两个朋友圈。</a:t>
            </a:r>
            <a:endParaRPr lang="en-US" altLang="zh-CN" sz="2200" b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b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设计一个算法求朋友圈个数。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2928934"/>
            <a:ext cx="79296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b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采用并查集实现。首先初始化并查集</a:t>
            </a:r>
            <a:r>
              <a:rPr lang="en-US" sz="2200" b="0" i="1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，对于每个朋友关系（</a:t>
            </a:r>
            <a:r>
              <a:rPr lang="en-US" sz="2200" b="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b="0" i="1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），调用</a:t>
            </a:r>
            <a:r>
              <a:rPr 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UNION(</a:t>
            </a:r>
            <a:r>
              <a:rPr lang="en-US" sz="2200" b="0" i="1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sz="2200" b="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sz="2200" b="0" i="1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将它们合并。</a:t>
            </a:r>
            <a:endParaRPr lang="en-US" altLang="zh-CN" sz="2200" b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最后累计非空有根树的棵数（满足</a:t>
            </a:r>
            <a:r>
              <a:rPr lang="en-US" sz="2200" b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FIND_SET(t</a:t>
            </a:r>
            <a:r>
              <a:rPr lang="zh-CN" altLang="en-US" sz="2200" b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b="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 b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)==</a:t>
            </a:r>
            <a:r>
              <a:rPr lang="en-US" sz="2200" b="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 b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&amp;&amp; t[i].rank!=0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条件），即为朋友圈的个数。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B8DB90-2A27-2254-D834-2E9978F3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26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57166"/>
            <a:ext cx="7715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b="0" i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，好友关系为</a:t>
            </a:r>
            <a:r>
              <a:rPr 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sz="2200" b="0"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2200" b="0"/>
          </a:p>
        </p:txBody>
      </p:sp>
      <p:grpSp>
        <p:nvGrpSpPr>
          <p:cNvPr id="33" name="组合 32"/>
          <p:cNvGrpSpPr/>
          <p:nvPr/>
        </p:nvGrpSpPr>
        <p:grpSpPr>
          <a:xfrm>
            <a:off x="928662" y="1714488"/>
            <a:ext cx="6500858" cy="2571768"/>
            <a:chOff x="928662" y="1714488"/>
            <a:chExt cx="6500858" cy="2571768"/>
          </a:xfrm>
        </p:grpSpPr>
        <p:sp>
          <p:nvSpPr>
            <p:cNvPr id="5" name="椭圆 4"/>
            <p:cNvSpPr/>
            <p:nvPr/>
          </p:nvSpPr>
          <p:spPr>
            <a:xfrm>
              <a:off x="1571604" y="243280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28662" y="3218623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285984" y="3218623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5" idx="3"/>
            </p:cNvCxnSpPr>
            <p:nvPr/>
          </p:nvCxnSpPr>
          <p:spPr>
            <a:xfrm rot="5400000" flipH="1" flipV="1">
              <a:off x="1248338" y="2905819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1"/>
              <a:endCxn id="5" idx="5"/>
            </p:cNvCxnSpPr>
            <p:nvPr/>
          </p:nvCxnSpPr>
          <p:spPr>
            <a:xfrm rot="16200000" flipV="1">
              <a:off x="1926999" y="2870100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>
              <a:off x="1726817" y="221455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165886" y="243280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3321099" y="221455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177100" y="3273598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>
              <a:stCxn id="16" idx="0"/>
              <a:endCxn id="14" idx="4"/>
            </p:cNvCxnSpPr>
            <p:nvPr/>
          </p:nvCxnSpPr>
          <p:spPr>
            <a:xfrm rot="16200000" flipV="1">
              <a:off x="3215444" y="3097628"/>
              <a:ext cx="340727" cy="112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4666084" y="2500306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821297" y="2282055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380596" y="2504243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535809" y="2285992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666084" y="378619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4821297" y="3567939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380596" y="378619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535809" y="3567939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2976" y="1743006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rank[1]=1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57488" y="1714488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rank[4]=1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57686" y="1743006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rank[5]=0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00760" y="1714488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rank[6]=0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57686" y="3171766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rank[7]=0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0760" y="3143248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 b="0">
                  <a:latin typeface="Consolas" pitchFamily="49" charset="0"/>
                  <a:cs typeface="Consolas" pitchFamily="49" charset="0"/>
                </a:rPr>
                <a:t>rank[8]=0</a:t>
              </a:r>
              <a:endParaRPr lang="zh-CN" altLang="en-US" sz="20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下箭头 33"/>
          <p:cNvSpPr/>
          <p:nvPr/>
        </p:nvSpPr>
        <p:spPr>
          <a:xfrm>
            <a:off x="4071934" y="1000108"/>
            <a:ext cx="285752" cy="5715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grpSp>
        <p:nvGrpSpPr>
          <p:cNvPr id="39" name="组合 38"/>
          <p:cNvGrpSpPr/>
          <p:nvPr/>
        </p:nvGrpSpPr>
        <p:grpSpPr>
          <a:xfrm>
            <a:off x="1643042" y="4935692"/>
            <a:ext cx="4904170" cy="707886"/>
            <a:chOff x="1643042" y="4935692"/>
            <a:chExt cx="4904170" cy="707886"/>
          </a:xfrm>
        </p:grpSpPr>
        <p:sp>
          <p:nvSpPr>
            <p:cNvPr id="35" name="TextBox 34"/>
            <p:cNvSpPr txBox="1"/>
            <p:nvPr/>
          </p:nvSpPr>
          <p:spPr>
            <a:xfrm>
              <a:off x="1643042" y="4935692"/>
              <a:ext cx="3571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FIND_SET(t</a:t>
              </a:r>
              <a:r>
                <a:rPr lang="zh-CN" altLang="en-US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sz="2000" b="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)==</a:t>
              </a:r>
              <a:r>
                <a:rPr lang="en-US" sz="2000" b="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&amp;&amp; t[i].rank!=0</a:t>
              </a:r>
              <a:endParaRPr lang="zh-CN" altLang="en-US" sz="2000" b="0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5357818" y="5078568"/>
              <a:ext cx="571504" cy="35719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47146" y="5013985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b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下箭头 37"/>
          <p:cNvSpPr/>
          <p:nvPr/>
        </p:nvSpPr>
        <p:spPr>
          <a:xfrm>
            <a:off x="4143372" y="4286256"/>
            <a:ext cx="285752" cy="5715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DF2A82-E0A2-EDCE-3C39-53E75CF0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27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42852"/>
            <a:ext cx="8643998" cy="624628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  <a:endParaRPr lang="zh-CN" altLang="en-US" sz="1800" b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&lt;string.h&gt;</a:t>
            </a:r>
            <a:endParaRPr lang="zh-CN" altLang="en-US" sz="1800" b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b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/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n=8,m=3;</a:t>
            </a:r>
            <a:endParaRPr lang="zh-CN" altLang="en-US" sz="1800" b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relation[][2]={{1,2},{2,3},{4,8}};	</a:t>
            </a:r>
            <a:r>
              <a:rPr lang="en-US" sz="1800" b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朋友关系</a:t>
            </a:r>
          </a:p>
          <a:p>
            <a:pPr algn="l"/>
            <a:r>
              <a:rPr lang="en-US" sz="1800" b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包含并查集的基本运算算法</a:t>
            </a:r>
          </a:p>
          <a:p>
            <a:pPr algn="l"/>
            <a:r>
              <a:rPr lang="en-US" sz="1800" b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solve()			//</a:t>
            </a:r>
            <a:r>
              <a:rPr lang="zh-CN" altLang="en-US" sz="1800" b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求朋友圈个数</a:t>
            </a:r>
          </a:p>
          <a:p>
            <a:pPr algn="l"/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sum=0,i;</a:t>
            </a:r>
            <a:endParaRPr lang="zh-CN" altLang="en-US" sz="1800" b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b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UFSTree</a:t>
            </a: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t[MAX];</a:t>
            </a:r>
            <a:endParaRPr lang="zh-CN" altLang="en-US" sz="1800" b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b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MAKE_SET</a:t>
            </a: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(t,n);</a:t>
            </a:r>
            <a:endParaRPr lang="zh-CN" altLang="en-US" sz="1800" b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(i=0;i&lt;m;i++)</a:t>
            </a:r>
            <a:endParaRPr lang="zh-CN" altLang="en-US" sz="1800" b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b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</a:t>
            </a: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(t,relation[i][0],relation[i][1]);</a:t>
            </a:r>
            <a:endParaRPr lang="zh-CN" altLang="en-US" sz="1800" b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for(i=1;i&lt;=n;i++)</a:t>
            </a:r>
            <a:endParaRPr lang="zh-CN" altLang="en-US" sz="1800" b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</a:t>
            </a:r>
            <a:r>
              <a:rPr lang="en-US" sz="1800" b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FIND_SET(t,i)==i &amp;&amp; t[i].rank!=0</a:t>
            </a:r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b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sum++;   	</a:t>
            </a:r>
            <a:r>
              <a:rPr lang="en-US" sz="1800" b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若顶点</a:t>
            </a:r>
            <a:r>
              <a:rPr lang="en-US" sz="1800" b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b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的根为</a:t>
            </a:r>
            <a:r>
              <a:rPr lang="en-US" sz="1800" b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b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并且其</a:t>
            </a:r>
            <a:r>
              <a:rPr lang="en-US" sz="1800" b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rank</a:t>
            </a:r>
            <a:r>
              <a:rPr lang="zh-CN" altLang="en-US" sz="1800" b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sz="1800" b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</a:t>
            </a:r>
            <a:r>
              <a:rPr lang="zh-CN" altLang="en-US" sz="1800" b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对应一个朋友圈</a:t>
            </a:r>
          </a:p>
          <a:p>
            <a:pPr algn="l"/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sum;</a:t>
            </a:r>
            <a:endParaRPr lang="zh-CN" altLang="en-US" sz="1800" b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b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b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en-US" sz="1800" b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en-US" sz="1800" b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printf("%d\n",solve());	</a:t>
            </a:r>
            <a:r>
              <a:rPr lang="en-US" sz="1800" b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输出朋友圈个数</a:t>
            </a:r>
          </a:p>
          <a:p>
            <a:pPr algn="l"/>
            <a:r>
              <a:rPr lang="en-US" sz="1800" b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b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69901B-2E40-56C4-2275-8B48044C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28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051720" y="2492896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B14000-C913-157D-12DE-6B8C3AFC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29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5"/>
          <p:cNvSpPr txBox="1">
            <a:spLocks noChangeArrowheads="1"/>
          </p:cNvSpPr>
          <p:nvPr/>
        </p:nvSpPr>
        <p:spPr bwMode="auto">
          <a:xfrm>
            <a:off x="406400" y="4270294"/>
            <a:ext cx="8280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查询：只需要判断两个元素是否具有相同的头结点。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合并：只需要将一个集合的头结点挂到另一个集合的头结点下即可。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合并和查询的操作都是 </a:t>
            </a:r>
            <a:r>
              <a:rPr lang="en-US" altLang="zh-CN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 ( 1 )</a:t>
            </a:r>
            <a:r>
              <a:rPr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的时间复杂度。</a:t>
            </a:r>
          </a:p>
        </p:txBody>
      </p:sp>
      <p:pic>
        <p:nvPicPr>
          <p:cNvPr id="5" name="图片 4" descr="https://img-blog.csdnimg.cn/img_convert/e58bd927f6de8a12230dca46810f3c3f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5850374" cy="27560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11042" y="426730"/>
            <a:ext cx="53130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为结点之间创建“联系”，形成树结构</a:t>
            </a:r>
            <a:endParaRPr lang="en-US" altLang="zh-CN" sz="20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07D808-6E2F-A31A-F3DB-7C6CCF35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380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5"/>
          <p:cNvSpPr txBox="1">
            <a:spLocks noChangeArrowheads="1"/>
          </p:cNvSpPr>
          <p:nvPr/>
        </p:nvSpPr>
        <p:spPr bwMode="auto">
          <a:xfrm>
            <a:off x="683568" y="1412776"/>
            <a:ext cx="8280400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例如：如果已经得到完整的家谱，判断两个人</a:t>
            </a:r>
            <a:r>
              <a:rPr lang="zh-CN" altLang="en-US" sz="2200" b="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是否亲戚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应该是可行的，但如果两个人的最近公共祖先与他们相隔好几代，使得家谱十分庞大，那么检验亲戚关系就十分复杂。在这种情况下，就可以应用并查集。</a:t>
            </a:r>
          </a:p>
          <a:p>
            <a:pPr algn="l">
              <a:lnSpc>
                <a:spcPct val="150000"/>
              </a:lnSpc>
            </a:pP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为了将问题简化，将得到一些亲戚关系的信息，如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Marry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Tom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是亲戚，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Tom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Ben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是亲戚，等等。从这些信息中，可以推出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Marry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Ben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是亲戚。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3B6652-6A44-398B-98FD-09F85D5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846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4"/>
          <p:cNvSpPr txBox="1">
            <a:spLocks noChangeArrowheads="1"/>
          </p:cNvSpPr>
          <p:nvPr/>
        </p:nvSpPr>
        <p:spPr bwMode="auto">
          <a:xfrm>
            <a:off x="539750" y="836613"/>
            <a:ext cx="8280400" cy="409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b="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b="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输入：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第一部分以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开始。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为问题涉及的人的个数（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 b="0" dirty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="0" dirty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20000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）。这些人的编号为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0" dirty="0">
                <a:latin typeface="Consolas" pitchFamily="49" charset="0"/>
                <a:ea typeface="+mj-ea"/>
                <a:cs typeface="Consolas" pitchFamily="49" charset="0"/>
              </a:rPr>
              <a:t>…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N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下面有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行（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 b="0" dirty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200" b="0" dirty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1000000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），每行有两个数</a:t>
            </a:r>
            <a:r>
              <a:rPr lang="en-US" altLang="zh-CN" sz="2200" b="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b="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200" b="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，表示已知</a:t>
            </a:r>
            <a:r>
              <a:rPr lang="en-US" altLang="zh-CN" sz="2200" b="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b="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200" b="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是亲戚。</a:t>
            </a:r>
          </a:p>
          <a:p>
            <a:pPr algn="l">
              <a:lnSpc>
                <a:spcPct val="150000"/>
              </a:lnSpc>
            </a:pP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第二部分以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开始。以下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行有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个询问（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 b="0" dirty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en-US" altLang="zh-CN" sz="2200" b="0" dirty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1000 000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），每行为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200" b="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b="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，表示询问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200" b="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b="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是否为亲戚。</a:t>
            </a:r>
          </a:p>
          <a:p>
            <a:pPr algn="l">
              <a:lnSpc>
                <a:spcPct val="150000"/>
              </a:lnSpc>
            </a:pPr>
            <a:r>
              <a:rPr lang="zh-CN" altLang="en-US" sz="22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en-US" sz="2200" b="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输出：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对于每个询问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200" b="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b="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，输出一行：若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200" b="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b="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为亲戚，则输出“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Yes”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，否则输出“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No”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5220072" y="4653136"/>
            <a:ext cx="1800225" cy="1079500"/>
          </a:xfrm>
          <a:prstGeom prst="wedgeEllipseCallout">
            <a:avLst>
              <a:gd name="adj1" fmla="val -37604"/>
              <a:gd name="adj2" fmla="val -63712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/>
          <a:lstStyle/>
          <a:p>
            <a:r>
              <a:rPr lang="zh-CN" altLang="en-US" sz="2000" dirty="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</a:rPr>
              <a:t>解决分类问题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C072B-AC1D-2115-3EE6-EDE45128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5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Text Box 4" descr="羊皮纸"/>
          <p:cNvSpPr txBox="1">
            <a:spLocks noChangeArrowheads="1"/>
          </p:cNvSpPr>
          <p:nvPr/>
        </p:nvSpPr>
        <p:spPr bwMode="auto">
          <a:xfrm>
            <a:off x="761995" y="571480"/>
            <a:ext cx="3024187" cy="466281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输入样例：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 7	//N=10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M=7</a:t>
            </a:r>
          </a:p>
          <a:p>
            <a:pPr algn="l">
              <a:defRPr/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2 4</a:t>
            </a:r>
          </a:p>
          <a:p>
            <a:pPr algn="l">
              <a:defRPr/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5 7</a:t>
            </a:r>
          </a:p>
          <a:p>
            <a:pPr algn="l">
              <a:defRPr/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1 3</a:t>
            </a:r>
          </a:p>
          <a:p>
            <a:pPr algn="l">
              <a:defRPr/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8 9</a:t>
            </a:r>
          </a:p>
          <a:p>
            <a:pPr algn="l">
              <a:defRPr/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</a:t>
            </a:r>
          </a:p>
          <a:p>
            <a:pPr algn="l">
              <a:defRPr/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5 6</a:t>
            </a:r>
          </a:p>
          <a:p>
            <a:pPr algn="l">
              <a:defRPr/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2 3</a:t>
            </a:r>
          </a:p>
          <a:p>
            <a:pPr algn="l">
              <a:defRPr/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	//Q=3</a:t>
            </a:r>
          </a:p>
          <a:p>
            <a:pPr algn="l">
              <a:defRPr/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3 4</a:t>
            </a:r>
          </a:p>
          <a:p>
            <a:pPr algn="l">
              <a:defRPr/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7 10</a:t>
            </a:r>
          </a:p>
          <a:p>
            <a:pPr algn="l">
              <a:defRPr/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8 9 </a:t>
            </a:r>
          </a:p>
        </p:txBody>
      </p:sp>
      <p:sp>
        <p:nvSpPr>
          <p:cNvPr id="203779" name="Text Box 5"/>
          <p:cNvSpPr txBox="1">
            <a:spLocks noChangeArrowheads="1"/>
          </p:cNvSpPr>
          <p:nvPr/>
        </p:nvSpPr>
        <p:spPr bwMode="auto">
          <a:xfrm>
            <a:off x="4000496" y="1928802"/>
            <a:ext cx="4824412" cy="15038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类似于离散数学中的等价类问题：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给定一个集合</a:t>
            </a:r>
            <a:r>
              <a:rPr lang="en-US" altLang="zh-CN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U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和一个等价关系</a:t>
            </a:r>
            <a:r>
              <a:rPr lang="en-US" altLang="zh-CN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R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，产生具有等价关系的等价类。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FE53421-D739-B43B-A241-AC59686F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6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4"/>
          <p:cNvSpPr txBox="1">
            <a:spLocks noChangeArrowheads="1"/>
          </p:cNvSpPr>
          <p:nvPr/>
        </p:nvSpPr>
        <p:spPr bwMode="auto">
          <a:xfrm>
            <a:off x="2357422" y="214290"/>
            <a:ext cx="3317869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采用集合的思路求解</a:t>
            </a:r>
          </a:p>
        </p:txBody>
      </p:sp>
      <p:sp>
        <p:nvSpPr>
          <p:cNvPr id="4" name="矩形 3"/>
          <p:cNvSpPr/>
          <p:nvPr/>
        </p:nvSpPr>
        <p:spPr>
          <a:xfrm>
            <a:off x="714348" y="857232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输入关系</a:t>
            </a:r>
          </a:p>
        </p:txBody>
      </p:sp>
      <p:sp>
        <p:nvSpPr>
          <p:cNvPr id="5" name="矩形 4"/>
          <p:cNvSpPr/>
          <p:nvPr/>
        </p:nvSpPr>
        <p:spPr>
          <a:xfrm>
            <a:off x="2357422" y="857232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分离集合</a:t>
            </a:r>
          </a:p>
        </p:txBody>
      </p:sp>
      <p:sp>
        <p:nvSpPr>
          <p:cNvPr id="6" name="矩形 5"/>
          <p:cNvSpPr/>
          <p:nvPr/>
        </p:nvSpPr>
        <p:spPr>
          <a:xfrm>
            <a:off x="714348" y="135729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初始状态</a:t>
            </a:r>
          </a:p>
        </p:txBody>
      </p:sp>
      <p:sp>
        <p:nvSpPr>
          <p:cNvPr id="7" name="矩形 6"/>
          <p:cNvSpPr/>
          <p:nvPr/>
        </p:nvSpPr>
        <p:spPr>
          <a:xfrm>
            <a:off x="2357422" y="135729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{4}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{7}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 b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48" y="1928802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2357422" y="1928802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{7}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 b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48" y="2500306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1" name="矩形 10"/>
          <p:cNvSpPr/>
          <p:nvPr/>
        </p:nvSpPr>
        <p:spPr>
          <a:xfrm>
            <a:off x="2357422" y="2500306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 b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4348" y="3071810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3" name="矩形 12"/>
          <p:cNvSpPr/>
          <p:nvPr/>
        </p:nvSpPr>
        <p:spPr>
          <a:xfrm>
            <a:off x="2357422" y="3071810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 b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4348" y="3643314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5" name="矩形 14"/>
          <p:cNvSpPr/>
          <p:nvPr/>
        </p:nvSpPr>
        <p:spPr>
          <a:xfrm>
            <a:off x="2357422" y="3643314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 b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4348" y="421481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7" name="矩形 16"/>
          <p:cNvSpPr/>
          <p:nvPr/>
        </p:nvSpPr>
        <p:spPr>
          <a:xfrm>
            <a:off x="2357422" y="421481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 b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4348" y="482622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9" name="矩形 18"/>
          <p:cNvSpPr/>
          <p:nvPr/>
        </p:nvSpPr>
        <p:spPr>
          <a:xfrm>
            <a:off x="2357422" y="482622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 b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4348" y="5429264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1" name="矩形 20"/>
          <p:cNvSpPr/>
          <p:nvPr/>
        </p:nvSpPr>
        <p:spPr>
          <a:xfrm>
            <a:off x="2357422" y="5429264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 b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34F188-309E-2F6C-8C7F-1E79D89E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7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310494" y="1182881"/>
            <a:ext cx="5357850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 b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38990" y="2754517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3  4  </a:t>
            </a:r>
            <a:r>
              <a:rPr lang="en-US" altLang="zh-CN" sz="2000" b="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b="0" dirty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3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、</a:t>
            </a:r>
            <a:r>
              <a:rPr lang="en-US" altLang="zh-CN" sz="2000" b="0" dirty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4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在同一个集合中  </a:t>
            </a:r>
            <a:r>
              <a:rPr lang="en-US" altLang="zh-CN" sz="2000" b="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Yes</a:t>
            </a:r>
            <a:endParaRPr lang="en-US" altLang="zh-CN" sz="2000" b="0" dirty="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6048" y="2111575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求解：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38990" y="3466638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2000" b="0">
                <a:latin typeface="Consolas" pitchFamily="49" charset="0"/>
                <a:ea typeface="微软雅黑" pitchFamily="34" charset="-122"/>
                <a:cs typeface="Consolas" pitchFamily="49" charset="0"/>
              </a:rPr>
              <a:t>7 10  </a:t>
            </a:r>
            <a:r>
              <a:rPr lang="en-US" altLang="zh-CN" sz="2000" b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b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7</a:t>
            </a:r>
            <a:r>
              <a:rPr lang="zh-CN" altLang="en-US" sz="2000" b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、</a:t>
            </a:r>
            <a:r>
              <a:rPr lang="en-US" altLang="zh-CN" sz="2000" b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10</a:t>
            </a:r>
            <a:r>
              <a:rPr lang="zh-CN" altLang="en-US" sz="2000" b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不在同一个集合中  </a:t>
            </a:r>
            <a:r>
              <a:rPr lang="en-US" altLang="zh-CN" sz="2000" b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No</a:t>
            </a:r>
            <a:endParaRPr lang="en-US" altLang="zh-CN" sz="2000" b="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8990" y="4181018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2000" b="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8  9  </a:t>
            </a:r>
            <a:r>
              <a:rPr lang="en-US" altLang="zh-CN" sz="2000" b="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b="0" dirty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8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、</a:t>
            </a:r>
            <a:r>
              <a:rPr lang="en-US" altLang="zh-CN" sz="2000" b="0" dirty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9</a:t>
            </a:r>
            <a:r>
              <a:rPr lang="zh-CN" altLang="en-US" sz="2000" b="0" dirty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在同一个集合中  </a:t>
            </a:r>
            <a:r>
              <a:rPr lang="en-US" altLang="zh-CN" sz="2000" b="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Yes</a:t>
            </a:r>
            <a:endParaRPr lang="en-US" altLang="zh-CN" sz="2000" b="0" dirty="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7420" y="1111443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结果集合：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92663C-2F6D-A391-1A08-96859B80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8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4"/>
          <p:cNvSpPr txBox="1">
            <a:spLocks noChangeArrowheads="1"/>
          </p:cNvSpPr>
          <p:nvPr/>
        </p:nvSpPr>
        <p:spPr bwMode="auto">
          <a:xfrm>
            <a:off x="357158" y="2285992"/>
            <a:ext cx="8424862" cy="256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并查集的数据结构记录了一组分离的动态集合</a:t>
            </a:r>
            <a:r>
              <a:rPr lang="en-US" sz="2200" b="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sz="2200" b="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b="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b="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b="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b="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b="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每个动态集合</a:t>
            </a:r>
            <a:r>
              <a:rPr lang="en-US" sz="2200" b="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b="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b="0" dirty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sz="2200" b="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b="0" dirty="0"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sz="2200" b="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）通过一个“代表”加以标识，该代表即为所代表的集合中的某个元素。对于集合</a:t>
            </a:r>
            <a:r>
              <a:rPr lang="en-US" sz="2200" b="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b="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，选取其中哪个元素作为代表是任意的。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7166"/>
            <a:ext cx="120070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928794" y="1428736"/>
            <a:ext cx="5643602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 {1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000" b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US" altLang="zh-CN" sz="2000" b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 }</a:t>
            </a:r>
            <a:endParaRPr lang="zh-CN" altLang="en-US" sz="2000" b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C7C066-0D37-7B42-2FDE-4A5F6984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9</a:t>
            </a:fld>
            <a:r>
              <a:rPr lang="en-US" altLang="zh-CN"/>
              <a:t>/29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33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2800</TotalTime>
  <Words>2944</Words>
  <Application>Microsoft Office PowerPoint</Application>
  <PresentationFormat>全屏显示(4:3)</PresentationFormat>
  <Paragraphs>364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仿宋</vt:lpstr>
      <vt:lpstr>楷体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Yao Jiayang</cp:lastModifiedBy>
  <cp:revision>929</cp:revision>
  <dcterms:created xsi:type="dcterms:W3CDTF">2004-04-08T11:59:15Z</dcterms:created>
  <dcterms:modified xsi:type="dcterms:W3CDTF">2023-06-14T08:37:23Z</dcterms:modified>
</cp:coreProperties>
</file>