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1"/>
  </p:notesMasterIdLst>
  <p:sldIdLst>
    <p:sldId id="328" r:id="rId4"/>
    <p:sldId id="329" r:id="rId5"/>
    <p:sldId id="257" r:id="rId6"/>
    <p:sldId id="302" r:id="rId7"/>
    <p:sldId id="304" r:id="rId8"/>
    <p:sldId id="485" r:id="rId9"/>
    <p:sldId id="258" r:id="rId10"/>
    <p:sldId id="259" r:id="rId11"/>
    <p:sldId id="487" r:id="rId12"/>
    <p:sldId id="260" r:id="rId13"/>
    <p:sldId id="488" r:id="rId14"/>
    <p:sldId id="459" r:id="rId15"/>
    <p:sldId id="489" r:id="rId16"/>
    <p:sldId id="490" r:id="rId17"/>
    <p:sldId id="491" r:id="rId18"/>
    <p:sldId id="494" r:id="rId19"/>
    <p:sldId id="486" r:id="rId20"/>
    <p:sldId id="495" r:id="rId21"/>
    <p:sldId id="492" r:id="rId22"/>
    <p:sldId id="484" r:id="rId23"/>
    <p:sldId id="493" r:id="rId24"/>
    <p:sldId id="333" r:id="rId25"/>
    <p:sldId id="261" r:id="rId26"/>
    <p:sldId id="262" r:id="rId27"/>
    <p:sldId id="263" r:id="rId28"/>
    <p:sldId id="331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15" autoAdjust="0"/>
  </p:normalViewPr>
  <p:slideViewPr>
    <p:cSldViewPr snapToGrid="0">
      <p:cViewPr varScale="1">
        <p:scale>
          <a:sx n="87" d="100"/>
          <a:sy n="87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81C4A-543F-4240-8355-C9DD60CE57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7103-563F-4379-B654-9F6C8E764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3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6A47-F2A7-406E-887D-DAE0E45A0A3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连通图只有一个极大连通子图，就是它本身。（是唯一的）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;</a:t>
            </a:r>
            <a:r>
              <a:rPr lang="zh-CN" altLang="en-US" b="1" i="0">
                <a:solidFill>
                  <a:srgbClr val="4D4D4D"/>
                </a:solidFill>
                <a:effectLst/>
                <a:latin typeface="-apple-system"/>
              </a:rPr>
              <a:t>非连通图有多个极大连通子图。（非连通图的极大连通子图叫做连通分量，每个分量都是一个连通图）。称为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极大是因为，如果此时加入任何一个不在图的点集中的点都会导致它不再连通。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一个连通图的生成树是该连通图顶点集确定的极小连通子图。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之所以称为极小是因为此时如果删除一条边，就无法构成生成树，也就是说给极小连通子图的每个边都是不可少的。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7103-563F-4379-B654-9F6C8E7644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3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6A47-F2A7-406E-887D-DAE0E45A0A3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6A47-F2A7-406E-887D-DAE0E45A0A3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71526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614256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419305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46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72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16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83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9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07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584087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6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681198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102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308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92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981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03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760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75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9912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6319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472462"/>
      </p:ext>
    </p:extLst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30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705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0100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04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800507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666917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853863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612542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410665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812972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4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1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026">
            <a:extLst>
              <a:ext uri="{FF2B5EF4-FFF2-40B4-BE49-F238E27FC236}">
                <a16:creationId xmlns:a16="http://schemas.microsoft.com/office/drawing/2014/main" id="{1D84D787-59A6-4C3B-964A-3074AB6B11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2057400"/>
            <a:ext cx="7543800" cy="2514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96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1952596" y="817418"/>
            <a:ext cx="839155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无向图：每两个顶点之间都存在着一条边，称为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完全无向图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zh-CN" altLang="en-US" sz="20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包含有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  <a:r>
              <a:rPr kumimoji="1" lang="zh-CN" altLang="en-US" sz="20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en-US" altLang="zh-CN" sz="2000" b="1" dirty="0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有向图：每两个顶点之间都存在着方向相反的两条边，称为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完全有向图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包含有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zh-CN" altLang="en-US" sz="2000" b="1" dirty="0">
              <a:solidFill>
                <a:srgbClr val="0A0A0E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452663" y="2743138"/>
            <a:ext cx="2868613" cy="3493968"/>
            <a:chOff x="714348" y="3143248"/>
            <a:chExt cx="2868613" cy="3493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78" name="Freeform 86"/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79" name="Freeform 87"/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14348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完全无向图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-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)/2=6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39008" y="2743138"/>
            <a:ext cx="2736850" cy="3493968"/>
            <a:chOff x="5857884" y="3143248"/>
            <a:chExt cx="2736850" cy="34939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4" name="Freeform 72"/>
              <p:cNvSpPr>
                <a:spLocks/>
              </p:cNvSpPr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7" name="Freeform 75"/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75" name="Freeform 83"/>
              <p:cNvSpPr>
                <a:spLocks/>
              </p:cNvSpPr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76" name="Freeform 84"/>
              <p:cNvSpPr>
                <a:spLocks/>
              </p:cNvSpPr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8277" name="Freeform 85"/>
              <p:cNvSpPr>
                <a:spLocks/>
              </p:cNvSpPr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57884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完全有向图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-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)=12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52596" y="214291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、完全图</a:t>
            </a: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92314" y="1125538"/>
            <a:ext cx="8091487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当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一个图接近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完全图时，则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稠密图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相反，当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一个图含有较少的边数（即当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e&lt;&lt;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）时，则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稀疏图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472" y="428605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、稠密图、稀疏图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1774826" y="785795"/>
            <a:ext cx="8893175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设有两个图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G’=(V’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E’)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V’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E’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中所有边的端点属于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847850" y="3756015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72264" y="1785927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743701" y="4044940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4592639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258094" name="Group 46"/>
          <p:cNvGrpSpPr>
            <a:grpSpLocks/>
          </p:cNvGrpSpPr>
          <p:nvPr/>
        </p:nvGrpSpPr>
        <p:grpSpPr bwMode="auto">
          <a:xfrm>
            <a:off x="4943476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09720" y="142853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、子图</a:t>
            </a: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38282" y="116196"/>
            <a:ext cx="871543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、路径和路径长度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在一个图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中，从顶点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baseline="-30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baseline="-30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i="1" baseline="-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所有的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∈E(G)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∈E(G)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路径长度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是指一条路径上经过的</a:t>
            </a:r>
            <a:r>
              <a:rPr kumimoji="1" lang="zh-CN" altLang="en-US" sz="20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边的数目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若一条路径上除开始点和结束点可以相同外，其余顶点均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不相同（顶点不重复出现），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则称此路径为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368678" y="3500439"/>
            <a:ext cx="3013075" cy="3001963"/>
            <a:chOff x="1844677" y="3500438"/>
            <a:chExt cx="3013075" cy="3001963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240089" y="4029076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3416302" y="4051301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2397127" y="5133976"/>
              <a:ext cx="19208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166939" y="5019676"/>
              <a:ext cx="935038" cy="1073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68689" y="5191126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36889" y="350043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18002" y="4760913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844677" y="482758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3402" y="596265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590927" y="5278438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127252" y="3921126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259014" y="5329238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559177" y="3852863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81239" y="3962401"/>
              <a:ext cx="2041526" cy="1025526"/>
              <a:chOff x="2281239" y="3962401"/>
              <a:chExt cx="2041526" cy="1025526"/>
            </a:xfrm>
          </p:grpSpPr>
          <p:sp>
            <p:nvSpPr>
              <p:cNvPr id="10247" name="Freeform 7"/>
              <p:cNvSpPr>
                <a:spLocks/>
              </p:cNvSpPr>
              <p:nvPr/>
            </p:nvSpPr>
            <p:spPr bwMode="auto">
              <a:xfrm>
                <a:off x="2390777" y="4964114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2281239" y="3962401"/>
                <a:ext cx="814388" cy="89217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536952" y="3951288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noFill/>
            <a:ln w="34925">
              <a:solidFill>
                <a:srgbClr val="3333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953256" y="450706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→ 1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简单路径，长度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74826" y="214290"/>
            <a:ext cx="86788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7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、回路或环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一条路径上的开始点与结束点为同一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个顶点，则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此路径被称为回路或环。开始点与结束点相同的简单路径被称为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简单回路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简单环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381225" y="2000240"/>
            <a:ext cx="3101975" cy="3132138"/>
            <a:chOff x="857224" y="2500306"/>
            <a:chExt cx="3101975" cy="3132138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4237" y="3062281"/>
              <a:ext cx="1587" cy="2065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01"/>
                </a:cxn>
              </a:cxnLst>
              <a:rect l="0" t="0" r="r" b="b"/>
              <a:pathLst>
                <a:path w="1" h="1301">
                  <a:moveTo>
                    <a:pt x="1" y="0"/>
                  </a:moveTo>
                  <a:lnTo>
                    <a:pt x="0" y="1301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520924" y="3051169"/>
              <a:ext cx="22225" cy="2036762"/>
            </a:xfrm>
            <a:custGeom>
              <a:avLst/>
              <a:gdLst/>
              <a:ahLst/>
              <a:cxnLst>
                <a:cxn ang="0">
                  <a:pos x="0" y="1283"/>
                </a:cxn>
                <a:cxn ang="0">
                  <a:pos x="14" y="0"/>
                </a:cxn>
              </a:cxnLst>
              <a:rect l="0" t="0" r="r" b="b"/>
              <a:pathLst>
                <a:path w="14" h="1283">
                  <a:moveTo>
                    <a:pt x="0" y="1283"/>
                  </a:moveTo>
                  <a:lnTo>
                    <a:pt x="14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385862" y="4075106"/>
              <a:ext cx="2016125" cy="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70" y="0"/>
                </a:cxn>
              </a:cxnLst>
              <a:rect l="0" t="0" r="r" b="b"/>
              <a:pathLst>
                <a:path w="1270" h="21">
                  <a:moveTo>
                    <a:pt x="0" y="21"/>
                  </a:moveTo>
                  <a:lnTo>
                    <a:pt x="127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309662" y="4229094"/>
              <a:ext cx="881062" cy="101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639"/>
                </a:cxn>
              </a:cxnLst>
              <a:rect l="0" t="0" r="r" b="b"/>
              <a:pathLst>
                <a:path w="555" h="639">
                  <a:moveTo>
                    <a:pt x="0" y="0"/>
                  </a:moveTo>
                  <a:lnTo>
                    <a:pt x="555" y="63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719362" y="4240206"/>
              <a:ext cx="804862" cy="99218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507" y="0"/>
                </a:cxn>
              </a:cxnLst>
              <a:rect l="0" t="0" r="r" b="b"/>
              <a:pathLst>
                <a:path w="507" h="625">
                  <a:moveTo>
                    <a:pt x="0" y="625"/>
                  </a:moveTo>
                  <a:lnTo>
                    <a:pt x="507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138337" y="2500306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419449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57224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2190724" y="5092694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6824" y="4300531"/>
              <a:ext cx="939800" cy="1092200"/>
            </a:xfrm>
            <a:custGeom>
              <a:avLst/>
              <a:gdLst/>
              <a:ahLst/>
              <a:cxnLst>
                <a:cxn ang="0">
                  <a:pos x="592" y="0"/>
                </a:cxn>
                <a:cxn ang="0">
                  <a:pos x="480" y="288"/>
                </a:cxn>
                <a:cxn ang="0">
                  <a:pos x="398" y="434"/>
                </a:cxn>
                <a:cxn ang="0">
                  <a:pos x="240" y="552"/>
                </a:cxn>
                <a:cxn ang="0">
                  <a:pos x="0" y="688"/>
                </a:cxn>
              </a:cxnLst>
              <a:rect l="0" t="0" r="r" b="b"/>
              <a:pathLst>
                <a:path w="592" h="688">
                  <a:moveTo>
                    <a:pt x="592" y="0"/>
                  </a:moveTo>
                  <a:cubicBezTo>
                    <a:pt x="573" y="48"/>
                    <a:pt x="512" y="216"/>
                    <a:pt x="480" y="288"/>
                  </a:cubicBezTo>
                  <a:cubicBezTo>
                    <a:pt x="448" y="360"/>
                    <a:pt x="438" y="390"/>
                    <a:pt x="398" y="434"/>
                  </a:cubicBezTo>
                  <a:cubicBezTo>
                    <a:pt x="358" y="478"/>
                    <a:pt x="306" y="510"/>
                    <a:pt x="240" y="552"/>
                  </a:cubicBezTo>
                  <a:cubicBezTo>
                    <a:pt x="174" y="594"/>
                    <a:pt x="50" y="660"/>
                    <a:pt x="0" y="68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195362" y="2854319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165199" y="4295769"/>
              <a:ext cx="1003300" cy="1023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5"/>
                </a:cxn>
                <a:cxn ang="0">
                  <a:pos x="285" y="541"/>
                </a:cxn>
                <a:cxn ang="0">
                  <a:pos x="632" y="645"/>
                </a:cxn>
              </a:cxnLst>
              <a:rect l="0" t="0" r="r" b="b"/>
              <a:pathLst>
                <a:path w="632" h="645">
                  <a:moveTo>
                    <a:pt x="0" y="0"/>
                  </a:moveTo>
                  <a:cubicBezTo>
                    <a:pt x="18" y="63"/>
                    <a:pt x="58" y="285"/>
                    <a:pt x="105" y="375"/>
                  </a:cubicBezTo>
                  <a:cubicBezTo>
                    <a:pt x="152" y="465"/>
                    <a:pt x="197" y="496"/>
                    <a:pt x="285" y="541"/>
                  </a:cubicBezTo>
                  <a:cubicBezTo>
                    <a:pt x="373" y="586"/>
                    <a:pt x="560" y="623"/>
                    <a:pt x="632" y="645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697137" y="2797169"/>
              <a:ext cx="1060450" cy="933450"/>
            </a:xfrm>
            <a:custGeom>
              <a:avLst/>
              <a:gdLst/>
              <a:ahLst/>
              <a:cxnLst>
                <a:cxn ang="0">
                  <a:pos x="668" y="588"/>
                </a:cxn>
                <a:cxn ang="0">
                  <a:pos x="467" y="192"/>
                </a:cxn>
                <a:cxn ang="0">
                  <a:pos x="0" y="0"/>
                </a:cxn>
              </a:cxnLst>
              <a:rect l="0" t="0" r="r" b="b"/>
              <a:pathLst>
                <a:path w="668" h="588">
                  <a:moveTo>
                    <a:pt x="668" y="588"/>
                  </a:moveTo>
                  <a:cubicBezTo>
                    <a:pt x="634" y="522"/>
                    <a:pt x="578" y="290"/>
                    <a:pt x="467" y="192"/>
                  </a:cubicBezTo>
                  <a:cubicBezTo>
                    <a:pt x="356" y="94"/>
                    <a:pt x="97" y="40"/>
                    <a:pt x="0" y="0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323949" y="2928931"/>
              <a:ext cx="2232026" cy="1012825"/>
              <a:chOff x="1323949" y="2928931"/>
              <a:chExt cx="2232026" cy="1012825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1417612" y="3941756"/>
                <a:ext cx="1984375" cy="0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1323949" y="2928931"/>
                <a:ext cx="855663" cy="866775"/>
              </a:xfrm>
              <a:custGeom>
                <a:avLst/>
                <a:gdLst/>
                <a:ahLst/>
                <a:cxnLst>
                  <a:cxn ang="0">
                    <a:pos x="0" y="546"/>
                  </a:cxn>
                  <a:cxn ang="0">
                    <a:pos x="539" y="0"/>
                  </a:cxn>
                </a:cxnLst>
                <a:rect l="0" t="0" r="r" b="b"/>
                <a:pathLst>
                  <a:path w="539" h="546">
                    <a:moveTo>
                      <a:pt x="0" y="546"/>
                    </a:moveTo>
                    <a:lnTo>
                      <a:pt x="53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652687" y="2928931"/>
                <a:ext cx="903288" cy="866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9" y="546"/>
                  </a:cxn>
                </a:cxnLst>
                <a:rect l="0" t="0" r="r" b="b"/>
                <a:pathLst>
                  <a:path w="569" h="546">
                    <a:moveTo>
                      <a:pt x="0" y="0"/>
                    </a:moveTo>
                    <a:lnTo>
                      <a:pt x="569" y="54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953124" y="300037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就是一条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简单回路，其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38282" y="142852"/>
            <a:ext cx="8678892" cy="26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、连通、连通图和连通分量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无向图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：若从顶点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有路径，则称顶点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若图中任意两个顶点都连通，则称为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无向图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kumimoji="1" lang="zh-CN" altLang="en-US" sz="20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极大连通子图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。显然，任何连通图的连通分量只有一个，即本身，而非连通图有多个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851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CC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连通图</a:t>
              </a:r>
              <a:endParaRPr lang="zh-CN" altLang="en-US" sz="2000" b="1" dirty="0">
                <a:solidFill>
                  <a:srgbClr val="00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32492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rPr>
                <a:t>一个非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53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09B3DD-31B7-4CBC-8579-B06C2BA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3CAF9-FD11-4256-9668-6A8A3A0B73F9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03E825-0359-4033-B6AF-932AA9FDE165}"/>
              </a:ext>
            </a:extLst>
          </p:cNvPr>
          <p:cNvSpPr txBox="1"/>
          <p:nvPr/>
        </p:nvSpPr>
        <p:spPr>
          <a:xfrm>
            <a:off x="1953228" y="601916"/>
            <a:ext cx="8131051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是一个非连通无向图，共有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28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条边，则该图至少有</a:t>
            </a:r>
            <a:r>
              <a:rPr kumimoji="0" lang="pt-BR" altLang="zh-CN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_________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个顶点。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872E24-92A4-47A0-8FA2-C749DF46437F}"/>
              </a:ext>
            </a:extLst>
          </p:cNvPr>
          <p:cNvSpPr txBox="1"/>
          <p:nvPr/>
        </p:nvSpPr>
        <p:spPr>
          <a:xfrm>
            <a:off x="1953228" y="2804077"/>
            <a:ext cx="8384875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解析：若要求该图顶点数目最少且不连通，则一定是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个结点构成一个完全无向图，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个结点孤立。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解方程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1)/2=28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，得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n=8.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从而至少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个结点。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6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5538" y="603481"/>
            <a:ext cx="7858180" cy="139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</a:rPr>
              <a:t>】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若无向图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G(V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个顶点，则保证图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任何情况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下都是连通的，则需要的边数最少是（ ）。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 6	B. 15	     C. 16	       D. 21</a:t>
            </a:r>
            <a:endParaRPr kumimoji="1" lang="zh-CN" altLang="en-US" sz="2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1158" y="2285992"/>
            <a:ext cx="8429684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kumimoji="1" lang="en-US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个顶点的无向图，当其中</a:t>
            </a:r>
            <a:r>
              <a:rPr kumimoji="1" lang="en-US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个顶点构成一个完全图时，再加上一条边（连接该完全图和另外一个顶点）必然构成一个连通图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所以本题中，若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6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个顶点构成一个完全图，再加上一条边，这样的图无论如何都是一个连通图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最少边数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-1)(</a:t>
            </a:r>
            <a:r>
              <a:rPr kumimoji="1" lang="en-US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-2)/2+1=</a:t>
            </a:r>
            <a:r>
              <a:rPr kumimoji="1" 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endParaRPr kumimoji="1" lang="zh-CN" altLang="en-US" sz="20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8282" y="66673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fld id="{36E68863-33C2-4D6D-B9FA-F4917E910219}" type="slidenum">
              <a:rPr kumimoji="1" lang="en-US" altLang="zh-CN" b="1" smtClean="0">
                <a:ea typeface="楷体_GB2312" pitchFamily="49" charset="-122"/>
              </a:rPr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t>17</a:t>
            </a:fld>
            <a:endParaRPr kumimoji="1"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00" y="380979"/>
            <a:ext cx="7663696" cy="1987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</a:rPr>
              <a:t>】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下列关于无向连通图特征的叙述中，正确的是（  ）。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I.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所有顶点的度之和为偶数</a:t>
            </a: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II.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边数大于顶点个数减</a:t>
            </a: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III.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至少有一个顶点的度为</a:t>
            </a:r>
            <a:r>
              <a:rPr kumimoji="1" 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zh-CN" altLang="en-US" sz="20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	B. 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	C. I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Ⅱ	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I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</a:t>
            </a:r>
            <a:endParaRPr kumimoji="1" lang="zh-CN" altLang="en-US" sz="2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662" y="3143249"/>
            <a:ext cx="750099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所有顶点的度之和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2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，为偶数  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正确。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无向连通图中，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b="1" dirty="0">
                <a:solidFill>
                  <a:srgbClr val="C00000"/>
                </a:solidFill>
                <a:latin typeface="Consolas" pitchFamily="49" charset="0"/>
                <a:ea typeface="宋体"/>
                <a:cs typeface="Consolas" pitchFamily="49" charset="0"/>
              </a:rPr>
              <a:t>≥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II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错误。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无向连通图中，可能不存在度为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III 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错误。</a:t>
            </a:r>
            <a:endParaRPr kumimoji="1" lang="en-US" altLang="zh-CN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endParaRPr kumimoji="1" lang="zh-CN" altLang="en-US" sz="20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844" y="4762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fld id="{36E68863-33C2-4D6D-B9FA-F4917E910219}" type="slidenum">
              <a:rPr kumimoji="1" lang="en-US" altLang="zh-CN" b="1" smtClean="0">
                <a:ea typeface="楷体_GB2312" pitchFamily="49" charset="-122"/>
              </a:rPr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t>18</a:t>
            </a:fld>
            <a:endParaRPr kumimoji="1"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74826" y="404813"/>
            <a:ext cx="8685910" cy="217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9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、强连通图和强连通分量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有向图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：若从顶点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有路径，则称从顶点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若有向图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中的任意两个顶点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都连通，即从顶点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和从顶点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都存在路径，则称图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381224" y="2891899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none" w="med" len="lg"/>
              <a:tailEnd type="arrow" w="sm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53190" y="2971273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250532" y="3645633"/>
            <a:ext cx="1016669" cy="808121"/>
          </a:xfrm>
          <a:custGeom>
            <a:avLst/>
            <a:gdLst>
              <a:gd name="connsiteX0" fmla="*/ 992606 w 1016669"/>
              <a:gd name="connsiteY0" fmla="*/ 260684 h 808121"/>
              <a:gd name="connsiteX1" fmla="*/ 583532 w 1016669"/>
              <a:gd name="connsiteY1" fmla="*/ 32084 h 808121"/>
              <a:gd name="connsiteX2" fmla="*/ 150395 w 1016669"/>
              <a:gd name="connsiteY2" fmla="*/ 68179 h 808121"/>
              <a:gd name="connsiteX3" fmla="*/ 6016 w 1016669"/>
              <a:gd name="connsiteY3" fmla="*/ 332873 h 808121"/>
              <a:gd name="connsiteX4" fmla="*/ 114301 w 1016669"/>
              <a:gd name="connsiteY4" fmla="*/ 561473 h 808121"/>
              <a:gd name="connsiteX5" fmla="*/ 595564 w 1016669"/>
              <a:gd name="connsiteY5" fmla="*/ 802105 h 808121"/>
              <a:gd name="connsiteX6" fmla="*/ 1016669 w 1016669"/>
              <a:gd name="connsiteY6" fmla="*/ 525379 h 8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69" h="808121">
                <a:moveTo>
                  <a:pt x="992606" y="260684"/>
                </a:moveTo>
                <a:cubicBezTo>
                  <a:pt x="858253" y="162426"/>
                  <a:pt x="723901" y="64168"/>
                  <a:pt x="583532" y="32084"/>
                </a:cubicBezTo>
                <a:cubicBezTo>
                  <a:pt x="443164" y="0"/>
                  <a:pt x="246648" y="18048"/>
                  <a:pt x="150395" y="68179"/>
                </a:cubicBezTo>
                <a:cubicBezTo>
                  <a:pt x="54142" y="118310"/>
                  <a:pt x="12032" y="250657"/>
                  <a:pt x="6016" y="332873"/>
                </a:cubicBezTo>
                <a:cubicBezTo>
                  <a:pt x="0" y="415089"/>
                  <a:pt x="16043" y="483268"/>
                  <a:pt x="114301" y="561473"/>
                </a:cubicBezTo>
                <a:cubicBezTo>
                  <a:pt x="212559" y="639678"/>
                  <a:pt x="445169" y="808121"/>
                  <a:pt x="595564" y="802105"/>
                </a:cubicBezTo>
                <a:cubicBezTo>
                  <a:pt x="745959" y="796089"/>
                  <a:pt x="881314" y="660734"/>
                  <a:pt x="1016669" y="525379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8A807443-EE6D-4084-A771-0A6536658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0350"/>
            <a:ext cx="594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7.1 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图的概念</a:t>
            </a:r>
            <a:endParaRPr lang="zh-CN" altLang="en-US" sz="4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054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438AAFE9-07A4-4B72-A8DF-4F06EBF2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0668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800000"/>
                </a:solidFill>
              </a:rPr>
              <a:t>7.2 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图的存储结构</a:t>
            </a:r>
            <a:endParaRPr lang="zh-CN" altLang="en-US" sz="4800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2055" name="Text Box 7">
            <a:hlinkClick r:id="" action="ppaction://noaction"/>
            <a:extLst>
              <a:ext uri="{FF2B5EF4-FFF2-40B4-BE49-F238E27FC236}">
                <a16:creationId xmlns:a16="http://schemas.microsoft.com/office/drawing/2014/main" id="{4742DFB7-EA4E-4024-91B7-E75F995B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7325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00"/>
                </a:solidFill>
                <a:ea typeface="楷体_GB2312" pitchFamily="49" charset="-122"/>
              </a:rPr>
              <a:t>7.3 </a:t>
            </a:r>
            <a:r>
              <a:rPr lang="zh-CN" altLang="en-US" sz="3600" b="1">
                <a:solidFill>
                  <a:srgbClr val="800000"/>
                </a:solidFill>
                <a:ea typeface="楷体_GB2312" pitchFamily="49" charset="-122"/>
              </a:rPr>
              <a:t>图的遍历</a:t>
            </a:r>
            <a:endParaRPr lang="zh-CN" altLang="en-US" sz="4800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2056" name="Text Box 8">
            <a:hlinkClick r:id="" action="ppaction://noaction"/>
            <a:extLst>
              <a:ext uri="{FF2B5EF4-FFF2-40B4-BE49-F238E27FC236}">
                <a16:creationId xmlns:a16="http://schemas.microsoft.com/office/drawing/2014/main" id="{4FBF7CB1-DF48-41E1-9555-A6233F5AC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87650"/>
            <a:ext cx="4400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7.4 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图的连通性问题</a:t>
            </a:r>
            <a:endParaRPr lang="zh-CN" altLang="en-US" sz="4800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2058" name="Text Box 10">
            <a:hlinkClick r:id="" action="ppaction://noaction"/>
            <a:extLst>
              <a:ext uri="{FF2B5EF4-FFF2-40B4-BE49-F238E27FC236}">
                <a16:creationId xmlns:a16="http://schemas.microsoft.com/office/drawing/2014/main" id="{FD08C19D-D4DF-480E-AA7B-A0E1A500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0"/>
            <a:ext cx="607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7.5 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有向无环图及其应用</a:t>
            </a:r>
            <a:endParaRPr lang="zh-CN" altLang="en-US" sz="4800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2059" name="Text Box 11">
            <a:hlinkClick r:id="" action="ppaction://noaction"/>
            <a:extLst>
              <a:ext uri="{FF2B5EF4-FFF2-40B4-BE49-F238E27FC236}">
                <a16:creationId xmlns:a16="http://schemas.microsoft.com/office/drawing/2014/main" id="{DFF1BD03-9784-4ECB-8753-24B24552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297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800000"/>
                </a:solidFill>
                <a:ea typeface="楷体_GB2312" pitchFamily="49" charset="-122"/>
              </a:rPr>
              <a:t>7.6 </a:t>
            </a:r>
            <a:r>
              <a:rPr lang="zh-CN" altLang="en-US" sz="3600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endParaRPr lang="zh-CN" altLang="en-US" sz="4800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81159" y="571480"/>
            <a:ext cx="832170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有向图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中的极大强连通子图称为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。显然，强连通图只有一个强连通分量，即本身。非强连通图有多个强连通分量。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952728" y="2084338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09853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两个强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b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66911" y="285729"/>
            <a:ext cx="8102629" cy="194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、权和网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图中每一条边都可以附带有一个对应的数值，这种与边相关的数值称为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。权可以表示从一个顶点到另一个顶点的距离或花费的代价。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边上带有权的图称为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带权图</a:t>
            </a:r>
            <a:r>
              <a:rPr kumimoji="1"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也称作</a:t>
            </a:r>
            <a:r>
              <a:rPr kumimoji="1"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295776" y="3068639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一个网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941ACC70-4C9F-4325-8C46-66C717BA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323" y="2642383"/>
            <a:ext cx="75024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CreatGraph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(&amp;G, V, VR)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80808"/>
                </a:solidFill>
              </a:rPr>
              <a:t>//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构造图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DC53CF15-CE9A-4499-883D-E4ABCEE3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323" y="4125161"/>
            <a:ext cx="70981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DestroyGraph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(&amp;G)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80808"/>
                </a:solidFill>
              </a:rPr>
              <a:t>//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销毁图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657AC367-35F8-4512-B752-D0AA3C9A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465" y="1413632"/>
            <a:ext cx="4015075" cy="63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80808"/>
                </a:solidFill>
                <a:ea typeface="楷体_GB2312" pitchFamily="49" charset="-122"/>
              </a:rPr>
              <a:t>结构的建立和销毁</a:t>
            </a:r>
            <a:endParaRPr lang="zh-CN" altLang="en-US" sz="2000" dirty="0">
              <a:solidFill>
                <a:srgbClr val="080808"/>
              </a:solidFill>
              <a:ea typeface="楷体_GB2312" pitchFamily="49" charset="-122"/>
            </a:endParaRPr>
          </a:p>
        </p:txBody>
      </p:sp>
      <p:sp>
        <p:nvSpPr>
          <p:cNvPr id="6" name="Comment 16">
            <a:extLst>
              <a:ext uri="{FF2B5EF4-FFF2-40B4-BE49-F238E27FC236}">
                <a16:creationId xmlns:a16="http://schemas.microsoft.com/office/drawing/2014/main" id="{FE65EF2F-C555-430C-97C3-899F7E8F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00" y="115889"/>
            <a:ext cx="3816530" cy="769441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0" lang="zh-CN" altLang="en-US" sz="4400" b="1" dirty="0">
                <a:solidFill>
                  <a:srgbClr val="8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图的基本操作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B26CB97B-F308-402F-BF07-A39ED8831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513" y="521835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80808"/>
                </a:solidFill>
                <a:ea typeface="楷体_GB2312" pitchFamily="49" charset="-122"/>
              </a:rPr>
              <a:t>对顶点的访问操作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EDD9A9-B356-47C8-BE4A-866049C1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75349"/>
            <a:ext cx="8505825" cy="18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LocateVex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(G, u);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中存在顶点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，则返回该顶点在图中“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位置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；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否则返回其它信息。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E4CA9C9-6100-425F-A2BE-F948A53C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3810001"/>
            <a:ext cx="5502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GetVex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(G, v);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返回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的值。</a:t>
            </a:r>
            <a:endParaRPr lang="zh-CN" altLang="en-US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00FC4C4-C50E-4E69-84B7-B0B2F897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854575"/>
            <a:ext cx="9274833" cy="63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PutVex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(&amp;G, v, value);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对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赋值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value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A638FAAB-A16F-4F78-9565-9BF0EA43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088" y="468179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对邻接点的操作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691500FD-773E-4B2D-9BD3-97DDAAB8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66728"/>
            <a:ext cx="8458200" cy="18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FirstAdjVex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(G, v);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返回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的“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第一个邻接点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” 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若该顶点在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中没有邻接点，则返回“空”。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9AEEDF20-2E6F-441D-8AAE-9976654A5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88080"/>
            <a:ext cx="8305800" cy="179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err="1">
                <a:solidFill>
                  <a:srgbClr val="000099"/>
                </a:solidFill>
                <a:ea typeface="楷体_GB2312" pitchFamily="49" charset="-122"/>
              </a:rPr>
              <a:t>NextAdjVex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(G, v, w);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/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返回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v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的（相对于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w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的） “</a:t>
            </a:r>
            <a:r>
              <a:rPr lang="zh-CN" altLang="en-US" sz="2000" b="1" dirty="0">
                <a:solidFill>
                  <a:srgbClr val="800000"/>
                </a:solidFill>
                <a:ea typeface="楷体_GB2312" pitchFamily="49" charset="-122"/>
              </a:rPr>
              <a:t>下一个邻接点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”。</a:t>
            </a:r>
            <a:endParaRPr lang="zh-CN" altLang="en-US" sz="2000" b="1" dirty="0">
              <a:solidFill>
                <a:srgbClr val="800000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  //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若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w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是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v 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的最后一个邻接点，则返回“空”。</a:t>
            </a:r>
          </a:p>
        </p:txBody>
      </p:sp>
    </p:spTree>
  </p:cSld>
  <p:clrMapOvr>
    <a:masterClrMapping/>
  </p:clrMapOvr>
  <p:transition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044E308A-E4C6-4C9C-A10F-681831C0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015" y="621182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80808"/>
                </a:solidFill>
                <a:ea typeface="楷体_GB2312" pitchFamily="49" charset="-122"/>
              </a:rPr>
              <a:t>插入或删除顶点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CCB91451-5592-4ECA-954D-6F05DEB9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620" y="1605361"/>
            <a:ext cx="3732112" cy="131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InsertVex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(&amp;G, v);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在图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中增添新顶点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A0996A4-D9F7-4F42-BA7D-FA3FD18E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620" y="3717926"/>
            <a:ext cx="4655442" cy="131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DeleteVex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(&amp;G, v);</a:t>
            </a:r>
            <a:endParaRPr lang="en-US" altLang="zh-CN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删除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中顶点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及其相关的弧。</a:t>
            </a:r>
            <a:endParaRPr lang="zh-CN" altLang="en-US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026">
            <a:extLst>
              <a:ext uri="{FF2B5EF4-FFF2-40B4-BE49-F238E27FC236}">
                <a16:creationId xmlns:a16="http://schemas.microsoft.com/office/drawing/2014/main" id="{882070A1-9091-4CE2-A352-3AA5D534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62" y="496096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80808"/>
                </a:solidFill>
                <a:ea typeface="楷体_GB2312" pitchFamily="49" charset="-122"/>
              </a:rPr>
              <a:t>插入和删除弧</a:t>
            </a:r>
          </a:p>
        </p:txBody>
      </p:sp>
      <p:sp>
        <p:nvSpPr>
          <p:cNvPr id="88067" name="Text Box 1027">
            <a:extLst>
              <a:ext uri="{FF2B5EF4-FFF2-40B4-BE49-F238E27FC236}">
                <a16:creationId xmlns:a16="http://schemas.microsoft.com/office/drawing/2014/main" id="{0F61669C-FDD5-4D96-8743-E5F1EF98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89088"/>
            <a:ext cx="8377238" cy="18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InsertArc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(&amp;G, v, w);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中增添弧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v,w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是无向的，则还增添对称弧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w,v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8068" name="Rectangle 1028">
            <a:extLst>
              <a:ext uri="{FF2B5EF4-FFF2-40B4-BE49-F238E27FC236}">
                <a16:creationId xmlns:a16="http://schemas.microsoft.com/office/drawing/2014/main" id="{CB9E07C2-4C01-4C2D-B8CC-9E0E4FF7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1"/>
            <a:ext cx="8402638" cy="18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DeleteArc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(&amp;G, v, w);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中删除弧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v,w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是无向的，则还删除对称弧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&lt;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w,v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1185C7F6-A401-456B-80FE-B190C168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386" y="589699"/>
            <a:ext cx="1313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遍   历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01C05835-14BE-4DE2-BD5E-5E80F773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1384300"/>
            <a:ext cx="6474016" cy="18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DFSTraverse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(G, v, Visit());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从顶点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起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深度优先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遍历图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并对每个顶点调用函数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Visit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一次且仅一次。</a:t>
            </a:r>
            <a:endParaRPr lang="zh-CN" altLang="en-US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3A2612D-3706-4119-82CE-34DEFB24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3810000"/>
            <a:ext cx="6397072" cy="18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楷体_GB2312" pitchFamily="49" charset="-122"/>
              </a:rPr>
              <a:t>BFSTraverse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(G, v, Visit());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从顶点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起</a:t>
            </a:r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广度优先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遍历图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//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并对每个顶点调用函数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Visit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一次且仅一次。</a:t>
            </a:r>
            <a:endParaRPr lang="zh-CN" altLang="en-US" sz="2400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:a16="http://schemas.microsoft.com/office/drawing/2014/main" id="{AC972E23-CEFF-40A5-AB64-F929EBF3C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420" y="1412720"/>
            <a:ext cx="8425170" cy="40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dirty="0">
                <a:solidFill>
                  <a:srgbClr val="CC0000"/>
                </a:solidFill>
                <a:ea typeface="楷体_GB2312" pitchFamily="49" charset="-122"/>
              </a:rPr>
              <a:t>图</a:t>
            </a:r>
            <a:r>
              <a:rPr lang="zh-CN" altLang="zh-CN" sz="2800" dirty="0">
                <a:solidFill>
                  <a:srgbClr val="333399"/>
                </a:solidFill>
                <a:ea typeface="楷体_GB2312" pitchFamily="49" charset="-122"/>
              </a:rPr>
              <a:t>是由一个</a:t>
            </a:r>
            <a:r>
              <a:rPr lang="zh-CN" altLang="en-US" sz="2800" dirty="0">
                <a:solidFill>
                  <a:srgbClr val="CC3300"/>
                </a:solidFill>
                <a:ea typeface="楷体_GB2312" pitchFamily="49" charset="-122"/>
              </a:rPr>
              <a:t>顶点集 </a:t>
            </a:r>
            <a:r>
              <a:rPr lang="en-US" altLang="zh-CN" sz="2800" dirty="0">
                <a:solidFill>
                  <a:srgbClr val="CC0000"/>
                </a:solidFill>
                <a:ea typeface="楷体_GB2312" pitchFamily="49" charset="-122"/>
              </a:rPr>
              <a:t>V </a:t>
            </a:r>
            <a:r>
              <a:rPr lang="zh-CN" altLang="zh-CN" sz="2800" dirty="0">
                <a:solidFill>
                  <a:srgbClr val="333399"/>
                </a:solidFill>
                <a:ea typeface="楷体_GB2312" pitchFamily="49" charset="-122"/>
              </a:rPr>
              <a:t>和一个</a:t>
            </a:r>
            <a:r>
              <a:rPr lang="zh-CN" altLang="en-US" sz="2800" dirty="0">
                <a:solidFill>
                  <a:srgbClr val="CC3300"/>
                </a:solidFill>
                <a:ea typeface="楷体_GB2312" pitchFamily="49" charset="-122"/>
              </a:rPr>
              <a:t>弧集 </a:t>
            </a:r>
            <a:r>
              <a:rPr lang="en-US" altLang="zh-CN" sz="2800" dirty="0">
                <a:solidFill>
                  <a:srgbClr val="CC3300"/>
                </a:solidFill>
                <a:ea typeface="楷体_GB2312" pitchFamily="49" charset="-122"/>
              </a:rPr>
              <a:t>E</a:t>
            </a:r>
            <a:r>
              <a:rPr lang="zh-CN" altLang="zh-CN" sz="2800" dirty="0">
                <a:solidFill>
                  <a:srgbClr val="333399"/>
                </a:solidFill>
                <a:ea typeface="楷体_GB2312" pitchFamily="49" charset="-122"/>
              </a:rPr>
              <a:t>构成的数据结构。</a:t>
            </a:r>
            <a:endParaRPr lang="zh-CN" altLang="en-US" sz="2800" dirty="0">
              <a:solidFill>
                <a:srgbClr val="333399"/>
              </a:solidFill>
              <a:ea typeface="楷体_GB2312" pitchFamily="49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Graph = (V, E )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V=</a:t>
            </a:r>
            <a:r>
              <a:rPr lang="zh-CN" altLang="en-US" dirty="0">
                <a:solidFill>
                  <a:srgbClr val="333399"/>
                </a:solidFill>
                <a:ea typeface="楷体_GB2312" pitchFamily="49" charset="-122"/>
              </a:rPr>
              <a:t>｛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,v</a:t>
            </a:r>
            <a:r>
              <a:rPr lang="en-US" altLang="zh-CN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,…,</a:t>
            </a:r>
            <a:r>
              <a:rPr lang="en-US" altLang="zh-CN" dirty="0" err="1">
                <a:solidFill>
                  <a:srgbClr val="333399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333399"/>
                </a:solidFill>
                <a:ea typeface="楷体_GB2312" pitchFamily="49" charset="-122"/>
              </a:rPr>
              <a:t>｝；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E=</a:t>
            </a:r>
            <a:r>
              <a:rPr lang="en-US" altLang="zh-CN" dirty="0">
                <a:solidFill>
                  <a:srgbClr val="333399"/>
                </a:solidFill>
              </a:rPr>
              <a:t>{VR}</a:t>
            </a:r>
            <a:endParaRPr lang="en-US" altLang="zh-CN" dirty="0">
              <a:solidFill>
                <a:srgbClr val="3333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其中，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VR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{&lt;</a:t>
            </a:r>
            <a:r>
              <a:rPr lang="en-US" altLang="zh-CN" sz="2800" dirty="0" err="1">
                <a:solidFill>
                  <a:srgbClr val="333399"/>
                </a:solidFill>
                <a:ea typeface="楷体_GB2312" pitchFamily="49" charset="-122"/>
              </a:rPr>
              <a:t>v,w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&gt;| </a:t>
            </a:r>
            <a:r>
              <a:rPr lang="en-US" altLang="zh-CN" sz="2800" dirty="0" err="1">
                <a:solidFill>
                  <a:srgbClr val="333399"/>
                </a:solidFill>
                <a:ea typeface="楷体_GB2312" pitchFamily="49" charset="-122"/>
              </a:rPr>
              <a:t>v,w∈V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&lt;</a:t>
            </a:r>
            <a:r>
              <a:rPr lang="en-US" altLang="zh-CN" sz="2800" dirty="0" err="1">
                <a:solidFill>
                  <a:srgbClr val="333399"/>
                </a:solidFill>
                <a:ea typeface="楷体_GB2312" pitchFamily="49" charset="-122"/>
              </a:rPr>
              <a:t>v,w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&gt;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表示从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v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到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的一条弧，并称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v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为弧尾（初始点），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为弧头（终端点）。 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32FB34B-E1EE-4A96-BC34-844228AD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84" y="246306"/>
            <a:ext cx="2236510" cy="7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4000" dirty="0">
                <a:solidFill>
                  <a:srgbClr val="333399"/>
                </a:solidFill>
                <a:ea typeface="楷体_GB2312" pitchFamily="49" charset="-122"/>
              </a:rPr>
              <a:t>图的定义</a:t>
            </a:r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18185938-C3A7-430C-8DDA-357E77BAE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"/>
            <a:ext cx="8763000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由于“弧”是有方向的，因此称由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顶点集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弧集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构成的图为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有向图</a:t>
            </a:r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920511E9-4562-4957-84F3-1C25E45A7E1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00400"/>
            <a:ext cx="4038600" cy="2667000"/>
            <a:chOff x="240" y="2016"/>
            <a:chExt cx="2544" cy="1680"/>
          </a:xfrm>
        </p:grpSpPr>
        <p:sp>
          <p:nvSpPr>
            <p:cNvPr id="7175" name="Oval 3">
              <a:extLst>
                <a:ext uri="{FF2B5EF4-FFF2-40B4-BE49-F238E27FC236}">
                  <a16:creationId xmlns:a16="http://schemas.microsoft.com/office/drawing/2014/main" id="{0C69FAA8-FBA3-475E-B56C-FE3A72653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40"/>
              <a:ext cx="432" cy="384"/>
            </a:xfrm>
            <a:prstGeom prst="ellipse">
              <a:avLst/>
            </a:prstGeom>
            <a:noFill/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7176" name="Oval 4">
              <a:extLst>
                <a:ext uri="{FF2B5EF4-FFF2-40B4-BE49-F238E27FC236}">
                  <a16:creationId xmlns:a16="http://schemas.microsoft.com/office/drawing/2014/main" id="{FF888B32-D13A-45B5-8ABD-2FA9159A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432" cy="384"/>
            </a:xfrm>
            <a:prstGeom prst="ellipse">
              <a:avLst/>
            </a:prstGeom>
            <a:noFill/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7177" name="Oval 6">
              <a:extLst>
                <a:ext uri="{FF2B5EF4-FFF2-40B4-BE49-F238E27FC236}">
                  <a16:creationId xmlns:a16="http://schemas.microsoft.com/office/drawing/2014/main" id="{997C703A-08B2-4468-85CA-49EA374F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12"/>
              <a:ext cx="432" cy="384"/>
            </a:xfrm>
            <a:prstGeom prst="ellipse">
              <a:avLst/>
            </a:prstGeom>
            <a:noFill/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7178" name="Oval 7">
              <a:extLst>
                <a:ext uri="{FF2B5EF4-FFF2-40B4-BE49-F238E27FC236}">
                  <a16:creationId xmlns:a16="http://schemas.microsoft.com/office/drawing/2014/main" id="{A48EA93D-2B8C-4D0B-8389-FC6C9CA3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40"/>
              <a:ext cx="432" cy="384"/>
            </a:xfrm>
            <a:prstGeom prst="ellipse">
              <a:avLst/>
            </a:prstGeom>
            <a:noFill/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7179" name="Oval 8">
              <a:extLst>
                <a:ext uri="{FF2B5EF4-FFF2-40B4-BE49-F238E27FC236}">
                  <a16:creationId xmlns:a16="http://schemas.microsoft.com/office/drawing/2014/main" id="{2130B927-7499-41D9-9387-C7936F6D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312"/>
              <a:ext cx="432" cy="384"/>
            </a:xfrm>
            <a:prstGeom prst="ellipse">
              <a:avLst/>
            </a:prstGeom>
            <a:noFill/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47CEA4CF-EE03-4504-8F2F-2DDF99AE5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256"/>
              <a:ext cx="624" cy="38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8B1E33E4-0498-405C-A260-92504A5E9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6"/>
              <a:ext cx="240" cy="38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7D28D0A4-3261-4B13-8FC3-6E878DB0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528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0261E99A-174B-434D-AF99-C6BA145EB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2352"/>
              <a:ext cx="384" cy="96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935ECD35-C0D5-4A15-AD26-C9B013290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816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5" name="Line 14">
              <a:extLst>
                <a:ext uri="{FF2B5EF4-FFF2-40B4-BE49-F238E27FC236}">
                  <a16:creationId xmlns:a16="http://schemas.microsoft.com/office/drawing/2014/main" id="{AADBFF14-F483-4BEF-9CAA-CFF23CF16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2880"/>
              <a:ext cx="1104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6" name="Line 15">
              <a:extLst>
                <a:ext uri="{FF2B5EF4-FFF2-40B4-BE49-F238E27FC236}">
                  <a16:creationId xmlns:a16="http://schemas.microsoft.com/office/drawing/2014/main" id="{47BEAE1E-9CDD-459D-96EA-7629A3C04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880"/>
              <a:ext cx="1248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37" name="Text Box 17">
            <a:extLst>
              <a:ext uri="{FF2B5EF4-FFF2-40B4-BE49-F238E27FC236}">
                <a16:creationId xmlns:a16="http://schemas.microsoft.com/office/drawing/2014/main" id="{6AFAAB1C-E5DE-4B84-9A58-7C6E5E6E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069" y="2044490"/>
            <a:ext cx="1255166" cy="63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例如</a:t>
            </a:r>
            <a:r>
              <a:rPr lang="en-US" altLang="zh-CN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4000" dirty="0">
              <a:solidFill>
                <a:srgbClr val="000099"/>
              </a:solidFill>
            </a:endParaRPr>
          </a:p>
        </p:txBody>
      </p:sp>
      <p:sp>
        <p:nvSpPr>
          <p:cNvPr id="56338" name="Text Box 18">
            <a:extLst>
              <a:ext uri="{FF2B5EF4-FFF2-40B4-BE49-F238E27FC236}">
                <a16:creationId xmlns:a16="http://schemas.microsoft.com/office/drawing/2014/main" id="{2D9BA89E-F28C-4E98-A860-211ED81E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81200"/>
            <a:ext cx="342900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 = (V</a:t>
            </a:r>
            <a:r>
              <a:rPr lang="en-US" altLang="zh-CN" baseline="-250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, E</a:t>
            </a:r>
            <a:r>
              <a:rPr lang="en-US" altLang="zh-CN" baseline="-250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6339" name="Text Box 19">
            <a:extLst>
              <a:ext uri="{FF2B5EF4-FFF2-40B4-BE49-F238E27FC236}">
                <a16:creationId xmlns:a16="http://schemas.microsoft.com/office/drawing/2014/main" id="{784C6CA1-7C44-4EA2-B47C-C0379A6F7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267" y="3293618"/>
            <a:ext cx="5566867" cy="22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其中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={A, B, C, D, E}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={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, &lt;A,E&gt;,</a:t>
            </a:r>
            <a:r>
              <a:rPr lang="en-US" altLang="zh-CN" sz="2800" dirty="0">
                <a:solidFill>
                  <a:srgbClr val="000099"/>
                </a:solidFill>
              </a:rPr>
              <a:t>  &lt;B,C&gt;, &lt;C,D&gt;, &lt;D,B&gt;,  &lt;D,A&gt;, &lt;E,C&gt; }</a:t>
            </a:r>
            <a:endParaRPr lang="en-US" altLang="zh-CN" sz="2800" dirty="0">
              <a:solidFill>
                <a:srgbClr val="33333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FC4452-7A32-4FD7-9588-2D8091FFA96F}"/>
              </a:ext>
            </a:extLst>
          </p:cNvPr>
          <p:cNvSpPr txBox="1"/>
          <p:nvPr/>
        </p:nvSpPr>
        <p:spPr>
          <a:xfrm>
            <a:off x="8161280" y="6348052"/>
            <a:ext cx="155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注意尖括号！</a:t>
            </a:r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B57225A7-216B-4EE6-AB4F-06C3BE16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370939"/>
            <a:ext cx="6019800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&lt;v, w&gt;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VR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必有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&lt;w, v&gt;VR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v,w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为顶点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v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和顶点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之间存在一条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边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800" dirty="0">
              <a:solidFill>
                <a:srgbClr val="3333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D8150244-D916-438D-8D2D-4F10A44FEFC8}"/>
              </a:ext>
            </a:extLst>
          </p:cNvPr>
          <p:cNvGrpSpPr>
            <a:grpSpLocks/>
          </p:cNvGrpSpPr>
          <p:nvPr/>
        </p:nvGrpSpPr>
        <p:grpSpPr bwMode="auto">
          <a:xfrm>
            <a:off x="6403976" y="3124201"/>
            <a:ext cx="3883025" cy="2995613"/>
            <a:chOff x="2936" y="2145"/>
            <a:chExt cx="2446" cy="1887"/>
          </a:xfrm>
        </p:grpSpPr>
        <p:sp>
          <p:nvSpPr>
            <p:cNvPr id="8198" name="Oval 5">
              <a:extLst>
                <a:ext uri="{FF2B5EF4-FFF2-40B4-BE49-F238E27FC236}">
                  <a16:creationId xmlns:a16="http://schemas.microsoft.com/office/drawing/2014/main" id="{5C0FF96B-3350-46AD-B50E-E55ABF0BC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45"/>
              <a:ext cx="287" cy="351"/>
            </a:xfrm>
            <a:prstGeom prst="ellips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8199" name="Oval 6">
              <a:extLst>
                <a:ext uri="{FF2B5EF4-FFF2-40B4-BE49-F238E27FC236}">
                  <a16:creationId xmlns:a16="http://schemas.microsoft.com/office/drawing/2014/main" id="{2DC3E5E0-2F56-4D8D-B045-8A7086B4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2145"/>
              <a:ext cx="287" cy="303"/>
            </a:xfrm>
            <a:prstGeom prst="ellips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8200" name="Oval 7">
              <a:extLst>
                <a:ext uri="{FF2B5EF4-FFF2-40B4-BE49-F238E27FC236}">
                  <a16:creationId xmlns:a16="http://schemas.microsoft.com/office/drawing/2014/main" id="{A68DF8CE-006A-415F-A78C-8383583E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928"/>
              <a:ext cx="287" cy="336"/>
            </a:xfrm>
            <a:prstGeom prst="ellips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8201" name="Oval 8">
              <a:extLst>
                <a:ext uri="{FF2B5EF4-FFF2-40B4-BE49-F238E27FC236}">
                  <a16:creationId xmlns:a16="http://schemas.microsoft.com/office/drawing/2014/main" id="{7733D67E-7939-42F2-85E7-7FFE125F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696"/>
              <a:ext cx="287" cy="336"/>
            </a:xfrm>
            <a:prstGeom prst="ellips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F</a:t>
              </a:r>
            </a:p>
          </p:txBody>
        </p:sp>
        <p:sp>
          <p:nvSpPr>
            <p:cNvPr id="8202" name="Oval 9">
              <a:extLst>
                <a:ext uri="{FF2B5EF4-FFF2-40B4-BE49-F238E27FC236}">
                  <a16:creationId xmlns:a16="http://schemas.microsoft.com/office/drawing/2014/main" id="{C9048AAA-32E3-4C62-A394-048024FC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696"/>
              <a:ext cx="287" cy="336"/>
            </a:xfrm>
            <a:prstGeom prst="ellips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8203" name="Oval 10">
              <a:extLst>
                <a:ext uri="{FF2B5EF4-FFF2-40B4-BE49-F238E27FC236}">
                  <a16:creationId xmlns:a16="http://schemas.microsoft.com/office/drawing/2014/main" id="{ADF9A8DC-0EDE-46F0-875B-233285D3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2928"/>
              <a:ext cx="287" cy="303"/>
            </a:xfrm>
            <a:prstGeom prst="ellips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B16DE1E3-FA1D-4F3E-9B6B-B15491C7F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9" y="2352"/>
              <a:ext cx="480" cy="57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34DAD711-1B81-4716-98F3-8B58A42F7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2304"/>
              <a:ext cx="863" cy="1392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863B419D-B3CF-4BF4-9EA7-BEB30D476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3120"/>
              <a:ext cx="1487" cy="57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150534D1-6BD1-4904-9772-48E5FA25C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352"/>
              <a:ext cx="775" cy="1392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6CF846FB-32D4-41D2-A1F1-7FD04A714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5" y="2304"/>
              <a:ext cx="384" cy="624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0D20B5C2-39DA-4260-B3FD-04CE49BDC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120"/>
              <a:ext cx="1255" cy="624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0" name="Line 17">
              <a:extLst>
                <a:ext uri="{FF2B5EF4-FFF2-40B4-BE49-F238E27FC236}">
                  <a16:creationId xmlns:a16="http://schemas.microsoft.com/office/drawing/2014/main" id="{9B410669-EAF2-453C-A8E3-AFB79EE8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2481"/>
              <a:ext cx="1" cy="1215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DFE59DD9-E28F-4958-B2BA-5D644667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391" y="437929"/>
            <a:ext cx="3436521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顶点集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边集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构成的图称作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无向图</a:t>
            </a:r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283221FA-0B19-4EB2-B99D-637D42AB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39164"/>
            <a:ext cx="4192588" cy="29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例如</a:t>
            </a:r>
            <a:r>
              <a:rPr lang="en-US" altLang="zh-CN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 G</a:t>
            </a:r>
            <a:r>
              <a:rPr lang="en-US" altLang="zh-CN" baseline="-25000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=(V</a:t>
            </a:r>
            <a:r>
              <a:rPr lang="en-US" altLang="zh-CN" baseline="-25000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,E</a:t>
            </a:r>
            <a:r>
              <a:rPr lang="en-US" altLang="zh-CN" baseline="-25000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={A, B, C, D, E, F}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={(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  <a:sym typeface="Symbol" panose="05050102010706020507" pitchFamily="18" charset="2"/>
              </a:rPr>
              <a:t>A, B), (A, E),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        (B, E), (C, D), (D, F),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                   (B, F), (C, F) }</a:t>
            </a:r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7551" y="407832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base">
              <a:lnSpc>
                <a:spcPts val="3000"/>
              </a:lnSpc>
              <a:spcAft>
                <a:spcPct val="0"/>
              </a:spcAft>
            </a:pPr>
            <a:r>
              <a:rPr kumimoji="1" lang="zh-CN" altLang="en-US" sz="24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图的逻辑特性</a:t>
            </a:r>
            <a:endParaRPr kumimoji="1" lang="zh-CN" altLang="en-US" sz="2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5538" y="1238237"/>
            <a:ext cx="371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ts val="3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顶点之间多对多关系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ts val="3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无向关系  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无向图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fontAlgn="base">
              <a:lnSpc>
                <a:spcPts val="3000"/>
              </a:lnSpc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有向关系  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有向图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52596" y="2952747"/>
            <a:ext cx="8429684" cy="3109320"/>
            <a:chOff x="428596" y="2428874"/>
            <a:chExt cx="8429684" cy="2331990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2643188"/>
              <a:ext cx="7286676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ts val="3000"/>
                </a:lnSpc>
                <a:spcAft>
                  <a:spcPct val="0"/>
                </a:spcAft>
              </a:pPr>
              <a:r>
                <a:rPr kumimoji="1" lang="zh-CN" altLang="en-US" sz="22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数据结构中讨论的图是没有多重边的！顶点编号：</a:t>
              </a:r>
              <a:r>
                <a:rPr kumimoji="1" lang="en-US" altLang="zh-CN" sz="22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200" b="1" dirty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～</a:t>
              </a:r>
              <a:r>
                <a:rPr kumimoji="1" lang="en-US" altLang="zh-CN" sz="2200" b="1" i="1" dirty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kumimoji="1" lang="en-US" altLang="zh-CN" sz="2200" b="1" dirty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</a:t>
              </a:r>
              <a:endPara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242887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4" name="组合 23"/>
            <p:cNvGrpSpPr/>
            <p:nvPr/>
          </p:nvGrpSpPr>
          <p:grpSpPr>
            <a:xfrm>
              <a:off x="2214546" y="3286130"/>
              <a:ext cx="1647008" cy="1020942"/>
              <a:chOff x="2214546" y="3143254"/>
              <a:chExt cx="1647008" cy="102094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16200000" flipH="1">
                <a:off x="2964645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 flipH="1" flipV="1">
                <a:off x="2964645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22145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endPara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57554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86050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15" name="直接连接符 14"/>
              <p:cNvCxnSpPr>
                <a:stCxn id="6" idx="5"/>
                <a:endCxn id="9" idx="1"/>
              </p:cNvCxnSpPr>
              <p:nvPr/>
            </p:nvCxnSpPr>
            <p:spPr>
              <a:xfrm rot="16200000" flipH="1">
                <a:off x="2564470" y="3546164"/>
                <a:ext cx="375656" cy="215122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072066" y="3286130"/>
              <a:ext cx="1647008" cy="1020942"/>
              <a:chOff x="4643438" y="3143254"/>
              <a:chExt cx="1647008" cy="1020942"/>
            </a:xfrm>
          </p:grpSpPr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355437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 flipV="1">
                <a:off x="5355437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4643438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endPara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64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14942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kumimoji="1" lang="zh-CN" altLang="en-US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3" name="直接箭头连接符 22"/>
              <p:cNvCxnSpPr>
                <a:stCxn id="19" idx="3"/>
                <a:endCxn id="20" idx="7"/>
              </p:cNvCxnSpPr>
              <p:nvPr/>
            </p:nvCxnSpPr>
            <p:spPr>
              <a:xfrm rot="5400000">
                <a:off x="5564866" y="3546164"/>
                <a:ext cx="375656" cy="21512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929058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ts val="3000"/>
                </a:lnSpc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C0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×</a:t>
              </a:r>
              <a:endParaRPr kumimoji="1" lang="zh-CN" altLang="en-US" sz="32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16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ts val="3000"/>
                </a:lnSpc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C0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×</a:t>
              </a:r>
              <a:endParaRPr kumimoji="1" lang="zh-CN" altLang="en-US" sz="3200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4429138"/>
              <a:ext cx="2857520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ts val="3000"/>
                </a:lnSpc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(0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无向边出现两次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64062" y="4429138"/>
              <a:ext cx="2936896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ts val="3000"/>
                </a:lnSpc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&lt;0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1&gt;</a:t>
              </a:r>
              <a:r>
                <a:rPr kumimoji="1"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有向边出现两次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fld id="{36E68863-33C2-4D6D-B9FA-F4917E910219}" type="slidenum">
              <a:rPr kumimoji="1" lang="en-US" altLang="zh-CN" b="1" smtClean="0">
                <a:ea typeface="楷体_GB2312" pitchFamily="49" charset="-122"/>
              </a:rPr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t>6</a:t>
            </a:fld>
            <a:endParaRPr kumimoji="1"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024034" y="2084136"/>
            <a:ext cx="8143932" cy="203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无向图：若存在一条边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，它们互为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有向图：若存在一条边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起始端点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（简称为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），顶点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终止端点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（简称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），它们互为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3869305" y="334930"/>
            <a:ext cx="4214842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图的基本术语</a:t>
            </a: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1158" y="1441194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、端点和邻接点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1809720" y="285729"/>
            <a:ext cx="4048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、顶点的度、入度和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出度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8300629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(a)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81422" y="385934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881158" y="1000109"/>
            <a:ext cx="564360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无向图：以顶点</a:t>
            </a:r>
            <a:r>
              <a:rPr kumimoji="1" lang="en-US" altLang="zh-CN" sz="2000" b="1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为端点的边数称为该</a:t>
            </a:r>
            <a:r>
              <a:rPr kumimoji="1"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en-US" altLang="zh-CN" sz="20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有向图：</a:t>
            </a:r>
            <a:r>
              <a:rPr kumimoji="1"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以顶点</a:t>
            </a:r>
            <a:r>
              <a:rPr kumimoji="1" lang="en-US" altLang="zh-CN" sz="2000" b="1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为终点的入边的数目，称为该</a:t>
            </a:r>
            <a:r>
              <a:rPr kumimoji="1"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顶点的入度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。以顶点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为始点的出边的数目，称为该</a:t>
            </a:r>
            <a:r>
              <a:rPr kumimoji="1"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顶点的出度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。一个顶点的入度与出度的和为该</a:t>
            </a:r>
            <a:r>
              <a:rPr kumimoji="1"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586381" y="928671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146802" y="4002217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的入度为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的出度为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5453058" y="857232"/>
          <a:ext cx="135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95000" progId="Equation.3">
                  <p:embed/>
                </p:oleObj>
              </mc:Choice>
              <mc:Fallback>
                <p:oleObj name="Equation" r:id="rId2" imgW="685800" imgH="495000" progId="Equation.3">
                  <p:embed/>
                  <p:pic>
                    <p:nvPicPr>
                      <p:cNvPr id="72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58" y="857232"/>
                        <a:ext cx="1358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809720" y="357166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若一个图中有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条边，每个顶点的度为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="1" i="1" baseline="-30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≤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≤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），则有：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166910" y="1857365"/>
            <a:ext cx="7858180" cy="4038083"/>
            <a:chOff x="642910" y="1857364"/>
            <a:chExt cx="7858180" cy="4038083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 fontAlgn="base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786214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714776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3CAF9-FD11-4256-9668-6A8A3A0B73F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2287</Words>
  <Application>Microsoft Office PowerPoint</Application>
  <PresentationFormat>宽屏</PresentationFormat>
  <Paragraphs>272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-apple-system</vt:lpstr>
      <vt:lpstr>Monotype Sorts</vt:lpstr>
      <vt:lpstr>等线</vt:lpstr>
      <vt:lpstr>楷体</vt:lpstr>
      <vt:lpstr>楷体_GB2312</vt:lpstr>
      <vt:lpstr>隶书</vt:lpstr>
      <vt:lpstr>微软雅黑</vt:lpstr>
      <vt:lpstr>Arial</vt:lpstr>
      <vt:lpstr>Calibri</vt:lpstr>
      <vt:lpstr>Consolas</vt:lpstr>
      <vt:lpstr>Times New Roman</vt:lpstr>
      <vt:lpstr>场景型模板</vt:lpstr>
      <vt:lpstr>Office 主题</vt:lpstr>
      <vt:lpstr>1_Office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Jiayang Yao</cp:lastModifiedBy>
  <cp:revision>19</cp:revision>
  <dcterms:created xsi:type="dcterms:W3CDTF">2019-11-06T12:29:27Z</dcterms:created>
  <dcterms:modified xsi:type="dcterms:W3CDTF">2023-09-25T02:20:40Z</dcterms:modified>
</cp:coreProperties>
</file>