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5"/>
  </p:notesMasterIdLst>
  <p:sldIdLst>
    <p:sldId id="328" r:id="rId5"/>
    <p:sldId id="462" r:id="rId6"/>
    <p:sldId id="265" r:id="rId7"/>
    <p:sldId id="311" r:id="rId8"/>
    <p:sldId id="463" r:id="rId9"/>
    <p:sldId id="465" r:id="rId10"/>
    <p:sldId id="467" r:id="rId11"/>
    <p:sldId id="266" r:id="rId12"/>
    <p:sldId id="496" r:id="rId13"/>
    <p:sldId id="335" r:id="rId14"/>
    <p:sldId id="470" r:id="rId15"/>
    <p:sldId id="495" r:id="rId16"/>
    <p:sldId id="312" r:id="rId17"/>
    <p:sldId id="303" r:id="rId18"/>
    <p:sldId id="336" r:id="rId19"/>
    <p:sldId id="472" r:id="rId20"/>
    <p:sldId id="267" r:id="rId21"/>
    <p:sldId id="338" r:id="rId22"/>
    <p:sldId id="337" r:id="rId23"/>
    <p:sldId id="389" r:id="rId24"/>
    <p:sldId id="390" r:id="rId25"/>
    <p:sldId id="491" r:id="rId26"/>
    <p:sldId id="492" r:id="rId27"/>
    <p:sldId id="370" r:id="rId28"/>
    <p:sldId id="339" r:id="rId29"/>
    <p:sldId id="340" r:id="rId30"/>
    <p:sldId id="268" r:id="rId31"/>
    <p:sldId id="376" r:id="rId32"/>
    <p:sldId id="341" r:id="rId33"/>
    <p:sldId id="26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CC9BE-A379-4085-BA71-33AABBB14CFA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67C6D-FFD0-4069-8FD9-DEBADDBAA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1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7D9B5-EE37-4BAB-80C0-E7EC18D314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6A47-F2A7-406E-887D-DAE0E45A0A3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6A47-F2A7-406E-887D-DAE0E45A0A3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373350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844171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241910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5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54102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17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70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59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931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4285509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094648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3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15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292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833795"/>
      </p:ext>
    </p:extLst>
  </p:cSld>
  <p:clrMapOvr>
    <a:masterClrMapping/>
  </p:clrMapOvr>
  <p:transition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101214"/>
      </p:ext>
    </p:extLst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616553"/>
      </p:ext>
    </p:extLst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155066"/>
      </p:ext>
    </p:extLst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123781"/>
      </p:ext>
    </p:extLst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689778"/>
      </p:ext>
    </p:extLst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338112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280503"/>
      </p:ext>
    </p:extLst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501361"/>
      </p:ext>
    </p:extLst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49846"/>
      </p:ext>
    </p:extLst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460937"/>
      </p:ext>
    </p:extLst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585494"/>
      </p:ext>
    </p:extLst>
  </p:cSld>
  <p:clrMapOvr>
    <a:masterClrMapping/>
  </p:clrMapOvr>
  <p:transition>
    <p:pull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182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035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7865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554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93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2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30503"/>
      </p:ext>
    </p:extLst>
  </p:cSld>
  <p:clrMapOvr>
    <a:masterClrMapping/>
  </p:clrMapOvr>
  <p:transition>
    <p:pull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015316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045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282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787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6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622687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905631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223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67917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636487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0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15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89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026">
            <a:extLst>
              <a:ext uri="{FF2B5EF4-FFF2-40B4-BE49-F238E27FC236}">
                <a16:creationId xmlns:a16="http://schemas.microsoft.com/office/drawing/2014/main" id="{1D84D787-59A6-4C3B-964A-3074AB6B11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2057400"/>
            <a:ext cx="7543800" cy="2514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96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9EB6BAE-6ADF-4203-8177-940E87BB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38" y="750498"/>
            <a:ext cx="89154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typedef struct {     //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图的定义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VertexType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vexs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[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MAX_VERTEX_NUM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];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                           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存储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顶点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信息的一维数组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AdjMatrix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arcs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存储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弧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信息的邻接矩阵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int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vexnum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arcnum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顶点数，弧数      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GraphKind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kind;   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图的种类标志             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MGraph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061339" y="1047363"/>
            <a:ext cx="856683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对图中每个顶点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的所有邻接点链起来；单链表中每个结点表示一条边</a:t>
            </a:r>
            <a:endParaRPr kumimoji="1" lang="zh-CN" altLang="en-US" sz="2200" b="1" dirty="0">
              <a:solidFill>
                <a:srgbClr val="0A0A0E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881158" y="2643183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238612" y="2357431"/>
            <a:ext cx="4786346" cy="646331"/>
            <a:chOff x="2714612" y="2357430"/>
            <a:chExt cx="4786346" cy="646331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238612" y="3078305"/>
            <a:ext cx="4786346" cy="646331"/>
            <a:chOff x="2714612" y="3078304"/>
            <a:chExt cx="4786346" cy="646331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38612" y="3864123"/>
            <a:ext cx="4786346" cy="646331"/>
            <a:chOff x="2714612" y="3864122"/>
            <a:chExt cx="4786346" cy="646331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238612" y="5357827"/>
            <a:ext cx="4786346" cy="646331"/>
            <a:chOff x="2714612" y="5357826"/>
            <a:chExt cx="4786346" cy="646331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238612" y="4649941"/>
            <a:ext cx="6072230" cy="646331"/>
            <a:chOff x="2714612" y="4649940"/>
            <a:chExt cx="6072230" cy="646331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4" name="Text Box 117">
            <a:extLst>
              <a:ext uri="{FF2B5EF4-FFF2-40B4-BE49-F238E27FC236}">
                <a16:creationId xmlns:a16="http://schemas.microsoft.com/office/drawing/2014/main" id="{939325CA-BDDA-4C07-BDF2-0AF2A82D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59776"/>
            <a:ext cx="7577630" cy="74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二、邻接（链）表存储表示</a:t>
            </a:r>
            <a:endParaRPr lang="zh-CN" altLang="en-US" sz="40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81158" y="357167"/>
            <a:ext cx="8643998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每个单链表上添加一个表头结点（表示顶点信息）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并将所有表头结点构成一个数组，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下标为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的表头结点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b="1" dirty="0">
              <a:solidFill>
                <a:srgbClr val="0A0A0E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863710" y="2428869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810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5810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810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5810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5810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4095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1" name="Text Box 2">
            <a:extLst>
              <a:ext uri="{FF2B5EF4-FFF2-40B4-BE49-F238E27FC236}">
                <a16:creationId xmlns:a16="http://schemas.microsoft.com/office/drawing/2014/main" id="{A41A662F-99CD-41C8-B2D9-C4AC807A0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253" y="5885710"/>
            <a:ext cx="80255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邻接表存储方法是一种</a:t>
            </a:r>
            <a:r>
              <a:rPr kumimoji="1"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顺序分配（定点表）与链式分配（边表）相结合</a:t>
            </a:r>
            <a:r>
              <a:rPr kumimoji="1"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的存储方法。　</a:t>
            </a:r>
            <a:endParaRPr kumimoji="1" lang="zh-CN" altLang="en-US" sz="2200" dirty="0">
              <a:solidFill>
                <a:srgbClr val="0A0A0E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2">
            <a:extLst>
              <a:ext uri="{FF2B5EF4-FFF2-40B4-BE49-F238E27FC236}">
                <a16:creationId xmlns:a16="http://schemas.microsoft.com/office/drawing/2014/main" id="{CE64F91E-3FCE-4620-93E2-A7BAF75E171E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685800"/>
            <a:ext cx="3813176" cy="2971800"/>
            <a:chOff x="3216" y="432"/>
            <a:chExt cx="2402" cy="1872"/>
          </a:xfrm>
        </p:grpSpPr>
        <p:sp>
          <p:nvSpPr>
            <p:cNvPr id="28741" name="Oval 114">
              <a:extLst>
                <a:ext uri="{FF2B5EF4-FFF2-40B4-BE49-F238E27FC236}">
                  <a16:creationId xmlns:a16="http://schemas.microsoft.com/office/drawing/2014/main" id="{1C51EB8B-FD8B-403C-A2F4-EE674D0C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291"/>
              <a:ext cx="287" cy="336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 dirty="0">
                  <a:solidFill>
                    <a:srgbClr val="004C2B"/>
                  </a:solidFill>
                </a:rPr>
                <a:t>D</a:t>
              </a:r>
              <a:endParaRPr lang="en-US" altLang="zh-CN" sz="2400" dirty="0">
                <a:solidFill>
                  <a:srgbClr val="004C2B"/>
                </a:solidFill>
              </a:endParaRPr>
            </a:p>
          </p:txBody>
        </p:sp>
        <p:sp>
          <p:nvSpPr>
            <p:cNvPr id="28742" name="Oval 104">
              <a:extLst>
                <a:ext uri="{FF2B5EF4-FFF2-40B4-BE49-F238E27FC236}">
                  <a16:creationId xmlns:a16="http://schemas.microsoft.com/office/drawing/2014/main" id="{8A50C7F7-7762-49F5-A853-5CF7C18F7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32"/>
              <a:ext cx="312" cy="351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 dirty="0">
                  <a:solidFill>
                    <a:srgbClr val="004C2B"/>
                  </a:solidFill>
                </a:rPr>
                <a:t>B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28743" name="Oval 105">
              <a:extLst>
                <a:ext uri="{FF2B5EF4-FFF2-40B4-BE49-F238E27FC236}">
                  <a16:creationId xmlns:a16="http://schemas.microsoft.com/office/drawing/2014/main" id="{03629CBC-0D9B-4818-9A2E-B6990D7B9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00"/>
              <a:ext cx="287" cy="336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8744" name="Line 106">
              <a:extLst>
                <a:ext uri="{FF2B5EF4-FFF2-40B4-BE49-F238E27FC236}">
                  <a16:creationId xmlns:a16="http://schemas.microsoft.com/office/drawing/2014/main" id="{74BFA38C-8686-4B0E-9699-2986744D0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7" y="720"/>
              <a:ext cx="380" cy="52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5" name="Line 107">
              <a:extLst>
                <a:ext uri="{FF2B5EF4-FFF2-40B4-BE49-F238E27FC236}">
                  <a16:creationId xmlns:a16="http://schemas.microsoft.com/office/drawing/2014/main" id="{BAC3A582-AC51-4A48-9F17-AD03E67BC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720"/>
              <a:ext cx="858" cy="124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6" name="Line 108">
              <a:extLst>
                <a:ext uri="{FF2B5EF4-FFF2-40B4-BE49-F238E27FC236}">
                  <a16:creationId xmlns:a16="http://schemas.microsoft.com/office/drawing/2014/main" id="{DDA28A09-E5B7-4B92-B9BE-CE35903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1290" cy="6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7" name="Line 109">
              <a:extLst>
                <a:ext uri="{FF2B5EF4-FFF2-40B4-BE49-F238E27FC236}">
                  <a16:creationId xmlns:a16="http://schemas.microsoft.com/office/drawing/2014/main" id="{F59A3357-B097-4534-86B5-0F8EA9A30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3" y="768"/>
              <a:ext cx="807" cy="124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8" name="Line 110">
              <a:extLst>
                <a:ext uri="{FF2B5EF4-FFF2-40B4-BE49-F238E27FC236}">
                  <a16:creationId xmlns:a16="http://schemas.microsoft.com/office/drawing/2014/main" id="{A17A9FA6-B9F5-46A5-A036-52E43511A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4" y="768"/>
              <a:ext cx="390" cy="51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9" name="Line 111">
              <a:extLst>
                <a:ext uri="{FF2B5EF4-FFF2-40B4-BE49-F238E27FC236}">
                  <a16:creationId xmlns:a16="http://schemas.microsoft.com/office/drawing/2014/main" id="{60516C2C-B20E-4CA9-8AE1-3A7005E26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1488"/>
              <a:ext cx="1255" cy="6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50" name="Line 112">
              <a:extLst>
                <a:ext uri="{FF2B5EF4-FFF2-40B4-BE49-F238E27FC236}">
                  <a16:creationId xmlns:a16="http://schemas.microsoft.com/office/drawing/2014/main" id="{410864DB-B48E-4824-9D39-D05B8435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3" y="801"/>
              <a:ext cx="4" cy="1167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51" name="Oval 113">
              <a:extLst>
                <a:ext uri="{FF2B5EF4-FFF2-40B4-BE49-F238E27FC236}">
                  <a16:creationId xmlns:a16="http://schemas.microsoft.com/office/drawing/2014/main" id="{4BD72C6C-4752-4B75-AFE1-FD17BDE37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447"/>
              <a:ext cx="287" cy="336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 dirty="0">
                  <a:solidFill>
                    <a:srgbClr val="004C2B"/>
                  </a:solidFill>
                </a:rPr>
                <a:t>C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28752" name="Oval 115">
              <a:extLst>
                <a:ext uri="{FF2B5EF4-FFF2-40B4-BE49-F238E27FC236}">
                  <a16:creationId xmlns:a16="http://schemas.microsoft.com/office/drawing/2014/main" id="{9102A844-DF19-4D55-A20B-10DCEBB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68"/>
              <a:ext cx="287" cy="336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8753" name="Oval 116">
              <a:extLst>
                <a:ext uri="{FF2B5EF4-FFF2-40B4-BE49-F238E27FC236}">
                  <a16:creationId xmlns:a16="http://schemas.microsoft.com/office/drawing/2014/main" id="{34879C1E-74EF-4089-8BCC-4B94785C0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68"/>
              <a:ext cx="287" cy="336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123">
            <a:extLst>
              <a:ext uri="{FF2B5EF4-FFF2-40B4-BE49-F238E27FC236}">
                <a16:creationId xmlns:a16="http://schemas.microsoft.com/office/drawing/2014/main" id="{0ECB35D2-E33A-4FBE-BDCE-A39B00096FB4}"/>
              </a:ext>
            </a:extLst>
          </p:cNvPr>
          <p:cNvGrpSpPr>
            <a:grpSpLocks/>
          </p:cNvGrpSpPr>
          <p:nvPr/>
        </p:nvGrpSpPr>
        <p:grpSpPr bwMode="auto">
          <a:xfrm>
            <a:off x="1657089" y="1862916"/>
            <a:ext cx="5295900" cy="4416425"/>
            <a:chOff x="72" y="1538"/>
            <a:chExt cx="3336" cy="2782"/>
          </a:xfrm>
        </p:grpSpPr>
        <p:sp>
          <p:nvSpPr>
            <p:cNvPr id="28678" name="Text Box 17">
              <a:extLst>
                <a:ext uri="{FF2B5EF4-FFF2-40B4-BE49-F238E27FC236}">
                  <a16:creationId xmlns:a16="http://schemas.microsoft.com/office/drawing/2014/main" id="{ABFC421C-7FD6-4375-BE42-C49E46DAA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538"/>
              <a:ext cx="3120" cy="2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000099"/>
                  </a:solidFill>
                </a:rPr>
                <a:t>    A       </a:t>
              </a:r>
              <a:r>
                <a:rPr lang="en-US" altLang="zh-CN" sz="3600" b="1" dirty="0">
                  <a:solidFill>
                    <a:srgbClr val="000099"/>
                  </a:solidFill>
                </a:rPr>
                <a:t>1       4</a:t>
              </a:r>
              <a:endParaRPr lang="en-US" altLang="zh-CN" sz="4400" b="1" dirty="0">
                <a:solidFill>
                  <a:srgbClr val="000099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0000FF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000099"/>
                  </a:solidFill>
                </a:rPr>
                <a:t>  B       </a:t>
              </a:r>
              <a:r>
                <a:rPr lang="en-US" altLang="zh-CN" sz="3600" b="1" dirty="0">
                  <a:solidFill>
                    <a:srgbClr val="000099"/>
                  </a:solidFill>
                </a:rPr>
                <a:t>0       4        5</a:t>
              </a:r>
              <a:endParaRPr lang="en-US" altLang="zh-CN" sz="4400" b="1" dirty="0">
                <a:solidFill>
                  <a:srgbClr val="000099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0000FF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000099"/>
                  </a:solidFill>
                </a:rPr>
                <a:t>  C       </a:t>
              </a:r>
              <a:r>
                <a:rPr lang="en-US" altLang="zh-CN" sz="3600" b="1" dirty="0">
                  <a:solidFill>
                    <a:srgbClr val="000099"/>
                  </a:solidFill>
                </a:rPr>
                <a:t>3       5</a:t>
              </a:r>
              <a:endParaRPr lang="en-US" altLang="zh-CN" sz="4400" b="1" dirty="0">
                <a:solidFill>
                  <a:srgbClr val="000099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0000FF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000099"/>
                  </a:solidFill>
                </a:rPr>
                <a:t>  D       </a:t>
              </a:r>
              <a:r>
                <a:rPr lang="en-US" altLang="zh-CN" sz="3600" b="1" dirty="0">
                  <a:solidFill>
                    <a:srgbClr val="000099"/>
                  </a:solidFill>
                </a:rPr>
                <a:t>2       5</a:t>
              </a:r>
              <a:endParaRPr lang="en-US" altLang="zh-CN" sz="4400" b="1" dirty="0">
                <a:solidFill>
                  <a:srgbClr val="000099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0000FF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000099"/>
                  </a:solidFill>
                </a:rPr>
                <a:t>  E       </a:t>
              </a:r>
              <a:r>
                <a:rPr lang="en-US" altLang="zh-CN" sz="3600" b="1" dirty="0">
                  <a:solidFill>
                    <a:srgbClr val="000099"/>
                  </a:solidFill>
                </a:rPr>
                <a:t>0       1</a:t>
              </a:r>
              <a:endParaRPr lang="en-US" altLang="zh-CN" sz="4400" b="1" dirty="0">
                <a:solidFill>
                  <a:srgbClr val="000099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0000FF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000099"/>
                  </a:solidFill>
                </a:rPr>
                <a:t>  F       </a:t>
              </a:r>
              <a:r>
                <a:rPr lang="en-US" altLang="zh-CN" sz="3600" b="1" dirty="0">
                  <a:solidFill>
                    <a:srgbClr val="000099"/>
                  </a:solidFill>
                </a:rPr>
                <a:t>1       2        3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28679" name="Rectangle 18">
              <a:extLst>
                <a:ext uri="{FF2B5EF4-FFF2-40B4-BE49-F238E27FC236}">
                  <a16:creationId xmlns:a16="http://schemas.microsoft.com/office/drawing/2014/main" id="{BA293DD9-3880-4946-99D5-EFB6743E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71"/>
              <a:ext cx="624" cy="2544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680" name="Line 19">
              <a:extLst>
                <a:ext uri="{FF2B5EF4-FFF2-40B4-BE49-F238E27FC236}">
                  <a16:creationId xmlns:a16="http://schemas.microsoft.com/office/drawing/2014/main" id="{DF22C15B-6688-499F-AE49-A5351ADA1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55"/>
              <a:ext cx="624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Line 20">
              <a:extLst>
                <a:ext uri="{FF2B5EF4-FFF2-40B4-BE49-F238E27FC236}">
                  <a16:creationId xmlns:a16="http://schemas.microsoft.com/office/drawing/2014/main" id="{D5B2E813-12DB-4BBE-BB76-5297F427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87"/>
              <a:ext cx="624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Line 21">
              <a:extLst>
                <a:ext uri="{FF2B5EF4-FFF2-40B4-BE49-F238E27FC236}">
                  <a16:creationId xmlns:a16="http://schemas.microsoft.com/office/drawing/2014/main" id="{9931BAA7-8C88-4CA4-BF3C-DDBF6525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819"/>
              <a:ext cx="624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Line 22">
              <a:extLst>
                <a:ext uri="{FF2B5EF4-FFF2-40B4-BE49-F238E27FC236}">
                  <a16:creationId xmlns:a16="http://schemas.microsoft.com/office/drawing/2014/main" id="{0ABD1E34-60C4-4DA4-B62A-B1B640928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251"/>
              <a:ext cx="624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Line 23">
              <a:extLst>
                <a:ext uri="{FF2B5EF4-FFF2-40B4-BE49-F238E27FC236}">
                  <a16:creationId xmlns:a16="http://schemas.microsoft.com/office/drawing/2014/main" id="{EBAEF97E-7570-4003-97E0-68AE226D5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683"/>
              <a:ext cx="624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Line 24">
              <a:extLst>
                <a:ext uri="{FF2B5EF4-FFF2-40B4-BE49-F238E27FC236}">
                  <a16:creationId xmlns:a16="http://schemas.microsoft.com/office/drawing/2014/main" id="{F7B98799-0684-4826-9E29-E892C3C31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71"/>
              <a:ext cx="0" cy="25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Rectangle 28">
              <a:extLst>
                <a:ext uri="{FF2B5EF4-FFF2-40B4-BE49-F238E27FC236}">
                  <a16:creationId xmlns:a16="http://schemas.microsoft.com/office/drawing/2014/main" id="{07E572A4-CDC7-45A9-9A73-A54FA467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67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687" name="Line 29">
              <a:extLst>
                <a:ext uri="{FF2B5EF4-FFF2-40B4-BE49-F238E27FC236}">
                  <a16:creationId xmlns:a16="http://schemas.microsoft.com/office/drawing/2014/main" id="{DE216B06-7BC1-4B64-9A43-8B6EA6ABE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67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Line 30">
              <a:extLst>
                <a:ext uri="{FF2B5EF4-FFF2-40B4-BE49-F238E27FC236}">
                  <a16:creationId xmlns:a16="http://schemas.microsoft.com/office/drawing/2014/main" id="{F597DF69-2595-4599-AE6E-678841FBC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11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Rectangle 31">
              <a:extLst>
                <a:ext uri="{FF2B5EF4-FFF2-40B4-BE49-F238E27FC236}">
                  <a16:creationId xmlns:a16="http://schemas.microsoft.com/office/drawing/2014/main" id="{63A489D7-17F7-4C2F-91BD-C8289092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51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690" name="Line 32">
              <a:extLst>
                <a:ext uri="{FF2B5EF4-FFF2-40B4-BE49-F238E27FC236}">
                  <a16:creationId xmlns:a16="http://schemas.microsoft.com/office/drawing/2014/main" id="{D05A55A5-08FF-4D11-9F4A-CAB8D50C2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5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Line 33">
              <a:extLst>
                <a:ext uri="{FF2B5EF4-FFF2-40B4-BE49-F238E27FC236}">
                  <a16:creationId xmlns:a16="http://schemas.microsoft.com/office/drawing/2014/main" id="{4341A814-66F3-4CC6-81F4-04D40DD93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95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Rectangle 34">
              <a:extLst>
                <a:ext uri="{FF2B5EF4-FFF2-40B4-BE49-F238E27FC236}">
                  <a16:creationId xmlns:a16="http://schemas.microsoft.com/office/drawing/2014/main" id="{B3C8408E-4A40-4B70-A07E-9BA619E9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51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693" name="Line 35">
              <a:extLst>
                <a:ext uri="{FF2B5EF4-FFF2-40B4-BE49-F238E27FC236}">
                  <a16:creationId xmlns:a16="http://schemas.microsoft.com/office/drawing/2014/main" id="{C1BCDD3D-A76F-4394-A642-270A6242A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5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4" name="Line 36">
              <a:extLst>
                <a:ext uri="{FF2B5EF4-FFF2-40B4-BE49-F238E27FC236}">
                  <a16:creationId xmlns:a16="http://schemas.microsoft.com/office/drawing/2014/main" id="{160170C6-1F8B-472B-BF3A-C02847EF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95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Rectangle 37">
              <a:extLst>
                <a:ext uri="{FF2B5EF4-FFF2-40B4-BE49-F238E27FC236}">
                  <a16:creationId xmlns:a16="http://schemas.microsoft.com/office/drawing/2014/main" id="{B6AE11E2-93DD-4B5F-ACA9-8669F1415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51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696" name="Line 38">
              <a:extLst>
                <a:ext uri="{FF2B5EF4-FFF2-40B4-BE49-F238E27FC236}">
                  <a16:creationId xmlns:a16="http://schemas.microsoft.com/office/drawing/2014/main" id="{FD30A619-9DA7-44B9-B407-5E79165A4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5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Line 39">
              <a:extLst>
                <a:ext uri="{FF2B5EF4-FFF2-40B4-BE49-F238E27FC236}">
                  <a16:creationId xmlns:a16="http://schemas.microsoft.com/office/drawing/2014/main" id="{02591252-7282-4A08-A925-BF6071AD3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95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Rectangle 40">
              <a:extLst>
                <a:ext uri="{FF2B5EF4-FFF2-40B4-BE49-F238E27FC236}">
                  <a16:creationId xmlns:a16="http://schemas.microsoft.com/office/drawing/2014/main" id="{ED9877FF-2045-45C1-96BE-8AF8D0D0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83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699" name="Line 41">
              <a:extLst>
                <a:ext uri="{FF2B5EF4-FFF2-40B4-BE49-F238E27FC236}">
                  <a16:creationId xmlns:a16="http://schemas.microsoft.com/office/drawing/2014/main" id="{B78E0914-2658-4FF0-A396-F36177F23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83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0" name="Line 42">
              <a:extLst>
                <a:ext uri="{FF2B5EF4-FFF2-40B4-BE49-F238E27FC236}">
                  <a16:creationId xmlns:a16="http://schemas.microsoft.com/office/drawing/2014/main" id="{C773E6B7-C208-49B0-9D61-6527D8C9E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27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Rectangle 43">
              <a:extLst>
                <a:ext uri="{FF2B5EF4-FFF2-40B4-BE49-F238E27FC236}">
                  <a16:creationId xmlns:a16="http://schemas.microsoft.com/office/drawing/2014/main" id="{B244B845-82F9-4125-B43F-23328E367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83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02" name="Line 44">
              <a:extLst>
                <a:ext uri="{FF2B5EF4-FFF2-40B4-BE49-F238E27FC236}">
                  <a16:creationId xmlns:a16="http://schemas.microsoft.com/office/drawing/2014/main" id="{E9F597AC-B825-41B3-9E80-E31949F16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83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Line 45">
              <a:extLst>
                <a:ext uri="{FF2B5EF4-FFF2-40B4-BE49-F238E27FC236}">
                  <a16:creationId xmlns:a16="http://schemas.microsoft.com/office/drawing/2014/main" id="{A6ED6858-15E8-40B5-A410-2ADF5CF9E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27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4" name="Rectangle 46">
              <a:extLst>
                <a:ext uri="{FF2B5EF4-FFF2-40B4-BE49-F238E27FC236}">
                  <a16:creationId xmlns:a16="http://schemas.microsoft.com/office/drawing/2014/main" id="{0ECB908E-C215-47BE-91B7-9E16D5E4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15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05" name="Line 47">
              <a:extLst>
                <a:ext uri="{FF2B5EF4-FFF2-40B4-BE49-F238E27FC236}">
                  <a16:creationId xmlns:a16="http://schemas.microsoft.com/office/drawing/2014/main" id="{5795A6CB-60E4-42B2-A947-4B045AE21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15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6" name="Line 48">
              <a:extLst>
                <a:ext uri="{FF2B5EF4-FFF2-40B4-BE49-F238E27FC236}">
                  <a16:creationId xmlns:a16="http://schemas.microsoft.com/office/drawing/2014/main" id="{79650100-E081-4145-BCA3-8BED73D99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59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7" name="Rectangle 49">
              <a:extLst>
                <a:ext uri="{FF2B5EF4-FFF2-40B4-BE49-F238E27FC236}">
                  <a16:creationId xmlns:a16="http://schemas.microsoft.com/office/drawing/2014/main" id="{0EC0C81D-C509-4F96-BEA7-793B156C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15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08" name="Line 50">
              <a:extLst>
                <a:ext uri="{FF2B5EF4-FFF2-40B4-BE49-F238E27FC236}">
                  <a16:creationId xmlns:a16="http://schemas.microsoft.com/office/drawing/2014/main" id="{E18A341D-A46B-435A-9C65-40F2D8CD0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15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9" name="Line 51">
              <a:extLst>
                <a:ext uri="{FF2B5EF4-FFF2-40B4-BE49-F238E27FC236}">
                  <a16:creationId xmlns:a16="http://schemas.microsoft.com/office/drawing/2014/main" id="{A2D5F033-FB7B-4C83-B718-311777C48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59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0" name="Rectangle 52">
              <a:extLst>
                <a:ext uri="{FF2B5EF4-FFF2-40B4-BE49-F238E27FC236}">
                  <a16:creationId xmlns:a16="http://schemas.microsoft.com/office/drawing/2014/main" id="{AA4CD656-2952-4068-8EDE-8F55D3A5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47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11" name="Line 53">
              <a:extLst>
                <a:ext uri="{FF2B5EF4-FFF2-40B4-BE49-F238E27FC236}">
                  <a16:creationId xmlns:a16="http://schemas.microsoft.com/office/drawing/2014/main" id="{1E356254-CC15-4CE3-86BC-E1BBF13EE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47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2" name="Line 54">
              <a:extLst>
                <a:ext uri="{FF2B5EF4-FFF2-40B4-BE49-F238E27FC236}">
                  <a16:creationId xmlns:a16="http://schemas.microsoft.com/office/drawing/2014/main" id="{2C55D834-C3A1-4335-BAC7-2574763A6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91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3" name="Rectangle 55">
              <a:extLst>
                <a:ext uri="{FF2B5EF4-FFF2-40B4-BE49-F238E27FC236}">
                  <a16:creationId xmlns:a16="http://schemas.microsoft.com/office/drawing/2014/main" id="{2DCA4B0C-FCCE-4B7D-9042-02387196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47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14" name="Line 56">
              <a:extLst>
                <a:ext uri="{FF2B5EF4-FFF2-40B4-BE49-F238E27FC236}">
                  <a16:creationId xmlns:a16="http://schemas.microsoft.com/office/drawing/2014/main" id="{487F5855-038B-4CAE-82A5-AE97DA00C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47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5" name="Line 57">
              <a:extLst>
                <a:ext uri="{FF2B5EF4-FFF2-40B4-BE49-F238E27FC236}">
                  <a16:creationId xmlns:a16="http://schemas.microsoft.com/office/drawing/2014/main" id="{86CDCECB-6F1E-45C0-9604-2BF666A83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91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6" name="Rectangle 64">
              <a:extLst>
                <a:ext uri="{FF2B5EF4-FFF2-40B4-BE49-F238E27FC236}">
                  <a16:creationId xmlns:a16="http://schemas.microsoft.com/office/drawing/2014/main" id="{6185F4E2-66C6-4EA2-821F-46681A3A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67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17" name="Line 65">
              <a:extLst>
                <a:ext uri="{FF2B5EF4-FFF2-40B4-BE49-F238E27FC236}">
                  <a16:creationId xmlns:a16="http://schemas.microsoft.com/office/drawing/2014/main" id="{6ACE2010-F41C-46D2-A97E-01BB677F6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667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8" name="Line 66">
              <a:extLst>
                <a:ext uri="{FF2B5EF4-FFF2-40B4-BE49-F238E27FC236}">
                  <a16:creationId xmlns:a16="http://schemas.microsoft.com/office/drawing/2014/main" id="{4133FF43-1531-4B0B-A854-7192D0FCB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11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19" name="Rectangle 67">
              <a:extLst>
                <a:ext uri="{FF2B5EF4-FFF2-40B4-BE49-F238E27FC236}">
                  <a16:creationId xmlns:a16="http://schemas.microsoft.com/office/drawing/2014/main" id="{32CE24A3-9F23-4608-B063-56212943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79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20" name="Line 68">
              <a:extLst>
                <a:ext uri="{FF2B5EF4-FFF2-40B4-BE49-F238E27FC236}">
                  <a16:creationId xmlns:a16="http://schemas.microsoft.com/office/drawing/2014/main" id="{1A08CF94-68F9-46EA-9D61-5C84321CD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79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1" name="Line 69">
              <a:extLst>
                <a:ext uri="{FF2B5EF4-FFF2-40B4-BE49-F238E27FC236}">
                  <a16:creationId xmlns:a16="http://schemas.microsoft.com/office/drawing/2014/main" id="{FC20F2FB-E858-4D34-A3D0-26578EAAC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23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2" name="Rectangle 73">
              <a:extLst>
                <a:ext uri="{FF2B5EF4-FFF2-40B4-BE49-F238E27FC236}">
                  <a16:creationId xmlns:a16="http://schemas.microsoft.com/office/drawing/2014/main" id="{903B69A2-F531-4D08-B092-596A46AA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779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23" name="Line 74">
              <a:extLst>
                <a:ext uri="{FF2B5EF4-FFF2-40B4-BE49-F238E27FC236}">
                  <a16:creationId xmlns:a16="http://schemas.microsoft.com/office/drawing/2014/main" id="{E9C184A3-5E8B-4FDE-85FE-0A90DF253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779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4" name="Line 75">
              <a:extLst>
                <a:ext uri="{FF2B5EF4-FFF2-40B4-BE49-F238E27FC236}">
                  <a16:creationId xmlns:a16="http://schemas.microsoft.com/office/drawing/2014/main" id="{425F7400-CE85-40FC-800D-0C90BD46B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923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5" name="Rectangle 76">
              <a:extLst>
                <a:ext uri="{FF2B5EF4-FFF2-40B4-BE49-F238E27FC236}">
                  <a16:creationId xmlns:a16="http://schemas.microsoft.com/office/drawing/2014/main" id="{50CE8713-9EB4-4CA0-B88D-A6B0D9A7E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79"/>
              <a:ext cx="384" cy="288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8726" name="Line 77">
              <a:extLst>
                <a:ext uri="{FF2B5EF4-FFF2-40B4-BE49-F238E27FC236}">
                  <a16:creationId xmlns:a16="http://schemas.microsoft.com/office/drawing/2014/main" id="{6356D8E9-C776-4209-93E9-9886A7C16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79"/>
              <a:ext cx="0" cy="288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7" name="Line 78">
              <a:extLst>
                <a:ext uri="{FF2B5EF4-FFF2-40B4-BE49-F238E27FC236}">
                  <a16:creationId xmlns:a16="http://schemas.microsoft.com/office/drawing/2014/main" id="{4619D81F-72C9-4B8A-8DB4-A97A743C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923"/>
              <a:ext cx="38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8" name="Line 79">
              <a:extLst>
                <a:ext uri="{FF2B5EF4-FFF2-40B4-BE49-F238E27FC236}">
                  <a16:creationId xmlns:a16="http://schemas.microsoft.com/office/drawing/2014/main" id="{23204A38-D8E5-4FE5-B643-D29671A1B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8" y="1763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9" name="Line 80">
              <a:extLst>
                <a:ext uri="{FF2B5EF4-FFF2-40B4-BE49-F238E27FC236}">
                  <a16:creationId xmlns:a16="http://schemas.microsoft.com/office/drawing/2014/main" id="{DCAB6A8C-FCFD-42C1-88C0-332EE6A84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1763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0" name="Line 81">
              <a:extLst>
                <a:ext uri="{FF2B5EF4-FFF2-40B4-BE49-F238E27FC236}">
                  <a16:creationId xmlns:a16="http://schemas.microsoft.com/office/drawing/2014/main" id="{18F2B51A-7DB8-459D-A837-C55083CD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" y="2579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1" name="Line 82">
              <a:extLst>
                <a:ext uri="{FF2B5EF4-FFF2-40B4-BE49-F238E27FC236}">
                  <a16:creationId xmlns:a16="http://schemas.microsoft.com/office/drawing/2014/main" id="{14D7C6AC-6243-4DD6-BE3E-DC42B9D74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2579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2" name="Line 83">
              <a:extLst>
                <a:ext uri="{FF2B5EF4-FFF2-40B4-BE49-F238E27FC236}">
                  <a16:creationId xmlns:a16="http://schemas.microsoft.com/office/drawing/2014/main" id="{A7574131-EA8F-4D6A-A795-7983066A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6" y="2963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3" name="Line 84">
              <a:extLst>
                <a:ext uri="{FF2B5EF4-FFF2-40B4-BE49-F238E27FC236}">
                  <a16:creationId xmlns:a16="http://schemas.microsoft.com/office/drawing/2014/main" id="{5CE360FE-ACF3-4D27-BBF9-34963892C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2963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4" name="Line 85">
              <a:extLst>
                <a:ext uri="{FF2B5EF4-FFF2-40B4-BE49-F238E27FC236}">
                  <a16:creationId xmlns:a16="http://schemas.microsoft.com/office/drawing/2014/main" id="{A63FF9C3-8A3F-4C77-9ED4-D9838BFE0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2" y="2147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5" name="Line 86">
              <a:extLst>
                <a:ext uri="{FF2B5EF4-FFF2-40B4-BE49-F238E27FC236}">
                  <a16:creationId xmlns:a16="http://schemas.microsoft.com/office/drawing/2014/main" id="{DB7B8ECB-B86B-4926-8374-D441FD931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0" y="2147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6" name="Line 87">
              <a:extLst>
                <a:ext uri="{FF2B5EF4-FFF2-40B4-BE49-F238E27FC236}">
                  <a16:creationId xmlns:a16="http://schemas.microsoft.com/office/drawing/2014/main" id="{ABCE7822-8D7D-40B5-967C-2DCE8736E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8" y="3395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7" name="Line 88">
              <a:extLst>
                <a:ext uri="{FF2B5EF4-FFF2-40B4-BE49-F238E27FC236}">
                  <a16:creationId xmlns:a16="http://schemas.microsoft.com/office/drawing/2014/main" id="{FE063EE1-2B11-4416-A512-E17567B92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395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8" name="Line 89">
              <a:extLst>
                <a:ext uri="{FF2B5EF4-FFF2-40B4-BE49-F238E27FC236}">
                  <a16:creationId xmlns:a16="http://schemas.microsoft.com/office/drawing/2014/main" id="{C0D61FDA-CA27-4804-B714-AB484D4BF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8" y="3827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9" name="Line 90">
              <a:extLst>
                <a:ext uri="{FF2B5EF4-FFF2-40B4-BE49-F238E27FC236}">
                  <a16:creationId xmlns:a16="http://schemas.microsoft.com/office/drawing/2014/main" id="{3C80242C-3E09-4D3C-BC19-BC0D392AD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3827"/>
              <a:ext cx="48" cy="14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0" name="Text Box 119">
              <a:extLst>
                <a:ext uri="{FF2B5EF4-FFF2-40B4-BE49-F238E27FC236}">
                  <a16:creationId xmlns:a16="http://schemas.microsoft.com/office/drawing/2014/main" id="{4BA79AAB-5B99-4EAC-9579-33B0DEC8F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1584"/>
              <a:ext cx="504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800000"/>
                  </a:solidFill>
                </a:rPr>
                <a:t>0 1 2 3 4 5</a:t>
              </a:r>
            </a:p>
          </p:txBody>
        </p:sp>
      </p:grpSp>
      <p:sp>
        <p:nvSpPr>
          <p:cNvPr id="28677" name="TextBox 80">
            <a:extLst>
              <a:ext uri="{FF2B5EF4-FFF2-40B4-BE49-F238E27FC236}">
                <a16:creationId xmlns:a16="http://schemas.microsoft.com/office/drawing/2014/main" id="{B8DA4C4D-9877-472E-B3AE-E045FFE3E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5" y="5734051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对比树的“孩子链表存储结构”</a:t>
            </a:r>
          </a:p>
        </p:txBody>
      </p:sp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5" name="Text Box 61">
            <a:extLst>
              <a:ext uri="{FF2B5EF4-FFF2-40B4-BE49-F238E27FC236}">
                <a16:creationId xmlns:a16="http://schemas.microsoft.com/office/drawing/2014/main" id="{19FDAFE2-B31E-42A6-AD96-7C646FAA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854" y="349296"/>
            <a:ext cx="3130550" cy="604781"/>
          </a:xfrm>
          <a:prstGeom prst="rect">
            <a:avLst/>
          </a:prstGeom>
          <a:noFill/>
          <a:ln w="12700" cap="sq">
            <a:solidFill>
              <a:srgbClr val="BEC1FE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有向图的邻接表</a:t>
            </a:r>
          </a:p>
        </p:txBody>
      </p:sp>
      <p:grpSp>
        <p:nvGrpSpPr>
          <p:cNvPr id="2" name="Group 81">
            <a:extLst>
              <a:ext uri="{FF2B5EF4-FFF2-40B4-BE49-F238E27FC236}">
                <a16:creationId xmlns:a16="http://schemas.microsoft.com/office/drawing/2014/main" id="{7B9DDA5B-1C63-479E-A51A-A3DB59FE4972}"/>
              </a:ext>
            </a:extLst>
          </p:cNvPr>
          <p:cNvGrpSpPr>
            <a:grpSpLocks/>
          </p:cNvGrpSpPr>
          <p:nvPr/>
        </p:nvGrpSpPr>
        <p:grpSpPr bwMode="auto">
          <a:xfrm>
            <a:off x="6754584" y="1451430"/>
            <a:ext cx="4229100" cy="4114800"/>
            <a:chOff x="2760" y="1536"/>
            <a:chExt cx="2664" cy="2592"/>
          </a:xfrm>
        </p:grpSpPr>
        <p:sp>
          <p:nvSpPr>
            <p:cNvPr id="29714" name="Text Box 17">
              <a:extLst>
                <a:ext uri="{FF2B5EF4-FFF2-40B4-BE49-F238E27FC236}">
                  <a16:creationId xmlns:a16="http://schemas.microsoft.com/office/drawing/2014/main" id="{78D99941-E2AD-407D-B793-51AE303A0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1632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</a:rPr>
                <a:t>1        4</a:t>
              </a:r>
              <a:endParaRPr lang="en-US" altLang="zh-CN" sz="2400">
                <a:solidFill>
                  <a:srgbClr val="000099"/>
                </a:solidFill>
              </a:endParaRPr>
            </a:p>
          </p:txBody>
        </p:sp>
        <p:sp>
          <p:nvSpPr>
            <p:cNvPr id="29715" name="Rectangle 18">
              <a:extLst>
                <a:ext uri="{FF2B5EF4-FFF2-40B4-BE49-F238E27FC236}">
                  <a16:creationId xmlns:a16="http://schemas.microsoft.com/office/drawing/2014/main" id="{67A9CACE-FAA8-4DD7-8490-6B4DD96B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68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16" name="Line 19">
              <a:extLst>
                <a:ext uri="{FF2B5EF4-FFF2-40B4-BE49-F238E27FC236}">
                  <a16:creationId xmlns:a16="http://schemas.microsoft.com/office/drawing/2014/main" id="{A24A5188-3E03-4C95-853E-E44F01EE8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168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Line 20">
              <a:extLst>
                <a:ext uri="{FF2B5EF4-FFF2-40B4-BE49-F238E27FC236}">
                  <a16:creationId xmlns:a16="http://schemas.microsoft.com/office/drawing/2014/main" id="{BF245236-913F-4062-8F23-96F452C11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182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Rectangle 21">
              <a:extLst>
                <a:ext uri="{FF2B5EF4-FFF2-40B4-BE49-F238E27FC236}">
                  <a16:creationId xmlns:a16="http://schemas.microsoft.com/office/drawing/2014/main" id="{C6D3357A-449A-4435-8DEC-D2F35473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168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19" name="Line 22">
              <a:extLst>
                <a:ext uri="{FF2B5EF4-FFF2-40B4-BE49-F238E27FC236}">
                  <a16:creationId xmlns:a16="http://schemas.microsoft.com/office/drawing/2014/main" id="{0998B63C-3D96-4675-B742-304CB1026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2" y="168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0" name="Line 23">
              <a:extLst>
                <a:ext uri="{FF2B5EF4-FFF2-40B4-BE49-F238E27FC236}">
                  <a16:creationId xmlns:a16="http://schemas.microsoft.com/office/drawing/2014/main" id="{2A2B1B6B-7AF3-4E5D-9E39-3721D06DB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2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Text Box 24">
              <a:extLst>
                <a:ext uri="{FF2B5EF4-FFF2-40B4-BE49-F238E27FC236}">
                  <a16:creationId xmlns:a16="http://schemas.microsoft.com/office/drawing/2014/main" id="{BB776EB4-8C45-4FD3-9EC2-8036A0923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1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22" name="Text Box 25">
              <a:extLst>
                <a:ext uri="{FF2B5EF4-FFF2-40B4-BE49-F238E27FC236}">
                  <a16:creationId xmlns:a16="http://schemas.microsoft.com/office/drawing/2014/main" id="{022A0560-8BC8-4165-B4DA-594404E51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59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</a:rPr>
                <a:t>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23" name="Text Box 26">
              <a:extLst>
                <a:ext uri="{FF2B5EF4-FFF2-40B4-BE49-F238E27FC236}">
                  <a16:creationId xmlns:a16="http://schemas.microsoft.com/office/drawing/2014/main" id="{4E9A28A2-67C7-4988-B6FB-DDEC9125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3072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</a:rPr>
                <a:t>0        1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24" name="Text Box 27">
              <a:extLst>
                <a:ext uri="{FF2B5EF4-FFF2-40B4-BE49-F238E27FC236}">
                  <a16:creationId xmlns:a16="http://schemas.microsoft.com/office/drawing/2014/main" id="{64F54CF6-E50F-43B6-BF56-065513FED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355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25" name="Rectangle 28">
              <a:extLst>
                <a:ext uri="{FF2B5EF4-FFF2-40B4-BE49-F238E27FC236}">
                  <a16:creationId xmlns:a16="http://schemas.microsoft.com/office/drawing/2014/main" id="{F33F0964-8C28-429D-8999-4EDBE7B6A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16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26" name="Line 29">
              <a:extLst>
                <a:ext uri="{FF2B5EF4-FFF2-40B4-BE49-F238E27FC236}">
                  <a16:creationId xmlns:a16="http://schemas.microsoft.com/office/drawing/2014/main" id="{71FE05DA-9162-4B23-AA02-5A23FCEB6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16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Line 30">
              <a:extLst>
                <a:ext uri="{FF2B5EF4-FFF2-40B4-BE49-F238E27FC236}">
                  <a16:creationId xmlns:a16="http://schemas.microsoft.com/office/drawing/2014/main" id="{3CE2E0EC-3A1D-45CC-A173-727C212BF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230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Rectangle 31">
              <a:extLst>
                <a:ext uri="{FF2B5EF4-FFF2-40B4-BE49-F238E27FC236}">
                  <a16:creationId xmlns:a16="http://schemas.microsoft.com/office/drawing/2014/main" id="{63A4F3DA-F86B-4233-92C0-49623F23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64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29" name="Line 32">
              <a:extLst>
                <a:ext uri="{FF2B5EF4-FFF2-40B4-BE49-F238E27FC236}">
                  <a16:creationId xmlns:a16="http://schemas.microsoft.com/office/drawing/2014/main" id="{A6323C56-0815-4206-AC7F-D1BD3E3E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64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Line 33">
              <a:extLst>
                <a:ext uri="{FF2B5EF4-FFF2-40B4-BE49-F238E27FC236}">
                  <a16:creationId xmlns:a16="http://schemas.microsoft.com/office/drawing/2014/main" id="{EA540AD0-2A8E-4156-ABFC-88BED3723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278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1" name="Rectangle 34">
              <a:extLst>
                <a:ext uri="{FF2B5EF4-FFF2-40B4-BE49-F238E27FC236}">
                  <a16:creationId xmlns:a16="http://schemas.microsoft.com/office/drawing/2014/main" id="{30B4E508-045A-43F3-B014-624EC714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2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32" name="Line 35">
              <a:extLst>
                <a:ext uri="{FF2B5EF4-FFF2-40B4-BE49-F238E27FC236}">
                  <a16:creationId xmlns:a16="http://schemas.microsoft.com/office/drawing/2014/main" id="{1C438B4E-0F8D-4250-A555-906511AE2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312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3" name="Line 36">
              <a:extLst>
                <a:ext uri="{FF2B5EF4-FFF2-40B4-BE49-F238E27FC236}">
                  <a16:creationId xmlns:a16="http://schemas.microsoft.com/office/drawing/2014/main" id="{76A622B2-E578-40E1-9E6B-2DB1E6239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326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4" name="Rectangle 37">
              <a:extLst>
                <a:ext uri="{FF2B5EF4-FFF2-40B4-BE49-F238E27FC236}">
                  <a16:creationId xmlns:a16="http://schemas.microsoft.com/office/drawing/2014/main" id="{4C68F634-E1B4-4E24-852E-B9DF33CBE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60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35" name="Line 38">
              <a:extLst>
                <a:ext uri="{FF2B5EF4-FFF2-40B4-BE49-F238E27FC236}">
                  <a16:creationId xmlns:a16="http://schemas.microsoft.com/office/drawing/2014/main" id="{CD91883B-00FA-467A-A410-CECDE2D0B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36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6" name="Line 39">
              <a:extLst>
                <a:ext uri="{FF2B5EF4-FFF2-40B4-BE49-F238E27FC236}">
                  <a16:creationId xmlns:a16="http://schemas.microsoft.com/office/drawing/2014/main" id="{E328772F-471C-4C16-8B76-A4416B5CA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374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7" name="Rectangle 40">
              <a:extLst>
                <a:ext uri="{FF2B5EF4-FFF2-40B4-BE49-F238E27FC236}">
                  <a16:creationId xmlns:a16="http://schemas.microsoft.com/office/drawing/2014/main" id="{755AECA8-BF43-4D7C-BCC0-CB8437729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3120"/>
              <a:ext cx="528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9738" name="Line 41">
              <a:extLst>
                <a:ext uri="{FF2B5EF4-FFF2-40B4-BE49-F238E27FC236}">
                  <a16:creationId xmlns:a16="http://schemas.microsoft.com/office/drawing/2014/main" id="{75040CE3-F673-4682-8871-D69D903ED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2" y="312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9" name="Line 42">
              <a:extLst>
                <a:ext uri="{FF2B5EF4-FFF2-40B4-BE49-F238E27FC236}">
                  <a16:creationId xmlns:a16="http://schemas.microsoft.com/office/drawing/2014/main" id="{4E0748AB-92DF-469E-BC26-308CC595C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26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0" name="Text Box 54">
              <a:extLst>
                <a:ext uri="{FF2B5EF4-FFF2-40B4-BE49-F238E27FC236}">
                  <a16:creationId xmlns:a16="http://schemas.microsoft.com/office/drawing/2014/main" id="{9853DCFD-8C2A-471B-9340-71BA47EF9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584"/>
              <a:ext cx="504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0000FF"/>
                  </a:solidFill>
                </a:rPr>
                <a:t>0  1  2  3  4</a:t>
              </a:r>
              <a:endParaRPr lang="en-US" altLang="zh-CN" sz="4000">
                <a:solidFill>
                  <a:srgbClr val="333333"/>
                </a:solidFill>
              </a:endParaRPr>
            </a:p>
          </p:txBody>
        </p:sp>
        <p:sp>
          <p:nvSpPr>
            <p:cNvPr id="29741" name="Text Box 55">
              <a:extLst>
                <a:ext uri="{FF2B5EF4-FFF2-40B4-BE49-F238E27FC236}">
                  <a16:creationId xmlns:a16="http://schemas.microsoft.com/office/drawing/2014/main" id="{4B6B30C4-536E-4CD6-B949-40296D235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536"/>
              <a:ext cx="708" cy="2480"/>
            </a:xfrm>
            <a:prstGeom prst="rect">
              <a:avLst/>
            </a:prstGeom>
            <a:solidFill>
              <a:srgbClr val="A7E2FF">
                <a:alpha val="50195"/>
              </a:srgbClr>
            </a:solidFill>
            <a:ln w="34925" cap="sq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4000" dirty="0">
                  <a:solidFill>
                    <a:srgbClr val="000099"/>
                  </a:solidFill>
                </a:rPr>
                <a:t>A</a:t>
              </a: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dirty="0">
                  <a:solidFill>
                    <a:srgbClr val="000099"/>
                  </a:solidFill>
                </a:rPr>
                <a:t> B</a:t>
              </a: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dirty="0">
                  <a:solidFill>
                    <a:srgbClr val="000099"/>
                  </a:solidFill>
                </a:rPr>
                <a:t> C</a:t>
              </a: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dirty="0">
                  <a:solidFill>
                    <a:srgbClr val="000099"/>
                  </a:solidFill>
                </a:rPr>
                <a:t> D</a:t>
              </a: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dirty="0">
                  <a:solidFill>
                    <a:srgbClr val="000099"/>
                  </a:solidFill>
                </a:rPr>
                <a:t> E</a:t>
              </a:r>
              <a:endParaRPr lang="en-US" altLang="zh-CN" sz="4000" dirty="0">
                <a:solidFill>
                  <a:srgbClr val="333333"/>
                </a:solidFill>
              </a:endParaRPr>
            </a:p>
          </p:txBody>
        </p:sp>
        <p:sp>
          <p:nvSpPr>
            <p:cNvPr id="29742" name="Line 56">
              <a:extLst>
                <a:ext uri="{FF2B5EF4-FFF2-40B4-BE49-F238E27FC236}">
                  <a16:creationId xmlns:a16="http://schemas.microsoft.com/office/drawing/2014/main" id="{EC9AF77F-15D9-45DD-90CA-61250BE1A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" y="1536"/>
              <a:ext cx="0" cy="249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3" name="Line 57">
              <a:extLst>
                <a:ext uri="{FF2B5EF4-FFF2-40B4-BE49-F238E27FC236}">
                  <a16:creationId xmlns:a16="http://schemas.microsoft.com/office/drawing/2014/main" id="{CBF9F9D7-4896-4D7B-998E-0E91E85E9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2064"/>
              <a:ext cx="722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4" name="Line 58">
              <a:extLst>
                <a:ext uri="{FF2B5EF4-FFF2-40B4-BE49-F238E27FC236}">
                  <a16:creationId xmlns:a16="http://schemas.microsoft.com/office/drawing/2014/main" id="{2E952BE8-98E2-481D-82B7-E47D4C6D5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2544"/>
              <a:ext cx="722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5" name="Line 59">
              <a:extLst>
                <a:ext uri="{FF2B5EF4-FFF2-40B4-BE49-F238E27FC236}">
                  <a16:creationId xmlns:a16="http://schemas.microsoft.com/office/drawing/2014/main" id="{74B347E2-7284-4711-B239-59FC64DB0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" y="3024"/>
              <a:ext cx="722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6" name="Line 60">
              <a:extLst>
                <a:ext uri="{FF2B5EF4-FFF2-40B4-BE49-F238E27FC236}">
                  <a16:creationId xmlns:a16="http://schemas.microsoft.com/office/drawing/2014/main" id="{977A81E1-E93C-499C-9C72-7C3CF85EE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3504"/>
              <a:ext cx="722" cy="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7" name="Text Box 62">
              <a:extLst>
                <a:ext uri="{FF2B5EF4-FFF2-40B4-BE49-F238E27FC236}">
                  <a16:creationId xmlns:a16="http://schemas.microsoft.com/office/drawing/2014/main" id="{58C6484F-144C-4658-85A0-395B4F920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" y="158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48" name="Text Box 63">
              <a:extLst>
                <a:ext uri="{FF2B5EF4-FFF2-40B4-BE49-F238E27FC236}">
                  <a16:creationId xmlns:a16="http://schemas.microsoft.com/office/drawing/2014/main" id="{19DB30BF-3FF8-4C45-9D6C-C2ECAADB4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209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49" name="Text Box 64">
              <a:extLst>
                <a:ext uri="{FF2B5EF4-FFF2-40B4-BE49-F238E27FC236}">
                  <a16:creationId xmlns:a16="http://schemas.microsoft.com/office/drawing/2014/main" id="{ED33A6F4-12FE-4654-B012-18314B114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254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50" name="Text Box 65">
              <a:extLst>
                <a:ext uri="{FF2B5EF4-FFF2-40B4-BE49-F238E27FC236}">
                  <a16:creationId xmlns:a16="http://schemas.microsoft.com/office/drawing/2014/main" id="{13833EA3-40D8-482A-87BA-AF99E2256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4" y="302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51" name="Text Box 66">
              <a:extLst>
                <a:ext uri="{FF2B5EF4-FFF2-40B4-BE49-F238E27FC236}">
                  <a16:creationId xmlns:a16="http://schemas.microsoft.com/office/drawing/2014/main" id="{10BA18C8-08EC-4BCB-8EC6-1A58DCC6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50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80">
            <a:extLst>
              <a:ext uri="{FF2B5EF4-FFF2-40B4-BE49-F238E27FC236}">
                <a16:creationId xmlns:a16="http://schemas.microsoft.com/office/drawing/2014/main" id="{D82E47AE-E633-42A4-BBF9-DD34DA3D56E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447800"/>
            <a:ext cx="3505200" cy="2362200"/>
            <a:chOff x="240" y="912"/>
            <a:chExt cx="2208" cy="1488"/>
          </a:xfrm>
        </p:grpSpPr>
        <p:sp>
          <p:nvSpPr>
            <p:cNvPr id="29702" name="Line 67">
              <a:extLst>
                <a:ext uri="{FF2B5EF4-FFF2-40B4-BE49-F238E27FC236}">
                  <a16:creationId xmlns:a16="http://schemas.microsoft.com/office/drawing/2014/main" id="{5ED16131-2666-4068-89E2-773CCA4F9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56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Line 68">
              <a:extLst>
                <a:ext uri="{FF2B5EF4-FFF2-40B4-BE49-F238E27FC236}">
                  <a16:creationId xmlns:a16="http://schemas.microsoft.com/office/drawing/2014/main" id="{3950E82C-9D09-4AAE-9CFF-5517AC5B8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Line 69">
              <a:extLst>
                <a:ext uri="{FF2B5EF4-FFF2-40B4-BE49-F238E27FC236}">
                  <a16:creationId xmlns:a16="http://schemas.microsoft.com/office/drawing/2014/main" id="{192DEAAB-67ED-4971-83A9-87BC1759C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08"/>
              <a:ext cx="576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Line 70">
              <a:extLst>
                <a:ext uri="{FF2B5EF4-FFF2-40B4-BE49-F238E27FC236}">
                  <a16:creationId xmlns:a16="http://schemas.microsoft.com/office/drawing/2014/main" id="{44664932-092E-4133-B1EF-AA50886E2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1200"/>
              <a:ext cx="336" cy="86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Line 71">
              <a:extLst>
                <a:ext uri="{FF2B5EF4-FFF2-40B4-BE49-F238E27FC236}">
                  <a16:creationId xmlns:a16="http://schemas.microsoft.com/office/drawing/2014/main" id="{677EE9B5-F055-46DD-A26D-252B552E8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056"/>
              <a:ext cx="76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Line 72">
              <a:extLst>
                <a:ext uri="{FF2B5EF4-FFF2-40B4-BE49-F238E27FC236}">
                  <a16:creationId xmlns:a16="http://schemas.microsoft.com/office/drawing/2014/main" id="{66CD5384-AA46-48D4-97DF-C4E16A168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1104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8" name="Line 73">
              <a:extLst>
                <a:ext uri="{FF2B5EF4-FFF2-40B4-BE49-F238E27FC236}">
                  <a16:creationId xmlns:a16="http://schemas.microsoft.com/office/drawing/2014/main" id="{51CE1C29-1C6B-4684-A0C4-4892671EE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632"/>
              <a:ext cx="124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Oval 74">
              <a:extLst>
                <a:ext uri="{FF2B5EF4-FFF2-40B4-BE49-F238E27FC236}">
                  <a16:creationId xmlns:a16="http://schemas.microsoft.com/office/drawing/2014/main" id="{49345EBE-C9FF-4965-8D08-2A49D272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12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10" name="Oval 75">
              <a:extLst>
                <a:ext uri="{FF2B5EF4-FFF2-40B4-BE49-F238E27FC236}">
                  <a16:creationId xmlns:a16="http://schemas.microsoft.com/office/drawing/2014/main" id="{92E806B9-8955-4CC8-9F18-6C626A74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88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11" name="Oval 76">
              <a:extLst>
                <a:ext uri="{FF2B5EF4-FFF2-40B4-BE49-F238E27FC236}">
                  <a16:creationId xmlns:a16="http://schemas.microsoft.com/office/drawing/2014/main" id="{1C7E9D85-E2FF-4F73-91BC-4AF4ED38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88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12" name="Oval 77">
              <a:extLst>
                <a:ext uri="{FF2B5EF4-FFF2-40B4-BE49-F238E27FC236}">
                  <a16:creationId xmlns:a16="http://schemas.microsoft.com/office/drawing/2014/main" id="{02E07728-B0C9-4225-B9C3-AD88E3092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064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9713" name="Oval 78">
              <a:extLst>
                <a:ext uri="{FF2B5EF4-FFF2-40B4-BE49-F238E27FC236}">
                  <a16:creationId xmlns:a16="http://schemas.microsoft.com/office/drawing/2014/main" id="{F2E53EC9-5E74-4EC1-BD8F-CBB41590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64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dirty="0">
                  <a:solidFill>
                    <a:srgbClr val="333333"/>
                  </a:solidFill>
                </a:rPr>
                <a:t>D</a:t>
              </a:r>
            </a:p>
          </p:txBody>
        </p:sp>
      </p:grpSp>
      <p:sp>
        <p:nvSpPr>
          <p:cNvPr id="57423" name="Rectangle 79">
            <a:extLst>
              <a:ext uri="{FF2B5EF4-FFF2-40B4-BE49-F238E27FC236}">
                <a16:creationId xmlns:a16="http://schemas.microsoft.com/office/drawing/2014/main" id="{FBCF851A-FB9E-4831-B3F7-C186F133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79" y="4858657"/>
            <a:ext cx="4388078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容易找以指定顶点为尾的弧，但不易找到以该顶点为头的弧；</a:t>
            </a:r>
            <a:endParaRPr lang="en-US" altLang="zh-CN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求出度容易，但求入度需遍历。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AB8265B0-352F-4E05-B060-A2A768CDFAD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52400"/>
            <a:ext cx="3505200" cy="2286000"/>
            <a:chOff x="3360" y="96"/>
            <a:chExt cx="2208" cy="1440"/>
          </a:xfrm>
        </p:grpSpPr>
        <p:sp>
          <p:nvSpPr>
            <p:cNvPr id="30759" name="Line 2">
              <a:extLst>
                <a:ext uri="{FF2B5EF4-FFF2-40B4-BE49-F238E27FC236}">
                  <a16:creationId xmlns:a16="http://schemas.microsoft.com/office/drawing/2014/main" id="{E9DABF4E-BEB2-47D8-B9FB-54E6DBAEC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40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Line 3">
              <a:extLst>
                <a:ext uri="{FF2B5EF4-FFF2-40B4-BE49-F238E27FC236}">
                  <a16:creationId xmlns:a16="http://schemas.microsoft.com/office/drawing/2014/main" id="{DEE5F1DC-5BDE-49AA-BEF4-98B81E1B6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60"/>
              <a:ext cx="288" cy="37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Line 4">
              <a:extLst>
                <a:ext uri="{FF2B5EF4-FFF2-40B4-BE49-F238E27FC236}">
                  <a16:creationId xmlns:a16="http://schemas.microsoft.com/office/drawing/2014/main" id="{1959C68B-7F11-4565-8B38-CA60E178F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576" cy="1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Line 5">
              <a:extLst>
                <a:ext uri="{FF2B5EF4-FFF2-40B4-BE49-F238E27FC236}">
                  <a16:creationId xmlns:a16="http://schemas.microsoft.com/office/drawing/2014/main" id="{5483875E-915B-442B-A17B-6357BD3F2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4" y="384"/>
              <a:ext cx="374" cy="877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Line 6">
              <a:extLst>
                <a:ext uri="{FF2B5EF4-FFF2-40B4-BE49-F238E27FC236}">
                  <a16:creationId xmlns:a16="http://schemas.microsoft.com/office/drawing/2014/main" id="{C25CAB78-6052-415E-8133-CA824876C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0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4" name="Line 7">
              <a:extLst>
                <a:ext uri="{FF2B5EF4-FFF2-40B4-BE49-F238E27FC236}">
                  <a16:creationId xmlns:a16="http://schemas.microsoft.com/office/drawing/2014/main" id="{083240C4-55D0-409C-9171-ABACFBE3B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" y="816"/>
              <a:ext cx="1152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Line 8">
              <a:extLst>
                <a:ext uri="{FF2B5EF4-FFF2-40B4-BE49-F238E27FC236}">
                  <a16:creationId xmlns:a16="http://schemas.microsoft.com/office/drawing/2014/main" id="{C08E5999-0CB7-46E1-AF4F-3B22BDF5C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816"/>
              <a:ext cx="124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Oval 9">
              <a:extLst>
                <a:ext uri="{FF2B5EF4-FFF2-40B4-BE49-F238E27FC236}">
                  <a16:creationId xmlns:a16="http://schemas.microsoft.com/office/drawing/2014/main" id="{B99374F6-354F-40BD-867E-182251918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6"/>
              <a:ext cx="288" cy="288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67" name="Oval 10">
              <a:extLst>
                <a:ext uri="{FF2B5EF4-FFF2-40B4-BE49-F238E27FC236}">
                  <a16:creationId xmlns:a16="http://schemas.microsoft.com/office/drawing/2014/main" id="{E9C00D6D-AC8D-4FE7-8D94-0F27A655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672"/>
              <a:ext cx="288" cy="288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68" name="Oval 11">
              <a:extLst>
                <a:ext uri="{FF2B5EF4-FFF2-40B4-BE49-F238E27FC236}">
                  <a16:creationId xmlns:a16="http://schemas.microsoft.com/office/drawing/2014/main" id="{3EF3F93E-3D80-439C-9FC2-C0C0548F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672"/>
              <a:ext cx="288" cy="288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69" name="Oval 12">
              <a:extLst>
                <a:ext uri="{FF2B5EF4-FFF2-40B4-BE49-F238E27FC236}">
                  <a16:creationId xmlns:a16="http://schemas.microsoft.com/office/drawing/2014/main" id="{9D6F9DE4-5B4B-4EAA-8203-467E84A7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48"/>
              <a:ext cx="288" cy="288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70" name="Oval 13">
              <a:extLst>
                <a:ext uri="{FF2B5EF4-FFF2-40B4-BE49-F238E27FC236}">
                  <a16:creationId xmlns:a16="http://schemas.microsoft.com/office/drawing/2014/main" id="{2F5293D8-B050-4A7B-AC6B-069FFA98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48"/>
              <a:ext cx="288" cy="288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66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sp>
        <p:nvSpPr>
          <p:cNvPr id="93198" name="Text Box 14">
            <a:extLst>
              <a:ext uri="{FF2B5EF4-FFF2-40B4-BE49-F238E27FC236}">
                <a16:creationId xmlns:a16="http://schemas.microsoft.com/office/drawing/2014/main" id="{53097B42-00B8-4AC0-93BB-C2368D0F3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763" y="533400"/>
            <a:ext cx="3633758" cy="6047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有向图的逆邻接表</a:t>
            </a:r>
          </a:p>
        </p:txBody>
      </p:sp>
      <p:sp>
        <p:nvSpPr>
          <p:cNvPr id="93229" name="Rectangle 45">
            <a:extLst>
              <a:ext uri="{FF2B5EF4-FFF2-40B4-BE49-F238E27FC236}">
                <a16:creationId xmlns:a16="http://schemas.microsoft.com/office/drawing/2014/main" id="{928A877B-CD51-4A7F-BB9D-F7A89C06D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96" y="3166720"/>
            <a:ext cx="4038600" cy="24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在有向图的逆邻接表中，对每个顶点，链接的是指向该顶点的弧；</a:t>
            </a:r>
            <a:endParaRPr lang="en-US" altLang="zh-CN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容易找以指定顶点为头的弧；</a:t>
            </a:r>
            <a:endParaRPr lang="en-US" altLang="zh-CN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容易求指定顶点的入度。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8F72A35D-59DD-4DEB-9BE4-885251CA10BF}"/>
              </a:ext>
            </a:extLst>
          </p:cNvPr>
          <p:cNvGrpSpPr>
            <a:grpSpLocks/>
          </p:cNvGrpSpPr>
          <p:nvPr/>
        </p:nvGrpSpPr>
        <p:grpSpPr bwMode="auto">
          <a:xfrm>
            <a:off x="6794954" y="2806700"/>
            <a:ext cx="4130675" cy="3746500"/>
            <a:chOff x="2822" y="1768"/>
            <a:chExt cx="2602" cy="2360"/>
          </a:xfrm>
        </p:grpSpPr>
        <p:sp>
          <p:nvSpPr>
            <p:cNvPr id="30726" name="Text Box 15">
              <a:extLst>
                <a:ext uri="{FF2B5EF4-FFF2-40B4-BE49-F238E27FC236}">
                  <a16:creationId xmlns:a16="http://schemas.microsoft.com/office/drawing/2014/main" id="{A3426F41-633F-4047-91FC-6050579D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768"/>
              <a:ext cx="708" cy="236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3175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4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A    </a:t>
              </a:r>
            </a:p>
            <a:p>
              <a:pPr fontAlgn="base">
                <a:spcBef>
                  <a:spcPct val="4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B    </a:t>
              </a:r>
            </a:p>
            <a:p>
              <a:pPr fontAlgn="base">
                <a:spcBef>
                  <a:spcPct val="4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C    </a:t>
              </a:r>
            </a:p>
            <a:p>
              <a:pPr fontAlgn="base">
                <a:spcBef>
                  <a:spcPct val="4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D    </a:t>
              </a:r>
            </a:p>
            <a:p>
              <a:pPr fontAlgn="base">
                <a:spcBef>
                  <a:spcPct val="4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E    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27" name="Line 16">
              <a:extLst>
                <a:ext uri="{FF2B5EF4-FFF2-40B4-BE49-F238E27FC236}">
                  <a16:creationId xmlns:a16="http://schemas.microsoft.com/office/drawing/2014/main" id="{330FF23F-1C93-4A3A-B414-574E9845C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00"/>
              <a:ext cx="720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Line 17">
              <a:extLst>
                <a:ext uri="{FF2B5EF4-FFF2-40B4-BE49-F238E27FC236}">
                  <a16:creationId xmlns:a16="http://schemas.microsoft.com/office/drawing/2014/main" id="{5DCEF0F3-B806-4051-92D3-DCC6E8222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0"/>
              <a:ext cx="720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Line 18">
              <a:extLst>
                <a:ext uri="{FF2B5EF4-FFF2-40B4-BE49-F238E27FC236}">
                  <a16:creationId xmlns:a16="http://schemas.microsoft.com/office/drawing/2014/main" id="{DA6168E2-9555-4372-AE23-93EBA347D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0"/>
              <a:ext cx="720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Line 19">
              <a:extLst>
                <a:ext uri="{FF2B5EF4-FFF2-40B4-BE49-F238E27FC236}">
                  <a16:creationId xmlns:a16="http://schemas.microsoft.com/office/drawing/2014/main" id="{2C0669CB-C503-41DC-8B22-284F883F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40"/>
              <a:ext cx="720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Line 20">
              <a:extLst>
                <a:ext uri="{FF2B5EF4-FFF2-40B4-BE49-F238E27FC236}">
                  <a16:creationId xmlns:a16="http://schemas.microsoft.com/office/drawing/2014/main" id="{F8903F20-1691-4D6B-B48D-5D5033580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68"/>
              <a:ext cx="0" cy="23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Text Box 21">
              <a:extLst>
                <a:ext uri="{FF2B5EF4-FFF2-40B4-BE49-F238E27FC236}">
                  <a16:creationId xmlns:a16="http://schemas.microsoft.com/office/drawing/2014/main" id="{FE69DC65-19A0-49E0-B98B-5BBF073F1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2241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33" name="Line 22">
              <a:extLst>
                <a:ext uri="{FF2B5EF4-FFF2-40B4-BE49-F238E27FC236}">
                  <a16:creationId xmlns:a16="http://schemas.microsoft.com/office/drawing/2014/main" id="{A2AE5FD3-03FD-4DD6-BDF5-F0164D1E7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248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Line 23">
              <a:extLst>
                <a:ext uri="{FF2B5EF4-FFF2-40B4-BE49-F238E27FC236}">
                  <a16:creationId xmlns:a16="http://schemas.microsoft.com/office/drawing/2014/main" id="{99A957B7-7916-4FDA-A7D5-6A569AF7B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0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Text Box 24">
              <a:extLst>
                <a:ext uri="{FF2B5EF4-FFF2-40B4-BE49-F238E27FC236}">
                  <a16:creationId xmlns:a16="http://schemas.microsoft.com/office/drawing/2014/main" id="{A2F1A76B-5922-4EFF-9202-E617EFEF8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248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0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36" name="Line 25">
              <a:extLst>
                <a:ext uri="{FF2B5EF4-FFF2-40B4-BE49-F238E27FC236}">
                  <a16:creationId xmlns:a16="http://schemas.microsoft.com/office/drawing/2014/main" id="{E727C05D-8C2B-45E7-93C6-F44726AC5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2255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Line 26">
              <a:extLst>
                <a:ext uri="{FF2B5EF4-FFF2-40B4-BE49-F238E27FC236}">
                  <a16:creationId xmlns:a16="http://schemas.microsoft.com/office/drawing/2014/main" id="{3BE599BF-8B74-49BA-94E5-C2EB21C5A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47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Text Box 27">
              <a:extLst>
                <a:ext uri="{FF2B5EF4-FFF2-40B4-BE49-F238E27FC236}">
                  <a16:creationId xmlns:a16="http://schemas.microsoft.com/office/drawing/2014/main" id="{94189836-6943-430E-BA8F-838516A26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1768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39" name="Line 28">
              <a:extLst>
                <a:ext uri="{FF2B5EF4-FFF2-40B4-BE49-F238E27FC236}">
                  <a16:creationId xmlns:a16="http://schemas.microsoft.com/office/drawing/2014/main" id="{BE7B9F33-6E22-4F52-8249-E81A8C0C1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75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Line 29">
              <a:extLst>
                <a:ext uri="{FF2B5EF4-FFF2-40B4-BE49-F238E27FC236}">
                  <a16:creationId xmlns:a16="http://schemas.microsoft.com/office/drawing/2014/main" id="{709E8A40-BB54-440A-A0B5-9487C8B2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67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Text Box 30">
              <a:extLst>
                <a:ext uri="{FF2B5EF4-FFF2-40B4-BE49-F238E27FC236}">
                  <a16:creationId xmlns:a16="http://schemas.microsoft.com/office/drawing/2014/main" id="{322D7977-6D12-4CA1-8620-171F803F0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721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4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42" name="Line 31">
              <a:extLst>
                <a:ext uri="{FF2B5EF4-FFF2-40B4-BE49-F238E27FC236}">
                  <a16:creationId xmlns:a16="http://schemas.microsoft.com/office/drawing/2014/main" id="{2C417D84-54BB-44D5-B048-67E305936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2728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Line 32">
              <a:extLst>
                <a:ext uri="{FF2B5EF4-FFF2-40B4-BE49-F238E27FC236}">
                  <a16:creationId xmlns:a16="http://schemas.microsoft.com/office/drawing/2014/main" id="{153CB973-2953-4F5D-9D44-1FF2D4852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20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Text Box 33">
              <a:extLst>
                <a:ext uri="{FF2B5EF4-FFF2-40B4-BE49-F238E27FC236}">
                  <a16:creationId xmlns:a16="http://schemas.microsoft.com/office/drawing/2014/main" id="{928EBE01-08CB-4429-9C0A-C1281F3AB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3201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45" name="Line 34">
              <a:extLst>
                <a:ext uri="{FF2B5EF4-FFF2-40B4-BE49-F238E27FC236}">
                  <a16:creationId xmlns:a16="http://schemas.microsoft.com/office/drawing/2014/main" id="{B072016D-F378-4CAF-A1FF-FA2857EFD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208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Line 35">
              <a:extLst>
                <a:ext uri="{FF2B5EF4-FFF2-40B4-BE49-F238E27FC236}">
                  <a16:creationId xmlns:a16="http://schemas.microsoft.com/office/drawing/2014/main" id="{E93F205A-3137-4C8B-8190-6F7027AD8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00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Text Box 36">
              <a:extLst>
                <a:ext uri="{FF2B5EF4-FFF2-40B4-BE49-F238E27FC236}">
                  <a16:creationId xmlns:a16="http://schemas.microsoft.com/office/drawing/2014/main" id="{FB0C3A8B-63FD-4DE4-BF71-F81F0145A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3688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0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48" name="Line 37">
              <a:extLst>
                <a:ext uri="{FF2B5EF4-FFF2-40B4-BE49-F238E27FC236}">
                  <a16:creationId xmlns:a16="http://schemas.microsoft.com/office/drawing/2014/main" id="{120EC779-BBE2-4EC7-864C-EF8D3626E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695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9" name="Line 38">
              <a:extLst>
                <a:ext uri="{FF2B5EF4-FFF2-40B4-BE49-F238E27FC236}">
                  <a16:creationId xmlns:a16="http://schemas.microsoft.com/office/drawing/2014/main" id="{4E36454F-9DC6-4216-9162-03C0EE69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887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0" name="Rectangle 39">
              <a:extLst>
                <a:ext uri="{FF2B5EF4-FFF2-40B4-BE49-F238E27FC236}">
                  <a16:creationId xmlns:a16="http://schemas.microsoft.com/office/drawing/2014/main" id="{EA8092EB-49DE-4C50-86EF-144CA350C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68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30751" name="Rectangle 40">
              <a:extLst>
                <a:ext uri="{FF2B5EF4-FFF2-40B4-BE49-F238E27FC236}">
                  <a16:creationId xmlns:a16="http://schemas.microsoft.com/office/drawing/2014/main" id="{DBB39204-93C7-40AF-816E-9EF0D8672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248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30752" name="Rectangle 41">
              <a:extLst>
                <a:ext uri="{FF2B5EF4-FFF2-40B4-BE49-F238E27FC236}">
                  <a16:creationId xmlns:a16="http://schemas.microsoft.com/office/drawing/2014/main" id="{2C0A5B41-D8A9-45EB-964B-89C9D0A5E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2728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30753" name="Rectangle 42">
              <a:extLst>
                <a:ext uri="{FF2B5EF4-FFF2-40B4-BE49-F238E27FC236}">
                  <a16:creationId xmlns:a16="http://schemas.microsoft.com/office/drawing/2014/main" id="{047CA764-B550-4A6D-AD65-7D276020F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208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30754" name="Rectangle 43">
              <a:extLst>
                <a:ext uri="{FF2B5EF4-FFF2-40B4-BE49-F238E27FC236}">
                  <a16:creationId xmlns:a16="http://schemas.microsoft.com/office/drawing/2014/main" id="{F78225E5-D0BC-4054-BCD6-951A28D8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688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30755" name="Text Box 44">
              <a:extLst>
                <a:ext uri="{FF2B5EF4-FFF2-40B4-BE49-F238E27FC236}">
                  <a16:creationId xmlns:a16="http://schemas.microsoft.com/office/drawing/2014/main" id="{16DF65AE-DD4D-42C5-94C1-03BA028C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780"/>
              <a:ext cx="246" cy="2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500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0</a:t>
              </a:r>
            </a:p>
            <a:p>
              <a:pPr fontAlgn="base">
                <a:spcBef>
                  <a:spcPct val="5500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  <a:p>
              <a:pPr fontAlgn="base">
                <a:spcBef>
                  <a:spcPct val="5500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  <a:p>
              <a:pPr fontAlgn="base">
                <a:spcBef>
                  <a:spcPct val="5500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</a:p>
            <a:p>
              <a:pPr fontAlgn="base">
                <a:spcBef>
                  <a:spcPct val="5500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0756" name="Text Box 48">
              <a:extLst>
                <a:ext uri="{FF2B5EF4-FFF2-40B4-BE49-F238E27FC236}">
                  <a16:creationId xmlns:a16="http://schemas.microsoft.com/office/drawing/2014/main" id="{71865EF9-6992-43F0-9A14-7549ED75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36"/>
              <a:ext cx="538" cy="330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54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800" b="1">
                  <a:solidFill>
                    <a:srgbClr val="000099"/>
                  </a:solidFill>
                </a:rPr>
                <a:t>1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0757" name="Line 49">
              <a:extLst>
                <a:ext uri="{FF2B5EF4-FFF2-40B4-BE49-F238E27FC236}">
                  <a16:creationId xmlns:a16="http://schemas.microsoft.com/office/drawing/2014/main" id="{2A2BC74F-48A5-41E2-8BD1-C873FFC1D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743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Line 50">
              <a:extLst>
                <a:ext uri="{FF2B5EF4-FFF2-40B4-BE49-F238E27FC236}">
                  <a16:creationId xmlns:a16="http://schemas.microsoft.com/office/drawing/2014/main" id="{5242C972-90C1-48EB-ACDD-1DE4E8D3F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2928"/>
              <a:ext cx="384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328866" y="447921"/>
            <a:ext cx="4338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662" y="1479413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邻接表表示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不唯一</a:t>
            </a:r>
            <a:r>
              <a:rPr kumimoji="1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4100" y="4551247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809852" y="2193793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167306" y="2193792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baseline="-25000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095604" y="4994697"/>
            <a:ext cx="3711596" cy="930159"/>
            <a:chOff x="1571604" y="4572008"/>
            <a:chExt cx="3711596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37115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邻接表的存储空间为</a:t>
              </a:r>
              <a:r>
                <a:rPr kumimoji="1"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kumimoji="1" lang="en-US" altLang="zh-CN" sz="2200" b="1" i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n+e</a:t>
              </a:r>
              <a:r>
                <a:rPr kumimoji="1"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4B185F7F-7833-43E5-B486-829D5295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668" y="2609822"/>
            <a:ext cx="10101532" cy="348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typedef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struct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ArcNode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r>
              <a:rPr lang="en-US" altLang="zh-CN" sz="3600" b="1" dirty="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333333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单链表的结点</a:t>
            </a:r>
            <a:endParaRPr lang="en-US" altLang="zh-CN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int                        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adjvex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;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该弧所指向的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顶点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的位置</a:t>
            </a:r>
            <a:endParaRPr lang="zh-CN" altLang="en-US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struct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ArcNode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 *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nextarc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;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指向下一条弧的指针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InfoType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          *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info;   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该弧相关信息的指针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ArcNode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180871E-125C-446E-BDF5-E9816FAAE858}"/>
              </a:ext>
            </a:extLst>
          </p:cNvPr>
          <p:cNvGrpSpPr>
            <a:grpSpLocks/>
          </p:cNvGrpSpPr>
          <p:nvPr/>
        </p:nvGrpSpPr>
        <p:grpSpPr bwMode="auto">
          <a:xfrm>
            <a:off x="3800476" y="1629016"/>
            <a:ext cx="4200525" cy="669925"/>
            <a:chOff x="2874" y="490"/>
            <a:chExt cx="2646" cy="422"/>
          </a:xfrm>
        </p:grpSpPr>
        <p:sp>
          <p:nvSpPr>
            <p:cNvPr id="31749" name="Rectangle 6">
              <a:extLst>
                <a:ext uri="{FF2B5EF4-FFF2-40B4-BE49-F238E27FC236}">
                  <a16:creationId xmlns:a16="http://schemas.microsoft.com/office/drawing/2014/main" id="{89720A5D-CF53-4A85-B7E5-3D6F8677D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90"/>
              <a:ext cx="2646" cy="422"/>
            </a:xfrm>
            <a:prstGeom prst="rect">
              <a:avLst/>
            </a:prstGeom>
            <a:solidFill>
              <a:srgbClr val="BEC1FE">
                <a:alpha val="50195"/>
              </a:srgbClr>
            </a:solidFill>
            <a:ln w="28575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  <a:ea typeface="楷体_GB2312" pitchFamily="49" charset="-122"/>
                </a:rPr>
                <a:t>adjvex   nextarc   info</a:t>
              </a:r>
            </a:p>
          </p:txBody>
        </p:sp>
        <p:sp>
          <p:nvSpPr>
            <p:cNvPr id="31750" name="Line 7">
              <a:extLst>
                <a:ext uri="{FF2B5EF4-FFF2-40B4-BE49-F238E27FC236}">
                  <a16:creationId xmlns:a16="http://schemas.microsoft.com/office/drawing/2014/main" id="{2A6DFB8E-08E7-42A8-A12C-7B5033269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2" y="510"/>
              <a:ext cx="0" cy="38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Line 8">
              <a:extLst>
                <a:ext uri="{FF2B5EF4-FFF2-40B4-BE49-F238E27FC236}">
                  <a16:creationId xmlns:a16="http://schemas.microsoft.com/office/drawing/2014/main" id="{530A325C-92D7-46BF-AD88-06CD70EB1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" y="510"/>
              <a:ext cx="0" cy="384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9" name="Comment 11">
            <a:extLst>
              <a:ext uri="{FF2B5EF4-FFF2-40B4-BE49-F238E27FC236}">
                <a16:creationId xmlns:a16="http://schemas.microsoft.com/office/drawing/2014/main" id="{095FB6E5-A476-40A5-9636-4E4B3DA0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182" y="465924"/>
            <a:ext cx="2971888" cy="584775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弧的结点结构</a:t>
            </a:r>
            <a:endParaRPr lang="zh-CN" altLang="en-US" dirty="0">
              <a:solidFill>
                <a:srgbClr val="8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B5B0756-320C-4E38-8DE7-7A768880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265" y="2145827"/>
            <a:ext cx="8114529" cy="322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typedef struct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VNode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VertexType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data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顶点信息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ArcNode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firstarc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指向第一条依附该顶点的弧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Vnode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VNode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AdjList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[MAX_VERTEX_NUM];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7779256-A0B0-49DF-8048-9804D5AAD545}"/>
              </a:ext>
            </a:extLst>
          </p:cNvPr>
          <p:cNvGrpSpPr>
            <a:grpSpLocks/>
          </p:cNvGrpSpPr>
          <p:nvPr/>
        </p:nvGrpSpPr>
        <p:grpSpPr bwMode="auto">
          <a:xfrm>
            <a:off x="6454325" y="1053072"/>
            <a:ext cx="2727325" cy="669925"/>
            <a:chOff x="3370" y="508"/>
            <a:chExt cx="1718" cy="422"/>
          </a:xfrm>
        </p:grpSpPr>
        <p:sp>
          <p:nvSpPr>
            <p:cNvPr id="32774" name="Rectangle 4">
              <a:extLst>
                <a:ext uri="{FF2B5EF4-FFF2-40B4-BE49-F238E27FC236}">
                  <a16:creationId xmlns:a16="http://schemas.microsoft.com/office/drawing/2014/main" id="{6A8269FF-90DA-4C7A-A25B-2552A6F5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508"/>
              <a:ext cx="1718" cy="42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000099"/>
                  </a:solidFill>
                  <a:ea typeface="楷体_GB2312" pitchFamily="49" charset="-122"/>
                </a:rPr>
                <a:t> data   firstarc</a:t>
              </a:r>
            </a:p>
          </p:txBody>
        </p:sp>
        <p:sp>
          <p:nvSpPr>
            <p:cNvPr id="32775" name="Line 5">
              <a:extLst>
                <a:ext uri="{FF2B5EF4-FFF2-40B4-BE49-F238E27FC236}">
                  <a16:creationId xmlns:a16="http://schemas.microsoft.com/office/drawing/2014/main" id="{4FE0DB55-83C1-44DA-8E7A-67C63E9FD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" y="524"/>
              <a:ext cx="10" cy="383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238" name="Comment 6">
            <a:extLst>
              <a:ext uri="{FF2B5EF4-FFF2-40B4-BE49-F238E27FC236}">
                <a16:creationId xmlns:a16="http://schemas.microsoft.com/office/drawing/2014/main" id="{302A2A4B-5790-4863-BF39-66795CF2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580" y="432364"/>
            <a:ext cx="3517060" cy="584775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顶点的结点结构</a:t>
            </a:r>
          </a:p>
        </p:txBody>
      </p:sp>
      <p:sp>
        <p:nvSpPr>
          <p:cNvPr id="32773" name="TextBox 6">
            <a:extLst>
              <a:ext uri="{FF2B5EF4-FFF2-40B4-BE49-F238E27FC236}">
                <a16:creationId xmlns:a16="http://schemas.microsoft.com/office/drawing/2014/main" id="{E90D89B1-A086-4514-B5B9-4C138EE50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49950"/>
            <a:ext cx="6481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AdjList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是存储结点信息的一维数组类型</a:t>
            </a:r>
            <a:endParaRPr lang="zh-CN" altLang="en-US" sz="2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DFB1D50-9FE6-41DE-94B3-0D3B9819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4000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typedef struct {</a:t>
            </a:r>
            <a:r>
              <a:rPr lang="en-US" altLang="zh-CN" sz="4000" b="1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endParaRPr lang="en-US" altLang="zh-CN" sz="4000" b="1" dirty="0">
              <a:solidFill>
                <a:srgbClr val="800000"/>
              </a:solidFill>
              <a:ea typeface="楷体_GB2312" pitchFamily="49" charset="-122"/>
            </a:endParaRPr>
          </a:p>
          <a:p>
            <a:pPr fontAlgn="base">
              <a:spcBef>
                <a:spcPct val="4000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333333"/>
                </a:solidFill>
                <a:ea typeface="楷体_GB2312" pitchFamily="49" charset="-122"/>
              </a:rPr>
              <a:t>     </a:t>
            </a:r>
            <a:r>
              <a:rPr lang="en-US" altLang="zh-CN" sz="4000" dirty="0" err="1">
                <a:solidFill>
                  <a:srgbClr val="000099"/>
                </a:solidFill>
                <a:ea typeface="楷体_GB2312" pitchFamily="49" charset="-122"/>
              </a:rPr>
              <a:t>AdjList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4000" dirty="0">
                <a:solidFill>
                  <a:srgbClr val="FF0000"/>
                </a:solidFill>
                <a:ea typeface="楷体_GB2312" pitchFamily="49" charset="-122"/>
              </a:rPr>
              <a:t>vertices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;   //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顶点一维数组</a:t>
            </a:r>
            <a:endParaRPr lang="en-US" altLang="zh-CN" sz="36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spcBef>
                <a:spcPct val="4000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int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          </a:t>
            </a:r>
            <a:r>
              <a:rPr lang="en-US" altLang="zh-CN" sz="4000" dirty="0" err="1">
                <a:solidFill>
                  <a:srgbClr val="000099"/>
                </a:solidFill>
                <a:ea typeface="楷体_GB2312" pitchFamily="49" charset="-122"/>
              </a:rPr>
              <a:t>vexnum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4000" dirty="0" err="1">
                <a:solidFill>
                  <a:srgbClr val="000099"/>
                </a:solidFill>
                <a:ea typeface="楷体_GB2312" pitchFamily="49" charset="-122"/>
              </a:rPr>
              <a:t>arcnum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; </a:t>
            </a:r>
          </a:p>
          <a:p>
            <a:pPr fontAlgn="base">
              <a:spcBef>
                <a:spcPct val="4000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int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          kind;        // 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图的种类标志</a:t>
            </a:r>
            <a:endParaRPr lang="zh-CN" altLang="en-US" sz="40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spcBef>
                <a:spcPct val="40000"/>
              </a:spcBef>
              <a:spcAft>
                <a:spcPct val="0"/>
              </a:spcAft>
              <a:buClrTx/>
              <a:buNone/>
            </a:pPr>
            <a:r>
              <a:rPr lang="zh-CN" altLang="en-US" sz="4000" b="1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4000" dirty="0" err="1">
                <a:solidFill>
                  <a:srgbClr val="000099"/>
                </a:solidFill>
                <a:ea typeface="楷体_GB2312" pitchFamily="49" charset="-122"/>
              </a:rPr>
              <a:t>ALGraph</a:t>
            </a:r>
            <a:r>
              <a:rPr lang="en-US" altLang="zh-CN" sz="40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AF762E5-16DA-4310-97FA-1377E9A1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378" y="653781"/>
            <a:ext cx="5144357" cy="707886"/>
          </a:xfrm>
          <a:prstGeom prst="rect">
            <a:avLst/>
          </a:prstGeom>
          <a:solidFill>
            <a:srgbClr val="FFCC99">
              <a:alpha val="50195"/>
            </a:srgbClr>
          </a:solidFill>
          <a:ln w="12700" cap="sq">
            <a:solidFill>
              <a:srgbClr val="FFCC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b="1" dirty="0">
                <a:solidFill>
                  <a:srgbClr val="800000"/>
                </a:solidFill>
                <a:ea typeface="楷体_GB2312" pitchFamily="49" charset="-122"/>
              </a:rPr>
              <a:t>图的结构定义</a:t>
            </a:r>
            <a:r>
              <a:rPr lang="en-US" altLang="zh-CN" sz="4000" dirty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zh-CN" altLang="en-US" sz="4000" dirty="0">
                <a:solidFill>
                  <a:srgbClr val="800000"/>
                </a:solidFill>
                <a:ea typeface="楷体_GB2312" pitchFamily="49" charset="-122"/>
              </a:rPr>
              <a:t>邻接表</a:t>
            </a:r>
            <a:r>
              <a:rPr lang="en-US" altLang="zh-CN" sz="4000" dirty="0">
                <a:solidFill>
                  <a:srgbClr val="800000"/>
                </a:solidFill>
                <a:ea typeface="楷体_GB2312" pitchFamily="49" charset="-122"/>
              </a:rPr>
              <a:t>)</a:t>
            </a:r>
            <a:endParaRPr lang="en-US" altLang="zh-CN" sz="4000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6573860" y="2972153"/>
            <a:ext cx="2951164" cy="62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2973411" y="1603729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图的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7005660" y="1748191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4918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4989536" y="1603729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901973" y="4244848"/>
            <a:ext cx="6405929" cy="144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图的存储结构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00100" lvl="1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结构复杂，无法用物理位置表示逻辑关系；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00100" lvl="1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多重链表比较直观，但是实际应用并不合适。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3172AD-FDDA-44AA-B287-01558B314681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3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EBFA29A3-3386-5357-A1AC-E69F88F8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99" y="241655"/>
            <a:ext cx="403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7.2 </a:t>
            </a:r>
            <a:r>
              <a:rPr lang="zh-CN" altLang="en-US" sz="36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1">
            <a:extLst>
              <a:ext uri="{FF2B5EF4-FFF2-40B4-BE49-F238E27FC236}">
                <a16:creationId xmlns:a16="http://schemas.microsoft.com/office/drawing/2014/main" id="{75F4DA7D-BED7-4746-9694-84149E30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88913"/>
            <a:ext cx="8066087" cy="6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void </a:t>
            </a:r>
            <a:r>
              <a:rPr lang="en-US" altLang="zh-CN" sz="1600" dirty="0" err="1">
                <a:solidFill>
                  <a:srgbClr val="333333"/>
                </a:solidFill>
              </a:rPr>
              <a:t>CreateUDN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ALGraph</a:t>
            </a:r>
            <a:r>
              <a:rPr lang="en-US" altLang="zh-CN" sz="1600" dirty="0">
                <a:solidFill>
                  <a:srgbClr val="333333"/>
                </a:solidFill>
              </a:rPr>
              <a:t> &amp;G)   //</a:t>
            </a:r>
            <a:r>
              <a:rPr lang="zh-CN" altLang="en-US" sz="1600" dirty="0">
                <a:solidFill>
                  <a:srgbClr val="333333"/>
                </a:solidFill>
              </a:rPr>
              <a:t>事先</a:t>
            </a:r>
            <a:r>
              <a:rPr lang="zh-CN" altLang="en-US" sz="1600" dirty="0">
                <a:solidFill>
                  <a:srgbClr val="FF0000"/>
                </a:solidFill>
              </a:rPr>
              <a:t>已经确定</a:t>
            </a:r>
            <a:r>
              <a:rPr lang="zh-CN" altLang="en-US" sz="1600" dirty="0">
                <a:solidFill>
                  <a:srgbClr val="333333"/>
                </a:solidFill>
              </a:rPr>
              <a:t>每个顶点在顶点数组中的位置</a:t>
            </a:r>
            <a:r>
              <a:rPr lang="en-US" altLang="zh-CN" sz="1600" dirty="0">
                <a:solidFill>
                  <a:srgbClr val="333333"/>
                </a:solidFill>
              </a:rPr>
              <a:t>/</a:t>
            </a:r>
            <a:r>
              <a:rPr lang="zh-CN" altLang="en-US" sz="1600" dirty="0">
                <a:solidFill>
                  <a:srgbClr val="333333"/>
                </a:solidFill>
              </a:rPr>
              <a:t>序号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 *e;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for(int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 = 0;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 &lt; </a:t>
            </a:r>
            <a:r>
              <a:rPr lang="en-US" altLang="zh-CN" sz="1600" dirty="0" err="1">
                <a:solidFill>
                  <a:srgbClr val="333333"/>
                </a:solidFill>
              </a:rPr>
              <a:t>G.numvertex</a:t>
            </a:r>
            <a:r>
              <a:rPr lang="en-US" altLang="zh-CN" sz="1600" dirty="0">
                <a:solidFill>
                  <a:srgbClr val="333333"/>
                </a:solidFill>
              </a:rPr>
              <a:t>;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++)    //</a:t>
            </a:r>
            <a:r>
              <a:rPr lang="zh-CN" altLang="en-US" sz="1600" dirty="0">
                <a:solidFill>
                  <a:srgbClr val="FF0000"/>
                </a:solidFill>
              </a:rPr>
              <a:t>建立顶点表（数组）</a:t>
            </a:r>
            <a:r>
              <a:rPr lang="zh-CN" altLang="en-US" sz="1600" dirty="0">
                <a:solidFill>
                  <a:srgbClr val="333333"/>
                </a:solidFill>
              </a:rPr>
              <a:t>；复杂度</a:t>
            </a:r>
            <a:r>
              <a:rPr lang="en-US" altLang="zh-CN" sz="1600" dirty="0">
                <a:solidFill>
                  <a:srgbClr val="333333"/>
                </a:solidFill>
              </a:rPr>
              <a:t>O</a:t>
            </a:r>
            <a:r>
              <a:rPr lang="zh-CN" altLang="en-US" sz="1600" dirty="0">
                <a:solidFill>
                  <a:srgbClr val="333333"/>
                </a:solidFill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</a:rPr>
              <a:t>n</a:t>
            </a:r>
            <a:r>
              <a:rPr lang="zh-CN" altLang="en-US" sz="1600" dirty="0">
                <a:solidFill>
                  <a:srgbClr val="333333"/>
                </a:solidFill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</a:t>
            </a:r>
            <a:r>
              <a:rPr lang="en-US" altLang="zh-CN" sz="1600" dirty="0">
                <a:solidFill>
                  <a:srgbClr val="333333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scanf</a:t>
            </a:r>
            <a:r>
              <a:rPr lang="en-US" altLang="zh-CN" sz="1600" dirty="0">
                <a:solidFill>
                  <a:srgbClr val="333333"/>
                </a:solidFill>
              </a:rPr>
              <a:t>(&amp;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].data);   //</a:t>
            </a:r>
            <a:r>
              <a:rPr lang="zh-CN" altLang="en-US" sz="1600" dirty="0">
                <a:solidFill>
                  <a:srgbClr val="333333"/>
                </a:solidFill>
              </a:rPr>
              <a:t>输入顶点信息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 = NULL;   //</a:t>
            </a:r>
            <a:r>
              <a:rPr lang="zh-CN" altLang="en-US" sz="1600" dirty="0">
                <a:solidFill>
                  <a:srgbClr val="333333"/>
                </a:solidFill>
              </a:rPr>
              <a:t>将表边指针置为空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</a:t>
            </a:r>
            <a:r>
              <a:rPr lang="en-US" altLang="zh-CN" sz="1600" dirty="0">
                <a:solidFill>
                  <a:srgbClr val="333333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for(int k = 0; k &lt; </a:t>
            </a:r>
            <a:r>
              <a:rPr lang="en-US" altLang="zh-CN" sz="1600" dirty="0" err="1">
                <a:solidFill>
                  <a:srgbClr val="333333"/>
                </a:solidFill>
              </a:rPr>
              <a:t>G.numarc</a:t>
            </a:r>
            <a:r>
              <a:rPr lang="en-US" altLang="zh-CN" sz="1600" dirty="0">
                <a:solidFill>
                  <a:srgbClr val="333333"/>
                </a:solidFill>
              </a:rPr>
              <a:t>; k++)   //</a:t>
            </a:r>
            <a:r>
              <a:rPr lang="zh-CN" altLang="en-US" sz="1600" dirty="0">
                <a:solidFill>
                  <a:srgbClr val="FF0000"/>
                </a:solidFill>
              </a:rPr>
              <a:t>建立每个顶点的单链表</a:t>
            </a:r>
            <a:r>
              <a:rPr lang="zh-CN" altLang="en-US" sz="1600" dirty="0">
                <a:solidFill>
                  <a:srgbClr val="333333"/>
                </a:solidFill>
              </a:rPr>
              <a:t>（边的信息），复杂度</a:t>
            </a:r>
            <a:r>
              <a:rPr lang="en-US" altLang="zh-CN" sz="1600" dirty="0">
                <a:solidFill>
                  <a:srgbClr val="333333"/>
                </a:solidFill>
              </a:rPr>
              <a:t>O</a:t>
            </a:r>
            <a:r>
              <a:rPr lang="zh-CN" altLang="en-US" sz="1600" dirty="0">
                <a:solidFill>
                  <a:srgbClr val="333333"/>
                </a:solidFill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</a:rPr>
              <a:t>e</a:t>
            </a:r>
            <a:r>
              <a:rPr lang="zh-CN" altLang="en-US" sz="1600" dirty="0">
                <a:solidFill>
                  <a:srgbClr val="333333"/>
                </a:solidFill>
              </a:rPr>
              <a:t>）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int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, j,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scanf</a:t>
            </a:r>
            <a:r>
              <a:rPr lang="en-US" altLang="zh-CN" sz="1600" dirty="0">
                <a:solidFill>
                  <a:srgbClr val="FF0000"/>
                </a:solidFill>
              </a:rPr>
              <a:t>(&amp;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, &amp;j, &amp;w);  </a:t>
            </a:r>
            <a:r>
              <a:rPr lang="en-US" altLang="zh-CN" sz="1600" dirty="0">
                <a:solidFill>
                  <a:srgbClr val="333333"/>
                </a:solidFill>
              </a:rPr>
              <a:t>//</a:t>
            </a:r>
            <a:r>
              <a:rPr lang="zh-CN" altLang="en-US" sz="1600" dirty="0">
                <a:solidFill>
                  <a:srgbClr val="333333"/>
                </a:solidFill>
              </a:rPr>
              <a:t>输入一个边的信息：顶点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zh-CN" altLang="en-US" sz="1600" dirty="0">
                <a:solidFill>
                  <a:srgbClr val="333333"/>
                </a:solidFill>
              </a:rPr>
              <a:t>、顶点</a:t>
            </a:r>
            <a:r>
              <a:rPr lang="en-US" altLang="zh-CN" sz="1600" dirty="0">
                <a:solidFill>
                  <a:srgbClr val="333333"/>
                </a:solidFill>
              </a:rPr>
              <a:t>j</a:t>
            </a:r>
            <a:r>
              <a:rPr lang="zh-CN" altLang="en-US" sz="1600" dirty="0">
                <a:solidFill>
                  <a:srgbClr val="333333"/>
                </a:solidFill>
              </a:rPr>
              <a:t>、权值</a:t>
            </a:r>
            <a:r>
              <a:rPr lang="en-US" altLang="zh-CN" sz="1600" dirty="0">
                <a:solidFill>
                  <a:srgbClr val="333333"/>
                </a:solidFill>
              </a:rPr>
              <a:t>w</a:t>
            </a:r>
            <a:endParaRPr lang="zh-CN" altLang="en-US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e = (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*)malloc(</a:t>
            </a:r>
            <a:r>
              <a:rPr lang="en-US" altLang="zh-CN" sz="1600" dirty="0" err="1">
                <a:solidFill>
                  <a:srgbClr val="333333"/>
                </a:solidFill>
              </a:rPr>
              <a:t>sizeof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));   </a:t>
            </a:r>
            <a:endParaRPr lang="zh-CN" altLang="en-US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e-&gt;</a:t>
            </a:r>
            <a:r>
              <a:rPr lang="en-US" altLang="zh-CN" sz="1600" dirty="0" err="1">
                <a:solidFill>
                  <a:srgbClr val="333333"/>
                </a:solidFill>
              </a:rPr>
              <a:t>adjvex</a:t>
            </a:r>
            <a:r>
              <a:rPr lang="en-US" altLang="zh-CN" sz="1600" dirty="0">
                <a:solidFill>
                  <a:srgbClr val="333333"/>
                </a:solidFill>
              </a:rPr>
              <a:t> =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e-&gt;</a:t>
            </a:r>
            <a:r>
              <a:rPr lang="en-US" altLang="zh-CN" sz="1600" dirty="0" err="1">
                <a:solidFill>
                  <a:srgbClr val="333333"/>
                </a:solidFill>
              </a:rPr>
              <a:t>weigth</a:t>
            </a:r>
            <a:r>
              <a:rPr lang="en-US" altLang="zh-CN" sz="1600" dirty="0">
                <a:solidFill>
                  <a:srgbClr val="333333"/>
                </a:solidFill>
              </a:rPr>
              <a:t> =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e-&gt;next =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;  //</a:t>
            </a:r>
            <a:r>
              <a:rPr lang="zh-CN" altLang="en-US" sz="1600" dirty="0">
                <a:solidFill>
                  <a:srgbClr val="333333"/>
                </a:solidFill>
              </a:rPr>
              <a:t>在顶点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zh-CN" altLang="en-US" sz="1600" dirty="0">
                <a:solidFill>
                  <a:srgbClr val="333333"/>
                </a:solidFill>
              </a:rPr>
              <a:t>的单链表中插入新结点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 = 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//</a:t>
            </a:r>
            <a:r>
              <a:rPr lang="zh-CN" altLang="en-US" sz="1600" dirty="0">
                <a:solidFill>
                  <a:srgbClr val="333333"/>
                </a:solidFill>
              </a:rPr>
              <a:t>因为是无向图，彼此相对称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e = (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*)malloc(</a:t>
            </a:r>
            <a:r>
              <a:rPr lang="en-US" altLang="zh-CN" sz="1600" dirty="0" err="1">
                <a:solidFill>
                  <a:srgbClr val="333333"/>
                </a:solidFill>
              </a:rPr>
              <a:t>sizeof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));   //</a:t>
            </a:r>
            <a:r>
              <a:rPr lang="zh-CN" altLang="en-US" sz="1600" dirty="0">
                <a:solidFill>
                  <a:srgbClr val="333333"/>
                </a:solidFill>
              </a:rPr>
              <a:t>创建一个边节点指针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e-&gt;</a:t>
            </a:r>
            <a:r>
              <a:rPr lang="en-US" altLang="zh-CN" sz="1600" dirty="0" err="1">
                <a:solidFill>
                  <a:srgbClr val="333333"/>
                </a:solidFill>
              </a:rPr>
              <a:t>adjvex</a:t>
            </a:r>
            <a:r>
              <a:rPr lang="en-US" altLang="zh-CN" sz="1600" dirty="0">
                <a:solidFill>
                  <a:srgbClr val="333333"/>
                </a:solidFill>
              </a:rPr>
              <a:t> =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e-&gt;</a:t>
            </a:r>
            <a:r>
              <a:rPr lang="en-US" altLang="zh-CN" sz="1600" dirty="0" err="1">
                <a:solidFill>
                  <a:srgbClr val="333333"/>
                </a:solidFill>
              </a:rPr>
              <a:t>weigth</a:t>
            </a:r>
            <a:r>
              <a:rPr lang="en-US" altLang="zh-CN" sz="1600" dirty="0">
                <a:solidFill>
                  <a:srgbClr val="333333"/>
                </a:solidFill>
              </a:rPr>
              <a:t> =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e-&gt;next =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[j].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[j].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 = 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}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1">
            <a:extLst>
              <a:ext uri="{FF2B5EF4-FFF2-40B4-BE49-F238E27FC236}">
                <a16:creationId xmlns:a16="http://schemas.microsoft.com/office/drawing/2014/main" id="{9EDC8BB2-B8B9-4425-B11B-600501A6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88913"/>
            <a:ext cx="8066087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void </a:t>
            </a:r>
            <a:r>
              <a:rPr lang="en-US" altLang="zh-CN" sz="1600" dirty="0" err="1">
                <a:solidFill>
                  <a:srgbClr val="333333"/>
                </a:solidFill>
              </a:rPr>
              <a:t>CreateUDN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ALGraph</a:t>
            </a:r>
            <a:r>
              <a:rPr lang="en-US" altLang="zh-CN" sz="1600" dirty="0">
                <a:solidFill>
                  <a:srgbClr val="333333"/>
                </a:solidFill>
              </a:rPr>
              <a:t> &amp;G)   //</a:t>
            </a:r>
            <a:r>
              <a:rPr lang="zh-CN" altLang="en-US" sz="1600" dirty="0">
                <a:solidFill>
                  <a:srgbClr val="333333"/>
                </a:solidFill>
              </a:rPr>
              <a:t>事先</a:t>
            </a:r>
            <a:r>
              <a:rPr lang="zh-CN" altLang="en-US" sz="1600" dirty="0">
                <a:solidFill>
                  <a:srgbClr val="FF0000"/>
                </a:solidFill>
              </a:rPr>
              <a:t>未确定</a:t>
            </a:r>
            <a:r>
              <a:rPr lang="zh-CN" altLang="en-US" sz="1600" dirty="0">
                <a:solidFill>
                  <a:srgbClr val="333333"/>
                </a:solidFill>
              </a:rPr>
              <a:t>每个顶点在顶点数组中的位置</a:t>
            </a:r>
            <a:r>
              <a:rPr lang="en-US" altLang="zh-CN" sz="1600" dirty="0">
                <a:solidFill>
                  <a:srgbClr val="333333"/>
                </a:solidFill>
              </a:rPr>
              <a:t>/</a:t>
            </a:r>
            <a:r>
              <a:rPr lang="zh-CN" altLang="en-US" sz="1600" dirty="0">
                <a:solidFill>
                  <a:srgbClr val="333333"/>
                </a:solidFill>
              </a:rPr>
              <a:t>序号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 *e;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for(int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 = 0;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 &lt; </a:t>
            </a:r>
            <a:r>
              <a:rPr lang="en-US" altLang="zh-CN" sz="1600" dirty="0" err="1">
                <a:solidFill>
                  <a:srgbClr val="333333"/>
                </a:solidFill>
              </a:rPr>
              <a:t>G.numvertex</a:t>
            </a:r>
            <a:r>
              <a:rPr lang="en-US" altLang="zh-CN" sz="1600" dirty="0">
                <a:solidFill>
                  <a:srgbClr val="333333"/>
                </a:solidFill>
              </a:rPr>
              <a:t>;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++)    //</a:t>
            </a:r>
            <a:r>
              <a:rPr lang="zh-CN" altLang="en-US" sz="1600" dirty="0">
                <a:solidFill>
                  <a:srgbClr val="FF0000"/>
                </a:solidFill>
              </a:rPr>
              <a:t>建立顶点表（数组）</a:t>
            </a:r>
            <a:r>
              <a:rPr lang="zh-CN" altLang="en-US" sz="1600" dirty="0">
                <a:solidFill>
                  <a:srgbClr val="333333"/>
                </a:solidFill>
              </a:rPr>
              <a:t>；复杂度</a:t>
            </a:r>
            <a:r>
              <a:rPr lang="en-US" altLang="zh-CN" sz="1600" dirty="0">
                <a:solidFill>
                  <a:srgbClr val="333333"/>
                </a:solidFill>
              </a:rPr>
              <a:t>O</a:t>
            </a:r>
            <a:r>
              <a:rPr lang="zh-CN" altLang="en-US" sz="1600" dirty="0">
                <a:solidFill>
                  <a:srgbClr val="333333"/>
                </a:solidFill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</a:rPr>
              <a:t>n</a:t>
            </a:r>
            <a:r>
              <a:rPr lang="zh-CN" altLang="en-US" sz="1600" dirty="0">
                <a:solidFill>
                  <a:srgbClr val="333333"/>
                </a:solidFill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</a:t>
            </a:r>
            <a:r>
              <a:rPr lang="en-US" altLang="zh-CN" sz="1600" dirty="0">
                <a:solidFill>
                  <a:srgbClr val="333333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scanf</a:t>
            </a:r>
            <a:r>
              <a:rPr lang="en-US" altLang="zh-CN" sz="1600" dirty="0">
                <a:solidFill>
                  <a:srgbClr val="333333"/>
                </a:solidFill>
              </a:rPr>
              <a:t>(&amp;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].data);   //</a:t>
            </a:r>
            <a:r>
              <a:rPr lang="zh-CN" altLang="en-US" sz="1600" dirty="0">
                <a:solidFill>
                  <a:srgbClr val="333333"/>
                </a:solidFill>
              </a:rPr>
              <a:t>输入顶点信息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 = NULL;   //</a:t>
            </a:r>
            <a:r>
              <a:rPr lang="zh-CN" altLang="en-US" sz="1600" dirty="0">
                <a:solidFill>
                  <a:srgbClr val="333333"/>
                </a:solidFill>
              </a:rPr>
              <a:t>将表边指针置为空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</a:t>
            </a:r>
            <a:r>
              <a:rPr lang="en-US" altLang="zh-CN" sz="1600" dirty="0">
                <a:solidFill>
                  <a:srgbClr val="333333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for(int k = 0; k &lt; </a:t>
            </a:r>
            <a:r>
              <a:rPr lang="en-US" altLang="zh-CN" sz="1600" dirty="0" err="1">
                <a:solidFill>
                  <a:srgbClr val="333333"/>
                </a:solidFill>
              </a:rPr>
              <a:t>G.numarc</a:t>
            </a:r>
            <a:r>
              <a:rPr lang="en-US" altLang="zh-CN" sz="1600" dirty="0">
                <a:solidFill>
                  <a:srgbClr val="333333"/>
                </a:solidFill>
              </a:rPr>
              <a:t>; k++)   //</a:t>
            </a:r>
            <a:r>
              <a:rPr lang="zh-CN" altLang="en-US" sz="1600" dirty="0">
                <a:solidFill>
                  <a:srgbClr val="FF0000"/>
                </a:solidFill>
              </a:rPr>
              <a:t>建立每个顶点的单链表</a:t>
            </a:r>
            <a:r>
              <a:rPr lang="zh-CN" altLang="en-US" sz="1600" dirty="0">
                <a:solidFill>
                  <a:srgbClr val="333333"/>
                </a:solidFill>
              </a:rPr>
              <a:t>（边的信息），复杂度</a:t>
            </a:r>
            <a:r>
              <a:rPr lang="en-US" altLang="zh-CN" sz="1600" dirty="0">
                <a:solidFill>
                  <a:srgbClr val="333333"/>
                </a:solidFill>
              </a:rPr>
              <a:t>O</a:t>
            </a:r>
            <a:r>
              <a:rPr lang="zh-CN" altLang="en-US" sz="1600" dirty="0">
                <a:solidFill>
                  <a:srgbClr val="333333"/>
                </a:solidFill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</a:rPr>
              <a:t>ne</a:t>
            </a:r>
            <a:r>
              <a:rPr lang="zh-CN" altLang="en-US" sz="1600" dirty="0">
                <a:solidFill>
                  <a:srgbClr val="333333"/>
                </a:solidFill>
              </a:rPr>
              <a:t>）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int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, j,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VertexType</a:t>
            </a:r>
            <a:r>
              <a:rPr lang="en-US" altLang="zh-CN" sz="1600" dirty="0">
                <a:solidFill>
                  <a:srgbClr val="333333"/>
                </a:solidFill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</a:rPr>
              <a:t>u,v</a:t>
            </a:r>
            <a:r>
              <a:rPr lang="en-US" altLang="zh-CN" sz="1600" dirty="0">
                <a:solidFill>
                  <a:srgbClr val="333333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scanf</a:t>
            </a:r>
            <a:r>
              <a:rPr lang="en-US" altLang="zh-CN" sz="1600" dirty="0">
                <a:solidFill>
                  <a:srgbClr val="FF0000"/>
                </a:solidFill>
              </a:rPr>
              <a:t>(&amp;u, &amp;v, &amp;w);  </a:t>
            </a:r>
            <a:r>
              <a:rPr lang="en-US" altLang="zh-CN" sz="1600" dirty="0">
                <a:solidFill>
                  <a:srgbClr val="333333"/>
                </a:solidFill>
              </a:rPr>
              <a:t>//</a:t>
            </a:r>
            <a:r>
              <a:rPr lang="zh-CN" altLang="en-US" sz="1600" dirty="0">
                <a:solidFill>
                  <a:srgbClr val="333333"/>
                </a:solidFill>
              </a:rPr>
              <a:t>输入一个边的信息：顶点</a:t>
            </a:r>
            <a:r>
              <a:rPr lang="en-US" altLang="zh-CN" sz="1600" dirty="0">
                <a:solidFill>
                  <a:srgbClr val="333333"/>
                </a:solidFill>
              </a:rPr>
              <a:t>1</a:t>
            </a:r>
            <a:r>
              <a:rPr lang="zh-CN" altLang="en-US" sz="1600" dirty="0">
                <a:solidFill>
                  <a:srgbClr val="333333"/>
                </a:solidFill>
              </a:rPr>
              <a:t>数据、顶点</a:t>
            </a:r>
            <a:r>
              <a:rPr lang="en-US" altLang="zh-CN" sz="1600" dirty="0">
                <a:solidFill>
                  <a:srgbClr val="333333"/>
                </a:solidFill>
              </a:rPr>
              <a:t>2</a:t>
            </a:r>
            <a:r>
              <a:rPr lang="zh-CN" altLang="en-US" sz="1600" dirty="0">
                <a:solidFill>
                  <a:srgbClr val="333333"/>
                </a:solidFill>
              </a:rPr>
              <a:t>数据、权值</a:t>
            </a:r>
            <a:r>
              <a:rPr lang="en-US" altLang="zh-CN" sz="1600" dirty="0">
                <a:solidFill>
                  <a:srgbClr val="333333"/>
                </a:solidFill>
              </a:rPr>
              <a:t>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=</a:t>
            </a:r>
            <a:r>
              <a:rPr lang="en-US" altLang="zh-CN" sz="1600" dirty="0" err="1">
                <a:solidFill>
                  <a:srgbClr val="333333"/>
                </a:solidFill>
              </a:rPr>
              <a:t>LocateVex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G,u</a:t>
            </a:r>
            <a:r>
              <a:rPr lang="en-US" altLang="zh-CN" sz="1600" dirty="0">
                <a:solidFill>
                  <a:srgbClr val="333333"/>
                </a:solidFill>
              </a:rPr>
              <a:t>);    //</a:t>
            </a:r>
            <a:r>
              <a:rPr lang="zh-CN" altLang="en-US" sz="1600" dirty="0">
                <a:solidFill>
                  <a:srgbClr val="333333"/>
                </a:solidFill>
              </a:rPr>
              <a:t>查找两个顶点在顶点表中的序号；复杂度</a:t>
            </a:r>
            <a:r>
              <a:rPr lang="en-US" altLang="zh-CN" sz="1600" dirty="0">
                <a:solidFill>
                  <a:srgbClr val="333333"/>
                </a:solidFill>
              </a:rPr>
              <a:t>O</a:t>
            </a:r>
            <a:r>
              <a:rPr lang="zh-CN" altLang="en-US" sz="1600" dirty="0">
                <a:solidFill>
                  <a:srgbClr val="333333"/>
                </a:solidFill>
              </a:rPr>
              <a:t>（</a:t>
            </a:r>
            <a:r>
              <a:rPr lang="en-US" altLang="zh-CN" sz="1600" dirty="0">
                <a:solidFill>
                  <a:srgbClr val="333333"/>
                </a:solidFill>
              </a:rPr>
              <a:t>n</a:t>
            </a:r>
            <a:r>
              <a:rPr lang="zh-CN" altLang="en-US" sz="1600" dirty="0">
                <a:solidFill>
                  <a:srgbClr val="333333"/>
                </a:solidFill>
              </a:rPr>
              <a:t>）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j=</a:t>
            </a:r>
            <a:r>
              <a:rPr lang="en-US" altLang="zh-CN" sz="1600" dirty="0" err="1">
                <a:solidFill>
                  <a:srgbClr val="333333"/>
                </a:solidFill>
              </a:rPr>
              <a:t>LocateVex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G,v</a:t>
            </a:r>
            <a:r>
              <a:rPr lang="en-US" altLang="zh-CN" sz="1600" dirty="0">
                <a:solidFill>
                  <a:srgbClr val="333333"/>
                </a:solidFill>
              </a:rPr>
              <a:t>);</a:t>
            </a:r>
            <a:endParaRPr lang="zh-CN" altLang="en-US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e = (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*)malloc(</a:t>
            </a:r>
            <a:r>
              <a:rPr lang="en-US" altLang="zh-CN" sz="1600" dirty="0" err="1">
                <a:solidFill>
                  <a:srgbClr val="333333"/>
                </a:solidFill>
              </a:rPr>
              <a:t>sizeof</a:t>
            </a: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ArcNode</a:t>
            </a:r>
            <a:r>
              <a:rPr lang="en-US" altLang="zh-CN" sz="1600" dirty="0">
                <a:solidFill>
                  <a:srgbClr val="333333"/>
                </a:solidFill>
              </a:rPr>
              <a:t>));   </a:t>
            </a:r>
            <a:endParaRPr lang="zh-CN" altLang="en-US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e-&gt;</a:t>
            </a:r>
            <a:r>
              <a:rPr lang="en-US" altLang="zh-CN" sz="1600" dirty="0" err="1">
                <a:solidFill>
                  <a:srgbClr val="333333"/>
                </a:solidFill>
              </a:rPr>
              <a:t>adjvex</a:t>
            </a:r>
            <a:r>
              <a:rPr lang="en-US" altLang="zh-CN" sz="1600" dirty="0">
                <a:solidFill>
                  <a:srgbClr val="333333"/>
                </a:solidFill>
              </a:rPr>
              <a:t> =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e-&gt;</a:t>
            </a:r>
            <a:r>
              <a:rPr lang="en-US" altLang="zh-CN" sz="1600" dirty="0" err="1">
                <a:solidFill>
                  <a:srgbClr val="333333"/>
                </a:solidFill>
              </a:rPr>
              <a:t>wigth</a:t>
            </a:r>
            <a:r>
              <a:rPr lang="en-US" altLang="zh-CN" sz="1600" dirty="0">
                <a:solidFill>
                  <a:srgbClr val="333333"/>
                </a:solidFill>
              </a:rPr>
              <a:t> =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e-&gt;next =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;  //</a:t>
            </a:r>
            <a:r>
              <a:rPr lang="zh-CN" altLang="en-US" sz="1600" dirty="0">
                <a:solidFill>
                  <a:srgbClr val="333333"/>
                </a:solidFill>
              </a:rPr>
              <a:t>在顶点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zh-CN" altLang="en-US" sz="1600" dirty="0">
                <a:solidFill>
                  <a:srgbClr val="333333"/>
                </a:solidFill>
              </a:rPr>
              <a:t>的单链表中插入新结点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 err="1">
                <a:solidFill>
                  <a:srgbClr val="333333"/>
                </a:solidFill>
              </a:rPr>
              <a:t>G.adjlist</a:t>
            </a:r>
            <a:r>
              <a:rPr lang="en-US" altLang="zh-CN" sz="1600" dirty="0">
                <a:solidFill>
                  <a:srgbClr val="333333"/>
                </a:solidFill>
              </a:rPr>
              <a:t>[</a:t>
            </a:r>
            <a:r>
              <a:rPr lang="en-US" altLang="zh-CN" sz="1600" dirty="0" err="1">
                <a:solidFill>
                  <a:srgbClr val="333333"/>
                </a:solidFill>
              </a:rPr>
              <a:t>i</a:t>
            </a:r>
            <a:r>
              <a:rPr lang="en-US" altLang="zh-CN" sz="1600" dirty="0">
                <a:solidFill>
                  <a:srgbClr val="333333"/>
                </a:solidFill>
              </a:rPr>
              <a:t>].</a:t>
            </a:r>
            <a:r>
              <a:rPr lang="en-US" altLang="zh-CN" sz="1600" dirty="0" err="1">
                <a:solidFill>
                  <a:srgbClr val="333333"/>
                </a:solidFill>
              </a:rPr>
              <a:t>firstarc</a:t>
            </a:r>
            <a:r>
              <a:rPr lang="en-US" altLang="zh-CN" sz="1600" dirty="0">
                <a:solidFill>
                  <a:srgbClr val="333333"/>
                </a:solidFill>
              </a:rPr>
              <a:t> = 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    //</a:t>
            </a:r>
            <a:r>
              <a:rPr lang="zh-CN" altLang="en-US" sz="1600" dirty="0">
                <a:solidFill>
                  <a:srgbClr val="333333"/>
                </a:solidFill>
              </a:rPr>
              <a:t>因为是无向图，彼此相对称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dirty="0">
                <a:solidFill>
                  <a:srgbClr val="333333"/>
                </a:solidFill>
              </a:rPr>
              <a:t>        </a:t>
            </a:r>
            <a:r>
              <a:rPr lang="en-US" altLang="zh-CN" sz="1600" dirty="0">
                <a:solidFill>
                  <a:srgbClr val="333333"/>
                </a:solidFill>
              </a:rPr>
              <a:t>………..;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dirty="0">
                <a:solidFill>
                  <a:srgbClr val="333333"/>
                </a:solidFill>
              </a:rPr>
              <a:t>}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910" y="1231675"/>
            <a:ext cx="79295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以下关于图的存储结构的叙述中正确的是</a:t>
            </a:r>
            <a:r>
              <a:rPr kumimoji="1" lang="en-US" sz="2200" b="1" u="sng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一个图的邻接矩阵表示唯一，邻接表表示唯一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一个图的邻接矩阵表示唯一，邻接表表示可能不唯一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一个图的邻接矩阵表示可能不唯一，邻接表表示唯一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一个图的邻接矩阵表示可能不唯一，邻接表表示可能不唯一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09" y="3500439"/>
            <a:ext cx="8358629" cy="15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ts val="3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一个图的邻接矩阵表示唯一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ts val="3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邻接表表示可能不唯一（一个顶点相邻的所有顶点构成一个单链表，其中相邻顶点的节点顺序可以任意）</a:t>
            </a:r>
            <a:endParaRPr kumimoji="1" lang="en-US" altLang="zh-CN" sz="2000" b="1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endParaRPr kumimoji="1" lang="zh-CN" altLang="en-US" sz="2000" b="1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154" y="127018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fld id="{36E68863-33C2-4D6D-B9FA-F4917E910219}" type="slidenum">
              <a:rPr kumimoji="1" lang="en-US" altLang="zh-CN" b="1" smtClean="0">
                <a:ea typeface="楷体_GB2312" pitchFamily="49" charset="-122"/>
              </a:rPr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t>22</a:t>
            </a:fld>
            <a:endParaRPr kumimoji="1"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8282" y="1142984"/>
            <a:ext cx="8858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以下关于图的存储结构的叙述中正确的是（  ）。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邻接矩阵占用的存储空间大小只与图中顶点数有关，而与边数无关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邻接矩阵占用的存储空间大小只与图中边数有关，而与顶点数无关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邻接表占用的存储空间大小只与图中顶点数有关，而与边数无关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邻接表占用的存储空间大小只与图中边数有关，而与顶点数无关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158" y="3357563"/>
            <a:ext cx="8515172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无向图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：用邻接矩阵存储时，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占用的存储空间大小为</a:t>
            </a: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baseline="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；用邻接表存储时，占用的存储空间大小为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kumimoji="1" lang="en-US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有向图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：用邻接矩阵存储时，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占用的存储空间大小为</a:t>
            </a: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baseline="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；用邻接表存储时，占用的存储空间大小为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2662" y="5286388"/>
            <a:ext cx="92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altLang="zh-CN" sz="28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kumimoji="1" lang="zh-CN" altLang="en-US" sz="2800" b="1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8282" y="21429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fld id="{36E68863-33C2-4D6D-B9FA-F4917E910219}" type="slidenum">
              <a:rPr kumimoji="1" lang="en-US" altLang="zh-CN" b="1" smtClean="0">
                <a:ea typeface="楷体_GB2312" pitchFamily="49" charset="-122"/>
              </a:rPr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t>23</a:t>
            </a:fld>
            <a:endParaRPr kumimoji="1"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>
            <a:extLst>
              <a:ext uri="{FF2B5EF4-FFF2-40B4-BE49-F238E27FC236}">
                <a16:creationId xmlns:a16="http://schemas.microsoft.com/office/drawing/2014/main" id="{22EB40F3-D3CE-41AF-9CCB-28D5E5DE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432" y="359670"/>
            <a:ext cx="69942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*三、</a:t>
            </a: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有向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图的十字链表存储表示 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2BE26DD3-658B-44E9-90CE-59B90E25E0C3}"/>
              </a:ext>
            </a:extLst>
          </p:cNvPr>
          <p:cNvGrpSpPr>
            <a:grpSpLocks/>
          </p:cNvGrpSpPr>
          <p:nvPr/>
        </p:nvGrpSpPr>
        <p:grpSpPr bwMode="auto">
          <a:xfrm>
            <a:off x="460258" y="3549650"/>
            <a:ext cx="1981200" cy="1993900"/>
            <a:chOff x="352" y="720"/>
            <a:chExt cx="1248" cy="1256"/>
          </a:xfrm>
        </p:grpSpPr>
        <p:sp>
          <p:nvSpPr>
            <p:cNvPr id="36916" name="Oval 3">
              <a:extLst>
                <a:ext uri="{FF2B5EF4-FFF2-40B4-BE49-F238E27FC236}">
                  <a16:creationId xmlns:a16="http://schemas.microsoft.com/office/drawing/2014/main" id="{14636C72-BB9E-4926-A48D-3EA7E50B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82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A</a:t>
              </a:r>
            </a:p>
          </p:txBody>
        </p:sp>
        <p:sp>
          <p:nvSpPr>
            <p:cNvPr id="36917" name="Oval 5">
              <a:extLst>
                <a:ext uri="{FF2B5EF4-FFF2-40B4-BE49-F238E27FC236}">
                  <a16:creationId xmlns:a16="http://schemas.microsoft.com/office/drawing/2014/main" id="{34578805-95BC-457A-A0BA-7DB56DA0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640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B</a:t>
              </a:r>
            </a:p>
          </p:txBody>
        </p:sp>
        <p:sp>
          <p:nvSpPr>
            <p:cNvPr id="36918" name="Oval 6">
              <a:extLst>
                <a:ext uri="{FF2B5EF4-FFF2-40B4-BE49-F238E27FC236}">
                  <a16:creationId xmlns:a16="http://schemas.microsoft.com/office/drawing/2014/main" id="{38635D8B-CDDC-4C22-9B6A-092CFC116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872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 dirty="0">
                  <a:solidFill>
                    <a:srgbClr val="004C2B"/>
                  </a:solidFill>
                </a:rPr>
                <a:t>C</a:t>
              </a:r>
            </a:p>
          </p:txBody>
        </p:sp>
        <p:sp>
          <p:nvSpPr>
            <p:cNvPr id="36919" name="Line 7">
              <a:extLst>
                <a:ext uri="{FF2B5EF4-FFF2-40B4-BE49-F238E27FC236}">
                  <a16:creationId xmlns:a16="http://schemas.microsoft.com/office/drawing/2014/main" id="{174EC41C-7DC1-49CA-A805-36D6F863E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" y="1112"/>
              <a:ext cx="288" cy="576"/>
            </a:xfrm>
            <a:prstGeom prst="line">
              <a:avLst/>
            </a:prstGeom>
            <a:noFill/>
            <a:ln w="25400" cap="sq">
              <a:solidFill>
                <a:srgbClr val="008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20" name="Line 8">
              <a:extLst>
                <a:ext uri="{FF2B5EF4-FFF2-40B4-BE49-F238E27FC236}">
                  <a16:creationId xmlns:a16="http://schemas.microsoft.com/office/drawing/2014/main" id="{6DB812F3-D3FF-494F-8C84-633D3913C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968"/>
              <a:ext cx="624" cy="0"/>
            </a:xfrm>
            <a:prstGeom prst="line">
              <a:avLst/>
            </a:prstGeom>
            <a:noFill/>
            <a:ln w="25400" cap="sq">
              <a:solidFill>
                <a:srgbClr val="008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21" name="Line 9">
              <a:extLst>
                <a:ext uri="{FF2B5EF4-FFF2-40B4-BE49-F238E27FC236}">
                  <a16:creationId xmlns:a16="http://schemas.microsoft.com/office/drawing/2014/main" id="{ED0BBCEF-2E55-412B-B292-5DC8C7DE2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2" y="1208"/>
              <a:ext cx="336" cy="528"/>
            </a:xfrm>
            <a:prstGeom prst="line">
              <a:avLst/>
            </a:prstGeom>
            <a:noFill/>
            <a:ln w="25400" cap="sq">
              <a:solidFill>
                <a:srgbClr val="008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22" name="Freeform 10">
              <a:extLst>
                <a:ext uri="{FF2B5EF4-FFF2-40B4-BE49-F238E27FC236}">
                  <a16:creationId xmlns:a16="http://schemas.microsoft.com/office/drawing/2014/main" id="{43760713-0E7C-434B-B3EF-A4A630DB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720"/>
              <a:ext cx="864" cy="152"/>
            </a:xfrm>
            <a:custGeom>
              <a:avLst/>
              <a:gdLst>
                <a:gd name="T0" fmla="*/ 864 w 864"/>
                <a:gd name="T1" fmla="*/ 152 h 152"/>
                <a:gd name="T2" fmla="*/ 384 w 864"/>
                <a:gd name="T3" fmla="*/ 8 h 152"/>
                <a:gd name="T4" fmla="*/ 0 w 864"/>
                <a:gd name="T5" fmla="*/ 104 h 152"/>
                <a:gd name="T6" fmla="*/ 0 60000 65536"/>
                <a:gd name="T7" fmla="*/ 0 60000 65536"/>
                <a:gd name="T8" fmla="*/ 0 60000 65536"/>
                <a:gd name="T9" fmla="*/ 0 w 864"/>
                <a:gd name="T10" fmla="*/ 0 h 152"/>
                <a:gd name="T11" fmla="*/ 864 w 8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52">
                  <a:moveTo>
                    <a:pt x="864" y="152"/>
                  </a:moveTo>
                  <a:cubicBezTo>
                    <a:pt x="696" y="84"/>
                    <a:pt x="528" y="16"/>
                    <a:pt x="384" y="8"/>
                  </a:cubicBezTo>
                  <a:cubicBezTo>
                    <a:pt x="240" y="0"/>
                    <a:pt x="120" y="52"/>
                    <a:pt x="0" y="104"/>
                  </a:cubicBezTo>
                </a:path>
              </a:pathLst>
            </a:custGeom>
            <a:noFill/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B769F82A-7365-49D1-BC4B-DBAB0CB01FED}"/>
              </a:ext>
            </a:extLst>
          </p:cNvPr>
          <p:cNvGrpSpPr>
            <a:grpSpLocks/>
          </p:cNvGrpSpPr>
          <p:nvPr/>
        </p:nvGrpSpPr>
        <p:grpSpPr bwMode="auto">
          <a:xfrm>
            <a:off x="4034970" y="3549650"/>
            <a:ext cx="1752600" cy="2559050"/>
            <a:chOff x="816" y="2380"/>
            <a:chExt cx="1104" cy="1612"/>
          </a:xfrm>
        </p:grpSpPr>
        <p:sp>
          <p:nvSpPr>
            <p:cNvPr id="36911" name="Text Box 12">
              <a:extLst>
                <a:ext uri="{FF2B5EF4-FFF2-40B4-BE49-F238E27FC236}">
                  <a16:creationId xmlns:a16="http://schemas.microsoft.com/office/drawing/2014/main" id="{274B780E-8484-4937-88A6-B6E2D1110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80"/>
              <a:ext cx="1104" cy="1612"/>
            </a:xfrm>
            <a:prstGeom prst="rect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800000"/>
                  </a:solidFill>
                </a:rPr>
                <a:t>A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800000"/>
                  </a:solidFill>
                </a:rPr>
                <a:t>B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800000"/>
                  </a:solidFill>
                </a:rPr>
                <a:t>C</a:t>
              </a:r>
            </a:p>
          </p:txBody>
        </p:sp>
        <p:sp>
          <p:nvSpPr>
            <p:cNvPr id="36912" name="Line 14">
              <a:extLst>
                <a:ext uri="{FF2B5EF4-FFF2-40B4-BE49-F238E27FC236}">
                  <a16:creationId xmlns:a16="http://schemas.microsoft.com/office/drawing/2014/main" id="{A39DF67B-D1A8-45DF-AB01-F41331E59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1104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3" name="Line 15">
              <a:extLst>
                <a:ext uri="{FF2B5EF4-FFF2-40B4-BE49-F238E27FC236}">
                  <a16:creationId xmlns:a16="http://schemas.microsoft.com/office/drawing/2014/main" id="{389F80D0-AE5A-4C95-9EA2-9E918C098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56"/>
              <a:ext cx="1104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4" name="Line 16">
              <a:extLst>
                <a:ext uri="{FF2B5EF4-FFF2-40B4-BE49-F238E27FC236}">
                  <a16:creationId xmlns:a16="http://schemas.microsoft.com/office/drawing/2014/main" id="{7E24F815-557A-47C7-AC5C-AE7FF0CEE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00"/>
              <a:ext cx="0" cy="1584"/>
            </a:xfrm>
            <a:prstGeom prst="line">
              <a:avLst/>
            </a:prstGeom>
            <a:noFill/>
            <a:ln w="190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5" name="Line 17">
              <a:extLst>
                <a:ext uri="{FF2B5EF4-FFF2-40B4-BE49-F238E27FC236}">
                  <a16:creationId xmlns:a16="http://schemas.microsoft.com/office/drawing/2014/main" id="{853FC848-20A3-4A0B-901B-A43440D0D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00"/>
              <a:ext cx="0" cy="1584"/>
            </a:xfrm>
            <a:prstGeom prst="line">
              <a:avLst/>
            </a:prstGeom>
            <a:noFill/>
            <a:ln w="190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044" name="Text Box 20">
            <a:extLst>
              <a:ext uri="{FF2B5EF4-FFF2-40B4-BE49-F238E27FC236}">
                <a16:creationId xmlns:a16="http://schemas.microsoft.com/office/drawing/2014/main" id="{31463B94-A56D-434C-A095-92AE6905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702" y="3657600"/>
            <a:ext cx="80021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4000">
                <a:solidFill>
                  <a:srgbClr val="0000CC"/>
                </a:solidFill>
              </a:rPr>
              <a:t>0  1  2</a:t>
            </a:r>
          </a:p>
        </p:txBody>
      </p:sp>
      <p:sp>
        <p:nvSpPr>
          <p:cNvPr id="129064" name="Rectangle 40">
            <a:extLst>
              <a:ext uri="{FF2B5EF4-FFF2-40B4-BE49-F238E27FC236}">
                <a16:creationId xmlns:a16="http://schemas.microsoft.com/office/drawing/2014/main" id="{5885B26C-9C46-42C3-AD5F-57D350A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170" y="4495800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00CC"/>
                </a:solidFill>
              </a:rPr>
              <a:t>∧</a:t>
            </a:r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id="{D5F41F2A-AB5C-4E97-B42E-7D11D1D46618}"/>
              </a:ext>
            </a:extLst>
          </p:cNvPr>
          <p:cNvGrpSpPr>
            <a:grpSpLocks/>
          </p:cNvGrpSpPr>
          <p:nvPr/>
        </p:nvGrpSpPr>
        <p:grpSpPr bwMode="auto">
          <a:xfrm>
            <a:off x="5482770" y="3581400"/>
            <a:ext cx="5562600" cy="2438400"/>
            <a:chOff x="1872" y="2304"/>
            <a:chExt cx="3504" cy="1536"/>
          </a:xfrm>
        </p:grpSpPr>
        <p:sp>
          <p:nvSpPr>
            <p:cNvPr id="36899" name="Text Box 25">
              <a:extLst>
                <a:ext uri="{FF2B5EF4-FFF2-40B4-BE49-F238E27FC236}">
                  <a16:creationId xmlns:a16="http://schemas.microsoft.com/office/drawing/2014/main" id="{5B3E4681-2565-42BC-98FC-3295FD15C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20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CC3300"/>
                  </a:solidFill>
                </a:rPr>
                <a:t>0</a:t>
              </a:r>
              <a:r>
                <a:rPr lang="en-US" altLang="zh-CN" sz="3600" b="1">
                  <a:solidFill>
                    <a:srgbClr val="0000CC"/>
                  </a:solidFill>
                </a:rPr>
                <a:t>  2 </a:t>
              </a:r>
              <a:r>
                <a:rPr lang="en-US" altLang="zh-CN" sz="2800" b="1">
                  <a:solidFill>
                    <a:srgbClr val="CC3300"/>
                  </a:solidFill>
                </a:rPr>
                <a:t>∧</a:t>
              </a:r>
              <a:r>
                <a:rPr lang="en-US" altLang="zh-CN" sz="2800" b="1">
                  <a:solidFill>
                    <a:srgbClr val="0000CC"/>
                  </a:solidFill>
                </a:rPr>
                <a:t> ∧</a:t>
              </a:r>
            </a:p>
          </p:txBody>
        </p:sp>
        <p:sp>
          <p:nvSpPr>
            <p:cNvPr id="36900" name="Text Box 29">
              <a:extLst>
                <a:ext uri="{FF2B5EF4-FFF2-40B4-BE49-F238E27FC236}">
                  <a16:creationId xmlns:a16="http://schemas.microsoft.com/office/drawing/2014/main" id="{E8A4ECEB-D74C-43C6-B875-03DD8BB8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16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CC3300"/>
                  </a:solidFill>
                </a:rPr>
                <a:t>0</a:t>
              </a:r>
              <a:r>
                <a:rPr lang="en-US" altLang="zh-CN" sz="3600" b="1">
                  <a:solidFill>
                    <a:srgbClr val="0000CC"/>
                  </a:solidFill>
                </a:rPr>
                <a:t>  1</a:t>
              </a:r>
            </a:p>
          </p:txBody>
        </p:sp>
        <p:sp>
          <p:nvSpPr>
            <p:cNvPr id="36901" name="Line 26">
              <a:extLst>
                <a:ext uri="{FF2B5EF4-FFF2-40B4-BE49-F238E27FC236}">
                  <a16:creationId xmlns:a16="http://schemas.microsoft.com/office/drawing/2014/main" id="{FD54E4B1-2A56-42CE-8E4B-0331EECE0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2" name="Line 27">
              <a:extLst>
                <a:ext uri="{FF2B5EF4-FFF2-40B4-BE49-F238E27FC236}">
                  <a16:creationId xmlns:a16="http://schemas.microsoft.com/office/drawing/2014/main" id="{5E19BB6A-F8C2-4B08-9A74-9EDEABE3D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3" name="Line 28">
              <a:extLst>
                <a:ext uri="{FF2B5EF4-FFF2-40B4-BE49-F238E27FC236}">
                  <a16:creationId xmlns:a16="http://schemas.microsoft.com/office/drawing/2014/main" id="{F0C6169A-2FBC-4BB9-AEA1-674EDCA4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4" name="Line 30">
              <a:extLst>
                <a:ext uri="{FF2B5EF4-FFF2-40B4-BE49-F238E27FC236}">
                  <a16:creationId xmlns:a16="http://schemas.microsoft.com/office/drawing/2014/main" id="{F1658FB4-42FA-4BDB-8B60-389A95B71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04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5" name="Line 31">
              <a:extLst>
                <a:ext uri="{FF2B5EF4-FFF2-40B4-BE49-F238E27FC236}">
                  <a16:creationId xmlns:a16="http://schemas.microsoft.com/office/drawing/2014/main" id="{C9A70060-A079-43F0-83FE-97C376D85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6" name="Line 32">
              <a:extLst>
                <a:ext uri="{FF2B5EF4-FFF2-40B4-BE49-F238E27FC236}">
                  <a16:creationId xmlns:a16="http://schemas.microsoft.com/office/drawing/2014/main" id="{18845578-F0BC-4269-910F-05E66B489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04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7" name="Line 37">
              <a:extLst>
                <a:ext uri="{FF2B5EF4-FFF2-40B4-BE49-F238E27FC236}">
                  <a16:creationId xmlns:a16="http://schemas.microsoft.com/office/drawing/2014/main" id="{388C9A52-0E39-4D57-9251-09D55D4C1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544"/>
              <a:ext cx="52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8" name="Line 42">
              <a:extLst>
                <a:ext uri="{FF2B5EF4-FFF2-40B4-BE49-F238E27FC236}">
                  <a16:creationId xmlns:a16="http://schemas.microsoft.com/office/drawing/2014/main" id="{5B00BEC9-EF72-4CAB-A630-686CCA69E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4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9" name="Line 43">
              <a:extLst>
                <a:ext uri="{FF2B5EF4-FFF2-40B4-BE49-F238E27FC236}">
                  <a16:creationId xmlns:a16="http://schemas.microsoft.com/office/drawing/2014/main" id="{9B513D69-8D25-4283-868D-DA2F2A370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44"/>
              <a:ext cx="0" cy="1056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0" name="Line 44">
              <a:extLst>
                <a:ext uri="{FF2B5EF4-FFF2-40B4-BE49-F238E27FC236}">
                  <a16:creationId xmlns:a16="http://schemas.microsoft.com/office/drawing/2014/main" id="{85A0C66C-C366-4E76-B6AF-E6810138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00"/>
              <a:ext cx="528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62">
            <a:extLst>
              <a:ext uri="{FF2B5EF4-FFF2-40B4-BE49-F238E27FC236}">
                <a16:creationId xmlns:a16="http://schemas.microsoft.com/office/drawing/2014/main" id="{DE38AAA4-9504-436F-A2F6-358A267B9005}"/>
              </a:ext>
            </a:extLst>
          </p:cNvPr>
          <p:cNvGrpSpPr>
            <a:grpSpLocks/>
          </p:cNvGrpSpPr>
          <p:nvPr/>
        </p:nvGrpSpPr>
        <p:grpSpPr bwMode="auto">
          <a:xfrm>
            <a:off x="5482770" y="3581400"/>
            <a:ext cx="5562600" cy="2438400"/>
            <a:chOff x="1872" y="2304"/>
            <a:chExt cx="3504" cy="1536"/>
          </a:xfrm>
        </p:grpSpPr>
        <p:sp>
          <p:nvSpPr>
            <p:cNvPr id="36886" name="Text Box 21">
              <a:extLst>
                <a:ext uri="{FF2B5EF4-FFF2-40B4-BE49-F238E27FC236}">
                  <a16:creationId xmlns:a16="http://schemas.microsoft.com/office/drawing/2014/main" id="{F1C5832C-BDBA-4483-8451-5249A3451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CC3300"/>
                  </a:solidFill>
                </a:rPr>
                <a:t>2</a:t>
              </a:r>
              <a:r>
                <a:rPr lang="en-US" altLang="zh-CN" sz="3600" b="1">
                  <a:solidFill>
                    <a:srgbClr val="0000CC"/>
                  </a:solidFill>
                </a:rPr>
                <a:t>  1 </a:t>
              </a:r>
              <a:r>
                <a:rPr lang="en-US" altLang="zh-CN" sz="2800" b="1">
                  <a:solidFill>
                    <a:srgbClr val="CC3300"/>
                  </a:solidFill>
                </a:rPr>
                <a:t>∧</a:t>
              </a:r>
            </a:p>
          </p:txBody>
        </p:sp>
        <p:sp>
          <p:nvSpPr>
            <p:cNvPr id="36887" name="Text Box 33">
              <a:extLst>
                <a:ext uri="{FF2B5EF4-FFF2-40B4-BE49-F238E27FC236}">
                  <a16:creationId xmlns:a16="http://schemas.microsoft.com/office/drawing/2014/main" id="{E7CCADCF-EEE1-4DA9-B7D9-9D6A2B478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16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CC3300"/>
                  </a:solidFill>
                </a:rPr>
                <a:t>2</a:t>
              </a:r>
              <a:r>
                <a:rPr lang="en-US" altLang="zh-CN" sz="3600" b="1">
                  <a:solidFill>
                    <a:srgbClr val="0000CC"/>
                  </a:solidFill>
                </a:rPr>
                <a:t>  0 </a:t>
              </a:r>
              <a:r>
                <a:rPr lang="en-US" altLang="zh-CN" sz="2800" b="1">
                  <a:solidFill>
                    <a:srgbClr val="CC3300"/>
                  </a:solidFill>
                </a:rPr>
                <a:t>∧</a:t>
              </a:r>
              <a:r>
                <a:rPr lang="en-US" altLang="zh-CN" sz="2800" b="1">
                  <a:solidFill>
                    <a:srgbClr val="0000CC"/>
                  </a:solidFill>
                </a:rPr>
                <a:t> ∧</a:t>
              </a:r>
            </a:p>
          </p:txBody>
        </p:sp>
        <p:sp>
          <p:nvSpPr>
            <p:cNvPr id="36888" name="Line 22">
              <a:extLst>
                <a:ext uri="{FF2B5EF4-FFF2-40B4-BE49-F238E27FC236}">
                  <a16:creationId xmlns:a16="http://schemas.microsoft.com/office/drawing/2014/main" id="{76E07E2B-8DD5-4A3D-A554-98CB4B1B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Line 23">
              <a:extLst>
                <a:ext uri="{FF2B5EF4-FFF2-40B4-BE49-F238E27FC236}">
                  <a16:creationId xmlns:a16="http://schemas.microsoft.com/office/drawing/2014/main" id="{3FCEAC84-183D-4F15-83B2-CE9DE2CFF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0" name="Line 24">
              <a:extLst>
                <a:ext uri="{FF2B5EF4-FFF2-40B4-BE49-F238E27FC236}">
                  <a16:creationId xmlns:a16="http://schemas.microsoft.com/office/drawing/2014/main" id="{534A33E1-E6FA-45E8-A015-4F8C977E4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1" name="Line 34">
              <a:extLst>
                <a:ext uri="{FF2B5EF4-FFF2-40B4-BE49-F238E27FC236}">
                  <a16:creationId xmlns:a16="http://schemas.microsoft.com/office/drawing/2014/main" id="{6E22AE76-8B5E-4158-852F-8C9743827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04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Line 35">
              <a:extLst>
                <a:ext uri="{FF2B5EF4-FFF2-40B4-BE49-F238E27FC236}">
                  <a16:creationId xmlns:a16="http://schemas.microsoft.com/office/drawing/2014/main" id="{7362538F-A835-4D20-9389-D446D104C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04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Line 36">
              <a:extLst>
                <a:ext uri="{FF2B5EF4-FFF2-40B4-BE49-F238E27FC236}">
                  <a16:creationId xmlns:a16="http://schemas.microsoft.com/office/drawing/2014/main" id="{4686B7F7-C2A3-4A9A-9357-7B756E02A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304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4" name="Line 38">
              <a:extLst>
                <a:ext uri="{FF2B5EF4-FFF2-40B4-BE49-F238E27FC236}">
                  <a16:creationId xmlns:a16="http://schemas.microsoft.com/office/drawing/2014/main" id="{49899DED-28E6-4BB3-900A-5207022DE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48"/>
              <a:ext cx="52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Line 46">
              <a:extLst>
                <a:ext uri="{FF2B5EF4-FFF2-40B4-BE49-F238E27FC236}">
                  <a16:creationId xmlns:a16="http://schemas.microsoft.com/office/drawing/2014/main" id="{7BF2F6D5-EF22-494A-BAD8-A6271F791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168"/>
              <a:ext cx="0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6" name="Line 47">
              <a:extLst>
                <a:ext uri="{FF2B5EF4-FFF2-40B4-BE49-F238E27FC236}">
                  <a16:creationId xmlns:a16="http://schemas.microsoft.com/office/drawing/2014/main" id="{792F2B6B-04DC-4DE3-8285-FFB0F8C64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68"/>
              <a:ext cx="384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7" name="Line 48">
              <a:extLst>
                <a:ext uri="{FF2B5EF4-FFF2-40B4-BE49-F238E27FC236}">
                  <a16:creationId xmlns:a16="http://schemas.microsoft.com/office/drawing/2014/main" id="{81CA8DDC-4AAE-428E-B2A9-6133EBB19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62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8" name="Line 49">
              <a:extLst>
                <a:ext uri="{FF2B5EF4-FFF2-40B4-BE49-F238E27FC236}">
                  <a16:creationId xmlns:a16="http://schemas.microsoft.com/office/drawing/2014/main" id="{E7777A56-C5FF-47E1-A047-31872C239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44"/>
              <a:ext cx="432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63">
            <a:extLst>
              <a:ext uri="{FF2B5EF4-FFF2-40B4-BE49-F238E27FC236}">
                <a16:creationId xmlns:a16="http://schemas.microsoft.com/office/drawing/2014/main" id="{C65857C6-AB97-419D-80D0-DE5A7FC6BA52}"/>
              </a:ext>
            </a:extLst>
          </p:cNvPr>
          <p:cNvGrpSpPr>
            <a:grpSpLocks/>
          </p:cNvGrpSpPr>
          <p:nvPr/>
        </p:nvGrpSpPr>
        <p:grpSpPr bwMode="auto">
          <a:xfrm>
            <a:off x="4873170" y="2819400"/>
            <a:ext cx="5410200" cy="1143000"/>
            <a:chOff x="1488" y="1824"/>
            <a:chExt cx="3408" cy="720"/>
          </a:xfrm>
        </p:grpSpPr>
        <p:sp>
          <p:nvSpPr>
            <p:cNvPr id="36883" name="Line 50">
              <a:extLst>
                <a:ext uri="{FF2B5EF4-FFF2-40B4-BE49-F238E27FC236}">
                  <a16:creationId xmlns:a16="http://schemas.microsoft.com/office/drawing/2014/main" id="{9E01080D-5E90-4457-8275-D0B199CD3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72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Line 51">
              <a:extLst>
                <a:ext uri="{FF2B5EF4-FFF2-40B4-BE49-F238E27FC236}">
                  <a16:creationId xmlns:a16="http://schemas.microsoft.com/office/drawing/2014/main" id="{D13B39B7-F718-4135-AD7F-524A82FD2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824"/>
              <a:ext cx="3408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Line 52">
              <a:extLst>
                <a:ext uri="{FF2B5EF4-FFF2-40B4-BE49-F238E27FC236}">
                  <a16:creationId xmlns:a16="http://schemas.microsoft.com/office/drawing/2014/main" id="{31852B4E-BE5E-4AC4-B42D-2338FA8A2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24"/>
              <a:ext cx="0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64">
            <a:extLst>
              <a:ext uri="{FF2B5EF4-FFF2-40B4-BE49-F238E27FC236}">
                <a16:creationId xmlns:a16="http://schemas.microsoft.com/office/drawing/2014/main" id="{AE8A6027-B9CF-4B7C-AFAB-C0DD87292E25}"/>
              </a:ext>
            </a:extLst>
          </p:cNvPr>
          <p:cNvGrpSpPr>
            <a:grpSpLocks/>
          </p:cNvGrpSpPr>
          <p:nvPr/>
        </p:nvGrpSpPr>
        <p:grpSpPr bwMode="auto">
          <a:xfrm>
            <a:off x="5101770" y="3048000"/>
            <a:ext cx="2362200" cy="2286000"/>
            <a:chOff x="1632" y="1968"/>
            <a:chExt cx="1488" cy="1440"/>
          </a:xfrm>
        </p:grpSpPr>
        <p:sp>
          <p:nvSpPr>
            <p:cNvPr id="36879" name="Line 45">
              <a:extLst>
                <a:ext uri="{FF2B5EF4-FFF2-40B4-BE49-F238E27FC236}">
                  <a16:creationId xmlns:a16="http://schemas.microsoft.com/office/drawing/2014/main" id="{41F24C58-57DF-49C2-9B4D-B419F6891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44"/>
              <a:ext cx="0" cy="86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oval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Line 53">
              <a:extLst>
                <a:ext uri="{FF2B5EF4-FFF2-40B4-BE49-F238E27FC236}">
                  <a16:creationId xmlns:a16="http://schemas.microsoft.com/office/drawing/2014/main" id="{B4A02A3D-12AA-446F-915C-6581E956F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968"/>
              <a:ext cx="0" cy="110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Line 54">
              <a:extLst>
                <a:ext uri="{FF2B5EF4-FFF2-40B4-BE49-F238E27FC236}">
                  <a16:creationId xmlns:a16="http://schemas.microsoft.com/office/drawing/2014/main" id="{ACE9F40F-C9EB-46F9-A238-E23032BD6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68"/>
              <a:ext cx="1488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Line 55">
              <a:extLst>
                <a:ext uri="{FF2B5EF4-FFF2-40B4-BE49-F238E27FC236}">
                  <a16:creationId xmlns:a16="http://schemas.microsoft.com/office/drawing/2014/main" id="{EEE8ED26-4225-4353-BC48-01F2EBCCF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38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5">
            <a:extLst>
              <a:ext uri="{FF2B5EF4-FFF2-40B4-BE49-F238E27FC236}">
                <a16:creationId xmlns:a16="http://schemas.microsoft.com/office/drawing/2014/main" id="{391DFF9B-2B14-4624-8428-1C5E61BDFC59}"/>
              </a:ext>
            </a:extLst>
          </p:cNvPr>
          <p:cNvGrpSpPr>
            <a:grpSpLocks/>
          </p:cNvGrpSpPr>
          <p:nvPr/>
        </p:nvGrpSpPr>
        <p:grpSpPr bwMode="auto">
          <a:xfrm>
            <a:off x="5025570" y="5715000"/>
            <a:ext cx="5334000" cy="838200"/>
            <a:chOff x="1584" y="3648"/>
            <a:chExt cx="3360" cy="528"/>
          </a:xfrm>
        </p:grpSpPr>
        <p:sp>
          <p:nvSpPr>
            <p:cNvPr id="36876" name="Line 56">
              <a:extLst>
                <a:ext uri="{FF2B5EF4-FFF2-40B4-BE49-F238E27FC236}">
                  <a16:creationId xmlns:a16="http://schemas.microsoft.com/office/drawing/2014/main" id="{0E45B5C2-D4E6-4791-96D0-E5D948E4E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48"/>
              <a:ext cx="0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Line 57">
              <a:extLst>
                <a:ext uri="{FF2B5EF4-FFF2-40B4-BE49-F238E27FC236}">
                  <a16:creationId xmlns:a16="http://schemas.microsoft.com/office/drawing/2014/main" id="{3AC5DFF1-A4D7-455A-B12C-4DED9054D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4176"/>
              <a:ext cx="3360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Line 58">
              <a:extLst>
                <a:ext uri="{FF2B5EF4-FFF2-40B4-BE49-F238E27FC236}">
                  <a16:creationId xmlns:a16="http://schemas.microsoft.com/office/drawing/2014/main" id="{534FA6B1-B54D-43BE-8B7A-96CF83016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840"/>
              <a:ext cx="0" cy="336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731FF46-AFD9-F510-81FA-401D491934EE}"/>
              </a:ext>
            </a:extLst>
          </p:cNvPr>
          <p:cNvSpPr txBox="1"/>
          <p:nvPr/>
        </p:nvSpPr>
        <p:spPr>
          <a:xfrm>
            <a:off x="1527058" y="1595866"/>
            <a:ext cx="525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有向图邻接表和逆邻接表的结合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4" grpId="0" autoUpdateAnimBg="0"/>
      <p:bldP spid="1290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Comment 4">
            <a:extLst>
              <a:ext uri="{FF2B5EF4-FFF2-40B4-BE49-F238E27FC236}">
                <a16:creationId xmlns:a16="http://schemas.microsoft.com/office/drawing/2014/main" id="{51EACA67-D81F-4D49-914C-298D6736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152400"/>
            <a:ext cx="3048000" cy="65405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弧的结点结构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6885A21D-C724-43DC-9E00-EA1E6A15215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52600"/>
            <a:ext cx="8991600" cy="523875"/>
            <a:chOff x="96" y="1104"/>
            <a:chExt cx="5664" cy="330"/>
          </a:xfrm>
        </p:grpSpPr>
        <p:sp>
          <p:nvSpPr>
            <p:cNvPr id="37902" name="Rectangle 6">
              <a:extLst>
                <a:ext uri="{FF2B5EF4-FFF2-40B4-BE49-F238E27FC236}">
                  <a16:creationId xmlns:a16="http://schemas.microsoft.com/office/drawing/2014/main" id="{77EEAABC-6DA5-461D-BE68-819A6F72A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5664" cy="330"/>
            </a:xfrm>
            <a:prstGeom prst="rect">
              <a:avLst/>
            </a:prstGeom>
            <a:solidFill>
              <a:srgbClr val="CCFFFF"/>
            </a:solidFill>
            <a:ln w="317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2800" dirty="0">
                  <a:solidFill>
                    <a:srgbClr val="004C2B"/>
                  </a:solidFill>
                  <a:ea typeface="楷体_GB2312" pitchFamily="49" charset="-122"/>
                </a:rPr>
                <a:t>弧尾顶点位置       弧头顶点位置                    弧的相关信息</a:t>
              </a:r>
              <a:endParaRPr lang="zh-CN" altLang="en-US" sz="2800" dirty="0">
                <a:solidFill>
                  <a:srgbClr val="333333"/>
                </a:solidFill>
                <a:ea typeface="楷体_GB2312" pitchFamily="49" charset="-122"/>
              </a:endParaRPr>
            </a:p>
          </p:txBody>
        </p:sp>
        <p:sp>
          <p:nvSpPr>
            <p:cNvPr id="37903" name="Line 7">
              <a:extLst>
                <a:ext uri="{FF2B5EF4-FFF2-40B4-BE49-F238E27FC236}">
                  <a16:creationId xmlns:a16="http://schemas.microsoft.com/office/drawing/2014/main" id="{DB90066F-BFA6-4DEE-B00F-96E827EC9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6" y="1116"/>
              <a:ext cx="2" cy="318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Line 8">
              <a:extLst>
                <a:ext uri="{FF2B5EF4-FFF2-40B4-BE49-F238E27FC236}">
                  <a16:creationId xmlns:a16="http://schemas.microsoft.com/office/drawing/2014/main" id="{A7E2B970-FCB9-4B3A-B01B-F6D1B4CD7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" y="1116"/>
              <a:ext cx="2" cy="318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Line 9">
              <a:extLst>
                <a:ext uri="{FF2B5EF4-FFF2-40B4-BE49-F238E27FC236}">
                  <a16:creationId xmlns:a16="http://schemas.microsoft.com/office/drawing/2014/main" id="{6C1B074B-7D44-4946-9521-72D07F3E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116"/>
              <a:ext cx="0" cy="298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Line 10">
              <a:extLst>
                <a:ext uri="{FF2B5EF4-FFF2-40B4-BE49-F238E27FC236}">
                  <a16:creationId xmlns:a16="http://schemas.microsoft.com/office/drawing/2014/main" id="{E9A88DFE-164D-4778-94E9-4811053BB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1116"/>
              <a:ext cx="0" cy="318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6267" name="Line 11">
            <a:extLst>
              <a:ext uri="{FF2B5EF4-FFF2-40B4-BE49-F238E27FC236}">
                <a16:creationId xmlns:a16="http://schemas.microsoft.com/office/drawing/2014/main" id="{DA0FE3B5-F086-448C-BAA6-898FB2759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197" y="2076450"/>
            <a:ext cx="0" cy="685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8" name="Line 12">
            <a:extLst>
              <a:ext uri="{FF2B5EF4-FFF2-40B4-BE49-F238E27FC236}">
                <a16:creationId xmlns:a16="http://schemas.microsoft.com/office/drawing/2014/main" id="{67107D93-59E3-4580-905A-CF21566E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624" y="2076450"/>
            <a:ext cx="0" cy="685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0" name="Comment 14">
            <a:extLst>
              <a:ext uri="{FF2B5EF4-FFF2-40B4-BE49-F238E27FC236}">
                <a16:creationId xmlns:a16="http://schemas.microsoft.com/office/drawing/2014/main" id="{82640D27-4A2D-4383-9C78-B9D67E7A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085" y="2826653"/>
            <a:ext cx="2133600" cy="707886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指向下一个</a:t>
            </a:r>
            <a:r>
              <a:rPr lang="zh-CN" altLang="en-US" sz="2000" b="1" dirty="0">
                <a:solidFill>
                  <a:srgbClr val="004C2B"/>
                </a:solidFill>
                <a:ea typeface="楷体_GB2312" pitchFamily="49" charset="-122"/>
              </a:rPr>
              <a:t>有相同弧尾</a:t>
            </a: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的结点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71" name="Comment 15">
            <a:extLst>
              <a:ext uri="{FF2B5EF4-FFF2-40B4-BE49-F238E27FC236}">
                <a16:creationId xmlns:a16="http://schemas.microsoft.com/office/drawing/2014/main" id="{A68615E4-FF48-4068-852A-A65FB805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38" y="2826653"/>
            <a:ext cx="2133600" cy="707886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指向下一个</a:t>
            </a:r>
            <a:r>
              <a:rPr lang="zh-CN" altLang="en-US" sz="2000" b="1" dirty="0">
                <a:solidFill>
                  <a:srgbClr val="004C2B"/>
                </a:solidFill>
                <a:ea typeface="楷体_GB2312" pitchFamily="49" charset="-122"/>
              </a:rPr>
              <a:t>有相同弧头</a:t>
            </a: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的结点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2CA855AF-1424-40C4-9A51-0A24C58D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84717"/>
            <a:ext cx="8534400" cy="235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typedef struct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ArcBox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{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zh-CN" sz="1800" b="1" dirty="0">
                <a:solidFill>
                  <a:srgbClr val="FF0000"/>
                </a:solidFill>
                <a:ea typeface="楷体_GB2312" pitchFamily="49" charset="-122"/>
              </a:rPr>
              <a:t>弧</a:t>
            </a: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的结构表示</a:t>
            </a:r>
            <a:endParaRPr lang="zh-CN" altLang="en-US" sz="1600" dirty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tailvex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headvex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;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struct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ArcBox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hlink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,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*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tlink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; 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InfoType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*info;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VexNode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96281" name="Rectangle 25">
            <a:extLst>
              <a:ext uri="{FF2B5EF4-FFF2-40B4-BE49-F238E27FC236}">
                <a16:creationId xmlns:a16="http://schemas.microsoft.com/office/drawing/2014/main" id="{4ABFE872-2BA5-46AE-BFDD-62E345E2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628" y="1143000"/>
            <a:ext cx="1019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tailvex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96282" name="Rectangle 26">
            <a:extLst>
              <a:ext uri="{FF2B5EF4-FFF2-40B4-BE49-F238E27FC236}">
                <a16:creationId xmlns:a16="http://schemas.microsoft.com/office/drawing/2014/main" id="{F506340D-85B1-4265-8297-EE20B7C2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556" y="1143000"/>
            <a:ext cx="1208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headvex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96283" name="Rectangle 27">
            <a:extLst>
              <a:ext uri="{FF2B5EF4-FFF2-40B4-BE49-F238E27FC236}">
                <a16:creationId xmlns:a16="http://schemas.microsoft.com/office/drawing/2014/main" id="{47CB8390-C11E-42BB-B0CA-1FCAD367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29" y="1143000"/>
            <a:ext cx="816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004C2B"/>
                </a:solidFill>
                <a:ea typeface="楷体_GB2312" pitchFamily="49" charset="-122"/>
              </a:rPr>
              <a:t>hlink</a:t>
            </a:r>
            <a:endParaRPr lang="en-US" altLang="zh-CN" sz="2400" dirty="0">
              <a:solidFill>
                <a:srgbClr val="004C2B"/>
              </a:solidFill>
              <a:ea typeface="楷体_GB2312" pitchFamily="49" charset="-122"/>
            </a:endParaRPr>
          </a:p>
        </p:txBody>
      </p:sp>
      <p:sp>
        <p:nvSpPr>
          <p:cNvPr id="96284" name="Rectangle 28">
            <a:extLst>
              <a:ext uri="{FF2B5EF4-FFF2-40B4-BE49-F238E27FC236}">
                <a16:creationId xmlns:a16="http://schemas.microsoft.com/office/drawing/2014/main" id="{91A3076C-5B7A-4F20-9F0B-0D0303A4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282" y="1143000"/>
            <a:ext cx="74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004C2B"/>
                </a:solidFill>
                <a:ea typeface="楷体_GB2312" pitchFamily="49" charset="-122"/>
              </a:rPr>
              <a:t>tlink</a:t>
            </a:r>
            <a:endParaRPr lang="en-US" altLang="zh-CN" sz="2400" dirty="0">
              <a:solidFill>
                <a:srgbClr val="004C2B"/>
              </a:solidFill>
              <a:ea typeface="楷体_GB2312" pitchFamily="49" charset="-122"/>
            </a:endParaRPr>
          </a:p>
        </p:txBody>
      </p:sp>
      <p:sp>
        <p:nvSpPr>
          <p:cNvPr id="96285" name="Rectangle 29">
            <a:extLst>
              <a:ext uri="{FF2B5EF4-FFF2-40B4-BE49-F238E27FC236}">
                <a16:creationId xmlns:a16="http://schemas.microsoft.com/office/drawing/2014/main" id="{1E3F6529-C0A3-434C-AB32-E209CF93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143000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info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mment 2">
            <a:extLst>
              <a:ext uri="{FF2B5EF4-FFF2-40B4-BE49-F238E27FC236}">
                <a16:creationId xmlns:a16="http://schemas.microsoft.com/office/drawing/2014/main" id="{9532A5EA-4F4A-4F2C-8F33-05EE2B48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141026"/>
            <a:ext cx="3429000" cy="584775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顶点的结点结构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F52C089-9418-48C0-83F0-45E677E727B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50353"/>
            <a:ext cx="6019800" cy="542925"/>
            <a:chOff x="528" y="968"/>
            <a:chExt cx="3792" cy="342"/>
          </a:xfrm>
        </p:grpSpPr>
        <p:sp>
          <p:nvSpPr>
            <p:cNvPr id="38924" name="Rectangle 3">
              <a:extLst>
                <a:ext uri="{FF2B5EF4-FFF2-40B4-BE49-F238E27FC236}">
                  <a16:creationId xmlns:a16="http://schemas.microsoft.com/office/drawing/2014/main" id="{D26E3655-5A2F-4900-8640-8118F3DA4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8"/>
              <a:ext cx="3792" cy="330"/>
            </a:xfrm>
            <a:prstGeom prst="rect">
              <a:avLst/>
            </a:prstGeom>
            <a:solidFill>
              <a:srgbClr val="CCFFFF"/>
            </a:solidFill>
            <a:ln w="317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2800" dirty="0">
                  <a:solidFill>
                    <a:srgbClr val="004C2B"/>
                  </a:solidFill>
                  <a:ea typeface="楷体_GB2312" pitchFamily="49" charset="-122"/>
                </a:rPr>
                <a:t>顶点信息数据            </a:t>
              </a:r>
              <a:endParaRPr lang="zh-CN" altLang="en-US" sz="2800" dirty="0">
                <a:solidFill>
                  <a:srgbClr val="333333"/>
                </a:solidFill>
                <a:ea typeface="楷体_GB2312" pitchFamily="49" charset="-122"/>
              </a:endParaRPr>
            </a:p>
          </p:txBody>
        </p:sp>
        <p:sp>
          <p:nvSpPr>
            <p:cNvPr id="38925" name="Line 4">
              <a:extLst>
                <a:ext uri="{FF2B5EF4-FFF2-40B4-BE49-F238E27FC236}">
                  <a16:creationId xmlns:a16="http://schemas.microsoft.com/office/drawing/2014/main" id="{487D0EB9-C1FD-48DA-A2B2-A27FE9E8C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980"/>
              <a:ext cx="0" cy="33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Line 5">
              <a:extLst>
                <a:ext uri="{FF2B5EF4-FFF2-40B4-BE49-F238E27FC236}">
                  <a16:creationId xmlns:a16="http://schemas.microsoft.com/office/drawing/2014/main" id="{E9B80A8B-1D57-4293-A632-ACFC5059D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980"/>
              <a:ext cx="0" cy="318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286" name="Line 6">
            <a:extLst>
              <a:ext uri="{FF2B5EF4-FFF2-40B4-BE49-F238E27FC236}">
                <a16:creationId xmlns:a16="http://schemas.microsoft.com/office/drawing/2014/main" id="{CE91295F-64C1-4C3D-A677-3899688A2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55153"/>
            <a:ext cx="0" cy="685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EB97A578-8445-4B57-ABB2-D9F4133DE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274203"/>
            <a:ext cx="0" cy="685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8" name="Comment 8">
            <a:extLst>
              <a:ext uri="{FF2B5EF4-FFF2-40B4-BE49-F238E27FC236}">
                <a16:creationId xmlns:a16="http://schemas.microsoft.com/office/drawing/2014/main" id="{33D4DAA6-B1F9-4A2E-8CCE-9F1C7FC7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921973"/>
            <a:ext cx="2362200" cy="707886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指向该顶点的</a:t>
            </a:r>
            <a:r>
              <a:rPr lang="zh-CN" altLang="en-US" sz="2000" b="1" dirty="0">
                <a:solidFill>
                  <a:srgbClr val="004C2B"/>
                </a:solidFill>
                <a:ea typeface="楷体_GB2312" pitchFamily="49" charset="-122"/>
              </a:rPr>
              <a:t>第一条入弧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7289" name="Comment 9">
            <a:extLst>
              <a:ext uri="{FF2B5EF4-FFF2-40B4-BE49-F238E27FC236}">
                <a16:creationId xmlns:a16="http://schemas.microsoft.com/office/drawing/2014/main" id="{798570AC-5988-4A06-B4C9-A6B026C2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2949030"/>
            <a:ext cx="2362200" cy="707886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指向该顶点的</a:t>
            </a:r>
            <a:r>
              <a:rPr lang="zh-CN" altLang="en-US" sz="2000" b="1" dirty="0">
                <a:solidFill>
                  <a:srgbClr val="004C2B"/>
                </a:solidFill>
                <a:ea typeface="楷体_GB2312" pitchFamily="49" charset="-122"/>
              </a:rPr>
              <a:t>第一条出弧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7290" name="Rectangle 10">
            <a:extLst>
              <a:ext uri="{FF2B5EF4-FFF2-40B4-BE49-F238E27FC236}">
                <a16:creationId xmlns:a16="http://schemas.microsoft.com/office/drawing/2014/main" id="{71DD7441-6952-408D-ABE6-7F991824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397" y="4379233"/>
            <a:ext cx="6133602" cy="219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typedef struct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VexNode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 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顶点的结构表示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VertexType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data;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ArcBox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firstin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 *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firstout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 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VexNode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97291" name="Rectangle 11">
            <a:extLst>
              <a:ext uri="{FF2B5EF4-FFF2-40B4-BE49-F238E27FC236}">
                <a16:creationId xmlns:a16="http://schemas.microsoft.com/office/drawing/2014/main" id="{3610F68B-991E-4E4B-850B-C3976ABD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28053"/>
            <a:ext cx="780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data</a:t>
            </a:r>
          </a:p>
        </p:txBody>
      </p: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2212A872-DBC9-4F34-B599-6A054744E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856" y="1328053"/>
            <a:ext cx="1042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firstin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66781B95-3B5A-4B76-ACE1-C0BC9B92E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370" y="1328053"/>
            <a:ext cx="12218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firstout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0C36EF12-A04D-4059-B8F8-7D0C0E0D7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229" y="616858"/>
            <a:ext cx="9220200" cy="517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typedef struct { 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VexNode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xlist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[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MAX_VERTEX_NUM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]; 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       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顶点结点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表头向量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) 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  int  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vexnum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arcnum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         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有向图的当前顶点数和弧数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} </a:t>
            </a:r>
            <a:r>
              <a:rPr lang="en-US" altLang="zh-CN" sz="3600" dirty="0" err="1">
                <a:solidFill>
                  <a:srgbClr val="000099"/>
                </a:solidFill>
                <a:ea typeface="楷体_GB2312" pitchFamily="49" charset="-122"/>
              </a:rPr>
              <a:t>OLGraph</a:t>
            </a:r>
            <a:r>
              <a:rPr lang="en-US" altLang="zh-CN" sz="36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>
    <p:pull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026">
            <a:extLst>
              <a:ext uri="{FF2B5EF4-FFF2-40B4-BE49-F238E27FC236}">
                <a16:creationId xmlns:a16="http://schemas.microsoft.com/office/drawing/2014/main" id="{69DC5250-65EB-4397-A6C9-0CA2B73060ED}"/>
              </a:ext>
            </a:extLst>
          </p:cNvPr>
          <p:cNvGrpSpPr>
            <a:grpSpLocks/>
          </p:cNvGrpSpPr>
          <p:nvPr/>
        </p:nvGrpSpPr>
        <p:grpSpPr bwMode="auto">
          <a:xfrm rot="334841">
            <a:off x="761990" y="2812601"/>
            <a:ext cx="2590800" cy="2057400"/>
            <a:chOff x="144" y="144"/>
            <a:chExt cx="1152" cy="1296"/>
          </a:xfrm>
        </p:grpSpPr>
        <p:sp>
          <p:nvSpPr>
            <p:cNvPr id="41032" name="Oval 1027">
              <a:extLst>
                <a:ext uri="{FF2B5EF4-FFF2-40B4-BE49-F238E27FC236}">
                  <a16:creationId xmlns:a16="http://schemas.microsoft.com/office/drawing/2014/main" id="{4ECCD0B6-BAB7-420B-8354-104C70DA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A</a:t>
              </a:r>
            </a:p>
          </p:txBody>
        </p:sp>
        <p:sp>
          <p:nvSpPr>
            <p:cNvPr id="41033" name="Oval 1028">
              <a:extLst>
                <a:ext uri="{FF2B5EF4-FFF2-40B4-BE49-F238E27FC236}">
                  <a16:creationId xmlns:a16="http://schemas.microsoft.com/office/drawing/2014/main" id="{424888F2-BFC8-4FCE-A26D-377C4460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16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B</a:t>
              </a:r>
            </a:p>
          </p:txBody>
        </p:sp>
        <p:sp>
          <p:nvSpPr>
            <p:cNvPr id="41034" name="Oval 1029">
              <a:extLst>
                <a:ext uri="{FF2B5EF4-FFF2-40B4-BE49-F238E27FC236}">
                  <a16:creationId xmlns:a16="http://schemas.microsoft.com/office/drawing/2014/main" id="{BDAEC3FC-B692-4810-898D-C8446B84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28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C</a:t>
              </a:r>
            </a:p>
          </p:txBody>
        </p:sp>
        <p:sp>
          <p:nvSpPr>
            <p:cNvPr id="41035" name="Line 1030">
              <a:extLst>
                <a:ext uri="{FF2B5EF4-FFF2-40B4-BE49-F238E27FC236}">
                  <a16:creationId xmlns:a16="http://schemas.microsoft.com/office/drawing/2014/main" id="{D16ABDE1-26E5-4E1F-AF73-4FA0E52AB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104"/>
              <a:ext cx="288" cy="144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6" name="Line 1031">
              <a:extLst>
                <a:ext uri="{FF2B5EF4-FFF2-40B4-BE49-F238E27FC236}">
                  <a16:creationId xmlns:a16="http://schemas.microsoft.com/office/drawing/2014/main" id="{8258C892-CCA5-4B48-AE87-B3FBA646F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336"/>
              <a:ext cx="144" cy="48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7" name="Line 1032">
              <a:extLst>
                <a:ext uri="{FF2B5EF4-FFF2-40B4-BE49-F238E27FC236}">
                  <a16:creationId xmlns:a16="http://schemas.microsoft.com/office/drawing/2014/main" id="{F1889D0E-9F25-4E28-B140-562F8DD8C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720"/>
              <a:ext cx="480" cy="24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8" name="Oval 1033">
              <a:extLst>
                <a:ext uri="{FF2B5EF4-FFF2-40B4-BE49-F238E27FC236}">
                  <a16:creationId xmlns:a16="http://schemas.microsoft.com/office/drawing/2014/main" id="{158E50F8-C42F-4DD5-9659-F1C58E44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4C2B"/>
                  </a:solidFill>
                </a:rPr>
                <a:t>D</a:t>
              </a:r>
            </a:p>
          </p:txBody>
        </p:sp>
        <p:sp>
          <p:nvSpPr>
            <p:cNvPr id="41039" name="Line 1034">
              <a:extLst>
                <a:ext uri="{FF2B5EF4-FFF2-40B4-BE49-F238E27FC236}">
                  <a16:creationId xmlns:a16="http://schemas.microsoft.com/office/drawing/2014/main" id="{ACDAA80A-2529-430E-AA8F-4447B7BDE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80"/>
              <a:ext cx="288" cy="62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40" name="Line 1035">
              <a:extLst>
                <a:ext uri="{FF2B5EF4-FFF2-40B4-BE49-F238E27FC236}">
                  <a16:creationId xmlns:a16="http://schemas.microsoft.com/office/drawing/2014/main" id="{2AE35879-2126-46AA-AA98-F0720823C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"/>
              <a:ext cx="336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5180" name="Group 1036">
            <a:extLst>
              <a:ext uri="{FF2B5EF4-FFF2-40B4-BE49-F238E27FC236}">
                <a16:creationId xmlns:a16="http://schemas.microsoft.com/office/drawing/2014/main" id="{CA73E412-6F4F-454B-8D7B-7AE76350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95606"/>
              </p:ext>
            </p:extLst>
          </p:nvPr>
        </p:nvGraphicFramePr>
        <p:xfrm>
          <a:off x="4800590" y="2057400"/>
          <a:ext cx="1371600" cy="40230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70424847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55537396"/>
                    </a:ext>
                  </a:extLst>
                </a:gridCol>
              </a:tblGrid>
              <a:tr h="10056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6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501317"/>
                  </a:ext>
                </a:extLst>
              </a:tr>
              <a:tr h="10056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6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397081"/>
                  </a:ext>
                </a:extLst>
              </a:tr>
              <a:tr h="10056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6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93532"/>
                  </a:ext>
                </a:extLst>
              </a:tr>
              <a:tr h="10056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6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560754"/>
                  </a:ext>
                </a:extLst>
              </a:tr>
            </a:tbl>
          </a:graphicData>
        </a:graphic>
      </p:graphicFrame>
      <p:grpSp>
        <p:nvGrpSpPr>
          <p:cNvPr id="40980" name="Group 1053">
            <a:extLst>
              <a:ext uri="{FF2B5EF4-FFF2-40B4-BE49-F238E27FC236}">
                <a16:creationId xmlns:a16="http://schemas.microsoft.com/office/drawing/2014/main" id="{846703D9-1AD9-4842-AFC0-71CD3DC7D797}"/>
              </a:ext>
            </a:extLst>
          </p:cNvPr>
          <p:cNvGrpSpPr>
            <a:grpSpLocks/>
          </p:cNvGrpSpPr>
          <p:nvPr/>
        </p:nvGrpSpPr>
        <p:grpSpPr bwMode="auto">
          <a:xfrm>
            <a:off x="6857990" y="3200400"/>
            <a:ext cx="1905000" cy="609600"/>
            <a:chOff x="2208" y="1680"/>
            <a:chExt cx="1200" cy="384"/>
          </a:xfrm>
        </p:grpSpPr>
        <p:sp>
          <p:nvSpPr>
            <p:cNvPr id="41026" name="Rectangle 1054">
              <a:extLst>
                <a:ext uri="{FF2B5EF4-FFF2-40B4-BE49-F238E27FC236}">
                  <a16:creationId xmlns:a16="http://schemas.microsoft.com/office/drawing/2014/main" id="{C7AA2C62-2F8A-4332-B778-7F1518DE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41027" name="Line 1055">
              <a:extLst>
                <a:ext uri="{FF2B5EF4-FFF2-40B4-BE49-F238E27FC236}">
                  <a16:creationId xmlns:a16="http://schemas.microsoft.com/office/drawing/2014/main" id="{93A7C683-242F-4D5B-8276-14329ECC8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8" name="Line 1056">
              <a:extLst>
                <a:ext uri="{FF2B5EF4-FFF2-40B4-BE49-F238E27FC236}">
                  <a16:creationId xmlns:a16="http://schemas.microsoft.com/office/drawing/2014/main" id="{4FB21E01-6E82-4804-BE4B-CE57AFBA1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9" name="Line 1057">
              <a:extLst>
                <a:ext uri="{FF2B5EF4-FFF2-40B4-BE49-F238E27FC236}">
                  <a16:creationId xmlns:a16="http://schemas.microsoft.com/office/drawing/2014/main" id="{0EF4DE53-AAD8-4140-80A2-B2A672225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0" name="Line 1058">
              <a:extLst>
                <a:ext uri="{FF2B5EF4-FFF2-40B4-BE49-F238E27FC236}">
                  <a16:creationId xmlns:a16="http://schemas.microsoft.com/office/drawing/2014/main" id="{68D93F32-69A2-493A-9CCE-87A862689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1" name="Text Box 1059">
              <a:extLst>
                <a:ext uri="{FF2B5EF4-FFF2-40B4-BE49-F238E27FC236}">
                  <a16:creationId xmlns:a16="http://schemas.microsoft.com/office/drawing/2014/main" id="{739EBDC7-A344-408A-B7AB-7E6B1702F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699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333333"/>
                  </a:solidFill>
                </a:rPr>
                <a:t>0      1</a:t>
              </a:r>
            </a:p>
          </p:txBody>
        </p:sp>
      </p:grpSp>
      <p:grpSp>
        <p:nvGrpSpPr>
          <p:cNvPr id="40981" name="Group 1060">
            <a:extLst>
              <a:ext uri="{FF2B5EF4-FFF2-40B4-BE49-F238E27FC236}">
                <a16:creationId xmlns:a16="http://schemas.microsoft.com/office/drawing/2014/main" id="{DDC80560-BFC9-4B2D-BD65-7AF519DD6E1B}"/>
              </a:ext>
            </a:extLst>
          </p:cNvPr>
          <p:cNvGrpSpPr>
            <a:grpSpLocks/>
          </p:cNvGrpSpPr>
          <p:nvPr/>
        </p:nvGrpSpPr>
        <p:grpSpPr bwMode="auto">
          <a:xfrm>
            <a:off x="9448790" y="3200400"/>
            <a:ext cx="1905000" cy="609600"/>
            <a:chOff x="2208" y="1680"/>
            <a:chExt cx="1200" cy="384"/>
          </a:xfrm>
        </p:grpSpPr>
        <p:sp>
          <p:nvSpPr>
            <p:cNvPr id="41020" name="Rectangle 1061">
              <a:extLst>
                <a:ext uri="{FF2B5EF4-FFF2-40B4-BE49-F238E27FC236}">
                  <a16:creationId xmlns:a16="http://schemas.microsoft.com/office/drawing/2014/main" id="{9D88C8A8-EE59-4839-A6C2-F5A8701D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41021" name="Line 1062">
              <a:extLst>
                <a:ext uri="{FF2B5EF4-FFF2-40B4-BE49-F238E27FC236}">
                  <a16:creationId xmlns:a16="http://schemas.microsoft.com/office/drawing/2014/main" id="{1BAF310F-1881-4317-882A-47FAE0B4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2" name="Line 1063">
              <a:extLst>
                <a:ext uri="{FF2B5EF4-FFF2-40B4-BE49-F238E27FC236}">
                  <a16:creationId xmlns:a16="http://schemas.microsoft.com/office/drawing/2014/main" id="{05B98E93-9BFE-4516-8DCD-1AB09A037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3" name="Line 1064">
              <a:extLst>
                <a:ext uri="{FF2B5EF4-FFF2-40B4-BE49-F238E27FC236}">
                  <a16:creationId xmlns:a16="http://schemas.microsoft.com/office/drawing/2014/main" id="{EFE740DF-5F26-4B48-AD83-9ED6E6295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4" name="Line 1065">
              <a:extLst>
                <a:ext uri="{FF2B5EF4-FFF2-40B4-BE49-F238E27FC236}">
                  <a16:creationId xmlns:a16="http://schemas.microsoft.com/office/drawing/2014/main" id="{FCD6C306-0550-47B7-97A2-4977A42F0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Text Box 1066">
              <a:extLst>
                <a:ext uri="{FF2B5EF4-FFF2-40B4-BE49-F238E27FC236}">
                  <a16:creationId xmlns:a16="http://schemas.microsoft.com/office/drawing/2014/main" id="{255472A5-E2D1-4462-9A49-A1B1AAA19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699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333333"/>
                  </a:solidFill>
                </a:rPr>
                <a:t>2      1</a:t>
              </a:r>
            </a:p>
          </p:txBody>
        </p:sp>
      </p:grpSp>
      <p:grpSp>
        <p:nvGrpSpPr>
          <p:cNvPr id="40982" name="Group 1067">
            <a:extLst>
              <a:ext uri="{FF2B5EF4-FFF2-40B4-BE49-F238E27FC236}">
                <a16:creationId xmlns:a16="http://schemas.microsoft.com/office/drawing/2014/main" id="{2CF23C6D-83B6-4E74-B52F-BFE6E83186D0}"/>
              </a:ext>
            </a:extLst>
          </p:cNvPr>
          <p:cNvGrpSpPr>
            <a:grpSpLocks/>
          </p:cNvGrpSpPr>
          <p:nvPr/>
        </p:nvGrpSpPr>
        <p:grpSpPr bwMode="auto">
          <a:xfrm>
            <a:off x="6857990" y="4267200"/>
            <a:ext cx="1905000" cy="609600"/>
            <a:chOff x="2208" y="1680"/>
            <a:chExt cx="1200" cy="384"/>
          </a:xfrm>
        </p:grpSpPr>
        <p:sp>
          <p:nvSpPr>
            <p:cNvPr id="41014" name="Rectangle 1068">
              <a:extLst>
                <a:ext uri="{FF2B5EF4-FFF2-40B4-BE49-F238E27FC236}">
                  <a16:creationId xmlns:a16="http://schemas.microsoft.com/office/drawing/2014/main" id="{DE5DF8F4-5918-4872-982E-A0A44FF9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41015" name="Line 1069">
              <a:extLst>
                <a:ext uri="{FF2B5EF4-FFF2-40B4-BE49-F238E27FC236}">
                  <a16:creationId xmlns:a16="http://schemas.microsoft.com/office/drawing/2014/main" id="{8DC9E018-5F92-4E0E-9343-8A4536D86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6" name="Line 1070">
              <a:extLst>
                <a:ext uri="{FF2B5EF4-FFF2-40B4-BE49-F238E27FC236}">
                  <a16:creationId xmlns:a16="http://schemas.microsoft.com/office/drawing/2014/main" id="{3B22268A-34E6-4EF6-9CB6-C626C0CC5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7" name="Line 1071">
              <a:extLst>
                <a:ext uri="{FF2B5EF4-FFF2-40B4-BE49-F238E27FC236}">
                  <a16:creationId xmlns:a16="http://schemas.microsoft.com/office/drawing/2014/main" id="{9BFB3052-B7CB-4A0B-A079-B5345EF20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8" name="Line 1072">
              <a:extLst>
                <a:ext uri="{FF2B5EF4-FFF2-40B4-BE49-F238E27FC236}">
                  <a16:creationId xmlns:a16="http://schemas.microsoft.com/office/drawing/2014/main" id="{2AF52F25-6E16-4117-8F3B-99A08053D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9" name="Text Box 1073">
              <a:extLst>
                <a:ext uri="{FF2B5EF4-FFF2-40B4-BE49-F238E27FC236}">
                  <a16:creationId xmlns:a16="http://schemas.microsoft.com/office/drawing/2014/main" id="{72948A8A-9A0B-4D56-95E9-AF946169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699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333333"/>
                  </a:solidFill>
                </a:rPr>
                <a:t>0      2</a:t>
              </a:r>
            </a:p>
          </p:txBody>
        </p:sp>
      </p:grpSp>
      <p:grpSp>
        <p:nvGrpSpPr>
          <p:cNvPr id="40983" name="Group 1074">
            <a:extLst>
              <a:ext uri="{FF2B5EF4-FFF2-40B4-BE49-F238E27FC236}">
                <a16:creationId xmlns:a16="http://schemas.microsoft.com/office/drawing/2014/main" id="{96F4EC54-90AE-4ACB-B8FE-BB7F9A1836A3}"/>
              </a:ext>
            </a:extLst>
          </p:cNvPr>
          <p:cNvGrpSpPr>
            <a:grpSpLocks/>
          </p:cNvGrpSpPr>
          <p:nvPr/>
        </p:nvGrpSpPr>
        <p:grpSpPr bwMode="auto">
          <a:xfrm>
            <a:off x="6857990" y="5334000"/>
            <a:ext cx="1905000" cy="609600"/>
            <a:chOff x="2208" y="1680"/>
            <a:chExt cx="1200" cy="384"/>
          </a:xfrm>
        </p:grpSpPr>
        <p:sp>
          <p:nvSpPr>
            <p:cNvPr id="41008" name="Rectangle 1075">
              <a:extLst>
                <a:ext uri="{FF2B5EF4-FFF2-40B4-BE49-F238E27FC236}">
                  <a16:creationId xmlns:a16="http://schemas.microsoft.com/office/drawing/2014/main" id="{4FD97BB6-36D9-431A-9DE9-F78424B48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41009" name="Line 1076">
              <a:extLst>
                <a:ext uri="{FF2B5EF4-FFF2-40B4-BE49-F238E27FC236}">
                  <a16:creationId xmlns:a16="http://schemas.microsoft.com/office/drawing/2014/main" id="{C414858D-3E32-4F16-A9E1-5892C4A5F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0" name="Line 1077">
              <a:extLst>
                <a:ext uri="{FF2B5EF4-FFF2-40B4-BE49-F238E27FC236}">
                  <a16:creationId xmlns:a16="http://schemas.microsoft.com/office/drawing/2014/main" id="{0B4DF24F-2876-4245-95BE-AF75370C0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1" name="Line 1078">
              <a:extLst>
                <a:ext uri="{FF2B5EF4-FFF2-40B4-BE49-F238E27FC236}">
                  <a16:creationId xmlns:a16="http://schemas.microsoft.com/office/drawing/2014/main" id="{7D9E830F-A30D-4243-ADF5-F6D576930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2" name="Line 1079">
              <a:extLst>
                <a:ext uri="{FF2B5EF4-FFF2-40B4-BE49-F238E27FC236}">
                  <a16:creationId xmlns:a16="http://schemas.microsoft.com/office/drawing/2014/main" id="{D5CD2D33-75C1-4CF5-96EF-1F1438F8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3" name="Text Box 1080">
              <a:extLst>
                <a:ext uri="{FF2B5EF4-FFF2-40B4-BE49-F238E27FC236}">
                  <a16:creationId xmlns:a16="http://schemas.microsoft.com/office/drawing/2014/main" id="{477D46F5-2605-4B5E-AADB-BA5E8E7BA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699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333333"/>
                  </a:solidFill>
                </a:rPr>
                <a:t>0      3</a:t>
              </a:r>
            </a:p>
          </p:txBody>
        </p:sp>
      </p:grpSp>
      <p:grpSp>
        <p:nvGrpSpPr>
          <p:cNvPr id="40984" name="Group 1081">
            <a:extLst>
              <a:ext uri="{FF2B5EF4-FFF2-40B4-BE49-F238E27FC236}">
                <a16:creationId xmlns:a16="http://schemas.microsoft.com/office/drawing/2014/main" id="{A58F5103-A05F-48C2-BBD6-E3559D246723}"/>
              </a:ext>
            </a:extLst>
          </p:cNvPr>
          <p:cNvGrpSpPr>
            <a:grpSpLocks/>
          </p:cNvGrpSpPr>
          <p:nvPr/>
        </p:nvGrpSpPr>
        <p:grpSpPr bwMode="auto">
          <a:xfrm>
            <a:off x="9448790" y="5334000"/>
            <a:ext cx="1905000" cy="609600"/>
            <a:chOff x="2208" y="1680"/>
            <a:chExt cx="1200" cy="384"/>
          </a:xfrm>
        </p:grpSpPr>
        <p:sp>
          <p:nvSpPr>
            <p:cNvPr id="41002" name="Rectangle 1082">
              <a:extLst>
                <a:ext uri="{FF2B5EF4-FFF2-40B4-BE49-F238E27FC236}">
                  <a16:creationId xmlns:a16="http://schemas.microsoft.com/office/drawing/2014/main" id="{96AD3FC4-F0AA-4758-9356-1005C27D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41003" name="Line 1083">
              <a:extLst>
                <a:ext uri="{FF2B5EF4-FFF2-40B4-BE49-F238E27FC236}">
                  <a16:creationId xmlns:a16="http://schemas.microsoft.com/office/drawing/2014/main" id="{FC1467D9-C28D-4142-8C35-39F9AC0A9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4" name="Line 1084">
              <a:extLst>
                <a:ext uri="{FF2B5EF4-FFF2-40B4-BE49-F238E27FC236}">
                  <a16:creationId xmlns:a16="http://schemas.microsoft.com/office/drawing/2014/main" id="{F4F6A752-6772-49D8-BA03-9593F62F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5" name="Line 1085">
              <a:extLst>
                <a:ext uri="{FF2B5EF4-FFF2-40B4-BE49-F238E27FC236}">
                  <a16:creationId xmlns:a16="http://schemas.microsoft.com/office/drawing/2014/main" id="{533A9E2A-9FFB-4599-AD6B-82DB06958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6" name="Line 1086">
              <a:extLst>
                <a:ext uri="{FF2B5EF4-FFF2-40B4-BE49-F238E27FC236}">
                  <a16:creationId xmlns:a16="http://schemas.microsoft.com/office/drawing/2014/main" id="{6EA8CD5A-30EC-4918-98BB-84AD47DB9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7" name="Text Box 1087">
              <a:extLst>
                <a:ext uri="{FF2B5EF4-FFF2-40B4-BE49-F238E27FC236}">
                  <a16:creationId xmlns:a16="http://schemas.microsoft.com/office/drawing/2014/main" id="{61DF96BF-8765-4804-816A-6A7310E51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699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>
                  <a:solidFill>
                    <a:srgbClr val="333333"/>
                  </a:solidFill>
                </a:rPr>
                <a:t>3      1</a:t>
              </a:r>
            </a:p>
          </p:txBody>
        </p:sp>
      </p:grpSp>
      <p:sp>
        <p:nvSpPr>
          <p:cNvPr id="135232" name="Line 1088">
            <a:extLst>
              <a:ext uri="{FF2B5EF4-FFF2-40B4-BE49-F238E27FC236}">
                <a16:creationId xmlns:a16="http://schemas.microsoft.com/office/drawing/2014/main" id="{00CC54E8-77B2-4C19-849C-895F18F09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390" y="2514600"/>
            <a:ext cx="1981200" cy="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3" name="Line 1089">
            <a:extLst>
              <a:ext uri="{FF2B5EF4-FFF2-40B4-BE49-F238E27FC236}">
                <a16:creationId xmlns:a16="http://schemas.microsoft.com/office/drawing/2014/main" id="{09B4EA6F-31EF-4026-A454-6E93AE086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590" y="2514600"/>
            <a:ext cx="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4" name="Line 1090">
            <a:extLst>
              <a:ext uri="{FF2B5EF4-FFF2-40B4-BE49-F238E27FC236}">
                <a16:creationId xmlns:a16="http://schemas.microsoft.com/office/drawing/2014/main" id="{D68B13D5-6617-47DB-BE86-312765A86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590" y="3581400"/>
            <a:ext cx="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5" name="Line 1091">
            <a:extLst>
              <a:ext uri="{FF2B5EF4-FFF2-40B4-BE49-F238E27FC236}">
                <a16:creationId xmlns:a16="http://schemas.microsoft.com/office/drawing/2014/main" id="{3884EB18-5190-4CB5-89E6-8F3D7DAD7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590" y="4648200"/>
            <a:ext cx="0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6" name="Line 1092">
            <a:extLst>
              <a:ext uri="{FF2B5EF4-FFF2-40B4-BE49-F238E27FC236}">
                <a16:creationId xmlns:a16="http://schemas.microsoft.com/office/drawing/2014/main" id="{55057115-103D-4B56-8D33-2C893C677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39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7" name="Line 1093">
            <a:extLst>
              <a:ext uri="{FF2B5EF4-FFF2-40B4-BE49-F238E27FC236}">
                <a16:creationId xmlns:a16="http://schemas.microsoft.com/office/drawing/2014/main" id="{FCA83AED-CD42-403E-8C7A-4DB9141F0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390" y="3505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8" name="Line 1094">
            <a:extLst>
              <a:ext uri="{FF2B5EF4-FFF2-40B4-BE49-F238E27FC236}">
                <a16:creationId xmlns:a16="http://schemas.microsoft.com/office/drawing/2014/main" id="{45C111D6-7E41-4920-B553-28978154E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1390" y="35052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39" name="Line 1095">
            <a:extLst>
              <a:ext uri="{FF2B5EF4-FFF2-40B4-BE49-F238E27FC236}">
                <a16:creationId xmlns:a16="http://schemas.microsoft.com/office/drawing/2014/main" id="{F19E767A-0433-4732-A25D-F39525D2E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390" y="4572000"/>
            <a:ext cx="990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40" name="Line 1096">
            <a:extLst>
              <a:ext uri="{FF2B5EF4-FFF2-40B4-BE49-F238E27FC236}">
                <a16:creationId xmlns:a16="http://schemas.microsoft.com/office/drawing/2014/main" id="{E9BE003A-DDB5-48AF-8CA6-A18D896BB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390" y="5638800"/>
            <a:ext cx="9906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41" name="Line 1097">
            <a:extLst>
              <a:ext uri="{FF2B5EF4-FFF2-40B4-BE49-F238E27FC236}">
                <a16:creationId xmlns:a16="http://schemas.microsoft.com/office/drawing/2014/main" id="{A96A856D-26A9-4F66-8BDF-4F74D24BB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590" y="5638800"/>
            <a:ext cx="8382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42" name="Line 1098">
            <a:extLst>
              <a:ext uri="{FF2B5EF4-FFF2-40B4-BE49-F238E27FC236}">
                <a16:creationId xmlns:a16="http://schemas.microsoft.com/office/drawing/2014/main" id="{95A61CF1-0756-4158-958D-43A959FD3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590" y="4572000"/>
            <a:ext cx="18288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43" name="Line 1099">
            <a:extLst>
              <a:ext uri="{FF2B5EF4-FFF2-40B4-BE49-F238E27FC236}">
                <a16:creationId xmlns:a16="http://schemas.microsoft.com/office/drawing/2014/main" id="{7ACC2BB3-3C87-4C46-97C3-266561661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9390" y="3810000"/>
            <a:ext cx="0" cy="8382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244" name="Text Box 1100">
            <a:extLst>
              <a:ext uri="{FF2B5EF4-FFF2-40B4-BE49-F238E27FC236}">
                <a16:creationId xmlns:a16="http://schemas.microsoft.com/office/drawing/2014/main" id="{533A2365-1009-401B-B533-FEE89B0E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790" y="3154364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660066"/>
                </a:solidFill>
                <a:sym typeface="Symbol" panose="05050102010706020507" pitchFamily="18" charset="2"/>
              </a:rPr>
              <a:t></a:t>
            </a:r>
            <a:endParaRPr lang="en-US" altLang="zh-CN" b="1">
              <a:solidFill>
                <a:srgbClr val="660066"/>
              </a:solidFill>
            </a:endParaRPr>
          </a:p>
        </p:txBody>
      </p:sp>
      <p:sp>
        <p:nvSpPr>
          <p:cNvPr id="135245" name="Text Box 1101">
            <a:extLst>
              <a:ext uri="{FF2B5EF4-FFF2-40B4-BE49-F238E27FC236}">
                <a16:creationId xmlns:a16="http://schemas.microsoft.com/office/drawing/2014/main" id="{D327EF15-81C5-4D46-901E-EC9CF8BF7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790" y="5334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8080"/>
                </a:solidFill>
                <a:sym typeface="Symbol" panose="05050102010706020507" pitchFamily="18" charset="2"/>
              </a:rPr>
              <a:t></a:t>
            </a:r>
            <a:endParaRPr lang="en-US" altLang="zh-CN" b="1">
              <a:solidFill>
                <a:srgbClr val="008080"/>
              </a:solidFill>
            </a:endParaRPr>
          </a:p>
        </p:txBody>
      </p:sp>
      <p:sp>
        <p:nvSpPr>
          <p:cNvPr id="135246" name="Text Box 1102">
            <a:extLst>
              <a:ext uri="{FF2B5EF4-FFF2-40B4-BE49-F238E27FC236}">
                <a16:creationId xmlns:a16="http://schemas.microsoft.com/office/drawing/2014/main" id="{6588AD8A-12FB-41CB-8297-FEE3EBF48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790" y="5334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35247" name="Text Box 1103">
            <a:extLst>
              <a:ext uri="{FF2B5EF4-FFF2-40B4-BE49-F238E27FC236}">
                <a16:creationId xmlns:a16="http://schemas.microsoft.com/office/drawing/2014/main" id="{3C38CB97-48AD-43B1-A19F-AA3F8940C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0" y="5334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996633"/>
                </a:solidFill>
                <a:sym typeface="Symbol" panose="05050102010706020507" pitchFamily="18" charset="2"/>
              </a:rPr>
              <a:t></a:t>
            </a:r>
            <a:endParaRPr lang="en-US" altLang="zh-CN" b="1">
              <a:solidFill>
                <a:srgbClr val="996633"/>
              </a:solidFill>
            </a:endParaRPr>
          </a:p>
        </p:txBody>
      </p:sp>
      <p:sp>
        <p:nvSpPr>
          <p:cNvPr id="135248" name="Text Box 1104">
            <a:extLst>
              <a:ext uri="{FF2B5EF4-FFF2-40B4-BE49-F238E27FC236}">
                <a16:creationId xmlns:a16="http://schemas.microsoft.com/office/drawing/2014/main" id="{5EA9E4BA-302C-4224-B0F3-4C8D849FC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0609"/>
            <a:ext cx="7340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*四、</a:t>
            </a: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无向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图的邻接多重表存储表示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44" grpId="0" autoUpdateAnimBg="0"/>
      <p:bldP spid="135245" grpId="0" autoUpdateAnimBg="0"/>
      <p:bldP spid="135246" grpId="0" autoUpdateAnimBg="0"/>
      <p:bldP spid="1352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1CF7C6B0-8BE0-445E-8342-A3880CDB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20814"/>
            <a:ext cx="8534400" cy="37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typedef struct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Ebox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VisitIf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 mark;           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访问标记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int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  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ivex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jvex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  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该边依附的两个顶点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struct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EBox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ilink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jlink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InfoType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info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          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该边附加信息指针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EBox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957A3D59-7411-469E-8F90-97CA450A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52" y="329242"/>
            <a:ext cx="2646878" cy="5847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FFCC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边的结构表示</a:t>
            </a:r>
            <a:endParaRPr lang="zh-CN" altLang="en-US" b="1" dirty="0">
              <a:solidFill>
                <a:srgbClr val="000099"/>
              </a:solidFill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11556D-CCA1-A955-0F50-4154A973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01" y="5655555"/>
            <a:ext cx="8291113" cy="812362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5E1707BD-3A0B-414C-B5FA-888F7209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980660"/>
            <a:ext cx="4971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一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数组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邻接矩阵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表示法</a:t>
            </a:r>
          </a:p>
        </p:txBody>
      </p:sp>
      <p:sp>
        <p:nvSpPr>
          <p:cNvPr id="1536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80045B07-A842-4AED-BA09-E7B1AD08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47460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二、邻接表表示法</a:t>
            </a:r>
          </a:p>
        </p:txBody>
      </p:sp>
      <p:sp>
        <p:nvSpPr>
          <p:cNvPr id="15365" name="Text Box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8D710B6-0345-45A5-9D3A-52D98DD5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1" y="3190460"/>
            <a:ext cx="58272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三、有向图的十字链表表示法 *</a:t>
            </a:r>
          </a:p>
        </p:txBody>
      </p:sp>
      <p:sp>
        <p:nvSpPr>
          <p:cNvPr id="1536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AE270301-D064-4C1E-84E7-6F2AB1CC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87423"/>
            <a:ext cx="62376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四、无向图的邻接多重表表示法 *</a:t>
            </a:r>
          </a:p>
        </p:txBody>
      </p:sp>
    </p:spTree>
  </p:cSld>
  <p:clrMapOvr>
    <a:masterClrMapping/>
  </p:clrMapOvr>
  <p:transition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CA1F3A2A-9D51-4CB2-8F4C-DAB5B176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537342"/>
            <a:ext cx="6984156" cy="211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typedef struct {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邻接多重表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VexBox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adjmulist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[MAX_VERTEX_NUM];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int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vexnum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edgenum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AMLGraph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15EC452-BB25-4DDF-B7AA-CF2BB00E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107818"/>
            <a:ext cx="3057247" cy="5847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FFCC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顶点的结构表示</a:t>
            </a:r>
            <a:endParaRPr lang="zh-CN" altLang="en-US" sz="2800" b="1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9A50D5B5-80E3-48AB-AD21-44BD10ED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838201"/>
            <a:ext cx="6441187" cy="218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typedef struct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VexBox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VertexType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data;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EBox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*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firstedge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指向第一条依附该顶点的边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VexBox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50AC5667-7EE7-402C-92AA-A3EC97E7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3418114"/>
            <a:ext cx="3467616" cy="632866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FFCC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无向图的结构表示</a:t>
            </a:r>
            <a:endParaRPr lang="zh-CN" altLang="en-US" b="1" dirty="0">
              <a:solidFill>
                <a:srgbClr val="000099"/>
              </a:solidFill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96263-0551-31FD-92C6-864FDB22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007" y="931618"/>
            <a:ext cx="3194214" cy="698536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6" name="Text Box 40">
            <a:extLst>
              <a:ext uri="{FF2B5EF4-FFF2-40B4-BE49-F238E27FC236}">
                <a16:creationId xmlns:a16="http://schemas.microsoft.com/office/drawing/2014/main" id="{C760EBAC-05C8-46F4-B543-E01049EEF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564" y="567026"/>
            <a:ext cx="6955750" cy="74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一、图的数组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邻接矩阵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存储表示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ABC63-D8B9-4083-A572-4B4DA0CCD8DF}"/>
              </a:ext>
            </a:extLst>
          </p:cNvPr>
          <p:cNvSpPr txBox="1"/>
          <p:nvPr/>
        </p:nvSpPr>
        <p:spPr>
          <a:xfrm>
            <a:off x="1885339" y="2164313"/>
            <a:ext cx="934871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两个数组：</a:t>
            </a:r>
            <a:endParaRPr kumimoji="1" lang="en-US" altLang="zh-CN" sz="32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一维数组</a:t>
            </a: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，存储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信息；</a:t>
            </a:r>
            <a:endParaRPr kumimoji="1" lang="en-US" altLang="zh-CN" sz="32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二维数组</a:t>
            </a: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，存储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</a:t>
            </a:r>
            <a:r>
              <a:rPr kumimoji="1"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的信息。</a:t>
            </a:r>
            <a:endParaRPr kumimoji="1" lang="en-US" altLang="zh-CN" sz="32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485900" lvl="2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这个二维数组存储顶点之间的相邻关系，又叫做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19420" y="404580"/>
            <a:ext cx="858780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顶点的编号依次为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b="1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430" y="1159517"/>
            <a:ext cx="60722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阶方阵，其定义如下：</a:t>
            </a:r>
            <a:endParaRPr lang="zh-CN" altLang="en-US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2868" y="1628751"/>
            <a:ext cx="6215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，则：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)∈E(G)   0: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2868" y="2564881"/>
            <a:ext cx="58579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，则：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0: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109670" y="6317531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B7D56B74-7512-4269-A56B-5810523B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1011"/>
            <a:ext cx="795816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带权无向图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，则：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="1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≠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)∈E(G)  0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∞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：其他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709B03EB-F4D1-4E50-B4B2-821A22C06242}"/>
              </a:ext>
            </a:extLst>
          </p:cNvPr>
          <p:cNvSpPr txBox="1"/>
          <p:nvPr/>
        </p:nvSpPr>
        <p:spPr>
          <a:xfrm>
            <a:off x="2209800" y="4581161"/>
            <a:ext cx="8143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，则：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="1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≠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0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∞：其他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5160962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566988" y="1050926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2566988" y="3840180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5160962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477126" y="1141413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475570" y="3783030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2135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6167438" y="642918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167439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0    0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095471" y="428604"/>
            <a:ext cx="4296703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邻接矩阵的主要特点：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9786" y="1142985"/>
            <a:ext cx="5857916" cy="131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一个图的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邻接矩阵是唯一</a:t>
            </a:r>
            <a:r>
              <a:rPr kumimoji="1" lang="zh-CN" altLang="en-US" sz="24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特别适合于稠密图的存储。</a:t>
            </a:r>
            <a:endParaRPr lang="zh-CN" altLang="en-US" sz="24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52729" y="2504867"/>
            <a:ext cx="3702072" cy="899382"/>
            <a:chOff x="1428729" y="2358224"/>
            <a:chExt cx="3702072" cy="89938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9" y="2857496"/>
              <a:ext cx="3702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邻接矩阵的存储空间为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O(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</a:t>
              </a:r>
              <a:r>
                <a:rPr kumimoji="1" lang="en-US" altLang="zh-CN" sz="2000" b="1" baseline="30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</a:t>
              </a:r>
              <a:endParaRPr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4B756B48-D5A9-49E6-A1F1-3070DA157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143" y="1488208"/>
            <a:ext cx="8948737" cy="26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typedef struct           //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顶点定义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{  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    int no;		            //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顶点编号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VInfoType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*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vinfo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;	//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顶点其他信息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}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VertexType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80529129-5844-3F3B-B66E-6F288ECC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1" y="307834"/>
            <a:ext cx="4262438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</a:t>
            </a:r>
            <a:r>
              <a:rPr kumimoji="1" lang="en-US" altLang="zh-CN" sz="32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kumimoji="1" lang="zh-CN" altLang="en-US" sz="32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语言描述</a:t>
            </a: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4B756B48-D5A9-49E6-A1F1-3070DA157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07" y="323850"/>
            <a:ext cx="10880785" cy="51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typedef struct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ArcCell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 {    // 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弧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或边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的定义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VRType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adj;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VRType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是顶点关系类型。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                              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对无权图，用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表示相邻否；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                                  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对带权图，则为权值类型。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InfoType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*info;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该弧相关信息的指针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}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ArcCell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,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ArcCell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AdjMatrix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[MAX_VERTEX_NUM] //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邻接矩阵定义</a:t>
            </a:r>
            <a:endParaRPr lang="en-US" altLang="zh-CN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                             [MAX_VERTEX_NUM];</a:t>
            </a:r>
          </a:p>
        </p:txBody>
      </p:sp>
      <p:sp>
        <p:nvSpPr>
          <p:cNvPr id="26627" name="TextBox 2">
            <a:extLst>
              <a:ext uri="{FF2B5EF4-FFF2-40B4-BE49-F238E27FC236}">
                <a16:creationId xmlns:a16="http://schemas.microsoft.com/office/drawing/2014/main" id="{0140A9AF-0129-4B21-89CB-C8E8D37A4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165850"/>
            <a:ext cx="5473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 err="1">
                <a:solidFill>
                  <a:srgbClr val="333333"/>
                </a:solidFill>
              </a:rPr>
              <a:t>AdjMatrix</a:t>
            </a:r>
            <a:r>
              <a:rPr lang="zh-CN" altLang="en-US" sz="1800" dirty="0">
                <a:solidFill>
                  <a:srgbClr val="333333"/>
                </a:solidFill>
              </a:rPr>
              <a:t>是二维数组类型，基本单元类型是</a:t>
            </a:r>
            <a:r>
              <a:rPr lang="en-US" altLang="zh-CN" sz="1800" dirty="0" err="1">
                <a:solidFill>
                  <a:srgbClr val="333333"/>
                </a:solidFill>
              </a:rPr>
              <a:t>ArcCell</a:t>
            </a:r>
            <a:r>
              <a:rPr lang="zh-CN" altLang="en-US" sz="1800" dirty="0">
                <a:solidFill>
                  <a:srgbClr val="333333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3816357"/>
      </p:ext>
    </p:extLst>
  </p:cSld>
  <p:clrMapOvr>
    <a:masterClrMapping/>
  </p:clrMapOvr>
  <p:transition>
    <p:pull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2450</Words>
  <Application>Microsoft Office PowerPoint</Application>
  <PresentationFormat>宽屏</PresentationFormat>
  <Paragraphs>432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Monotype Sorts</vt:lpstr>
      <vt:lpstr>等线</vt:lpstr>
      <vt:lpstr>楷体</vt:lpstr>
      <vt:lpstr>隶书</vt:lpstr>
      <vt:lpstr>微软雅黑</vt:lpstr>
      <vt:lpstr>Arial</vt:lpstr>
      <vt:lpstr>Calibri</vt:lpstr>
      <vt:lpstr>Consolas</vt:lpstr>
      <vt:lpstr>Times New Roman</vt:lpstr>
      <vt:lpstr>Wingdings</vt:lpstr>
      <vt:lpstr>场景型模板</vt:lpstr>
      <vt:lpstr>1_Office 主题</vt:lpstr>
      <vt:lpstr>1_场景型模板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Yao Jiayang</cp:lastModifiedBy>
  <cp:revision>35</cp:revision>
  <dcterms:created xsi:type="dcterms:W3CDTF">2019-11-06T13:14:08Z</dcterms:created>
  <dcterms:modified xsi:type="dcterms:W3CDTF">2023-07-16T08:04:09Z</dcterms:modified>
</cp:coreProperties>
</file>