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0" r:id="rId3"/>
  </p:sldMasterIdLst>
  <p:notesMasterIdLst>
    <p:notesMasterId r:id="rId26"/>
  </p:notesMasterIdLst>
  <p:sldIdLst>
    <p:sldId id="328" r:id="rId4"/>
    <p:sldId id="498" r:id="rId5"/>
    <p:sldId id="499" r:id="rId6"/>
    <p:sldId id="500" r:id="rId7"/>
    <p:sldId id="501" r:id="rId8"/>
    <p:sldId id="458" r:id="rId9"/>
    <p:sldId id="502" r:id="rId10"/>
    <p:sldId id="503" r:id="rId11"/>
    <p:sldId id="504" r:id="rId12"/>
    <p:sldId id="505" r:id="rId13"/>
    <p:sldId id="506" r:id="rId14"/>
    <p:sldId id="507" r:id="rId15"/>
    <p:sldId id="508" r:id="rId16"/>
    <p:sldId id="509" r:id="rId17"/>
    <p:sldId id="510" r:id="rId18"/>
    <p:sldId id="515" r:id="rId19"/>
    <p:sldId id="516" r:id="rId20"/>
    <p:sldId id="511" r:id="rId21"/>
    <p:sldId id="475" r:id="rId22"/>
    <p:sldId id="512" r:id="rId23"/>
    <p:sldId id="513" r:id="rId24"/>
    <p:sldId id="51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601" autoAdjust="0"/>
  </p:normalViewPr>
  <p:slideViewPr>
    <p:cSldViewPr snapToGrid="0">
      <p:cViewPr varScale="1">
        <p:scale>
          <a:sx n="80" d="100"/>
          <a:sy n="80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2064D-32E6-46CD-A282-CDB32C0BDD66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52512-4BCC-46F5-B185-95A712098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00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52512-4BCC-46F5-B185-95A712098C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896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52512-4BCC-46F5-B185-95A712098C8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633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注意每个结点访问完以后，不能弃之不理。</a:t>
            </a:r>
            <a:endParaRPr lang="en-US" altLang="zh-CN" dirty="0"/>
          </a:p>
          <a:p>
            <a:r>
              <a:rPr lang="zh-CN" altLang="en-US" dirty="0"/>
              <a:t>因为深度优先，访问完就弃之不理的话，其它相邻点就有可能找不到了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52512-4BCC-46F5-B185-95A712098C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424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9F6755-5608-45C4-8A85-A60DCC0AA59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496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52512-4BCC-46F5-B185-95A712098C8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1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80E558C-3AE4-485D-8D23-91530D03BD23}"/>
              </a:ext>
            </a:extLst>
          </p:cNvPr>
          <p:cNvSpPr>
            <a:spLocks/>
          </p:cNvSpPr>
          <p:nvPr/>
        </p:nvSpPr>
        <p:spPr bwMode="gray">
          <a:xfrm>
            <a:off x="920752" y="3340101"/>
            <a:ext cx="10204449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8AE1D0-3A1C-4D1F-8C57-D01F8F039B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41838F-B731-4C98-BAA5-5E7FDDA45B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ED89D28-5324-4EFA-8014-E60295F3F2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7B3F1AE-E128-4987-84F2-38B28DB9E0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5494065"/>
      </p:ext>
    </p:extLst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D223BC-8DE9-4796-94AD-DAE5FEDF03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49E5EC-EB14-46CF-B1F8-ACD6658049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1EBDCE-875C-4B8C-B1F4-3D695621D5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E4882-4178-426F-8DF6-E1F25ED6DF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099498"/>
      </p:ext>
    </p:extLst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457200"/>
            <a:ext cx="25908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75692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BD7F03-186C-4CAE-9975-7E52F5BF79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FB80D3-89E7-4674-9A9E-AE57BA71AC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BE7055-7194-43DD-9188-D3DA707137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31319-8A88-463A-982E-DDC752DFCE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158385"/>
      </p:ext>
    </p:extLst>
  </p:cSld>
  <p:clrMapOvr>
    <a:masterClrMapping/>
  </p:clrMapOvr>
  <p:transition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17CBA-4F70-4E3E-B5B9-65CAC23EB0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6030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05024-3C6A-4725-AD0D-500AF66D7D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87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B56F2-B855-49F9-81D9-37134CE971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685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75F35-97F2-4DBE-941D-A8B3D3CFF5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1679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6EFB3-0EB6-4909-BEC1-360EE12D16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152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C52B5-E878-4D6F-BCB7-D35A8340D9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509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124227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35AB6-2051-4FFC-B987-D881BC65C11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55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2D024B-2E9D-4729-B097-90CA84B5EB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E43334-BBE9-42A6-8707-7BD4CEBB88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3E50EA-D480-4AB3-BFCA-9F25478C8D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51028-CB46-45AF-AC06-5FB4CA46D5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7328343"/>
      </p:ext>
    </p:extLst>
  </p:cSld>
  <p:clrMapOvr>
    <a:masterClrMapping/>
  </p:clrMapOvr>
  <p:transition>
    <p:pull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AC516F-09B0-4349-BAB9-C46EAB6E188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866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331939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91620A-FA98-4CFB-96E8-3D3796D43D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1D9583-5300-4190-B76A-EAA054FA36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883FD8-06A6-43A5-B66E-3410CF1F95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B44A7-1D93-4843-BBA1-45ED540A05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339571"/>
      </p:ext>
    </p:extLst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6BDDB-6B9C-403F-97F7-F835AB445F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ED3E96-DCD8-4E73-896F-EB02E627CE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A847C-82F3-4435-BA12-821C57ED0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3AC95-1605-4EE6-BE89-6C9DAC55AA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746188"/>
      </p:ext>
    </p:extLst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EFC2B20-DBFA-49A0-8899-A814025CD2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E2E627D-1B95-4BF0-89F6-ECBD53AAAC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8596AD6-D4C6-4CF3-AF83-BCA916D3B4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B43FC-5624-45AA-B167-4BE51C75C0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743293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5C669D8-A085-46C0-A043-27BFCC2545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BEB6AF8-7963-4620-81D2-383C733D8C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5A30E11-F953-457F-BD1A-4334E6AAA4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45449-6384-4210-A325-37D5890B0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823993"/>
      </p:ext>
    </p:extLst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86F07FB-6E8B-4869-8C5B-C2D017262C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F5F97C-CF0E-417A-B48F-2CE74C5620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1DA73A1-3B46-47B9-8F45-7E2209BB95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B8BF0-AF37-4E44-A7DB-8372BC32FE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758573"/>
      </p:ext>
    </p:extLst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E896D-005E-42B1-B2C4-EB42751E61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11CB9-05CC-48B2-82EB-CA1171D6B9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C8A4B5-42D3-41A4-BA37-7B943A02F2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8C7D2-730E-4673-B219-E90BC21820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612476"/>
      </p:ext>
    </p:extLst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F5BEAF-86B3-4BF7-A1B0-FDD0DF75FA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767E3-44DB-4472-9210-F9A28C30BF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45CBC-93CF-48D3-A361-D31885847B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CC98C-0BEC-463F-A7CA-11E76AE2A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5260588"/>
      </p:ext>
    </p:extLst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78EA3D-0AC4-4D1E-BA82-70A6816CF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8D1623B-1301-49CB-B1E3-736ACF6BF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6429DD1-47AC-4E96-B85F-25B4F73C533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FA9CC85-7926-4A0E-A340-4B98AA892E9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15F02EE9-57D0-416B-A6B6-AE33B9C3CF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89218C0-DEB4-451D-BCA7-02FC4A7BCF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21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E86C49-6495-4DAA-B066-329291245F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89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61B820A-9320-4E46-96E2-58BE71FAE21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45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1026">
            <a:extLst>
              <a:ext uri="{FF2B5EF4-FFF2-40B4-BE49-F238E27FC236}">
                <a16:creationId xmlns:a16="http://schemas.microsoft.com/office/drawing/2014/main" id="{1D84D787-59A6-4C3B-964A-3074AB6B111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72369" y="2354856"/>
            <a:ext cx="7543800" cy="2514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296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i="0" u="none" strike="noStrike" kern="1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第七章 图</a:t>
            </a:r>
          </a:p>
        </p:txBody>
      </p:sp>
    </p:spTree>
  </p:cSld>
  <p:clrMapOvr>
    <a:masterClrMapping/>
  </p:clrMapOvr>
  <p:transition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>
            <a:extLst>
              <a:ext uri="{FF2B5EF4-FFF2-40B4-BE49-F238E27FC236}">
                <a16:creationId xmlns:a16="http://schemas.microsoft.com/office/drawing/2014/main" id="{BDA6F12A-69CD-4A60-8AFE-B7BFA5840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925" y="270981"/>
            <a:ext cx="8820150" cy="619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78963"/>
              </a:buClr>
              <a:buNone/>
            </a:pPr>
            <a:r>
              <a:rPr lang="en-US" altLang="zh-CN" sz="2400" b="1" dirty="0">
                <a:solidFill>
                  <a:srgbClr val="333333"/>
                </a:solidFill>
              </a:rPr>
              <a:t>int </a:t>
            </a:r>
            <a:r>
              <a:rPr lang="en-US" altLang="zh-CN" sz="2400" b="1" dirty="0" err="1">
                <a:solidFill>
                  <a:srgbClr val="333333"/>
                </a:solidFill>
              </a:rPr>
              <a:t>NextAdjVex</a:t>
            </a:r>
            <a:r>
              <a:rPr lang="en-US" altLang="zh-CN" sz="2400" b="1" dirty="0">
                <a:solidFill>
                  <a:srgbClr val="333333"/>
                </a:solidFill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</a:rPr>
              <a:t>ALGraph</a:t>
            </a:r>
            <a:r>
              <a:rPr lang="en-US" altLang="zh-CN" sz="2400" b="1" dirty="0">
                <a:solidFill>
                  <a:srgbClr val="333333"/>
                </a:solidFill>
              </a:rPr>
              <a:t> G, int v, int w){   //</a:t>
            </a:r>
            <a:r>
              <a:rPr lang="zh-CN" altLang="en-US" sz="2000" dirty="0">
                <a:solidFill>
                  <a:srgbClr val="FF0000"/>
                </a:solidFill>
              </a:rPr>
              <a:t>邻接表存储</a:t>
            </a:r>
            <a:endParaRPr lang="en-US" altLang="zh-CN" sz="2000" b="1" dirty="0">
              <a:solidFill>
                <a:srgbClr val="333333"/>
              </a:solidFill>
            </a:endParaRP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78963"/>
              </a:buClr>
              <a:buNone/>
            </a:pPr>
            <a:r>
              <a:rPr lang="en-US" altLang="zh-CN" sz="2400" b="1" dirty="0">
                <a:solidFill>
                  <a:srgbClr val="333333"/>
                </a:solidFill>
              </a:rPr>
              <a:t>	</a:t>
            </a:r>
            <a:r>
              <a:rPr lang="en-US" altLang="zh-CN" sz="2000" b="1" dirty="0">
                <a:solidFill>
                  <a:srgbClr val="FF3300"/>
                </a:solidFill>
              </a:rPr>
              <a:t>//</a:t>
            </a:r>
            <a:r>
              <a:rPr lang="zh-CN" altLang="en-US" sz="2000" b="1" dirty="0">
                <a:solidFill>
                  <a:srgbClr val="FF3300"/>
                </a:solidFill>
              </a:rPr>
              <a:t>返回</a:t>
            </a:r>
            <a:r>
              <a:rPr lang="en-US" altLang="zh-CN" sz="2000" b="1" dirty="0">
                <a:solidFill>
                  <a:srgbClr val="FF3300"/>
                </a:solidFill>
              </a:rPr>
              <a:t>v</a:t>
            </a:r>
            <a:r>
              <a:rPr lang="zh-CN" altLang="en-US" sz="2000" b="1" dirty="0">
                <a:solidFill>
                  <a:srgbClr val="FF3300"/>
                </a:solidFill>
              </a:rPr>
              <a:t>的（相对于</a:t>
            </a:r>
            <a:r>
              <a:rPr lang="en-US" altLang="zh-CN" sz="2000" b="1" dirty="0">
                <a:solidFill>
                  <a:srgbClr val="FF3300"/>
                </a:solidFill>
              </a:rPr>
              <a:t>w</a:t>
            </a:r>
            <a:r>
              <a:rPr lang="zh-CN" altLang="en-US" sz="2000" b="1" dirty="0">
                <a:solidFill>
                  <a:srgbClr val="FF3300"/>
                </a:solidFill>
              </a:rPr>
              <a:t>的）下一个邻接点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78963"/>
              </a:buClr>
              <a:buNone/>
            </a:pPr>
            <a:r>
              <a:rPr lang="zh-CN" altLang="en-US" sz="2400" b="1" dirty="0">
                <a:solidFill>
                  <a:srgbClr val="333333"/>
                </a:solidFill>
              </a:rPr>
              <a:t>	</a:t>
            </a:r>
            <a:r>
              <a:rPr lang="en-US" altLang="zh-CN" sz="2400" b="1" dirty="0" err="1">
                <a:solidFill>
                  <a:srgbClr val="333333"/>
                </a:solidFill>
              </a:rPr>
              <a:t>ArcNode</a:t>
            </a:r>
            <a:r>
              <a:rPr lang="en-US" altLang="zh-CN" sz="2400" b="1" dirty="0">
                <a:solidFill>
                  <a:srgbClr val="333333"/>
                </a:solidFill>
              </a:rPr>
              <a:t> *p;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78963"/>
              </a:buClr>
              <a:buNone/>
            </a:pPr>
            <a:r>
              <a:rPr lang="en-US" altLang="zh-CN" sz="2400" b="1" dirty="0">
                <a:solidFill>
                  <a:srgbClr val="333333"/>
                </a:solidFill>
              </a:rPr>
              <a:t>	p = </a:t>
            </a:r>
            <a:r>
              <a:rPr lang="en-US" altLang="zh-CN" sz="2400" b="1" dirty="0" err="1">
                <a:solidFill>
                  <a:srgbClr val="333333"/>
                </a:solidFill>
              </a:rPr>
              <a:t>G.vertices</a:t>
            </a:r>
            <a:r>
              <a:rPr lang="en-US" altLang="zh-CN" sz="2400" b="1" dirty="0">
                <a:solidFill>
                  <a:srgbClr val="333333"/>
                </a:solidFill>
              </a:rPr>
              <a:t>[v].</a:t>
            </a:r>
            <a:r>
              <a:rPr lang="en-US" altLang="zh-CN" sz="2400" b="1" dirty="0" err="1">
                <a:solidFill>
                  <a:srgbClr val="333333"/>
                </a:solidFill>
              </a:rPr>
              <a:t>firstarc</a:t>
            </a:r>
            <a:r>
              <a:rPr lang="en-US" altLang="zh-CN" sz="2400" b="1" dirty="0">
                <a:solidFill>
                  <a:srgbClr val="333333"/>
                </a:solidFill>
              </a:rPr>
              <a:t>;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78963"/>
              </a:buClr>
              <a:buNone/>
            </a:pPr>
            <a:r>
              <a:rPr lang="en-US" altLang="zh-CN" sz="2400" b="1" dirty="0">
                <a:solidFill>
                  <a:srgbClr val="333333"/>
                </a:solidFill>
              </a:rPr>
              <a:t>	while(p != NULL){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78963"/>
              </a:buClr>
              <a:buNone/>
            </a:pPr>
            <a:r>
              <a:rPr lang="en-US" altLang="zh-CN" sz="2400" b="1" dirty="0">
                <a:solidFill>
                  <a:srgbClr val="333333"/>
                </a:solidFill>
              </a:rPr>
              <a:t>		if(visited[p-&gt;</a:t>
            </a:r>
            <a:r>
              <a:rPr lang="en-US" altLang="zh-CN" sz="2400" b="1" dirty="0" err="1">
                <a:solidFill>
                  <a:srgbClr val="333333"/>
                </a:solidFill>
              </a:rPr>
              <a:t>adjvex</a:t>
            </a:r>
            <a:r>
              <a:rPr lang="en-US" altLang="zh-CN" sz="2400" b="1" dirty="0">
                <a:solidFill>
                  <a:srgbClr val="333333"/>
                </a:solidFill>
              </a:rPr>
              <a:t>] != TRUE &amp;&amp; p-&gt;</a:t>
            </a:r>
            <a:r>
              <a:rPr lang="en-US" altLang="zh-CN" sz="2400" b="1" dirty="0" err="1">
                <a:solidFill>
                  <a:srgbClr val="333333"/>
                </a:solidFill>
              </a:rPr>
              <a:t>adjvex</a:t>
            </a:r>
            <a:r>
              <a:rPr lang="en-US" altLang="zh-CN" sz="2400" b="1" dirty="0">
                <a:solidFill>
                  <a:srgbClr val="333333"/>
                </a:solidFill>
              </a:rPr>
              <a:t> != w)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78963"/>
              </a:buClr>
              <a:buNone/>
            </a:pPr>
            <a:r>
              <a:rPr lang="en-US" altLang="zh-CN" sz="2400" b="1" dirty="0">
                <a:solidFill>
                  <a:srgbClr val="333333"/>
                </a:solidFill>
              </a:rPr>
              <a:t>			return p-&gt;</a:t>
            </a:r>
            <a:r>
              <a:rPr lang="en-US" altLang="zh-CN" sz="2400" b="1" dirty="0" err="1">
                <a:solidFill>
                  <a:srgbClr val="333333"/>
                </a:solidFill>
              </a:rPr>
              <a:t>adjvex</a:t>
            </a:r>
            <a:r>
              <a:rPr lang="en-US" altLang="zh-CN" sz="2400" b="1" dirty="0">
                <a:solidFill>
                  <a:srgbClr val="333333"/>
                </a:solidFill>
              </a:rPr>
              <a:t>;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78963"/>
              </a:buClr>
              <a:buNone/>
            </a:pPr>
            <a:r>
              <a:rPr lang="en-US" altLang="zh-CN" sz="2400" b="1" dirty="0">
                <a:solidFill>
                  <a:srgbClr val="333333"/>
                </a:solidFill>
              </a:rPr>
              <a:t>		p = p-&gt;</a:t>
            </a:r>
            <a:r>
              <a:rPr lang="en-US" altLang="zh-CN" sz="2400" b="1" dirty="0" err="1">
                <a:solidFill>
                  <a:srgbClr val="333333"/>
                </a:solidFill>
              </a:rPr>
              <a:t>nextarc</a:t>
            </a:r>
            <a:r>
              <a:rPr lang="en-US" altLang="zh-CN" sz="2400" b="1" dirty="0">
                <a:solidFill>
                  <a:srgbClr val="333333"/>
                </a:solidFill>
              </a:rPr>
              <a:t>;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78963"/>
              </a:buClr>
              <a:buNone/>
            </a:pPr>
            <a:r>
              <a:rPr lang="en-US" altLang="zh-CN" sz="2400" b="1" dirty="0">
                <a:solidFill>
                  <a:srgbClr val="333333"/>
                </a:solidFill>
              </a:rPr>
              <a:t>	}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78963"/>
              </a:buClr>
              <a:buNone/>
            </a:pPr>
            <a:r>
              <a:rPr lang="en-US" altLang="zh-CN" sz="2400" b="1" dirty="0">
                <a:solidFill>
                  <a:srgbClr val="333333"/>
                </a:solidFill>
              </a:rPr>
              <a:t>	return -1;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78963"/>
              </a:buClr>
              <a:buNone/>
            </a:pPr>
            <a:r>
              <a:rPr lang="en-US" altLang="zh-CN" sz="2400" b="1" dirty="0">
                <a:solidFill>
                  <a:srgbClr val="333333"/>
                </a:solidFill>
              </a:rPr>
              <a:t>}//</a:t>
            </a:r>
            <a:r>
              <a:rPr lang="en-US" altLang="zh-CN" sz="2400" b="1" dirty="0" err="1">
                <a:solidFill>
                  <a:srgbClr val="333333"/>
                </a:solidFill>
              </a:rPr>
              <a:t>NextAdjVex</a:t>
            </a:r>
            <a:endParaRPr lang="en-US" altLang="zh-CN" sz="2400" b="1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图片 1">
            <a:extLst>
              <a:ext uri="{FF2B5EF4-FFF2-40B4-BE49-F238E27FC236}">
                <a16:creationId xmlns:a16="http://schemas.microsoft.com/office/drawing/2014/main" id="{5827059D-27B0-497B-ABD2-C140352D0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961" y="2029378"/>
            <a:ext cx="9217654" cy="377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88FD1E22-FD8C-46B9-8844-D75FA2BC6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1656"/>
            <a:ext cx="65710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u="sng" dirty="0">
                <a:solidFill>
                  <a:srgbClr val="800000"/>
                </a:solidFill>
                <a:ea typeface="楷体_GB2312" pitchFamily="49" charset="-122"/>
              </a:rPr>
              <a:t>连通图</a:t>
            </a:r>
            <a:r>
              <a:rPr lang="zh-CN" altLang="en-US" sz="3600" dirty="0">
                <a:solidFill>
                  <a:srgbClr val="800000"/>
                </a:solidFill>
                <a:ea typeface="楷体_GB2312" pitchFamily="49" charset="-122"/>
              </a:rPr>
              <a:t>的深度优先遍历 </a:t>
            </a:r>
            <a:r>
              <a:rPr lang="en-US" altLang="zh-CN" sz="3600" dirty="0">
                <a:solidFill>
                  <a:srgbClr val="800000"/>
                </a:solidFill>
                <a:ea typeface="楷体_GB2312" pitchFamily="49" charset="-122"/>
              </a:rPr>
              <a:t>- </a:t>
            </a:r>
            <a:r>
              <a:rPr lang="zh-CN" altLang="en-US" sz="3600" dirty="0">
                <a:solidFill>
                  <a:srgbClr val="800000"/>
                </a:solidFill>
                <a:ea typeface="楷体_GB2312" pitchFamily="49" charset="-122"/>
              </a:rPr>
              <a:t>非递归</a:t>
            </a:r>
            <a:endParaRPr lang="zh-CN" altLang="en-US" sz="40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51204" name="文本框 3">
            <a:extLst>
              <a:ext uri="{FF2B5EF4-FFF2-40B4-BE49-F238E27FC236}">
                <a16:creationId xmlns:a16="http://schemas.microsoft.com/office/drawing/2014/main" id="{B1327D80-978F-4611-A0F1-EF4A19E97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1112284"/>
            <a:ext cx="2233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dirty="0">
                <a:solidFill>
                  <a:srgbClr val="333333"/>
                </a:solidFill>
              </a:rPr>
              <a:t>算法思想</a:t>
            </a:r>
          </a:p>
        </p:txBody>
      </p:sp>
      <p:sp>
        <p:nvSpPr>
          <p:cNvPr id="51205" name="文本框 4">
            <a:extLst>
              <a:ext uri="{FF2B5EF4-FFF2-40B4-BE49-F238E27FC236}">
                <a16:creationId xmlns:a16="http://schemas.microsoft.com/office/drawing/2014/main" id="{263776FC-3D93-4DEE-9045-8858474A8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7728" y="6075433"/>
            <a:ext cx="53365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333333"/>
                </a:solidFill>
              </a:rPr>
              <a:t>具体实现和存储结构有关</a:t>
            </a:r>
          </a:p>
        </p:txBody>
      </p:sp>
    </p:spTree>
  </p:cSld>
  <p:clrMapOvr>
    <a:masterClrMapping/>
  </p:clrMapOvr>
  <p:transition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文本框 1">
            <a:extLst>
              <a:ext uri="{FF2B5EF4-FFF2-40B4-BE49-F238E27FC236}">
                <a16:creationId xmlns:a16="http://schemas.microsoft.com/office/drawing/2014/main" id="{FF5148D9-0105-4982-BDD7-D051AD3AC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185739"/>
            <a:ext cx="8137525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void DFS(</a:t>
            </a:r>
            <a:r>
              <a:rPr lang="en-US" altLang="zh-CN" sz="2000" dirty="0" err="1">
                <a:solidFill>
                  <a:srgbClr val="333333"/>
                </a:solidFill>
              </a:rPr>
              <a:t>ALGraph</a:t>
            </a:r>
            <a:r>
              <a:rPr lang="en-US" altLang="zh-CN" sz="2000" dirty="0">
                <a:solidFill>
                  <a:srgbClr val="333333"/>
                </a:solidFill>
              </a:rPr>
              <a:t> G, int v) {       //</a:t>
            </a:r>
            <a:r>
              <a:rPr lang="zh-CN" altLang="en-US" sz="2000" dirty="0">
                <a:solidFill>
                  <a:srgbClr val="FF0000"/>
                </a:solidFill>
              </a:rPr>
              <a:t>邻接表存储的图</a:t>
            </a:r>
            <a:endParaRPr lang="en-US" altLang="zh-CN" sz="2000" dirty="0">
              <a:solidFill>
                <a:srgbClr val="333333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  visited[v]=true;   </a:t>
            </a:r>
            <a:r>
              <a:rPr lang="en-US" altLang="zh-CN" sz="2000" dirty="0" err="1">
                <a:solidFill>
                  <a:srgbClr val="333333"/>
                </a:solidFill>
              </a:rPr>
              <a:t>visitFunc</a:t>
            </a:r>
            <a:r>
              <a:rPr lang="en-US" altLang="zh-CN" sz="2000" dirty="0">
                <a:solidFill>
                  <a:srgbClr val="333333"/>
                </a:solidFill>
              </a:rPr>
              <a:t>(v);   //</a:t>
            </a:r>
            <a:r>
              <a:rPr lang="zh-CN" altLang="en-US" sz="2000" dirty="0">
                <a:solidFill>
                  <a:srgbClr val="333333"/>
                </a:solidFill>
              </a:rPr>
              <a:t>访问入口顶点</a:t>
            </a:r>
            <a:endParaRPr lang="en-US" altLang="zh-CN" sz="2000" dirty="0">
              <a:solidFill>
                <a:srgbClr val="333333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  </a:t>
            </a:r>
            <a:r>
              <a:rPr lang="en-US" altLang="zh-CN" sz="2000" dirty="0" err="1">
                <a:solidFill>
                  <a:srgbClr val="333333"/>
                </a:solidFill>
              </a:rPr>
              <a:t>s.push</a:t>
            </a:r>
            <a:r>
              <a:rPr lang="en-US" altLang="zh-CN" sz="2000" dirty="0">
                <a:solidFill>
                  <a:srgbClr val="333333"/>
                </a:solidFill>
              </a:rPr>
              <a:t>(v);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  </a:t>
            </a:r>
            <a:r>
              <a:rPr lang="en-US" altLang="zh-CN" sz="2000" dirty="0" err="1">
                <a:solidFill>
                  <a:srgbClr val="333333"/>
                </a:solidFill>
              </a:rPr>
              <a:t>ArcNode</a:t>
            </a:r>
            <a:r>
              <a:rPr lang="en-US" altLang="zh-CN" sz="2000" dirty="0">
                <a:solidFill>
                  <a:srgbClr val="333333"/>
                </a:solidFill>
              </a:rPr>
              <a:t> *p;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  while(!</a:t>
            </a:r>
            <a:r>
              <a:rPr lang="en-US" altLang="zh-CN" sz="2000" dirty="0" err="1">
                <a:solidFill>
                  <a:srgbClr val="333333"/>
                </a:solidFill>
              </a:rPr>
              <a:t>s.empty</a:t>
            </a:r>
            <a:r>
              <a:rPr lang="en-US" altLang="zh-CN" sz="2000" dirty="0">
                <a:solidFill>
                  <a:srgbClr val="333333"/>
                </a:solidFill>
              </a:rPr>
              <a:t>()) 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    p=</a:t>
            </a:r>
            <a:r>
              <a:rPr lang="en-US" altLang="zh-CN" sz="2000" dirty="0" err="1">
                <a:solidFill>
                  <a:srgbClr val="333333"/>
                </a:solidFill>
              </a:rPr>
              <a:t>G.vertices</a:t>
            </a:r>
            <a:r>
              <a:rPr lang="en-US" altLang="zh-CN" sz="2000" dirty="0">
                <a:solidFill>
                  <a:srgbClr val="333333"/>
                </a:solidFill>
              </a:rPr>
              <a:t>[</a:t>
            </a:r>
            <a:r>
              <a:rPr lang="en-US" altLang="zh-CN" sz="2000" dirty="0" err="1">
                <a:solidFill>
                  <a:srgbClr val="333333"/>
                </a:solidFill>
              </a:rPr>
              <a:t>s.top</a:t>
            </a:r>
            <a:r>
              <a:rPr lang="en-US" altLang="zh-CN" sz="2000" dirty="0">
                <a:solidFill>
                  <a:srgbClr val="333333"/>
                </a:solidFill>
              </a:rPr>
              <a:t>()].</a:t>
            </a:r>
            <a:r>
              <a:rPr lang="en-US" altLang="zh-CN" sz="2000" dirty="0" err="1">
                <a:solidFill>
                  <a:srgbClr val="333333"/>
                </a:solidFill>
              </a:rPr>
              <a:t>firstarc</a:t>
            </a:r>
            <a:r>
              <a:rPr lang="en-US" altLang="zh-CN" sz="2000" dirty="0">
                <a:solidFill>
                  <a:srgbClr val="333333"/>
                </a:solidFill>
              </a:rPr>
              <a:t>;   //</a:t>
            </a:r>
            <a:r>
              <a:rPr lang="zh-CN" altLang="en-US" sz="2000" dirty="0">
                <a:solidFill>
                  <a:srgbClr val="333333"/>
                </a:solidFill>
              </a:rPr>
              <a:t>栈顶顶点关联的第一条边或弧</a:t>
            </a:r>
            <a:endParaRPr lang="en-US" altLang="zh-CN" sz="2000" dirty="0">
              <a:solidFill>
                <a:srgbClr val="333333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</a:rPr>
              <a:t>while(p!=Null)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if(visited[p-&gt;</a:t>
            </a:r>
            <a:r>
              <a:rPr lang="en-US" altLang="zh-CN" sz="2000" dirty="0" err="1">
                <a:solidFill>
                  <a:srgbClr val="FF0000"/>
                </a:solidFill>
              </a:rPr>
              <a:t>adjvex</a:t>
            </a:r>
            <a:r>
              <a:rPr lang="en-US" altLang="zh-CN" sz="2000" dirty="0">
                <a:solidFill>
                  <a:srgbClr val="FF0000"/>
                </a:solidFill>
              </a:rPr>
              <a:t>]!=true){    //</a:t>
            </a:r>
            <a:r>
              <a:rPr lang="zh-CN" altLang="en-US" sz="2000" dirty="0">
                <a:solidFill>
                  <a:srgbClr val="FF0000"/>
                </a:solidFill>
              </a:rPr>
              <a:t>该边关联的邻居顶点未曾访问过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visited[p-&gt;</a:t>
            </a:r>
            <a:r>
              <a:rPr lang="en-US" altLang="zh-CN" sz="2000" dirty="0" err="1">
                <a:solidFill>
                  <a:srgbClr val="FF0000"/>
                </a:solidFill>
              </a:rPr>
              <a:t>adjvex</a:t>
            </a:r>
            <a:r>
              <a:rPr lang="en-US" altLang="zh-CN" sz="2000" dirty="0">
                <a:solidFill>
                  <a:srgbClr val="FF0000"/>
                </a:solidFill>
              </a:rPr>
              <a:t>]=true;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</a:rPr>
              <a:t>visitFunc</a:t>
            </a:r>
            <a:r>
              <a:rPr lang="en-US" altLang="zh-CN" sz="2000" dirty="0">
                <a:solidFill>
                  <a:srgbClr val="FF0000"/>
                </a:solidFill>
              </a:rPr>
              <a:t>(p-&gt;</a:t>
            </a:r>
            <a:r>
              <a:rPr lang="en-US" altLang="zh-CN" sz="2000" dirty="0" err="1">
                <a:solidFill>
                  <a:srgbClr val="FF0000"/>
                </a:solidFill>
              </a:rPr>
              <a:t>adjvex</a:t>
            </a:r>
            <a:r>
              <a:rPr lang="en-US" altLang="zh-CN" sz="2000" dirty="0">
                <a:solidFill>
                  <a:srgbClr val="FF0000"/>
                </a:solidFill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</a:rPr>
              <a:t>s.push</a:t>
            </a:r>
            <a:r>
              <a:rPr lang="en-US" altLang="zh-CN" sz="2000" dirty="0">
                <a:solidFill>
                  <a:srgbClr val="FF0000"/>
                </a:solidFill>
              </a:rPr>
              <a:t>(p-&gt;</a:t>
            </a:r>
            <a:r>
              <a:rPr lang="en-US" altLang="zh-CN" sz="2000" dirty="0" err="1">
                <a:solidFill>
                  <a:srgbClr val="FF0000"/>
                </a:solidFill>
              </a:rPr>
              <a:t>adjvex</a:t>
            </a:r>
            <a:r>
              <a:rPr lang="en-US" altLang="zh-CN" sz="2000" dirty="0">
                <a:solidFill>
                  <a:srgbClr val="FF0000"/>
                </a:solidFill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else{   //</a:t>
            </a:r>
            <a:r>
              <a:rPr lang="zh-CN" altLang="en-US" sz="2000" dirty="0">
                <a:solidFill>
                  <a:srgbClr val="FF0000"/>
                </a:solidFill>
              </a:rPr>
              <a:t>当前边关联的顶点已经访问过；下一个关联的边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p=p-&gt;next;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   if (p==null)  //</a:t>
            </a:r>
            <a:r>
              <a:rPr lang="zh-CN" altLang="en-US" sz="2000" dirty="0">
                <a:solidFill>
                  <a:srgbClr val="333333"/>
                </a:solidFill>
              </a:rPr>
              <a:t>所有邻居都已经访问过</a:t>
            </a:r>
            <a:endParaRPr lang="en-US" altLang="zh-CN" sz="2000" dirty="0">
              <a:solidFill>
                <a:srgbClr val="333333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      </a:t>
            </a:r>
            <a:r>
              <a:rPr lang="en-US" altLang="zh-CN" sz="2000" dirty="0" err="1">
                <a:solidFill>
                  <a:srgbClr val="333333"/>
                </a:solidFill>
              </a:rPr>
              <a:t>s.pop</a:t>
            </a:r>
            <a:r>
              <a:rPr lang="en-US" altLang="zh-CN" sz="2000" dirty="0">
                <a:solidFill>
                  <a:srgbClr val="333333"/>
                </a:solidFill>
              </a:rPr>
              <a:t>( 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}</a:t>
            </a:r>
            <a:endParaRPr lang="zh-CN" altLang="en-US" sz="20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9EA75D8D-6289-4E5B-888D-93E2B96EA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047" y="2201538"/>
            <a:ext cx="9233972" cy="195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       </a:t>
            </a:r>
            <a:r>
              <a:rPr lang="zh-CN" altLang="en-US" sz="2800" dirty="0">
                <a:solidFill>
                  <a:srgbClr val="000099"/>
                </a:solidFill>
                <a:ea typeface="楷体_GB2312" pitchFamily="49" charset="-122"/>
              </a:rPr>
              <a:t>首先将图中每个顶点的访问标志设为 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FALSE,  </a:t>
            </a:r>
            <a:r>
              <a:rPr lang="zh-CN" altLang="en-US" sz="2800" dirty="0">
                <a:solidFill>
                  <a:srgbClr val="000099"/>
                </a:solidFill>
                <a:ea typeface="楷体_GB2312" pitchFamily="49" charset="-122"/>
              </a:rPr>
              <a:t>之后搜索图中每个顶点，如果未被访问，则以该顶点为起始点，进行深度优先搜索遍历，否则继续检查下一顶点。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0FA8C44A-F1E4-47B5-9F4E-46FD1AA1D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399" y="520576"/>
            <a:ext cx="61863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u="sng" dirty="0">
                <a:solidFill>
                  <a:srgbClr val="800000"/>
                </a:solidFill>
                <a:ea typeface="楷体_GB2312" pitchFamily="49" charset="-122"/>
              </a:rPr>
              <a:t>非连通图</a:t>
            </a:r>
            <a:r>
              <a:rPr lang="zh-CN" altLang="en-US" sz="3600" dirty="0">
                <a:solidFill>
                  <a:srgbClr val="800000"/>
                </a:solidFill>
                <a:ea typeface="楷体_GB2312" pitchFamily="49" charset="-122"/>
              </a:rPr>
              <a:t>的深度优先搜索遍历</a:t>
            </a:r>
            <a:endParaRPr lang="zh-CN" altLang="en-US" sz="4000" dirty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561AF1DD-5537-4630-9F1F-FD9350C11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256" y="290885"/>
            <a:ext cx="8853487" cy="6097823"/>
          </a:xfrm>
          <a:prstGeom prst="rect">
            <a:avLst/>
          </a:prstGeom>
          <a:solidFill>
            <a:srgbClr val="E1E2FF"/>
          </a:solidFill>
          <a:ln w="50800" cap="sq">
            <a:solidFill>
              <a:srgbClr val="959AFD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void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DFSTraverse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(Graph G, 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Status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(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*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Visit)(int v))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 {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000099"/>
                </a:solidFill>
                <a:ea typeface="楷体_GB2312" pitchFamily="49" charset="-122"/>
              </a:rPr>
              <a:t>   </a:t>
            </a:r>
            <a:r>
              <a:rPr lang="en-US" altLang="zh-CN" sz="2000" b="1" dirty="0">
                <a:solidFill>
                  <a:srgbClr val="000099"/>
                </a:solidFill>
                <a:ea typeface="楷体_GB2312" pitchFamily="49" charset="-122"/>
              </a:rPr>
              <a:t>// </a:t>
            </a:r>
            <a:r>
              <a:rPr lang="zh-CN" altLang="en-US" sz="2000" b="1" dirty="0">
                <a:solidFill>
                  <a:srgbClr val="000099"/>
                </a:solidFill>
                <a:ea typeface="楷体_GB2312" pitchFamily="49" charset="-122"/>
              </a:rPr>
              <a:t>对图 </a:t>
            </a:r>
            <a:r>
              <a:rPr lang="en-US" altLang="zh-CN" sz="2000" b="1" dirty="0">
                <a:solidFill>
                  <a:srgbClr val="000099"/>
                </a:solidFill>
                <a:ea typeface="楷体_GB2312" pitchFamily="49" charset="-122"/>
              </a:rPr>
              <a:t>G </a:t>
            </a:r>
            <a:r>
              <a:rPr lang="zh-CN" altLang="en-US" sz="2000" b="1" dirty="0">
                <a:solidFill>
                  <a:srgbClr val="000099"/>
                </a:solidFill>
                <a:ea typeface="楷体_GB2312" pitchFamily="49" charset="-122"/>
              </a:rPr>
              <a:t>作深度优先遍历。</a:t>
            </a:r>
            <a:endParaRPr lang="zh-CN" altLang="en-US" sz="2000" dirty="0">
              <a:solidFill>
                <a:srgbClr val="000099"/>
              </a:solidFill>
              <a:ea typeface="楷体_GB2312" pitchFamily="49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VisitFunc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= Visit;  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for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(v=0; v&lt;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G.vexnum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; 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++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v)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    visited[v] = 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FALSE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;   </a:t>
            </a:r>
            <a:r>
              <a:rPr lang="en-US" altLang="zh-CN" sz="2000" dirty="0">
                <a:solidFill>
                  <a:srgbClr val="000099"/>
                </a:solidFill>
                <a:ea typeface="楷体_GB2312" pitchFamily="49" charset="-122"/>
              </a:rPr>
              <a:t>// </a:t>
            </a:r>
            <a:r>
              <a:rPr lang="zh-CN" altLang="en-US" sz="2000" dirty="0">
                <a:solidFill>
                  <a:srgbClr val="000099"/>
                </a:solidFill>
                <a:ea typeface="楷体_GB2312" pitchFamily="49" charset="-122"/>
              </a:rPr>
              <a:t>访问标志数组初始化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for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(v=0; v&lt;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G.vexnum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; ++v)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if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 (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!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visited[v])  DFS(G, v);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000099"/>
                </a:solidFill>
                <a:ea typeface="楷体_GB2312" pitchFamily="49" charset="-122"/>
              </a:rPr>
              <a:t>                                                   // </a:t>
            </a:r>
            <a:r>
              <a:rPr lang="zh-CN" altLang="en-US" sz="2000" dirty="0">
                <a:solidFill>
                  <a:srgbClr val="000099"/>
                </a:solidFill>
                <a:ea typeface="楷体_GB2312" pitchFamily="49" charset="-122"/>
              </a:rPr>
              <a:t>对尚未访问的顶点调用</a:t>
            </a:r>
            <a:r>
              <a:rPr lang="en-US" altLang="zh-CN" sz="2000" dirty="0">
                <a:solidFill>
                  <a:srgbClr val="000099"/>
                </a:solidFill>
                <a:ea typeface="楷体_GB2312" pitchFamily="49" charset="-122"/>
              </a:rPr>
              <a:t>DFS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}</a:t>
            </a:r>
            <a:endParaRPr lang="en-US" altLang="zh-CN" dirty="0">
              <a:solidFill>
                <a:srgbClr val="333333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>
            <a:extLst>
              <a:ext uri="{FF2B5EF4-FFF2-40B4-BE49-F238E27FC236}">
                <a16:creationId xmlns:a16="http://schemas.microsoft.com/office/drawing/2014/main" id="{87D979C3-AC1A-453F-961D-76E7490F31AF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685800"/>
            <a:ext cx="5181600" cy="3048000"/>
            <a:chOff x="1152" y="432"/>
            <a:chExt cx="3264" cy="1920"/>
          </a:xfrm>
        </p:grpSpPr>
        <p:grpSp>
          <p:nvGrpSpPr>
            <p:cNvPr id="55365" name="Group 87">
              <a:extLst>
                <a:ext uri="{FF2B5EF4-FFF2-40B4-BE49-F238E27FC236}">
                  <a16:creationId xmlns:a16="http://schemas.microsoft.com/office/drawing/2014/main" id="{2F5E9F98-7B57-458C-B132-94D23FD953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672"/>
              <a:ext cx="3168" cy="1680"/>
              <a:chOff x="1248" y="672"/>
              <a:chExt cx="3168" cy="1680"/>
            </a:xfrm>
          </p:grpSpPr>
          <p:sp>
            <p:nvSpPr>
              <p:cNvPr id="55375" name="Oval 2">
                <a:extLst>
                  <a:ext uri="{FF2B5EF4-FFF2-40B4-BE49-F238E27FC236}">
                    <a16:creationId xmlns:a16="http://schemas.microsoft.com/office/drawing/2014/main" id="{632D45E5-2A09-4EE0-8E0F-8EA03C82D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672"/>
                <a:ext cx="336" cy="288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28575" cap="sq">
                <a:solidFill>
                  <a:srgbClr val="9933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CN" sz="3600" b="1">
                    <a:solidFill>
                      <a:srgbClr val="800000"/>
                    </a:solidFill>
                  </a:rPr>
                  <a:t>a</a:t>
                </a:r>
                <a:endParaRPr lang="en-US" altLang="zh-CN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55376" name="Oval 3">
                <a:extLst>
                  <a:ext uri="{FF2B5EF4-FFF2-40B4-BE49-F238E27FC236}">
                    <a16:creationId xmlns:a16="http://schemas.microsoft.com/office/drawing/2014/main" id="{54B1B057-B122-45EE-ABF4-50C99E2ED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672"/>
                <a:ext cx="336" cy="288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28575" cap="sq">
                <a:solidFill>
                  <a:srgbClr val="9933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CN" sz="3600" b="1">
                    <a:solidFill>
                      <a:srgbClr val="800000"/>
                    </a:solidFill>
                  </a:rPr>
                  <a:t>b</a:t>
                </a:r>
                <a:endParaRPr lang="en-US" altLang="zh-CN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55377" name="Oval 4">
                <a:extLst>
                  <a:ext uri="{FF2B5EF4-FFF2-40B4-BE49-F238E27FC236}">
                    <a16:creationId xmlns:a16="http://schemas.microsoft.com/office/drawing/2014/main" id="{A38FBB47-635F-42E4-B724-72D8A7B9E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336" cy="288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28575" cap="sq">
                <a:solidFill>
                  <a:srgbClr val="9933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CN" sz="3600" b="1">
                    <a:solidFill>
                      <a:srgbClr val="800000"/>
                    </a:solidFill>
                  </a:rPr>
                  <a:t>c</a:t>
                </a:r>
                <a:endParaRPr lang="en-US" altLang="zh-CN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55378" name="Oval 5">
                <a:extLst>
                  <a:ext uri="{FF2B5EF4-FFF2-40B4-BE49-F238E27FC236}">
                    <a16:creationId xmlns:a16="http://schemas.microsoft.com/office/drawing/2014/main" id="{084A9CFA-CC91-4B30-804E-C7CC7BFBA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336" cy="288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28575" cap="sq">
                <a:solidFill>
                  <a:srgbClr val="9933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CN" sz="3600" b="1">
                    <a:solidFill>
                      <a:srgbClr val="800000"/>
                    </a:solidFill>
                  </a:rPr>
                  <a:t>h</a:t>
                </a:r>
                <a:endParaRPr lang="en-US" altLang="zh-CN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55379" name="Oval 6">
                <a:extLst>
                  <a:ext uri="{FF2B5EF4-FFF2-40B4-BE49-F238E27FC236}">
                    <a16:creationId xmlns:a16="http://schemas.microsoft.com/office/drawing/2014/main" id="{38DF2197-7989-4FDC-B8F8-2BFFAF8CF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392"/>
                <a:ext cx="336" cy="288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28575" cap="sq">
                <a:solidFill>
                  <a:srgbClr val="9933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CN" sz="3600" b="1">
                    <a:solidFill>
                      <a:srgbClr val="800000"/>
                    </a:solidFill>
                  </a:rPr>
                  <a:t>d</a:t>
                </a:r>
                <a:endParaRPr lang="en-US" altLang="zh-CN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55380" name="Oval 7">
                <a:extLst>
                  <a:ext uri="{FF2B5EF4-FFF2-40B4-BE49-F238E27FC236}">
                    <a16:creationId xmlns:a16="http://schemas.microsoft.com/office/drawing/2014/main" id="{88AED566-EBD4-4C1B-85DD-45CD89BFC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336" cy="288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28575" cap="sq">
                <a:solidFill>
                  <a:srgbClr val="9933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CN" sz="3600" b="1">
                    <a:solidFill>
                      <a:srgbClr val="800000"/>
                    </a:solidFill>
                  </a:rPr>
                  <a:t>e</a:t>
                </a:r>
                <a:endParaRPr lang="en-US" altLang="zh-CN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55381" name="Oval 8">
                <a:extLst>
                  <a:ext uri="{FF2B5EF4-FFF2-40B4-BE49-F238E27FC236}">
                    <a16:creationId xmlns:a16="http://schemas.microsoft.com/office/drawing/2014/main" id="{ADC39540-A628-4BC8-9079-97BA7954C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064"/>
                <a:ext cx="336" cy="288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28575" cap="sq">
                <a:solidFill>
                  <a:srgbClr val="9933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CN" sz="3600" b="1">
                    <a:solidFill>
                      <a:srgbClr val="800000"/>
                    </a:solidFill>
                  </a:rPr>
                  <a:t>k</a:t>
                </a:r>
                <a:endParaRPr lang="en-US" altLang="zh-CN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55382" name="Oval 9">
                <a:extLst>
                  <a:ext uri="{FF2B5EF4-FFF2-40B4-BE49-F238E27FC236}">
                    <a16:creationId xmlns:a16="http://schemas.microsoft.com/office/drawing/2014/main" id="{BA8C3136-ED31-4AF0-B3C7-335C89768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92"/>
                <a:ext cx="336" cy="288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28575" cap="sq">
                <a:solidFill>
                  <a:srgbClr val="9933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CN" sz="3600" b="1">
                    <a:solidFill>
                      <a:srgbClr val="800000"/>
                    </a:solidFill>
                  </a:rPr>
                  <a:t>f</a:t>
                </a:r>
                <a:endParaRPr lang="en-US" altLang="zh-CN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55383" name="Oval 10">
                <a:extLst>
                  <a:ext uri="{FF2B5EF4-FFF2-40B4-BE49-F238E27FC236}">
                    <a16:creationId xmlns:a16="http://schemas.microsoft.com/office/drawing/2014/main" id="{67286989-E686-4CE7-8B3E-6E0129646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864"/>
                <a:ext cx="336" cy="288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28575" cap="sq">
                <a:solidFill>
                  <a:srgbClr val="9933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CN" sz="3600" b="1">
                    <a:solidFill>
                      <a:srgbClr val="800000"/>
                    </a:solidFill>
                  </a:rPr>
                  <a:t>g</a:t>
                </a:r>
                <a:endParaRPr lang="en-US" altLang="zh-CN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55384" name="Line 11">
                <a:extLst>
                  <a:ext uri="{FF2B5EF4-FFF2-40B4-BE49-F238E27FC236}">
                    <a16:creationId xmlns:a16="http://schemas.microsoft.com/office/drawing/2014/main" id="{49D30AB0-63D0-496F-B7E5-16767DE4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816"/>
                <a:ext cx="1008" cy="576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85" name="Line 12">
                <a:extLst>
                  <a:ext uri="{FF2B5EF4-FFF2-40B4-BE49-F238E27FC236}">
                    <a16:creationId xmlns:a16="http://schemas.microsoft.com/office/drawing/2014/main" id="{8154F415-2C6D-4354-A6C3-FD671F3DD7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680"/>
                <a:ext cx="384" cy="432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86" name="Line 13">
                <a:extLst>
                  <a:ext uri="{FF2B5EF4-FFF2-40B4-BE49-F238E27FC236}">
                    <a16:creationId xmlns:a16="http://schemas.microsoft.com/office/drawing/2014/main" id="{8EFE795C-6525-41C8-A7F4-7B9B5EA2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208"/>
                <a:ext cx="912" cy="0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87" name="Line 14">
                <a:extLst>
                  <a:ext uri="{FF2B5EF4-FFF2-40B4-BE49-F238E27FC236}">
                    <a16:creationId xmlns:a16="http://schemas.microsoft.com/office/drawing/2014/main" id="{8FA2ACBD-5F2D-4819-B9DC-7A646E08AD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912"/>
                <a:ext cx="240" cy="480"/>
              </a:xfrm>
              <a:prstGeom prst="line">
                <a:avLst/>
              </a:prstGeom>
              <a:noFill/>
              <a:ln w="19050" cap="sq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88" name="Line 15">
                <a:extLst>
                  <a:ext uri="{FF2B5EF4-FFF2-40B4-BE49-F238E27FC236}">
                    <a16:creationId xmlns:a16="http://schemas.microsoft.com/office/drawing/2014/main" id="{7D3AB573-1B76-468C-B1CF-7A0D47807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1632"/>
                <a:ext cx="240" cy="432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89" name="Line 16">
                <a:extLst>
                  <a:ext uri="{FF2B5EF4-FFF2-40B4-BE49-F238E27FC236}">
                    <a16:creationId xmlns:a16="http://schemas.microsoft.com/office/drawing/2014/main" id="{8EED9DE2-2625-49A8-98B4-A549BE283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680"/>
                <a:ext cx="96" cy="384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90" name="Line 17">
                <a:extLst>
                  <a:ext uri="{FF2B5EF4-FFF2-40B4-BE49-F238E27FC236}">
                    <a16:creationId xmlns:a16="http://schemas.microsoft.com/office/drawing/2014/main" id="{35B3B2B4-4C51-465E-A275-A6DE197634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912"/>
                <a:ext cx="192" cy="480"/>
              </a:xfrm>
              <a:prstGeom prst="line">
                <a:avLst/>
              </a:prstGeom>
              <a:noFill/>
              <a:ln w="19050" cap="sq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91" name="Line 19">
                <a:extLst>
                  <a:ext uri="{FF2B5EF4-FFF2-40B4-BE49-F238E27FC236}">
                    <a16:creationId xmlns:a16="http://schemas.microsoft.com/office/drawing/2014/main" id="{2781E3E1-C445-4A72-9B5D-4BE1A5019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816"/>
                <a:ext cx="912" cy="576"/>
              </a:xfrm>
              <a:prstGeom prst="line">
                <a:avLst/>
              </a:prstGeom>
              <a:noFill/>
              <a:ln w="19050" cap="sq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92" name="Line 20">
                <a:extLst>
                  <a:ext uri="{FF2B5EF4-FFF2-40B4-BE49-F238E27FC236}">
                    <a16:creationId xmlns:a16="http://schemas.microsoft.com/office/drawing/2014/main" id="{13199EA2-7EAE-4605-A5AE-E605DB58F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1680"/>
                <a:ext cx="384" cy="480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93" name="Line 21">
                <a:extLst>
                  <a:ext uri="{FF2B5EF4-FFF2-40B4-BE49-F238E27FC236}">
                    <a16:creationId xmlns:a16="http://schemas.microsoft.com/office/drawing/2014/main" id="{8AEA0281-9F8C-4EF8-AE09-6BDF495A3D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816"/>
                <a:ext cx="480" cy="144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94" name="Line 73">
                <a:extLst>
                  <a:ext uri="{FF2B5EF4-FFF2-40B4-BE49-F238E27FC236}">
                    <a16:creationId xmlns:a16="http://schemas.microsoft.com/office/drawing/2014/main" id="{2C0AFA6C-0FBE-44EA-9F20-E22CD1CBF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6" y="1632"/>
                <a:ext cx="1536" cy="480"/>
              </a:xfrm>
              <a:prstGeom prst="line">
                <a:avLst/>
              </a:prstGeom>
              <a:noFill/>
              <a:ln w="19050" cap="sq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5366" name="Text Box 74">
              <a:extLst>
                <a:ext uri="{FF2B5EF4-FFF2-40B4-BE49-F238E27FC236}">
                  <a16:creationId xmlns:a16="http://schemas.microsoft.com/office/drawing/2014/main" id="{63CEE34E-69F9-45C1-8784-126279409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82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400" b="1">
                  <a:solidFill>
                    <a:srgbClr val="580094"/>
                  </a:solidFill>
                </a:rPr>
                <a:t>8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55367" name="Text Box 75">
              <a:extLst>
                <a:ext uri="{FF2B5EF4-FFF2-40B4-BE49-F238E27FC236}">
                  <a16:creationId xmlns:a16="http://schemas.microsoft.com/office/drawing/2014/main" id="{AD44285D-ECD8-4AFE-B4BD-738F6338A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4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400" b="1">
                  <a:solidFill>
                    <a:srgbClr val="580094"/>
                  </a:solidFill>
                </a:rPr>
                <a:t>1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55368" name="Text Box 76">
              <a:extLst>
                <a:ext uri="{FF2B5EF4-FFF2-40B4-BE49-F238E27FC236}">
                  <a16:creationId xmlns:a16="http://schemas.microsoft.com/office/drawing/2014/main" id="{44C23B97-0D96-41C4-B23B-1F73590ED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20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400" b="1">
                  <a:solidFill>
                    <a:srgbClr val="580094"/>
                  </a:solidFill>
                </a:rPr>
                <a:t>2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55369" name="Text Box 77">
              <a:extLst>
                <a:ext uri="{FF2B5EF4-FFF2-40B4-BE49-F238E27FC236}">
                  <a16:creationId xmlns:a16="http://schemas.microsoft.com/office/drawing/2014/main" id="{1C1CA165-7F44-4D97-9CC5-1A2B7CBF7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15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400" b="1">
                  <a:solidFill>
                    <a:srgbClr val="580094"/>
                  </a:solidFill>
                </a:rPr>
                <a:t>3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55370" name="Text Box 78">
              <a:extLst>
                <a:ext uri="{FF2B5EF4-FFF2-40B4-BE49-F238E27FC236}">
                  <a16:creationId xmlns:a16="http://schemas.microsoft.com/office/drawing/2014/main" id="{FC80EABC-CC81-4D1B-A141-4701F3C4C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15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400" b="1">
                  <a:solidFill>
                    <a:srgbClr val="580094"/>
                  </a:solidFill>
                </a:rPr>
                <a:t>4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55371" name="Text Box 79">
              <a:extLst>
                <a:ext uri="{FF2B5EF4-FFF2-40B4-BE49-F238E27FC236}">
                  <a16:creationId xmlns:a16="http://schemas.microsoft.com/office/drawing/2014/main" id="{610AD232-E554-4A12-964B-837CC553A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15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400" b="1">
                  <a:solidFill>
                    <a:srgbClr val="580094"/>
                  </a:solidFill>
                </a:rPr>
                <a:t>5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55372" name="Text Box 80">
              <a:extLst>
                <a:ext uri="{FF2B5EF4-FFF2-40B4-BE49-F238E27FC236}">
                  <a16:creationId xmlns:a16="http://schemas.microsoft.com/office/drawing/2014/main" id="{4787421F-776B-44D5-AFD6-8B398022E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62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400" b="1">
                  <a:solidFill>
                    <a:srgbClr val="580094"/>
                  </a:solidFill>
                </a:rPr>
                <a:t>6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55373" name="Text Box 81">
              <a:extLst>
                <a:ext uri="{FF2B5EF4-FFF2-40B4-BE49-F238E27FC236}">
                  <a16:creationId xmlns:a16="http://schemas.microsoft.com/office/drawing/2014/main" id="{B6E3056F-F318-416C-8AF5-AB0580EDC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82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400" b="1">
                  <a:solidFill>
                    <a:srgbClr val="580094"/>
                  </a:solidFill>
                </a:rPr>
                <a:t>7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55374" name="Text Box 82">
              <a:extLst>
                <a:ext uri="{FF2B5EF4-FFF2-40B4-BE49-F238E27FC236}">
                  <a16:creationId xmlns:a16="http://schemas.microsoft.com/office/drawing/2014/main" id="{883F9096-65F7-4F9D-9368-477FBE670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4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400" b="1">
                  <a:solidFill>
                    <a:srgbClr val="580094"/>
                  </a:solidFill>
                </a:rPr>
                <a:t>0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</p:grpSp>
      <p:grpSp>
        <p:nvGrpSpPr>
          <p:cNvPr id="4" name="Group 88">
            <a:extLst>
              <a:ext uri="{FF2B5EF4-FFF2-40B4-BE49-F238E27FC236}">
                <a16:creationId xmlns:a16="http://schemas.microsoft.com/office/drawing/2014/main" id="{A88FA231-218C-4703-BFF2-4DBE314CAF4A}"/>
              </a:ext>
            </a:extLst>
          </p:cNvPr>
          <p:cNvGrpSpPr>
            <a:grpSpLocks/>
          </p:cNvGrpSpPr>
          <p:nvPr/>
        </p:nvGrpSpPr>
        <p:grpSpPr bwMode="auto">
          <a:xfrm>
            <a:off x="4191001" y="4114800"/>
            <a:ext cx="5540375" cy="1143000"/>
            <a:chOff x="1680" y="2592"/>
            <a:chExt cx="3490" cy="720"/>
          </a:xfrm>
        </p:grpSpPr>
        <p:sp>
          <p:nvSpPr>
            <p:cNvPr id="55355" name="Text Box 22">
              <a:extLst>
                <a:ext uri="{FF2B5EF4-FFF2-40B4-BE49-F238E27FC236}">
                  <a16:creationId xmlns:a16="http://schemas.microsoft.com/office/drawing/2014/main" id="{8AD3FF07-3BC2-466F-96A7-966E45F98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875"/>
              <a:ext cx="3490" cy="412"/>
            </a:xfrm>
            <a:prstGeom prst="rect">
              <a:avLst/>
            </a:prstGeom>
            <a:solidFill>
              <a:srgbClr val="EBEBFF"/>
            </a:solidFill>
            <a:ln w="12700" cap="sq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99"/>
                  </a:solidFill>
                </a:rPr>
                <a:t>F   F   F   F   F   F   F   F   F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55356" name="Line 23">
              <a:extLst>
                <a:ext uri="{FF2B5EF4-FFF2-40B4-BE49-F238E27FC236}">
                  <a16:creationId xmlns:a16="http://schemas.microsoft.com/office/drawing/2014/main" id="{E182B02B-B752-4F7F-B393-ECF21063A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0" y="2880"/>
              <a:ext cx="0" cy="432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57" name="Line 24">
              <a:extLst>
                <a:ext uri="{FF2B5EF4-FFF2-40B4-BE49-F238E27FC236}">
                  <a16:creationId xmlns:a16="http://schemas.microsoft.com/office/drawing/2014/main" id="{12695D2C-CA99-4924-8652-219AFEC19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4" y="2880"/>
              <a:ext cx="0" cy="432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58" name="Line 25">
              <a:extLst>
                <a:ext uri="{FF2B5EF4-FFF2-40B4-BE49-F238E27FC236}">
                  <a16:creationId xmlns:a16="http://schemas.microsoft.com/office/drawing/2014/main" id="{71F0E924-D888-44DB-BC5C-0DFA47890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8" y="2880"/>
              <a:ext cx="0" cy="432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59" name="Line 26">
              <a:extLst>
                <a:ext uri="{FF2B5EF4-FFF2-40B4-BE49-F238E27FC236}">
                  <a16:creationId xmlns:a16="http://schemas.microsoft.com/office/drawing/2014/main" id="{7CC97B05-5F61-45A9-826E-F84499E2E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2" y="2880"/>
              <a:ext cx="0" cy="432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60" name="Line 27">
              <a:extLst>
                <a:ext uri="{FF2B5EF4-FFF2-40B4-BE49-F238E27FC236}">
                  <a16:creationId xmlns:a16="http://schemas.microsoft.com/office/drawing/2014/main" id="{3B0B9325-57C7-4409-B653-847C3CBF8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6" y="2880"/>
              <a:ext cx="0" cy="432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61" name="Line 28">
              <a:extLst>
                <a:ext uri="{FF2B5EF4-FFF2-40B4-BE49-F238E27FC236}">
                  <a16:creationId xmlns:a16="http://schemas.microsoft.com/office/drawing/2014/main" id="{7BCEE96C-F2BC-4691-BAC2-9830FEAAF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0" y="2880"/>
              <a:ext cx="0" cy="432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62" name="Line 29">
              <a:extLst>
                <a:ext uri="{FF2B5EF4-FFF2-40B4-BE49-F238E27FC236}">
                  <a16:creationId xmlns:a16="http://schemas.microsoft.com/office/drawing/2014/main" id="{A1891A16-A66A-4143-A576-288622BA6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" y="2880"/>
              <a:ext cx="0" cy="432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63" name="Line 30">
              <a:extLst>
                <a:ext uri="{FF2B5EF4-FFF2-40B4-BE49-F238E27FC236}">
                  <a16:creationId xmlns:a16="http://schemas.microsoft.com/office/drawing/2014/main" id="{172D5234-EE8A-4FEF-B968-0CCF0A151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" y="2880"/>
              <a:ext cx="0" cy="432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64" name="Text Box 72">
              <a:extLst>
                <a:ext uri="{FF2B5EF4-FFF2-40B4-BE49-F238E27FC236}">
                  <a16:creationId xmlns:a16="http://schemas.microsoft.com/office/drawing/2014/main" id="{5689A471-1446-4994-A3EF-B82CD09D8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" y="2592"/>
              <a:ext cx="33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400">
                  <a:solidFill>
                    <a:srgbClr val="3333FF"/>
                  </a:solidFill>
                </a:rPr>
                <a:t>0      1      2      3      4      5      6      7      8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</p:grpSp>
      <p:sp>
        <p:nvSpPr>
          <p:cNvPr id="102431" name="Rectangle 31">
            <a:extLst>
              <a:ext uri="{FF2B5EF4-FFF2-40B4-BE49-F238E27FC236}">
                <a16:creationId xmlns:a16="http://schemas.microsoft.com/office/drawing/2014/main" id="{96A0FE36-ED4D-406F-9E46-851CFB995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572000"/>
            <a:ext cx="488950" cy="64135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T</a:t>
            </a:r>
            <a:endParaRPr lang="en-US" altLang="zh-CN" sz="3600" b="1">
              <a:solidFill>
                <a:srgbClr val="000099"/>
              </a:solidFill>
            </a:endParaRPr>
          </a:p>
        </p:txBody>
      </p:sp>
      <p:sp>
        <p:nvSpPr>
          <p:cNvPr id="102432" name="Rectangle 32">
            <a:extLst>
              <a:ext uri="{FF2B5EF4-FFF2-40B4-BE49-F238E27FC236}">
                <a16:creationId xmlns:a16="http://schemas.microsoft.com/office/drawing/2014/main" id="{B938AF0D-C8E2-401B-ACC1-0CB6E2D77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572000"/>
            <a:ext cx="488950" cy="64135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T</a:t>
            </a:r>
            <a:endParaRPr lang="en-US" altLang="zh-CN" sz="3600" b="1">
              <a:solidFill>
                <a:srgbClr val="000099"/>
              </a:solidFill>
            </a:endParaRPr>
          </a:p>
        </p:txBody>
      </p:sp>
      <p:sp>
        <p:nvSpPr>
          <p:cNvPr id="102433" name="Rectangle 33">
            <a:extLst>
              <a:ext uri="{FF2B5EF4-FFF2-40B4-BE49-F238E27FC236}">
                <a16:creationId xmlns:a16="http://schemas.microsoft.com/office/drawing/2014/main" id="{A1AE2CC8-7915-457D-BCAE-1C49B1938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572000"/>
            <a:ext cx="488950" cy="64135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T</a:t>
            </a:r>
            <a:endParaRPr lang="en-US" altLang="zh-CN" sz="3600" b="1">
              <a:solidFill>
                <a:srgbClr val="000099"/>
              </a:solidFill>
            </a:endParaRPr>
          </a:p>
        </p:txBody>
      </p:sp>
      <p:sp>
        <p:nvSpPr>
          <p:cNvPr id="102434" name="Rectangle 34">
            <a:extLst>
              <a:ext uri="{FF2B5EF4-FFF2-40B4-BE49-F238E27FC236}">
                <a16:creationId xmlns:a16="http://schemas.microsoft.com/office/drawing/2014/main" id="{8691EA21-7CE2-4B40-B5B9-264687677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572000"/>
            <a:ext cx="488950" cy="64135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T</a:t>
            </a:r>
            <a:endParaRPr lang="en-US" altLang="zh-CN" sz="3600" b="1">
              <a:solidFill>
                <a:srgbClr val="000099"/>
              </a:solidFill>
            </a:endParaRPr>
          </a:p>
        </p:txBody>
      </p:sp>
      <p:sp>
        <p:nvSpPr>
          <p:cNvPr id="102435" name="Rectangle 35">
            <a:extLst>
              <a:ext uri="{FF2B5EF4-FFF2-40B4-BE49-F238E27FC236}">
                <a16:creationId xmlns:a16="http://schemas.microsoft.com/office/drawing/2014/main" id="{A707E08A-A820-4DE0-92C7-28ACF42D0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572000"/>
            <a:ext cx="488950" cy="64135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T</a:t>
            </a:r>
            <a:endParaRPr lang="en-US" altLang="zh-CN" sz="3600" b="1">
              <a:solidFill>
                <a:srgbClr val="000099"/>
              </a:solidFill>
            </a:endParaRPr>
          </a:p>
        </p:txBody>
      </p:sp>
      <p:sp>
        <p:nvSpPr>
          <p:cNvPr id="102436" name="Rectangle 36">
            <a:extLst>
              <a:ext uri="{FF2B5EF4-FFF2-40B4-BE49-F238E27FC236}">
                <a16:creationId xmlns:a16="http://schemas.microsoft.com/office/drawing/2014/main" id="{1C26E139-B8BD-4146-9DD3-424F4E41A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572000"/>
            <a:ext cx="488950" cy="64135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T</a:t>
            </a:r>
            <a:endParaRPr lang="en-US" altLang="zh-CN" sz="3600" b="1">
              <a:solidFill>
                <a:srgbClr val="000099"/>
              </a:solidFill>
            </a:endParaRPr>
          </a:p>
        </p:txBody>
      </p:sp>
      <p:sp>
        <p:nvSpPr>
          <p:cNvPr id="102437" name="Rectangle 37">
            <a:extLst>
              <a:ext uri="{FF2B5EF4-FFF2-40B4-BE49-F238E27FC236}">
                <a16:creationId xmlns:a16="http://schemas.microsoft.com/office/drawing/2014/main" id="{826AA9F2-5A88-42A8-9C12-7ACF934F2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0" y="4572000"/>
            <a:ext cx="488950" cy="64135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T</a:t>
            </a:r>
            <a:endParaRPr lang="en-US" altLang="zh-CN" sz="3600" b="1">
              <a:solidFill>
                <a:srgbClr val="000099"/>
              </a:solidFill>
            </a:endParaRPr>
          </a:p>
        </p:txBody>
      </p:sp>
      <p:sp>
        <p:nvSpPr>
          <p:cNvPr id="102438" name="Rectangle 38">
            <a:extLst>
              <a:ext uri="{FF2B5EF4-FFF2-40B4-BE49-F238E27FC236}">
                <a16:creationId xmlns:a16="http://schemas.microsoft.com/office/drawing/2014/main" id="{CA6DFA21-A664-4BFA-81F7-BB267ADE2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4572000"/>
            <a:ext cx="488950" cy="64135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T</a:t>
            </a:r>
            <a:endParaRPr lang="en-US" altLang="zh-CN" sz="3600" b="1">
              <a:solidFill>
                <a:srgbClr val="000099"/>
              </a:solidFill>
            </a:endParaRPr>
          </a:p>
        </p:txBody>
      </p:sp>
      <p:sp>
        <p:nvSpPr>
          <p:cNvPr id="102439" name="Rectangle 39">
            <a:extLst>
              <a:ext uri="{FF2B5EF4-FFF2-40B4-BE49-F238E27FC236}">
                <a16:creationId xmlns:a16="http://schemas.microsoft.com/office/drawing/2014/main" id="{972D8C85-62C8-4AA3-A1D8-8F9CE20EE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4572000"/>
            <a:ext cx="488950" cy="64135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T</a:t>
            </a:r>
            <a:endParaRPr lang="en-US" altLang="zh-CN" sz="3600" b="1">
              <a:solidFill>
                <a:srgbClr val="000099"/>
              </a:solidFill>
            </a:endParaRPr>
          </a:p>
        </p:txBody>
      </p:sp>
      <p:sp>
        <p:nvSpPr>
          <p:cNvPr id="102441" name="Rectangle 41">
            <a:extLst>
              <a:ext uri="{FF2B5EF4-FFF2-40B4-BE49-F238E27FC236}">
                <a16:creationId xmlns:a16="http://schemas.microsoft.com/office/drawing/2014/main" id="{6C354EE2-3584-4F95-BE07-8A45449FA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607050"/>
            <a:ext cx="609600" cy="641350"/>
          </a:xfrm>
          <a:prstGeom prst="rect">
            <a:avLst/>
          </a:prstGeom>
          <a:solidFill>
            <a:srgbClr val="959AF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a</a:t>
            </a:r>
            <a:endParaRPr lang="en-US" altLang="zh-CN" sz="3600" b="1">
              <a:solidFill>
                <a:srgbClr val="000099"/>
              </a:solidFill>
            </a:endParaRPr>
          </a:p>
        </p:txBody>
      </p:sp>
      <p:sp>
        <p:nvSpPr>
          <p:cNvPr id="102442" name="Rectangle 42">
            <a:extLst>
              <a:ext uri="{FF2B5EF4-FFF2-40B4-BE49-F238E27FC236}">
                <a16:creationId xmlns:a16="http://schemas.microsoft.com/office/drawing/2014/main" id="{F3894252-5536-4481-9970-53849CA0D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07050"/>
            <a:ext cx="609600" cy="641350"/>
          </a:xfrm>
          <a:prstGeom prst="rect">
            <a:avLst/>
          </a:prstGeom>
          <a:solidFill>
            <a:srgbClr val="959AF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c</a:t>
            </a:r>
            <a:endParaRPr lang="en-US" altLang="zh-CN" sz="3600" b="1">
              <a:solidFill>
                <a:srgbClr val="000099"/>
              </a:solidFill>
            </a:endParaRPr>
          </a:p>
        </p:txBody>
      </p:sp>
      <p:sp>
        <p:nvSpPr>
          <p:cNvPr id="102443" name="Rectangle 43">
            <a:extLst>
              <a:ext uri="{FF2B5EF4-FFF2-40B4-BE49-F238E27FC236}">
                <a16:creationId xmlns:a16="http://schemas.microsoft.com/office/drawing/2014/main" id="{9DEFCD4B-5799-4A35-8481-EF2B1CA8E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607050"/>
            <a:ext cx="609600" cy="641350"/>
          </a:xfrm>
          <a:prstGeom prst="rect">
            <a:avLst/>
          </a:prstGeom>
          <a:solidFill>
            <a:srgbClr val="959AF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h</a:t>
            </a:r>
            <a:endParaRPr lang="en-US" altLang="zh-CN" sz="3600" b="1">
              <a:solidFill>
                <a:srgbClr val="000099"/>
              </a:solidFill>
            </a:endParaRPr>
          </a:p>
        </p:txBody>
      </p:sp>
      <p:sp>
        <p:nvSpPr>
          <p:cNvPr id="102444" name="Rectangle 44">
            <a:extLst>
              <a:ext uri="{FF2B5EF4-FFF2-40B4-BE49-F238E27FC236}">
                <a16:creationId xmlns:a16="http://schemas.microsoft.com/office/drawing/2014/main" id="{26829638-B1EE-4F42-9C7F-2027404B2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07050"/>
            <a:ext cx="609600" cy="641350"/>
          </a:xfrm>
          <a:prstGeom prst="rect">
            <a:avLst/>
          </a:prstGeom>
          <a:solidFill>
            <a:srgbClr val="959AF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d</a:t>
            </a:r>
            <a:endParaRPr lang="en-US" altLang="zh-CN" sz="3600" b="1">
              <a:solidFill>
                <a:srgbClr val="000099"/>
              </a:solidFill>
            </a:endParaRPr>
          </a:p>
        </p:txBody>
      </p:sp>
      <p:sp>
        <p:nvSpPr>
          <p:cNvPr id="102445" name="Rectangle 45">
            <a:extLst>
              <a:ext uri="{FF2B5EF4-FFF2-40B4-BE49-F238E27FC236}">
                <a16:creationId xmlns:a16="http://schemas.microsoft.com/office/drawing/2014/main" id="{F0119B35-3C81-44DF-A86E-3EEE0CD22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607050"/>
            <a:ext cx="552450" cy="641350"/>
          </a:xfrm>
          <a:prstGeom prst="rect">
            <a:avLst/>
          </a:prstGeom>
          <a:solidFill>
            <a:srgbClr val="959AF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k</a:t>
            </a:r>
            <a:endParaRPr lang="en-US" altLang="zh-CN" sz="3600" b="1">
              <a:solidFill>
                <a:srgbClr val="000099"/>
              </a:solidFill>
            </a:endParaRPr>
          </a:p>
        </p:txBody>
      </p:sp>
      <p:sp>
        <p:nvSpPr>
          <p:cNvPr id="102446" name="Rectangle 46">
            <a:extLst>
              <a:ext uri="{FF2B5EF4-FFF2-40B4-BE49-F238E27FC236}">
                <a16:creationId xmlns:a16="http://schemas.microsoft.com/office/drawing/2014/main" id="{4975890E-E085-4B76-9956-25E4DCF11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607050"/>
            <a:ext cx="609600" cy="641350"/>
          </a:xfrm>
          <a:prstGeom prst="rect">
            <a:avLst/>
          </a:prstGeom>
          <a:solidFill>
            <a:srgbClr val="959AF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f</a:t>
            </a:r>
            <a:endParaRPr lang="en-US" altLang="zh-CN" sz="3600" b="1">
              <a:solidFill>
                <a:srgbClr val="000099"/>
              </a:solidFill>
            </a:endParaRPr>
          </a:p>
        </p:txBody>
      </p:sp>
      <p:sp>
        <p:nvSpPr>
          <p:cNvPr id="102447" name="Rectangle 47">
            <a:extLst>
              <a:ext uri="{FF2B5EF4-FFF2-40B4-BE49-F238E27FC236}">
                <a16:creationId xmlns:a16="http://schemas.microsoft.com/office/drawing/2014/main" id="{ACF33115-45A0-473B-A517-7B48EF06D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607050"/>
            <a:ext cx="609600" cy="641350"/>
          </a:xfrm>
          <a:prstGeom prst="rect">
            <a:avLst/>
          </a:prstGeom>
          <a:solidFill>
            <a:srgbClr val="959AF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e </a:t>
            </a:r>
            <a:endParaRPr lang="en-US" altLang="zh-CN" sz="3600" b="1">
              <a:solidFill>
                <a:srgbClr val="000099"/>
              </a:solidFill>
            </a:endParaRPr>
          </a:p>
        </p:txBody>
      </p:sp>
      <p:sp>
        <p:nvSpPr>
          <p:cNvPr id="102448" name="Rectangle 48">
            <a:extLst>
              <a:ext uri="{FF2B5EF4-FFF2-40B4-BE49-F238E27FC236}">
                <a16:creationId xmlns:a16="http://schemas.microsoft.com/office/drawing/2014/main" id="{BE675A7F-B916-4077-8E71-C0DFE443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350" y="5607050"/>
            <a:ext cx="552450" cy="641350"/>
          </a:xfrm>
          <a:prstGeom prst="rect">
            <a:avLst/>
          </a:prstGeom>
          <a:solidFill>
            <a:srgbClr val="959AF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b</a:t>
            </a:r>
            <a:endParaRPr lang="en-US" altLang="zh-CN" sz="3600" b="1">
              <a:solidFill>
                <a:srgbClr val="000099"/>
              </a:solidFill>
            </a:endParaRPr>
          </a:p>
        </p:txBody>
      </p:sp>
      <p:sp>
        <p:nvSpPr>
          <p:cNvPr id="102449" name="Rectangle 49">
            <a:extLst>
              <a:ext uri="{FF2B5EF4-FFF2-40B4-BE49-F238E27FC236}">
                <a16:creationId xmlns:a16="http://schemas.microsoft.com/office/drawing/2014/main" id="{2D33BAA4-F782-451A-AEB5-AD51CF7D2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5607050"/>
            <a:ext cx="685800" cy="641350"/>
          </a:xfrm>
          <a:prstGeom prst="rect">
            <a:avLst/>
          </a:prstGeom>
          <a:solidFill>
            <a:srgbClr val="959AF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g</a:t>
            </a:r>
            <a:endParaRPr lang="en-US" altLang="zh-CN" sz="3600" b="1">
              <a:solidFill>
                <a:srgbClr val="000099"/>
              </a:solidFill>
            </a:endParaRPr>
          </a:p>
        </p:txBody>
      </p:sp>
      <p:sp>
        <p:nvSpPr>
          <p:cNvPr id="102450" name="Oval 50">
            <a:extLst>
              <a:ext uri="{FF2B5EF4-FFF2-40B4-BE49-F238E27FC236}">
                <a16:creationId xmlns:a16="http://schemas.microsoft.com/office/drawing/2014/main" id="{803F1A57-CA5F-4181-B611-614C47A0A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066800"/>
            <a:ext cx="533400" cy="457200"/>
          </a:xfrm>
          <a:prstGeom prst="ellipse">
            <a:avLst/>
          </a:prstGeom>
          <a:solidFill>
            <a:srgbClr val="FF00FF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a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02451" name="Line 51">
            <a:extLst>
              <a:ext uri="{FF2B5EF4-FFF2-40B4-BE49-F238E27FC236}">
                <a16:creationId xmlns:a16="http://schemas.microsoft.com/office/drawing/2014/main" id="{4FB8C172-7267-4EDB-9219-63C268F002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1295400"/>
            <a:ext cx="1600200" cy="9144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52" name="Oval 52">
            <a:extLst>
              <a:ext uri="{FF2B5EF4-FFF2-40B4-BE49-F238E27FC236}">
                <a16:creationId xmlns:a16="http://schemas.microsoft.com/office/drawing/2014/main" id="{5DAE8131-DF26-4F5D-9FE9-34A1C2E22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533400" cy="457200"/>
          </a:xfrm>
          <a:prstGeom prst="ellipse">
            <a:avLst/>
          </a:prstGeom>
          <a:solidFill>
            <a:srgbClr val="FF00FF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c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02453" name="Line 53">
            <a:extLst>
              <a:ext uri="{FF2B5EF4-FFF2-40B4-BE49-F238E27FC236}">
                <a16:creationId xmlns:a16="http://schemas.microsoft.com/office/drawing/2014/main" id="{E89E0DE8-99FD-4FD2-A234-1DA8478C0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667000"/>
            <a:ext cx="609600" cy="6858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54" name="Oval 54">
            <a:extLst>
              <a:ext uri="{FF2B5EF4-FFF2-40B4-BE49-F238E27FC236}">
                <a16:creationId xmlns:a16="http://schemas.microsoft.com/office/drawing/2014/main" id="{6B9BCFDC-F736-45BE-83AB-EA2BBEAAC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276600"/>
            <a:ext cx="533400" cy="457200"/>
          </a:xfrm>
          <a:prstGeom prst="ellipse">
            <a:avLst/>
          </a:prstGeom>
          <a:solidFill>
            <a:srgbClr val="FF00FF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h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02455" name="Line 55">
            <a:extLst>
              <a:ext uri="{FF2B5EF4-FFF2-40B4-BE49-F238E27FC236}">
                <a16:creationId xmlns:a16="http://schemas.microsoft.com/office/drawing/2014/main" id="{FAD8D54E-331F-4B75-A273-172C24F559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2590800"/>
            <a:ext cx="381000" cy="6858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56" name="Line 56">
            <a:extLst>
              <a:ext uri="{FF2B5EF4-FFF2-40B4-BE49-F238E27FC236}">
                <a16:creationId xmlns:a16="http://schemas.microsoft.com/office/drawing/2014/main" id="{5B890DD2-F04C-45D9-89DF-5F58F1212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505200"/>
            <a:ext cx="1447800" cy="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57" name="Oval 57">
            <a:extLst>
              <a:ext uri="{FF2B5EF4-FFF2-40B4-BE49-F238E27FC236}">
                <a16:creationId xmlns:a16="http://schemas.microsoft.com/office/drawing/2014/main" id="{5E7C39F2-7BC1-4326-92D0-61287E15E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533400" cy="457200"/>
          </a:xfrm>
          <a:prstGeom prst="ellipse">
            <a:avLst/>
          </a:prstGeom>
          <a:solidFill>
            <a:srgbClr val="FF00FF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k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02458" name="Line 58">
            <a:extLst>
              <a:ext uri="{FF2B5EF4-FFF2-40B4-BE49-F238E27FC236}">
                <a16:creationId xmlns:a16="http://schemas.microsoft.com/office/drawing/2014/main" id="{B9178D2A-D19E-457C-92D8-3BE492870A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667000"/>
            <a:ext cx="609600" cy="7620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59" name="Oval 59">
            <a:extLst>
              <a:ext uri="{FF2B5EF4-FFF2-40B4-BE49-F238E27FC236}">
                <a16:creationId xmlns:a16="http://schemas.microsoft.com/office/drawing/2014/main" id="{020AD5FB-DAFC-410C-8C5F-D8917A194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09800"/>
            <a:ext cx="533400" cy="457200"/>
          </a:xfrm>
          <a:prstGeom prst="ellipse">
            <a:avLst/>
          </a:prstGeom>
          <a:solidFill>
            <a:srgbClr val="FF00FF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f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02460" name="Line 60">
            <a:extLst>
              <a:ext uri="{FF2B5EF4-FFF2-40B4-BE49-F238E27FC236}">
                <a16:creationId xmlns:a16="http://schemas.microsoft.com/office/drawing/2014/main" id="{9FC9F843-A3E1-42D9-A320-D642903BB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667000"/>
            <a:ext cx="152400" cy="6096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61" name="Oval 61">
            <a:extLst>
              <a:ext uri="{FF2B5EF4-FFF2-40B4-BE49-F238E27FC236}">
                <a16:creationId xmlns:a16="http://schemas.microsoft.com/office/drawing/2014/main" id="{3405E4A6-F5AA-4957-8F22-E757F28D5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09800"/>
            <a:ext cx="533400" cy="457200"/>
          </a:xfrm>
          <a:prstGeom prst="ellipse">
            <a:avLst/>
          </a:prstGeom>
          <a:solidFill>
            <a:srgbClr val="FF00FF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e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02462" name="Oval 62">
            <a:extLst>
              <a:ext uri="{FF2B5EF4-FFF2-40B4-BE49-F238E27FC236}">
                <a16:creationId xmlns:a16="http://schemas.microsoft.com/office/drawing/2014/main" id="{BC92AD93-30CE-4C7F-961C-F778F505E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09800"/>
            <a:ext cx="533400" cy="457200"/>
          </a:xfrm>
          <a:prstGeom prst="ellipse">
            <a:avLst/>
          </a:prstGeom>
          <a:solidFill>
            <a:srgbClr val="FF00FF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d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02463" name="Oval 63">
            <a:extLst>
              <a:ext uri="{FF2B5EF4-FFF2-40B4-BE49-F238E27FC236}">
                <a16:creationId xmlns:a16="http://schemas.microsoft.com/office/drawing/2014/main" id="{A45DCDFD-86D3-4EAA-8C67-0AF589858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066800"/>
            <a:ext cx="533400" cy="457200"/>
          </a:xfrm>
          <a:prstGeom prst="ellipse">
            <a:avLst/>
          </a:prstGeom>
          <a:solidFill>
            <a:srgbClr val="FF00FF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b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02464" name="Line 64">
            <a:extLst>
              <a:ext uri="{FF2B5EF4-FFF2-40B4-BE49-F238E27FC236}">
                <a16:creationId xmlns:a16="http://schemas.microsoft.com/office/drawing/2014/main" id="{0C3D4CB3-EF55-4D11-9605-A15362C6B2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295400"/>
            <a:ext cx="762000" cy="2286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65" name="Oval 65">
            <a:extLst>
              <a:ext uri="{FF2B5EF4-FFF2-40B4-BE49-F238E27FC236}">
                <a16:creationId xmlns:a16="http://schemas.microsoft.com/office/drawing/2014/main" id="{BEADC89A-3C1D-40AC-BE57-DF27F60A0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371600"/>
            <a:ext cx="533400" cy="457200"/>
          </a:xfrm>
          <a:prstGeom prst="ellipse">
            <a:avLst/>
          </a:prstGeom>
          <a:solidFill>
            <a:srgbClr val="FF00FF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g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02466" name="Text Box 66">
            <a:extLst>
              <a:ext uri="{FF2B5EF4-FFF2-40B4-BE49-F238E27FC236}">
                <a16:creationId xmlns:a16="http://schemas.microsoft.com/office/drawing/2014/main" id="{432FAE84-A08C-470C-9E89-8FF740194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4495800"/>
            <a:ext cx="2257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b="1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访问标志</a:t>
            </a:r>
            <a:r>
              <a:rPr lang="en-US" altLang="zh-CN" sz="3600" b="1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02467" name="Text Box 67">
            <a:extLst>
              <a:ext uri="{FF2B5EF4-FFF2-40B4-BE49-F238E27FC236}">
                <a16:creationId xmlns:a16="http://schemas.microsoft.com/office/drawing/2014/main" id="{1FEE885C-4385-429C-8802-C3E5C3616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5638801"/>
            <a:ext cx="22701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b="1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访问次序</a:t>
            </a:r>
            <a:r>
              <a:rPr lang="en-US" altLang="zh-CN" sz="3600" b="1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02471" name="Text Box 71">
            <a:extLst>
              <a:ext uri="{FF2B5EF4-FFF2-40B4-BE49-F238E27FC236}">
                <a16:creationId xmlns:a16="http://schemas.microsoft.com/office/drawing/2014/main" id="{2FB47DC8-30ED-4570-9297-898411978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228600"/>
            <a:ext cx="1254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b="1">
                <a:solidFill>
                  <a:srgbClr val="000099"/>
                </a:solidFill>
              </a:rPr>
              <a:t>例如</a:t>
            </a:r>
            <a:r>
              <a:rPr lang="en-US" altLang="zh-CN" sz="3600" b="1">
                <a:solidFill>
                  <a:srgbClr val="000099"/>
                </a:solidFill>
              </a:rPr>
              <a:t>: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02483" name="Line 83">
            <a:extLst>
              <a:ext uri="{FF2B5EF4-FFF2-40B4-BE49-F238E27FC236}">
                <a16:creationId xmlns:a16="http://schemas.microsoft.com/office/drawing/2014/main" id="{E7E26FF7-122E-486D-993D-F8630AF67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1447800"/>
            <a:ext cx="381000" cy="762000"/>
          </a:xfrm>
          <a:prstGeom prst="line">
            <a:avLst/>
          </a:prstGeom>
          <a:noFill/>
          <a:ln w="19050" cap="sq">
            <a:solidFill>
              <a:srgbClr val="99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84" name="Line 84">
            <a:extLst>
              <a:ext uri="{FF2B5EF4-FFF2-40B4-BE49-F238E27FC236}">
                <a16:creationId xmlns:a16="http://schemas.microsoft.com/office/drawing/2014/main" id="{A1A3265B-EA9D-4549-9ADF-5B1E0C3A3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447800"/>
            <a:ext cx="304800" cy="762000"/>
          </a:xfrm>
          <a:prstGeom prst="line">
            <a:avLst/>
          </a:prstGeom>
          <a:noFill/>
          <a:ln w="19050" cap="sq">
            <a:solidFill>
              <a:srgbClr val="99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85" name="Line 85">
            <a:extLst>
              <a:ext uri="{FF2B5EF4-FFF2-40B4-BE49-F238E27FC236}">
                <a16:creationId xmlns:a16="http://schemas.microsoft.com/office/drawing/2014/main" id="{8CED0BB8-B412-4802-9A53-98D3A8414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295400"/>
            <a:ext cx="1447800" cy="914400"/>
          </a:xfrm>
          <a:prstGeom prst="line">
            <a:avLst/>
          </a:prstGeom>
          <a:noFill/>
          <a:ln w="19050" cap="sq">
            <a:solidFill>
              <a:srgbClr val="99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86" name="Line 86">
            <a:extLst>
              <a:ext uri="{FF2B5EF4-FFF2-40B4-BE49-F238E27FC236}">
                <a16:creationId xmlns:a16="http://schemas.microsoft.com/office/drawing/2014/main" id="{DF47AEFA-0BD8-49A2-BA5A-2B967FBC93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2590800"/>
            <a:ext cx="2438400" cy="762000"/>
          </a:xfrm>
          <a:prstGeom prst="line">
            <a:avLst/>
          </a:prstGeom>
          <a:noFill/>
          <a:ln w="19050" cap="sq">
            <a:solidFill>
              <a:srgbClr val="99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90" name="Oval 90">
            <a:extLst>
              <a:ext uri="{FF2B5EF4-FFF2-40B4-BE49-F238E27FC236}">
                <a16:creationId xmlns:a16="http://schemas.microsoft.com/office/drawing/2014/main" id="{66753451-99E4-4B7F-9C14-9170E42BA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228600"/>
            <a:ext cx="533400" cy="457200"/>
          </a:xfrm>
          <a:prstGeom prst="ellipse">
            <a:avLst/>
          </a:prstGeom>
          <a:solidFill>
            <a:schemeClr val="hlink"/>
          </a:solidFill>
          <a:ln w="28575" cap="sq">
            <a:solidFill>
              <a:srgbClr val="0000C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a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02491" name="Line 91">
            <a:extLst>
              <a:ext uri="{FF2B5EF4-FFF2-40B4-BE49-F238E27FC236}">
                <a16:creationId xmlns:a16="http://schemas.microsoft.com/office/drawing/2014/main" id="{E660A073-5965-45F9-BB72-3A0906B78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685800"/>
            <a:ext cx="0" cy="304800"/>
          </a:xfrm>
          <a:prstGeom prst="line">
            <a:avLst/>
          </a:prstGeom>
          <a:noFill/>
          <a:ln w="57150" cap="sq">
            <a:solidFill>
              <a:srgbClr val="00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92" name="Oval 92">
            <a:extLst>
              <a:ext uri="{FF2B5EF4-FFF2-40B4-BE49-F238E27FC236}">
                <a16:creationId xmlns:a16="http://schemas.microsoft.com/office/drawing/2014/main" id="{8162DC9D-7390-4001-95B9-9D99B0AE5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990600"/>
            <a:ext cx="533400" cy="457200"/>
          </a:xfrm>
          <a:prstGeom prst="ellipse">
            <a:avLst/>
          </a:prstGeom>
          <a:solidFill>
            <a:schemeClr val="hlink"/>
          </a:solidFill>
          <a:ln w="28575" cap="sq">
            <a:solidFill>
              <a:srgbClr val="0000C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c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02493" name="Oval 93">
            <a:extLst>
              <a:ext uri="{FF2B5EF4-FFF2-40B4-BE49-F238E27FC236}">
                <a16:creationId xmlns:a16="http://schemas.microsoft.com/office/drawing/2014/main" id="{3CBE0E41-D1BF-4962-A4EC-B630ED18A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1752600"/>
            <a:ext cx="533400" cy="457200"/>
          </a:xfrm>
          <a:prstGeom prst="ellipse">
            <a:avLst/>
          </a:prstGeom>
          <a:solidFill>
            <a:schemeClr val="hlink"/>
          </a:solidFill>
          <a:ln w="28575" cap="sq">
            <a:solidFill>
              <a:srgbClr val="0000C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h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02494" name="Line 94">
            <a:extLst>
              <a:ext uri="{FF2B5EF4-FFF2-40B4-BE49-F238E27FC236}">
                <a16:creationId xmlns:a16="http://schemas.microsoft.com/office/drawing/2014/main" id="{AD6FFF3C-9DB8-4C56-85C3-B0ABB25B1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1447800"/>
            <a:ext cx="0" cy="304800"/>
          </a:xfrm>
          <a:prstGeom prst="line">
            <a:avLst/>
          </a:prstGeom>
          <a:noFill/>
          <a:ln w="57150" cap="sq">
            <a:solidFill>
              <a:srgbClr val="00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95" name="Oval 95">
            <a:extLst>
              <a:ext uri="{FF2B5EF4-FFF2-40B4-BE49-F238E27FC236}">
                <a16:creationId xmlns:a16="http://schemas.microsoft.com/office/drawing/2014/main" id="{A727ED4B-E955-49B5-805A-5F927F39B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514600"/>
            <a:ext cx="533400" cy="457200"/>
          </a:xfrm>
          <a:prstGeom prst="ellipse">
            <a:avLst/>
          </a:prstGeom>
          <a:solidFill>
            <a:schemeClr val="hlink"/>
          </a:solidFill>
          <a:ln w="28575" cap="sq">
            <a:solidFill>
              <a:srgbClr val="0000C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d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02496" name="Oval 96">
            <a:extLst>
              <a:ext uri="{FF2B5EF4-FFF2-40B4-BE49-F238E27FC236}">
                <a16:creationId xmlns:a16="http://schemas.microsoft.com/office/drawing/2014/main" id="{2FFF54D9-ED7F-474F-948A-2ABBF0C40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2514600"/>
            <a:ext cx="533400" cy="457200"/>
          </a:xfrm>
          <a:prstGeom prst="ellipse">
            <a:avLst/>
          </a:prstGeom>
          <a:solidFill>
            <a:schemeClr val="hlink"/>
          </a:solidFill>
          <a:ln w="28575" cap="sq">
            <a:solidFill>
              <a:srgbClr val="0000C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k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02497" name="Oval 97">
            <a:extLst>
              <a:ext uri="{FF2B5EF4-FFF2-40B4-BE49-F238E27FC236}">
                <a16:creationId xmlns:a16="http://schemas.microsoft.com/office/drawing/2014/main" id="{2A386C0F-3D3B-4C73-B61B-2F9144832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3276600"/>
            <a:ext cx="533400" cy="457200"/>
          </a:xfrm>
          <a:prstGeom prst="ellipse">
            <a:avLst/>
          </a:prstGeom>
          <a:solidFill>
            <a:schemeClr val="hlink"/>
          </a:solidFill>
          <a:ln w="28575" cap="sq">
            <a:solidFill>
              <a:srgbClr val="0000C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f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02498" name="Oval 98">
            <a:extLst>
              <a:ext uri="{FF2B5EF4-FFF2-40B4-BE49-F238E27FC236}">
                <a16:creationId xmlns:a16="http://schemas.microsoft.com/office/drawing/2014/main" id="{344B4EAA-FDF6-4A31-91A7-FDDE7FF97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0" y="3276600"/>
            <a:ext cx="533400" cy="457200"/>
          </a:xfrm>
          <a:prstGeom prst="ellipse">
            <a:avLst/>
          </a:prstGeom>
          <a:solidFill>
            <a:schemeClr val="hlink"/>
          </a:solidFill>
          <a:ln w="28575" cap="sq">
            <a:solidFill>
              <a:srgbClr val="0000C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e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02499" name="Line 99">
            <a:extLst>
              <a:ext uri="{FF2B5EF4-FFF2-40B4-BE49-F238E27FC236}">
                <a16:creationId xmlns:a16="http://schemas.microsoft.com/office/drawing/2014/main" id="{946D101A-11A2-482B-9478-E6FD053639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0" y="2057400"/>
            <a:ext cx="228600" cy="457200"/>
          </a:xfrm>
          <a:prstGeom prst="line">
            <a:avLst/>
          </a:prstGeom>
          <a:noFill/>
          <a:ln w="57150" cap="sq">
            <a:solidFill>
              <a:srgbClr val="00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500" name="Line 100">
            <a:extLst>
              <a:ext uri="{FF2B5EF4-FFF2-40B4-BE49-F238E27FC236}">
                <a16:creationId xmlns:a16="http://schemas.microsoft.com/office/drawing/2014/main" id="{76366AAC-CE4C-4DFE-81FB-FCA706986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2057400"/>
            <a:ext cx="228600" cy="457200"/>
          </a:xfrm>
          <a:prstGeom prst="line">
            <a:avLst/>
          </a:prstGeom>
          <a:noFill/>
          <a:ln w="57150" cap="sq">
            <a:solidFill>
              <a:srgbClr val="00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501" name="Line 101">
            <a:extLst>
              <a:ext uri="{FF2B5EF4-FFF2-40B4-BE49-F238E27FC236}">
                <a16:creationId xmlns:a16="http://schemas.microsoft.com/office/drawing/2014/main" id="{839461B3-2200-41B1-8930-5358E50520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15400" y="2819400"/>
            <a:ext cx="228600" cy="457200"/>
          </a:xfrm>
          <a:prstGeom prst="line">
            <a:avLst/>
          </a:prstGeom>
          <a:noFill/>
          <a:ln w="57150" cap="sq">
            <a:solidFill>
              <a:srgbClr val="00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502" name="Line 102">
            <a:extLst>
              <a:ext uri="{FF2B5EF4-FFF2-40B4-BE49-F238E27FC236}">
                <a16:creationId xmlns:a16="http://schemas.microsoft.com/office/drawing/2014/main" id="{022A1040-2993-484A-96E3-ABF78924544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7400" y="2819400"/>
            <a:ext cx="228600" cy="457200"/>
          </a:xfrm>
          <a:prstGeom prst="line">
            <a:avLst/>
          </a:prstGeom>
          <a:noFill/>
          <a:ln w="57150" cap="sq">
            <a:solidFill>
              <a:srgbClr val="00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0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0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0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0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0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0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0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0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0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10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0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0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10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0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0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10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10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10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10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10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10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10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10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10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10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10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6" dur="500"/>
                                        <p:tgtEl>
                                          <p:spTgt spid="10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1" dur="500"/>
                                        <p:tgtEl>
                                          <p:spTgt spid="10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1" grpId="0" animBg="1" autoUpdateAnimBg="0"/>
      <p:bldP spid="102432" grpId="0" animBg="1" autoUpdateAnimBg="0"/>
      <p:bldP spid="102433" grpId="0" animBg="1" autoUpdateAnimBg="0"/>
      <p:bldP spid="102434" grpId="0" animBg="1" autoUpdateAnimBg="0"/>
      <p:bldP spid="102435" grpId="0" animBg="1" autoUpdateAnimBg="0"/>
      <p:bldP spid="102436" grpId="0" animBg="1" autoUpdateAnimBg="0"/>
      <p:bldP spid="102437" grpId="0" animBg="1" autoUpdateAnimBg="0"/>
      <p:bldP spid="102438" grpId="0" animBg="1" autoUpdateAnimBg="0"/>
      <p:bldP spid="102439" grpId="0" animBg="1" autoUpdateAnimBg="0"/>
      <p:bldP spid="102441" grpId="0" animBg="1" autoUpdateAnimBg="0"/>
      <p:bldP spid="102442" grpId="0" animBg="1" autoUpdateAnimBg="0"/>
      <p:bldP spid="102443" grpId="0" animBg="1" autoUpdateAnimBg="0"/>
      <p:bldP spid="102444" grpId="0" animBg="1" autoUpdateAnimBg="0"/>
      <p:bldP spid="102445" grpId="0" animBg="1" autoUpdateAnimBg="0"/>
      <p:bldP spid="102446" grpId="0" animBg="1" autoUpdateAnimBg="0"/>
      <p:bldP spid="102447" grpId="0" animBg="1" autoUpdateAnimBg="0"/>
      <p:bldP spid="102448" grpId="0" animBg="1" autoUpdateAnimBg="0"/>
      <p:bldP spid="102449" grpId="0" animBg="1" autoUpdateAnimBg="0"/>
      <p:bldP spid="102450" grpId="0" animBg="1" autoUpdateAnimBg="0"/>
      <p:bldP spid="102452" grpId="0" animBg="1" autoUpdateAnimBg="0"/>
      <p:bldP spid="102454" grpId="0" animBg="1" autoUpdateAnimBg="0"/>
      <p:bldP spid="102457" grpId="0" animBg="1" autoUpdateAnimBg="0"/>
      <p:bldP spid="102459" grpId="0" animBg="1" autoUpdateAnimBg="0"/>
      <p:bldP spid="102461" grpId="0" animBg="1" autoUpdateAnimBg="0"/>
      <p:bldP spid="102462" grpId="0" animBg="1" autoUpdateAnimBg="0"/>
      <p:bldP spid="102463" grpId="0" animBg="1" autoUpdateAnimBg="0"/>
      <p:bldP spid="102465" grpId="0" animBg="1" autoUpdateAnimBg="0"/>
      <p:bldP spid="102466" grpId="0" autoUpdateAnimBg="0"/>
      <p:bldP spid="102467" grpId="0" autoUpdateAnimBg="0"/>
      <p:bldP spid="102471" grpId="0" autoUpdateAnimBg="0"/>
      <p:bldP spid="102490" grpId="0" animBg="1" autoUpdateAnimBg="0"/>
      <p:bldP spid="102492" grpId="0" animBg="1" autoUpdateAnimBg="0"/>
      <p:bldP spid="102493" grpId="0" animBg="1" autoUpdateAnimBg="0"/>
      <p:bldP spid="102495" grpId="0" animBg="1" autoUpdateAnimBg="0"/>
      <p:bldP spid="102496" grpId="0" animBg="1" autoUpdateAnimBg="0"/>
      <p:bldP spid="102497" grpId="0" animBg="1" autoUpdateAnimBg="0"/>
      <p:bldP spid="10249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E9F430-C98D-4D24-9C53-5D9CB84BF682}"/>
              </a:ext>
            </a:extLst>
          </p:cNvPr>
          <p:cNvSpPr txBox="1"/>
          <p:nvPr/>
        </p:nvSpPr>
        <p:spPr>
          <a:xfrm>
            <a:off x="1164566" y="715992"/>
            <a:ext cx="8410755" cy="128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zh-CN" b="1" dirty="0"/>
              <a:t>设图如下所示，在下面的</a:t>
            </a:r>
            <a:r>
              <a:rPr lang="en-US" altLang="zh-CN" b="1" dirty="0"/>
              <a:t>5</a:t>
            </a:r>
            <a:r>
              <a:rPr lang="zh-CN" altLang="zh-CN" b="1" dirty="0"/>
              <a:t>个序列中，符合深度优先遍历的序列有</a:t>
            </a:r>
            <a:r>
              <a:rPr lang="pt-BR" altLang="zh-CN" b="1" u="sng" dirty="0"/>
              <a:t>           </a:t>
            </a:r>
            <a:r>
              <a:rPr lang="zh-CN" altLang="zh-CN" b="1" dirty="0"/>
              <a:t>个。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pt-BR" altLang="zh-CN" b="1" dirty="0"/>
              <a:t>a e b d f c    a c f d e b      a e d f c b     a e f d c b       a e f d b c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(A) 5</a:t>
            </a:r>
            <a:r>
              <a:rPr lang="zh-CN" altLang="zh-CN" b="1" dirty="0"/>
              <a:t>个</a:t>
            </a:r>
            <a:r>
              <a:rPr lang="en-US" altLang="zh-CN" b="1" dirty="0"/>
              <a:t>             (B) 4</a:t>
            </a:r>
            <a:r>
              <a:rPr lang="zh-CN" altLang="zh-CN" b="1" dirty="0"/>
              <a:t>个</a:t>
            </a:r>
            <a:r>
              <a:rPr lang="en-US" altLang="zh-CN" b="1" dirty="0"/>
              <a:t>           </a:t>
            </a:r>
            <a:r>
              <a:rPr lang="pt-BR" altLang="zh-CN" b="1" dirty="0"/>
              <a:t>(C) </a:t>
            </a:r>
            <a:r>
              <a:rPr lang="en-US" altLang="zh-CN" b="1" dirty="0"/>
              <a:t>3</a:t>
            </a:r>
            <a:r>
              <a:rPr lang="zh-CN" altLang="zh-CN" b="1" dirty="0"/>
              <a:t>个</a:t>
            </a:r>
            <a:r>
              <a:rPr lang="en-US" altLang="zh-CN" b="1" dirty="0"/>
              <a:t>           (D) 2</a:t>
            </a:r>
            <a:r>
              <a:rPr lang="zh-CN" altLang="zh-CN" b="1" dirty="0"/>
              <a:t>个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B96EF3-A5B2-4CD2-9830-2B26F4DEB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1" y="2189505"/>
            <a:ext cx="2853001" cy="28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383B51E-C791-4145-A226-4D9449C10609}"/>
              </a:ext>
            </a:extLst>
          </p:cNvPr>
          <p:cNvSpPr txBox="1"/>
          <p:nvPr/>
        </p:nvSpPr>
        <p:spPr>
          <a:xfrm>
            <a:off x="5391977" y="1820174"/>
            <a:ext cx="41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EDE57C-5092-4711-957D-B2C68CABA720}"/>
              </a:ext>
            </a:extLst>
          </p:cNvPr>
          <p:cNvSpPr txBox="1"/>
          <p:nvPr/>
        </p:nvSpPr>
        <p:spPr>
          <a:xfrm>
            <a:off x="1326045" y="5183340"/>
            <a:ext cx="8997351" cy="128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zh-CN" b="1" dirty="0"/>
              <a:t>设有向图</a:t>
            </a:r>
            <a:r>
              <a:rPr lang="en-US" altLang="zh-CN" b="1" dirty="0"/>
              <a:t>G=(V,E)</a:t>
            </a:r>
            <a:r>
              <a:rPr lang="zh-CN" altLang="zh-CN" b="1" dirty="0"/>
              <a:t>，顶点集</a:t>
            </a:r>
            <a:r>
              <a:rPr lang="en-US" altLang="zh-CN" b="1" dirty="0"/>
              <a:t>V={V0,V1,V2,V3}</a:t>
            </a:r>
            <a:r>
              <a:rPr lang="zh-CN" altLang="zh-CN" b="1" dirty="0"/>
              <a:t>，边集</a:t>
            </a:r>
            <a:r>
              <a:rPr lang="en-US" altLang="zh-CN" b="1" dirty="0"/>
              <a:t>E={&lt;v0,v1&gt;,&lt;v0,v2&gt;,&lt;v0,v3 &gt;</a:t>
            </a:r>
            <a:r>
              <a:rPr lang="zh-CN" altLang="zh-CN" b="1" dirty="0"/>
              <a:t>，</a:t>
            </a:r>
            <a:r>
              <a:rPr lang="en-US" altLang="zh-CN" b="1" dirty="0"/>
              <a:t>&lt;v1,v3&gt;},</a:t>
            </a:r>
            <a:r>
              <a:rPr lang="zh-CN" altLang="zh-CN" b="1" dirty="0"/>
              <a:t>若从顶点</a:t>
            </a:r>
            <a:r>
              <a:rPr lang="en-US" altLang="zh-CN" b="1" dirty="0"/>
              <a:t>V0 </a:t>
            </a:r>
            <a:r>
              <a:rPr lang="zh-CN" altLang="zh-CN" b="1" dirty="0"/>
              <a:t>开始对图进行深度优先遍历，则可能得到的不同遍历序列个数是</a:t>
            </a:r>
            <a:r>
              <a:rPr lang="en-US" altLang="zh-CN" b="1" dirty="0"/>
              <a:t> </a:t>
            </a:r>
            <a:r>
              <a:rPr lang="pt-BR" altLang="zh-CN" b="1" u="sng" dirty="0"/>
              <a:t>__________</a:t>
            </a:r>
            <a:r>
              <a:rPr lang="zh-CN" altLang="zh-CN" b="1" dirty="0"/>
              <a:t>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6DF5EB-5437-49EE-929A-4833365EBEC3}"/>
              </a:ext>
            </a:extLst>
          </p:cNvPr>
          <p:cNvSpPr txBox="1"/>
          <p:nvPr/>
        </p:nvSpPr>
        <p:spPr>
          <a:xfrm>
            <a:off x="2110976" y="6100258"/>
            <a:ext cx="64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644295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343413-A4FF-418D-BCDF-341F1FD8A943}"/>
              </a:ext>
            </a:extLst>
          </p:cNvPr>
          <p:cNvSpPr txBox="1"/>
          <p:nvPr/>
        </p:nvSpPr>
        <p:spPr>
          <a:xfrm>
            <a:off x="1000663" y="552091"/>
            <a:ext cx="9597563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】</a:t>
            </a:r>
            <a:r>
              <a:rPr lang="zh-CN" altLang="zh-CN" sz="2400" b="1" dirty="0"/>
              <a:t>下图中给出由</a:t>
            </a:r>
            <a:r>
              <a:rPr lang="en-US" altLang="zh-CN" sz="2400" b="1" dirty="0"/>
              <a:t>7</a:t>
            </a:r>
            <a:r>
              <a:rPr lang="zh-CN" altLang="zh-CN" sz="2400" b="1" dirty="0"/>
              <a:t>个顶点组成的无向图。从顶点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出发，对它进行深度优先遍历得到的序列是</a:t>
            </a:r>
            <a:r>
              <a:rPr lang="pt-BR" altLang="zh-CN" sz="2400" b="1" u="sng" dirty="0"/>
              <a:t>           </a:t>
            </a:r>
            <a:r>
              <a:rPr lang="zh-CN" altLang="zh-CN" sz="2400" b="1" dirty="0"/>
              <a:t>。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x-none" altLang="zh-CN" sz="2400" dirty="0"/>
              <a:t>A．1354267     B．1347652     C．1534276         D．以上答案均不正确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ECC43D-4D44-455F-B874-698DDB2D8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158" y="22221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89005BD-3F56-4A01-88A0-6CA776980F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282232"/>
              </p:ext>
            </p:extLst>
          </p:nvPr>
        </p:nvGraphicFramePr>
        <p:xfrm>
          <a:off x="3384360" y="2820615"/>
          <a:ext cx="4010479" cy="2434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664436" imgH="2837542" progId="Visio.Drawing.11">
                  <p:embed/>
                </p:oleObj>
              </mc:Choice>
              <mc:Fallback>
                <p:oleObj name="Visio" r:id="rId2" imgW="4664436" imgH="283754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360" y="2820615"/>
                        <a:ext cx="4010479" cy="24344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394DC5C-A557-4A60-A462-ACE95A319D9F}"/>
              </a:ext>
            </a:extLst>
          </p:cNvPr>
          <p:cNvSpPr txBox="1"/>
          <p:nvPr/>
        </p:nvSpPr>
        <p:spPr>
          <a:xfrm>
            <a:off x="4999526" y="1944582"/>
            <a:ext cx="41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988937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1D2C07A8-2268-446F-9244-9B36C2186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81000"/>
            <a:ext cx="52629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dirty="0">
                <a:solidFill>
                  <a:srgbClr val="0000FF"/>
                </a:solidFill>
                <a:ea typeface="楷体_GB2312" pitchFamily="49" charset="-122"/>
              </a:rPr>
              <a:t>二、广度优先搜索遍历图</a:t>
            </a:r>
          </a:p>
        </p:txBody>
      </p:sp>
      <p:sp>
        <p:nvSpPr>
          <p:cNvPr id="47" name="Text Box 2" descr="羊皮纸">
            <a:extLst>
              <a:ext uri="{FF2B5EF4-FFF2-40B4-BE49-F238E27FC236}">
                <a16:creationId xmlns:a16="http://schemas.microsoft.com/office/drawing/2014/main" id="{55D7D7EC-2333-4F32-AD5D-FC13FC167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9647" y="1412720"/>
            <a:ext cx="9309254" cy="2997203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srgbClr val="3333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4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4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4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）访问初始点</a:t>
            </a:r>
            <a:r>
              <a:rPr kumimoji="1" lang="en-US" altLang="zh-CN" sz="2400" i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4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，接着访问</a:t>
            </a:r>
            <a:r>
              <a:rPr kumimoji="1" lang="en-US" altLang="zh-CN" sz="2400" i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4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的所有未被访问过的邻接点</a:t>
            </a:r>
            <a:r>
              <a:rPr kumimoji="1" lang="en-US" altLang="zh-CN" sz="24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400" baseline="-30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4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400" baseline="-30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4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24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400" i="1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4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kumimoji="1" lang="en-US" altLang="zh-CN" sz="24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4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）按照</a:t>
            </a:r>
            <a:r>
              <a:rPr kumimoji="1" lang="en-US" altLang="zh-CN" sz="24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400" baseline="-30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4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400" baseline="-30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4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24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400" i="1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4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的次序，访问每一个顶点的所有未被访问过的邻接点。　　　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kumimoji="1" lang="en-US" altLang="zh-CN" sz="24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4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）依次类推，直到图中所有和初始点</a:t>
            </a:r>
            <a:r>
              <a:rPr kumimoji="1" lang="en-US" altLang="zh-CN" sz="2400" i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4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有路径相通的顶点都被访问过为止。     </a:t>
            </a:r>
            <a:r>
              <a:rPr kumimoji="1" lang="zh-CN" altLang="en-US" sz="2400" dirty="0">
                <a:solidFill>
                  <a:srgbClr val="3333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</a:p>
        </p:txBody>
      </p:sp>
      <p:sp>
        <p:nvSpPr>
          <p:cNvPr id="48" name="Text Box 2" descr="羊皮纸">
            <a:extLst>
              <a:ext uri="{FF2B5EF4-FFF2-40B4-BE49-F238E27FC236}">
                <a16:creationId xmlns:a16="http://schemas.microsoft.com/office/drawing/2014/main" id="{EDC7159A-54E3-456D-969B-E2F852874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9646" y="5067924"/>
            <a:ext cx="9632767" cy="1409076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srgbClr val="3333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4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4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4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）若此时图中尚有顶点未被访问</a:t>
            </a:r>
            <a:r>
              <a:rPr kumimoji="1" lang="en-US" altLang="zh-CN" sz="24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kumimoji="1" lang="zh-CN" altLang="en-US" sz="24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则另选图中一个未曾被访问的顶点作起始点，重复上述过程，直至图中所有顶点都被访问到为止。（非连通图）</a:t>
            </a:r>
            <a:endParaRPr kumimoji="1" lang="zh-CN" altLang="en-US" sz="2400" dirty="0">
              <a:solidFill>
                <a:srgbClr val="333333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ransition>
    <p:pull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5087939" y="2995613"/>
            <a:ext cx="503237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u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81423" y="5357827"/>
            <a:ext cx="309403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一圈一圈向外走。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992312" y="1125539"/>
            <a:ext cx="2094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lang="zh-CN" altLang="en-US" sz="32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过程：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524364" y="2500306"/>
            <a:ext cx="1727200" cy="15113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881423" y="2051058"/>
            <a:ext cx="3109919" cy="2520950"/>
            <a:chOff x="2390775" y="2032000"/>
            <a:chExt cx="3109919" cy="2520950"/>
          </a:xfrm>
        </p:grpSpPr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390775" y="2032000"/>
              <a:ext cx="2951163" cy="252095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3" name="Oval 3"/>
            <p:cNvSpPr>
              <a:spLocks noChangeArrowheads="1"/>
            </p:cNvSpPr>
            <p:nvPr/>
          </p:nvSpPr>
          <p:spPr bwMode="auto">
            <a:xfrm>
              <a:off x="4997457" y="3317878"/>
              <a:ext cx="503237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 err="1">
                  <a:solidFill>
                    <a:srgbClr val="0000FF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u</a:t>
              </a:r>
              <a:r>
                <a:rPr lang="en-US" altLang="zh-CN" sz="2400" b="1" baseline="-25000" dirty="0" err="1">
                  <a:solidFill>
                    <a:srgbClr val="0000FF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</a:t>
              </a:r>
              <a:endPara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273440" y="1484313"/>
            <a:ext cx="4394197" cy="3600450"/>
            <a:chOff x="1752610" y="1484313"/>
            <a:chExt cx="4394197" cy="3600450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752610" y="1484313"/>
              <a:ext cx="4248150" cy="360045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C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4" name="Oval 3"/>
            <p:cNvSpPr>
              <a:spLocks noChangeArrowheads="1"/>
            </p:cNvSpPr>
            <p:nvPr/>
          </p:nvSpPr>
          <p:spPr bwMode="auto">
            <a:xfrm>
              <a:off x="5643570" y="2571744"/>
              <a:ext cx="503237" cy="468312"/>
            </a:xfrm>
            <a:prstGeom prst="ellipse">
              <a:avLst/>
            </a:prstGeom>
            <a:ln>
              <a:solidFill>
                <a:srgbClr val="CC00CC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 i="1" dirty="0">
                  <a:solidFill>
                    <a:srgbClr val="0033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v</a:t>
              </a: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035AB6-2051-4FFC-B987-D881BC65C11B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zh-CN" b="1" dirty="0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3163124C-7A3F-4F57-9D5C-46E5AFF6E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577201"/>
            <a:ext cx="4648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6000" b="1" dirty="0">
                <a:solidFill>
                  <a:srgbClr val="800000"/>
                </a:solidFill>
                <a:ea typeface="楷体_GB2312" pitchFamily="49" charset="-122"/>
              </a:rPr>
              <a:t>7.3 </a:t>
            </a:r>
            <a:r>
              <a:rPr lang="zh-CN" altLang="en-US" sz="6000" b="1" dirty="0">
                <a:solidFill>
                  <a:srgbClr val="800000"/>
                </a:solidFill>
                <a:ea typeface="楷体_GB2312" pitchFamily="49" charset="-122"/>
              </a:rPr>
              <a:t>图的遍历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70116E86-9268-480E-BF7B-44C8E173D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017" y="2455198"/>
            <a:ext cx="8863529" cy="2488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　　从给定图中任意指定的顶点（称为初始点）出发，按照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某种搜索方法</a:t>
            </a:r>
            <a:r>
              <a:rPr kumimoji="1" lang="zh-CN" altLang="en-US" sz="28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沿着图的边访问图中的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所有顶点</a:t>
            </a:r>
            <a:r>
              <a:rPr kumimoji="1" lang="zh-CN" altLang="en-US" sz="28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，使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每个顶点仅被访问一次</a:t>
            </a:r>
            <a:r>
              <a:rPr kumimoji="1" lang="zh-CN" altLang="en-US" sz="28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，这个过程称为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图的遍历</a:t>
            </a:r>
            <a:r>
              <a:rPr kumimoji="1" lang="zh-CN" altLang="en-US" sz="28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800" dirty="0">
              <a:solidFill>
                <a:srgbClr val="333333"/>
              </a:solidFill>
              <a:latin typeface="Times New Roman" panose="02020603050405020304" pitchFamily="18" charset="0"/>
              <a:ea typeface="楷体" pitchFamily="49" charset="-122"/>
              <a:cs typeface="Times New Roman" pitchFamily="18" charset="0"/>
            </a:endParaRPr>
          </a:p>
          <a:p>
            <a:pPr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sz="28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图的遍历得到的顶点序列称为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图遍历序列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>
    <p:pull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95472" y="978765"/>
            <a:ext cx="7500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广度优先搜索遍历体现先进先出的特点，用队列实现。</a:t>
            </a:r>
            <a:endParaRPr lang="zh-CN" altLang="en-US" sz="22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2596" y="142853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算法设计思路：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1881159" y="1764582"/>
            <a:ext cx="2374901" cy="2270156"/>
            <a:chOff x="2411413" y="1571612"/>
            <a:chExt cx="2374901" cy="2270156"/>
          </a:xfrm>
        </p:grpSpPr>
        <p:grpSp>
          <p:nvGrpSpPr>
            <p:cNvPr id="9" name="组合 4"/>
            <p:cNvGrpSpPr/>
            <p:nvPr/>
          </p:nvGrpSpPr>
          <p:grpSpPr>
            <a:xfrm>
              <a:off x="2411413" y="1682768"/>
              <a:ext cx="2303463" cy="2159000"/>
              <a:chOff x="2714612" y="1341438"/>
              <a:chExt cx="2303463" cy="2159000"/>
            </a:xfrm>
          </p:grpSpPr>
          <p:sp>
            <p:nvSpPr>
              <p:cNvPr id="16" name="Oval 7"/>
              <p:cNvSpPr>
                <a:spLocks noChangeArrowheads="1"/>
              </p:cNvSpPr>
              <p:nvPr/>
            </p:nvSpPr>
            <p:spPr bwMode="auto">
              <a:xfrm>
                <a:off x="3651237" y="22050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>
                    <a:solidFill>
                      <a:srgbClr val="0000FF"/>
                    </a:solidFill>
                    <a:latin typeface="Consolas" pitchFamily="49" charset="0"/>
                    <a:ea typeface="宋体" panose="02010600030101010101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7" name="Oval 8"/>
              <p:cNvSpPr>
                <a:spLocks noChangeArrowheads="1"/>
              </p:cNvSpPr>
              <p:nvPr/>
            </p:nvSpPr>
            <p:spPr bwMode="auto">
              <a:xfrm>
                <a:off x="2714612" y="22050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Consolas" pitchFamily="49" charset="0"/>
                    <a:ea typeface="宋体" panose="02010600030101010101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18" name="Oval 9"/>
              <p:cNvSpPr>
                <a:spLocks noChangeArrowheads="1"/>
              </p:cNvSpPr>
              <p:nvPr/>
            </p:nvSpPr>
            <p:spPr bwMode="auto">
              <a:xfrm>
                <a:off x="4586275" y="22050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>
                    <a:solidFill>
                      <a:srgbClr val="0000FF"/>
                    </a:solidFill>
                    <a:latin typeface="Consolas" pitchFamily="49" charset="0"/>
                    <a:ea typeface="宋体" panose="02010600030101010101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9" name="Oval 10"/>
              <p:cNvSpPr>
                <a:spLocks noChangeArrowheads="1"/>
              </p:cNvSpPr>
              <p:nvPr/>
            </p:nvSpPr>
            <p:spPr bwMode="auto">
              <a:xfrm>
                <a:off x="3651237" y="13414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Consolas" pitchFamily="49" charset="0"/>
                    <a:ea typeface="宋体" panose="02010600030101010101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0" name="Oval 11"/>
              <p:cNvSpPr>
                <a:spLocks noChangeArrowheads="1"/>
              </p:cNvSpPr>
              <p:nvPr/>
            </p:nvSpPr>
            <p:spPr bwMode="auto">
              <a:xfrm>
                <a:off x="3651237" y="30686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>
                    <a:solidFill>
                      <a:srgbClr val="0000FF"/>
                    </a:solidFill>
                    <a:latin typeface="Consolas" pitchFamily="49" charset="0"/>
                    <a:ea typeface="宋体" panose="02010600030101010101" pitchFamily="2" charset="-122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1" name="Freeform 12"/>
              <p:cNvSpPr>
                <a:spLocks/>
              </p:cNvSpPr>
              <p:nvPr/>
            </p:nvSpPr>
            <p:spPr bwMode="auto">
              <a:xfrm>
                <a:off x="3021000" y="1628776"/>
                <a:ext cx="630238" cy="588963"/>
              </a:xfrm>
              <a:custGeom>
                <a:avLst/>
                <a:gdLst>
                  <a:gd name="T0" fmla="*/ 0 w 397"/>
                  <a:gd name="T1" fmla="*/ 371 h 371"/>
                  <a:gd name="T2" fmla="*/ 397 w 397"/>
                  <a:gd name="T3" fmla="*/ 0 h 371"/>
                  <a:gd name="T4" fmla="*/ 0 60000 65536"/>
                  <a:gd name="T5" fmla="*/ 0 60000 65536"/>
                  <a:gd name="T6" fmla="*/ 0 w 397"/>
                  <a:gd name="T7" fmla="*/ 0 h 371"/>
                  <a:gd name="T8" fmla="*/ 397 w 397"/>
                  <a:gd name="T9" fmla="*/ 371 h 37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7" h="371">
                    <a:moveTo>
                      <a:pt x="0" y="371"/>
                    </a:moveTo>
                    <a:lnTo>
                      <a:pt x="397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22" name="Freeform 13"/>
              <p:cNvSpPr>
                <a:spLocks/>
              </p:cNvSpPr>
              <p:nvPr/>
            </p:nvSpPr>
            <p:spPr bwMode="auto">
              <a:xfrm>
                <a:off x="3146412" y="2420938"/>
                <a:ext cx="503238" cy="1588"/>
              </a:xfrm>
              <a:custGeom>
                <a:avLst/>
                <a:gdLst>
                  <a:gd name="T0" fmla="*/ 0 w 317"/>
                  <a:gd name="T1" fmla="*/ 0 h 1"/>
                  <a:gd name="T2" fmla="*/ 317 w 317"/>
                  <a:gd name="T3" fmla="*/ 0 h 1"/>
                  <a:gd name="T4" fmla="*/ 0 60000 65536"/>
                  <a:gd name="T5" fmla="*/ 0 60000 65536"/>
                  <a:gd name="T6" fmla="*/ 0 w 317"/>
                  <a:gd name="T7" fmla="*/ 0 h 1"/>
                  <a:gd name="T8" fmla="*/ 317 w 31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7" h="1">
                    <a:moveTo>
                      <a:pt x="0" y="0"/>
                    </a:moveTo>
                    <a:lnTo>
                      <a:pt x="317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23" name="Line 14"/>
              <p:cNvSpPr>
                <a:spLocks noChangeShapeType="1"/>
              </p:cNvSpPr>
              <p:nvPr/>
            </p:nvSpPr>
            <p:spPr bwMode="auto">
              <a:xfrm>
                <a:off x="4083037" y="2420938"/>
                <a:ext cx="503238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24" name="Freeform 15"/>
              <p:cNvSpPr>
                <a:spLocks/>
              </p:cNvSpPr>
              <p:nvPr/>
            </p:nvSpPr>
            <p:spPr bwMode="auto">
              <a:xfrm>
                <a:off x="3027350" y="2611438"/>
                <a:ext cx="623888" cy="601663"/>
              </a:xfrm>
              <a:custGeom>
                <a:avLst/>
                <a:gdLst>
                  <a:gd name="T0" fmla="*/ 0 w 393"/>
                  <a:gd name="T1" fmla="*/ 0 h 379"/>
                  <a:gd name="T2" fmla="*/ 393 w 393"/>
                  <a:gd name="T3" fmla="*/ 379 h 379"/>
                  <a:gd name="T4" fmla="*/ 0 60000 65536"/>
                  <a:gd name="T5" fmla="*/ 0 60000 65536"/>
                  <a:gd name="T6" fmla="*/ 0 w 393"/>
                  <a:gd name="T7" fmla="*/ 0 h 379"/>
                  <a:gd name="T8" fmla="*/ 393 w 393"/>
                  <a:gd name="T9" fmla="*/ 379 h 37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3" h="379">
                    <a:moveTo>
                      <a:pt x="0" y="0"/>
                    </a:moveTo>
                    <a:lnTo>
                      <a:pt x="393" y="379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25" name="Line 17"/>
              <p:cNvSpPr>
                <a:spLocks noChangeShapeType="1"/>
              </p:cNvSpPr>
              <p:nvPr/>
            </p:nvSpPr>
            <p:spPr bwMode="auto">
              <a:xfrm>
                <a:off x="4083037" y="1628776"/>
                <a:ext cx="647700" cy="576263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4083037" y="2611438"/>
                <a:ext cx="620713" cy="603250"/>
              </a:xfrm>
              <a:custGeom>
                <a:avLst/>
                <a:gdLst>
                  <a:gd name="T0" fmla="*/ 0 w 391"/>
                  <a:gd name="T1" fmla="*/ 380 h 380"/>
                  <a:gd name="T2" fmla="*/ 391 w 391"/>
                  <a:gd name="T3" fmla="*/ 0 h 380"/>
                  <a:gd name="T4" fmla="*/ 0 60000 65536"/>
                  <a:gd name="T5" fmla="*/ 0 60000 65536"/>
                  <a:gd name="T6" fmla="*/ 0 w 391"/>
                  <a:gd name="T7" fmla="*/ 0 h 380"/>
                  <a:gd name="T8" fmla="*/ 391 w 391"/>
                  <a:gd name="T9" fmla="*/ 380 h 3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1" h="380">
                    <a:moveTo>
                      <a:pt x="0" y="380"/>
                    </a:moveTo>
                    <a:lnTo>
                      <a:pt x="391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27" name="Line 19"/>
              <p:cNvSpPr>
                <a:spLocks noChangeShapeType="1"/>
              </p:cNvSpPr>
              <p:nvPr/>
            </p:nvSpPr>
            <p:spPr bwMode="auto">
              <a:xfrm>
                <a:off x="3867137" y="2636838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28" name="Line 20"/>
              <p:cNvSpPr>
                <a:spLocks noChangeShapeType="1"/>
              </p:cNvSpPr>
              <p:nvPr/>
            </p:nvSpPr>
            <p:spPr bwMode="auto">
              <a:xfrm>
                <a:off x="3867137" y="1773238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714744" y="1571612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初始点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381488" y="2407524"/>
            <a:ext cx="3357586" cy="9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1→2 →3 →0  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en-US" altLang="zh-CN" sz="2000" b="1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用队列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保存访问过的顶点</a:t>
            </a: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7596198" y="2407524"/>
            <a:ext cx="2857520" cy="1400242"/>
            <a:chOff x="6072198" y="2143116"/>
            <a:chExt cx="2857520" cy="1400242"/>
          </a:xfrm>
        </p:grpSpPr>
        <p:grpSp>
          <p:nvGrpSpPr>
            <p:cNvPr id="41" name="组合 40"/>
            <p:cNvGrpSpPr/>
            <p:nvPr/>
          </p:nvGrpSpPr>
          <p:grpSpPr>
            <a:xfrm>
              <a:off x="6429388" y="2143116"/>
              <a:ext cx="2500330" cy="1400242"/>
              <a:chOff x="6357950" y="2000240"/>
              <a:chExt cx="2500330" cy="1400242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286644" y="3000372"/>
                <a:ext cx="9286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b="1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队列</a:t>
                </a:r>
                <a:endParaRPr lang="zh-CN" altLang="en-US" sz="20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14" name="Oval 10"/>
              <p:cNvSpPr>
                <a:spLocks noChangeArrowheads="1"/>
              </p:cNvSpPr>
              <p:nvPr/>
            </p:nvSpPr>
            <p:spPr bwMode="auto">
              <a:xfrm>
                <a:off x="7429520" y="2214554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>
                    <a:solidFill>
                      <a:srgbClr val="0000FF"/>
                    </a:solidFill>
                    <a:latin typeface="Consolas" pitchFamily="49" charset="0"/>
                    <a:ea typeface="宋体" panose="02010600030101010101" pitchFamily="2" charset="-122"/>
                    <a:cs typeface="Consolas" pitchFamily="49" charset="0"/>
                  </a:rPr>
                  <a:t>3</a:t>
                </a:r>
                <a:endPara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endParaRPr>
              </a:p>
            </p:txBody>
          </p:sp>
          <p:sp>
            <p:nvSpPr>
              <p:cNvPr id="15" name="Oval 10"/>
              <p:cNvSpPr>
                <a:spLocks noChangeArrowheads="1"/>
              </p:cNvSpPr>
              <p:nvPr/>
            </p:nvSpPr>
            <p:spPr bwMode="auto">
              <a:xfrm>
                <a:off x="6715140" y="2214554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Consolas" pitchFamily="49" charset="0"/>
                    <a:ea typeface="宋体" panose="02010600030101010101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32" name="Oval 10"/>
              <p:cNvSpPr>
                <a:spLocks noChangeArrowheads="1"/>
              </p:cNvSpPr>
              <p:nvPr/>
            </p:nvSpPr>
            <p:spPr bwMode="auto">
              <a:xfrm>
                <a:off x="8143900" y="2214554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Consolas" pitchFamily="49" charset="0"/>
                    <a:ea typeface="宋体" panose="02010600030101010101" pitchFamily="2" charset="-122"/>
                    <a:cs typeface="Consolas" pitchFamily="49" charset="0"/>
                  </a:rPr>
                  <a:t>0</a:t>
                </a: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6357950" y="2000240"/>
                <a:ext cx="2500330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6357950" y="2857496"/>
                <a:ext cx="2500330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右箭头 41"/>
            <p:cNvSpPr/>
            <p:nvPr/>
          </p:nvSpPr>
          <p:spPr>
            <a:xfrm>
              <a:off x="6072198" y="2500306"/>
              <a:ext cx="357190" cy="214314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032028" y="4193474"/>
            <a:ext cx="8064500" cy="1714512"/>
            <a:chOff x="428596" y="3714752"/>
            <a:chExt cx="8064500" cy="1714512"/>
          </a:xfrm>
        </p:grpSpPr>
        <p:sp>
          <p:nvSpPr>
            <p:cNvPr id="45" name="Rectangle 3"/>
            <p:cNvSpPr>
              <a:spLocks noChangeArrowheads="1"/>
            </p:cNvSpPr>
            <p:nvPr/>
          </p:nvSpPr>
          <p:spPr bwMode="auto">
            <a:xfrm>
              <a:off x="428596" y="3714752"/>
              <a:ext cx="8064500" cy="128227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marL="457200" indent="-457200" fontAlgn="base">
                <a:lnSpc>
                  <a:spcPts val="3200"/>
                </a:lnSpc>
                <a:spcBef>
                  <a:spcPct val="50000"/>
                </a:spcBef>
                <a:spcAft>
                  <a:spcPct val="0"/>
                </a:spcAft>
                <a:buBlip>
                  <a:blip r:embed="rId2"/>
                </a:buBlip>
              </a:pPr>
              <a:r>
                <a:rPr kumimoji="1"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如何确定一个顶点是否</a:t>
              </a:r>
              <a:r>
                <a:rPr kumimoji="1" lang="zh-CN" altLang="en-US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访问过</a:t>
              </a:r>
              <a:r>
                <a:rPr kumimoji="1"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? </a:t>
              </a:r>
              <a:r>
                <a:rPr kumimoji="1" lang="zh-CN" altLang="en-US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设置</a:t>
              </a:r>
              <a:r>
                <a:rPr kumimoji="1"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</a:t>
              </a:r>
              <a:r>
                <a:rPr kumimoji="1" lang="en-US" altLang="zh-CN" sz="2000" b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</a:t>
              </a:r>
              <a:r>
                <a:rPr kumimoji="1" lang="en-US" altLang="zh-CN" sz="2000" b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[]</a:t>
              </a:r>
              <a:r>
                <a:rPr kumimoji="1" lang="zh-CN" altLang="en-US" sz="2000" b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zh-CN" altLang="en-US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数组，</a:t>
              </a:r>
              <a:r>
                <a:rPr kumimoji="1"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2000" b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2000" b="1" i="1" dirty="0" err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b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]=0</a:t>
              </a:r>
              <a:r>
                <a:rPr kumimoji="1"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表示顶点</a:t>
              </a:r>
              <a:r>
                <a:rPr kumimoji="1" lang="en-US" altLang="zh-CN" sz="2000" b="1" i="1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没有访问；</a:t>
              </a:r>
              <a:r>
                <a:rPr kumimoji="1"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2000" b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2000" b="1" i="1" dirty="0" err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b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]=1</a:t>
              </a:r>
              <a:r>
                <a:rPr kumimoji="1"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表示顶点</a:t>
              </a:r>
              <a:r>
                <a:rPr kumimoji="1" lang="en-US" altLang="zh-CN" sz="2000" b="1" i="1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已经访问过。</a:t>
              </a:r>
            </a:p>
          </p:txBody>
        </p:sp>
        <p:sp>
          <p:nvSpPr>
            <p:cNvPr id="46" name="Oval 10"/>
            <p:cNvSpPr>
              <a:spLocks noChangeArrowheads="1"/>
            </p:cNvSpPr>
            <p:nvPr/>
          </p:nvSpPr>
          <p:spPr bwMode="auto">
            <a:xfrm>
              <a:off x="2928926" y="479956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FF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i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71868" y="4799569"/>
              <a:ext cx="1635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kumimoji="1" lang="en-US" altLang="zh-CN" b="1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3213100" y="5151981"/>
              <a:ext cx="1295400" cy="277283"/>
            </a:xfrm>
            <a:custGeom>
              <a:avLst/>
              <a:gdLst>
                <a:gd name="connsiteX0" fmla="*/ 0 w 1295400"/>
                <a:gd name="connsiteY0" fmla="*/ 0 h 277283"/>
                <a:gd name="connsiteX1" fmla="*/ 317500 w 1295400"/>
                <a:gd name="connsiteY1" fmla="*/ 241300 h 277283"/>
                <a:gd name="connsiteX2" fmla="*/ 1016000 w 1295400"/>
                <a:gd name="connsiteY2" fmla="*/ 215900 h 277283"/>
                <a:gd name="connsiteX3" fmla="*/ 1295400 w 1295400"/>
                <a:gd name="connsiteY3" fmla="*/ 25400 h 27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5400" h="277283">
                  <a:moveTo>
                    <a:pt x="0" y="0"/>
                  </a:moveTo>
                  <a:cubicBezTo>
                    <a:pt x="74083" y="102658"/>
                    <a:pt x="148167" y="205317"/>
                    <a:pt x="317500" y="241300"/>
                  </a:cubicBezTo>
                  <a:cubicBezTo>
                    <a:pt x="486833" y="277283"/>
                    <a:pt x="853017" y="251883"/>
                    <a:pt x="1016000" y="215900"/>
                  </a:cubicBezTo>
                  <a:cubicBezTo>
                    <a:pt x="1178983" y="179917"/>
                    <a:pt x="1237191" y="102658"/>
                    <a:pt x="1295400" y="25400"/>
                  </a:cubicBezTo>
                </a:path>
              </a:pathLst>
            </a:cu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6CB040-9A46-40CF-AB14-00FF7AC1F6CF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28DBB0BE-6302-45DE-BBBC-723708BCC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908" y="189908"/>
            <a:ext cx="9067800" cy="5831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b="1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void </a:t>
            </a: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BFSTraverse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(Graph G,    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Status 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(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*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Visit)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(int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v))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{</a:t>
            </a:r>
            <a:endParaRPr lang="en-US" altLang="zh-CN" sz="2800" dirty="0">
              <a:solidFill>
                <a:srgbClr val="000099"/>
              </a:solidFill>
              <a:ea typeface="楷体_GB2312" pitchFamily="49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for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(v=0; v&lt;</a:t>
            </a: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G.vexnum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; 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++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v)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      visited[v] = 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FALSE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;  </a:t>
            </a:r>
            <a:r>
              <a:rPr lang="en-US" altLang="zh-CN" sz="2000" dirty="0">
                <a:solidFill>
                  <a:srgbClr val="000099"/>
                </a:solidFill>
                <a:ea typeface="楷体_GB2312" pitchFamily="49" charset="-122"/>
              </a:rPr>
              <a:t>//</a:t>
            </a:r>
            <a:r>
              <a:rPr lang="zh-CN" altLang="zh-CN" sz="2000" dirty="0">
                <a:solidFill>
                  <a:srgbClr val="000099"/>
                </a:solidFill>
                <a:ea typeface="楷体_GB2312" pitchFamily="49" charset="-122"/>
              </a:rPr>
              <a:t>初始化访问标志</a:t>
            </a:r>
            <a:endParaRPr lang="zh-CN" altLang="en-US" sz="2800" dirty="0">
              <a:solidFill>
                <a:srgbClr val="000099"/>
              </a:solidFill>
              <a:ea typeface="楷体_GB2312" pitchFamily="49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99"/>
                </a:solidFill>
                <a:ea typeface="楷体_GB2312" pitchFamily="49" charset="-122"/>
              </a:rPr>
              <a:t>   </a:t>
            </a:r>
            <a:r>
              <a:rPr lang="en-US" altLang="zh-CN" sz="2800" dirty="0" err="1">
                <a:solidFill>
                  <a:srgbClr val="0000FF"/>
                </a:solidFill>
                <a:ea typeface="楷体_GB2312" pitchFamily="49" charset="-122"/>
              </a:rPr>
              <a:t>InitQueue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(Q);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      </a:t>
            </a:r>
            <a:r>
              <a:rPr lang="en-US" altLang="zh-CN" sz="2000" dirty="0">
                <a:solidFill>
                  <a:srgbClr val="000099"/>
                </a:solidFill>
                <a:ea typeface="楷体_GB2312" pitchFamily="49" charset="-122"/>
              </a:rPr>
              <a:t>// </a:t>
            </a:r>
            <a:r>
              <a:rPr lang="zh-CN" altLang="en-US" sz="2000" dirty="0">
                <a:solidFill>
                  <a:srgbClr val="000099"/>
                </a:solidFill>
                <a:ea typeface="楷体_GB2312" pitchFamily="49" charset="-122"/>
              </a:rPr>
              <a:t>置空的辅助队列</a:t>
            </a:r>
            <a:r>
              <a:rPr lang="en-US" altLang="zh-CN" sz="2000" dirty="0">
                <a:solidFill>
                  <a:srgbClr val="000099"/>
                </a:solidFill>
                <a:ea typeface="楷体_GB2312" pitchFamily="49" charset="-122"/>
              </a:rPr>
              <a:t>Q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for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( v=0;  v&lt;</a:t>
            </a: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G.vexnum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;  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++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v 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     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if 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!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visited[v]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)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 {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         </a:t>
            </a:r>
            <a:r>
              <a:rPr lang="en-US" altLang="zh-CN" sz="2000" dirty="0">
                <a:solidFill>
                  <a:srgbClr val="000099"/>
                </a:solidFill>
                <a:ea typeface="楷体_GB2312" pitchFamily="49" charset="-122"/>
              </a:rPr>
              <a:t>// v </a:t>
            </a:r>
            <a:r>
              <a:rPr lang="zh-CN" altLang="en-US" sz="2000" dirty="0">
                <a:solidFill>
                  <a:srgbClr val="000099"/>
                </a:solidFill>
                <a:ea typeface="楷体_GB2312" pitchFamily="49" charset="-122"/>
              </a:rPr>
              <a:t>尚未访问</a:t>
            </a:r>
            <a:endParaRPr lang="zh-CN" altLang="en-US" sz="2800" dirty="0">
              <a:solidFill>
                <a:srgbClr val="000099"/>
              </a:solidFill>
              <a:ea typeface="楷体_GB2312" pitchFamily="49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b="1" dirty="0">
                <a:solidFill>
                  <a:srgbClr val="000099"/>
                </a:solidFill>
                <a:ea typeface="楷体_GB2312" pitchFamily="49" charset="-122"/>
              </a:rPr>
              <a:t>          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b="1" dirty="0">
                <a:solidFill>
                  <a:srgbClr val="000099"/>
                </a:solidFill>
                <a:ea typeface="楷体_GB2312" pitchFamily="49" charset="-122"/>
              </a:rPr>
              <a:t>    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}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  }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// </a:t>
            </a: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BFSTraverse</a:t>
            </a:r>
            <a:endParaRPr lang="en-US" altLang="zh-CN" sz="2800" dirty="0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24580" name="Text Box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A3E01A2-72B8-4058-91BE-54C42F541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00" y="4293121"/>
            <a:ext cx="274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zh-CN" sz="4000" b="1" dirty="0">
                <a:solidFill>
                  <a:srgbClr val="0000FF"/>
                </a:solidFill>
              </a:rPr>
              <a:t>… … 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pull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>
            <a:extLst>
              <a:ext uri="{FF2B5EF4-FFF2-40B4-BE49-F238E27FC236}">
                <a16:creationId xmlns:a16="http://schemas.microsoft.com/office/drawing/2014/main" id="{AB572608-68F9-429D-8990-AB4E01874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93676"/>
            <a:ext cx="8291512" cy="6219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993300"/>
                </a:solidFill>
                <a:ea typeface="楷体_GB2312" pitchFamily="49" charset="-122"/>
              </a:rPr>
              <a:t>visited[v] = </a:t>
            </a:r>
            <a:r>
              <a:rPr lang="en-US" altLang="zh-CN" sz="2800" b="1" dirty="0">
                <a:solidFill>
                  <a:srgbClr val="993300"/>
                </a:solidFill>
                <a:ea typeface="楷体_GB2312" pitchFamily="49" charset="-122"/>
              </a:rPr>
              <a:t>TRUE</a:t>
            </a:r>
            <a:r>
              <a:rPr lang="en-US" altLang="zh-CN" sz="2800" dirty="0">
                <a:solidFill>
                  <a:srgbClr val="993300"/>
                </a:solidFill>
                <a:ea typeface="楷体_GB2312" pitchFamily="49" charset="-122"/>
              </a:rPr>
              <a:t>;  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993300"/>
                </a:solidFill>
                <a:ea typeface="楷体_GB2312" pitchFamily="49" charset="-122"/>
              </a:rPr>
              <a:t>Visit(v);    </a:t>
            </a:r>
            <a:r>
              <a:rPr lang="en-US" altLang="zh-CN" sz="2000" dirty="0">
                <a:solidFill>
                  <a:srgbClr val="993300"/>
                </a:solidFill>
                <a:ea typeface="楷体_GB2312" pitchFamily="49" charset="-122"/>
              </a:rPr>
              <a:t>// </a:t>
            </a:r>
            <a:r>
              <a:rPr lang="zh-CN" altLang="en-US" sz="2000" dirty="0">
                <a:solidFill>
                  <a:srgbClr val="993300"/>
                </a:solidFill>
                <a:ea typeface="楷体_GB2312" pitchFamily="49" charset="-122"/>
              </a:rPr>
              <a:t>访问</a:t>
            </a:r>
            <a:r>
              <a:rPr lang="en-US" altLang="zh-CN" sz="2000" dirty="0">
                <a:solidFill>
                  <a:srgbClr val="993300"/>
                </a:solidFill>
                <a:ea typeface="楷体_GB2312" pitchFamily="49" charset="-122"/>
              </a:rPr>
              <a:t>v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 err="1">
                <a:solidFill>
                  <a:srgbClr val="993300"/>
                </a:solidFill>
                <a:ea typeface="楷体_GB2312" pitchFamily="49" charset="-122"/>
              </a:rPr>
              <a:t>EnQueue</a:t>
            </a:r>
            <a:r>
              <a:rPr lang="en-US" altLang="zh-CN" sz="2800" dirty="0">
                <a:solidFill>
                  <a:srgbClr val="993300"/>
                </a:solidFill>
                <a:ea typeface="楷体_GB2312" pitchFamily="49" charset="-122"/>
              </a:rPr>
              <a:t>(Q, v);</a:t>
            </a:r>
            <a:r>
              <a:rPr lang="en-US" altLang="zh-CN" sz="2800" dirty="0">
                <a:solidFill>
                  <a:srgbClr val="333333"/>
                </a:solidFill>
                <a:ea typeface="楷体_GB2312" pitchFamily="49" charset="-122"/>
              </a:rPr>
              <a:t>             </a:t>
            </a:r>
            <a:r>
              <a:rPr lang="en-US" altLang="zh-CN" sz="2000" dirty="0">
                <a:solidFill>
                  <a:srgbClr val="000099"/>
                </a:solidFill>
                <a:ea typeface="楷体_GB2312" pitchFamily="49" charset="-122"/>
              </a:rPr>
              <a:t>// v</a:t>
            </a:r>
            <a:r>
              <a:rPr lang="zh-CN" altLang="en-US" sz="2000" dirty="0">
                <a:solidFill>
                  <a:srgbClr val="000099"/>
                </a:solidFill>
                <a:ea typeface="楷体_GB2312" pitchFamily="49" charset="-122"/>
              </a:rPr>
              <a:t>入队列</a:t>
            </a:r>
            <a:endParaRPr lang="zh-CN" altLang="en-US" sz="2000" dirty="0">
              <a:solidFill>
                <a:srgbClr val="333333"/>
              </a:solidFill>
              <a:ea typeface="楷体_GB2312" pitchFamily="49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while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(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!</a:t>
            </a: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QueueEmpty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(Q))  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{</a:t>
            </a:r>
            <a:endParaRPr lang="en-US" altLang="zh-CN" sz="2800" dirty="0">
              <a:solidFill>
                <a:srgbClr val="000099"/>
              </a:solidFill>
              <a:ea typeface="楷体_GB2312" pitchFamily="49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333333"/>
                </a:solidFill>
                <a:ea typeface="楷体_GB2312" pitchFamily="49" charset="-122"/>
              </a:rPr>
              <a:t>   </a:t>
            </a:r>
            <a:r>
              <a:rPr lang="en-US" altLang="zh-CN" sz="2800" dirty="0" err="1">
                <a:solidFill>
                  <a:srgbClr val="0000FF"/>
                </a:solidFill>
                <a:ea typeface="楷体_GB2312" pitchFamily="49" charset="-122"/>
              </a:rPr>
              <a:t>DeQueue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(Q, u);         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//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队头元素出队并置为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u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   for(w=</a:t>
            </a:r>
            <a:r>
              <a:rPr lang="en-US" altLang="zh-CN" sz="2800" b="1" dirty="0" err="1">
                <a:solidFill>
                  <a:srgbClr val="0000FF"/>
                </a:solidFill>
                <a:ea typeface="楷体_GB2312" pitchFamily="49" charset="-122"/>
              </a:rPr>
              <a:t>FirstAdjVex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(G, u); w&gt;=0; 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                                      w=</a:t>
            </a:r>
            <a:r>
              <a:rPr lang="en-US" altLang="zh-CN" sz="2800" b="1" dirty="0" err="1">
                <a:solidFill>
                  <a:srgbClr val="0000FF"/>
                </a:solidFill>
                <a:ea typeface="楷体_GB2312" pitchFamily="49" charset="-122"/>
              </a:rPr>
              <a:t>NextAdjVex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en-US" altLang="zh-CN" sz="2800" b="1" dirty="0" err="1">
                <a:solidFill>
                  <a:srgbClr val="0000FF"/>
                </a:solidFill>
                <a:ea typeface="楷体_GB2312" pitchFamily="49" charset="-122"/>
              </a:rPr>
              <a:t>G,u,w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))</a:t>
            </a:r>
            <a:endParaRPr lang="en-US" altLang="zh-CN" sz="2800" dirty="0">
              <a:solidFill>
                <a:srgbClr val="333333"/>
              </a:solidFill>
              <a:ea typeface="楷体_GB2312" pitchFamily="49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333333"/>
                </a:solidFill>
                <a:ea typeface="楷体_GB2312" pitchFamily="49" charset="-122"/>
              </a:rPr>
              <a:t>      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if 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( 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! 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visited[w])</a:t>
            </a:r>
            <a:r>
              <a:rPr lang="en-US" altLang="zh-CN" sz="2800" dirty="0">
                <a:solidFill>
                  <a:srgbClr val="333333"/>
                </a:solidFill>
                <a:ea typeface="楷体_GB2312" pitchFamily="49" charset="-122"/>
              </a:rPr>
              <a:t>  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{</a:t>
            </a:r>
            <a:endParaRPr lang="en-US" altLang="zh-CN" sz="2800" dirty="0">
              <a:solidFill>
                <a:srgbClr val="333333"/>
              </a:solidFill>
              <a:ea typeface="楷体_GB2312" pitchFamily="49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333333"/>
                </a:solidFill>
                <a:ea typeface="楷体_GB2312" pitchFamily="49" charset="-122"/>
              </a:rPr>
              <a:t>         </a:t>
            </a:r>
            <a:r>
              <a:rPr lang="en-US" altLang="zh-CN" sz="2800" dirty="0">
                <a:solidFill>
                  <a:srgbClr val="993300"/>
                </a:solidFill>
                <a:ea typeface="楷体_GB2312" pitchFamily="49" charset="-122"/>
              </a:rPr>
              <a:t>visited[w]=</a:t>
            </a:r>
            <a:r>
              <a:rPr lang="en-US" altLang="zh-CN" sz="2800" b="1" dirty="0">
                <a:solidFill>
                  <a:srgbClr val="993300"/>
                </a:solidFill>
                <a:ea typeface="楷体_GB2312" pitchFamily="49" charset="-122"/>
              </a:rPr>
              <a:t>TRUE</a:t>
            </a:r>
            <a:r>
              <a:rPr lang="en-US" altLang="zh-CN" sz="2800" dirty="0">
                <a:solidFill>
                  <a:srgbClr val="993300"/>
                </a:solidFill>
                <a:ea typeface="楷体_GB2312" pitchFamily="49" charset="-122"/>
              </a:rPr>
              <a:t>;  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993300"/>
                </a:solidFill>
                <a:ea typeface="楷体_GB2312" pitchFamily="49" charset="-122"/>
              </a:rPr>
              <a:t>         Visit(w);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993300"/>
                </a:solidFill>
                <a:ea typeface="楷体_GB2312" pitchFamily="49" charset="-122"/>
              </a:rPr>
              <a:t>         </a:t>
            </a:r>
            <a:r>
              <a:rPr lang="en-US" altLang="zh-CN" sz="2800" dirty="0" err="1">
                <a:solidFill>
                  <a:srgbClr val="993300"/>
                </a:solidFill>
                <a:ea typeface="楷体_GB2312" pitchFamily="49" charset="-122"/>
              </a:rPr>
              <a:t>EnQueue</a:t>
            </a:r>
            <a:r>
              <a:rPr lang="en-US" altLang="zh-CN" sz="2800" dirty="0">
                <a:solidFill>
                  <a:srgbClr val="993300"/>
                </a:solidFill>
                <a:ea typeface="楷体_GB2312" pitchFamily="49" charset="-122"/>
              </a:rPr>
              <a:t>(Q, w);</a:t>
            </a:r>
            <a:r>
              <a:rPr lang="en-US" altLang="zh-CN" sz="2800" dirty="0">
                <a:solidFill>
                  <a:srgbClr val="333333"/>
                </a:solidFill>
                <a:ea typeface="楷体_GB2312" pitchFamily="49" charset="-122"/>
              </a:rPr>
              <a:t>     </a:t>
            </a:r>
            <a:r>
              <a:rPr lang="en-US" altLang="zh-CN" sz="2000" dirty="0">
                <a:solidFill>
                  <a:srgbClr val="000099"/>
                </a:solidFill>
                <a:ea typeface="楷体_GB2312" pitchFamily="49" charset="-122"/>
              </a:rPr>
              <a:t>// </a:t>
            </a:r>
            <a:r>
              <a:rPr lang="zh-CN" altLang="en-US" sz="2000" dirty="0">
                <a:solidFill>
                  <a:srgbClr val="000099"/>
                </a:solidFill>
                <a:ea typeface="楷体_GB2312" pitchFamily="49" charset="-122"/>
              </a:rPr>
              <a:t>访问的顶点</a:t>
            </a:r>
            <a:r>
              <a:rPr lang="en-US" altLang="zh-CN" sz="2000" dirty="0">
                <a:solidFill>
                  <a:srgbClr val="000099"/>
                </a:solidFill>
                <a:ea typeface="楷体_GB2312" pitchFamily="49" charset="-122"/>
              </a:rPr>
              <a:t>w</a:t>
            </a:r>
            <a:r>
              <a:rPr lang="zh-CN" altLang="en-US" sz="2000" dirty="0">
                <a:solidFill>
                  <a:srgbClr val="000099"/>
                </a:solidFill>
                <a:ea typeface="楷体_GB2312" pitchFamily="49" charset="-122"/>
              </a:rPr>
              <a:t>入队列</a:t>
            </a:r>
            <a:endParaRPr lang="zh-CN" altLang="en-US" sz="2800" dirty="0">
              <a:solidFill>
                <a:srgbClr val="000099"/>
              </a:solidFill>
              <a:ea typeface="楷体_GB2312" pitchFamily="49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99"/>
                </a:solidFill>
                <a:ea typeface="楷体_GB2312" pitchFamily="49" charset="-122"/>
              </a:rPr>
              <a:t>      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} // if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} 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// while</a:t>
            </a:r>
            <a:endParaRPr lang="en-US" altLang="zh-CN" sz="28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515808" y="1672819"/>
            <a:ext cx="7160384" cy="5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根据搜索方法的不同，图的遍历方法有两种：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3350" y="2880877"/>
            <a:ext cx="8444365" cy="18632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bIns="216000" rtlCol="0">
            <a:spAutoFit/>
          </a:bodyPr>
          <a:lstStyle/>
          <a:p>
            <a:pPr marL="457200" indent="-4572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800" b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深度优先遍历（</a:t>
            </a:r>
            <a:r>
              <a:rPr kumimoji="1" lang="en-US" altLang="zh-CN" sz="2800" b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Depth First Search, DFS</a:t>
            </a:r>
            <a:r>
              <a:rPr kumimoji="1" lang="zh-CN" altLang="en-US" sz="2800" b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）。</a:t>
            </a:r>
            <a:endParaRPr kumimoji="1" lang="en-US" altLang="zh-CN" sz="2800" b="1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800" b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广度优先遍历（</a:t>
            </a:r>
            <a:r>
              <a:rPr kumimoji="1" lang="en-US" altLang="zh-CN" sz="2800" b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Breadth First Search</a:t>
            </a:r>
            <a:r>
              <a:rPr kumimoji="1" lang="zh-CN" altLang="en-US" sz="2800" b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800" b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BFS</a:t>
            </a:r>
            <a:r>
              <a:rPr kumimoji="1" lang="zh-CN" altLang="en-US" sz="2800" b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）。</a:t>
            </a:r>
            <a:endParaRPr lang="zh-CN" altLang="en-US" sz="2800" b="1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6CB040-9A46-40CF-AB14-00FF7AC1F6CF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 descr="羊皮纸"/>
          <p:cNvSpPr txBox="1">
            <a:spLocks noChangeArrowheads="1"/>
          </p:cNvSpPr>
          <p:nvPr/>
        </p:nvSpPr>
        <p:spPr bwMode="auto">
          <a:xfrm>
            <a:off x="1531345" y="2050303"/>
            <a:ext cx="10051055" cy="3292669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）从图中某个初始顶点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出发，首先访问初始顶点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）选择一个与顶点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相邻且没被访问过的顶点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，再从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出发进行</a:t>
            </a:r>
            <a:r>
              <a:rPr kumimoji="1" lang="zh-CN" altLang="en-US" sz="2400" b="1" u="sng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深度优先搜索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，直到图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中与当前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连通的所有顶点都被访问过为止。　　</a:t>
            </a:r>
          </a:p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    （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3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）如果此时还有顶点未被访问，则任选一个未曾访问的顶点作为起始点，重复上述过程，直到所有顶点都被访问过。 （非连通图）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0387" y="1284195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深度优先遍历</a:t>
            </a:r>
            <a:r>
              <a:rPr kumimoji="1" lang="zh-CN" altLang="en-US" sz="24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过程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400" b="1" dirty="0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6CB040-9A46-40CF-AB14-00FF7AC1F6CF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 b="1" dirty="0">
              <a:ea typeface="楷体_GB2312" pitchFamily="49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332B49A-DA66-48B7-8040-22F3103B1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331" y="274924"/>
            <a:ext cx="63833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4400" b="1" dirty="0">
                <a:solidFill>
                  <a:srgbClr val="0000FF"/>
                </a:solidFill>
                <a:ea typeface="楷体_GB2312" pitchFamily="49" charset="-122"/>
              </a:rPr>
              <a:t>一、深度优先搜索遍历图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3AEBDF-A1C6-46BB-A822-E7E140A13D7A}"/>
              </a:ext>
            </a:extLst>
          </p:cNvPr>
          <p:cNvSpPr txBox="1"/>
          <p:nvPr/>
        </p:nvSpPr>
        <p:spPr>
          <a:xfrm>
            <a:off x="4228641" y="5910249"/>
            <a:ext cx="4263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递归特征明显！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>
            <a:extLst>
              <a:ext uri="{FF2B5EF4-FFF2-40B4-BE49-F238E27FC236}">
                <a16:creationId xmlns:a16="http://schemas.microsoft.com/office/drawing/2014/main" id="{7CDC75FC-946C-42A9-B2D0-16E2E487879B}"/>
              </a:ext>
            </a:extLst>
          </p:cNvPr>
          <p:cNvGrpSpPr>
            <a:grpSpLocks/>
          </p:cNvGrpSpPr>
          <p:nvPr/>
        </p:nvGrpSpPr>
        <p:grpSpPr bwMode="auto">
          <a:xfrm>
            <a:off x="2089150" y="34925"/>
            <a:ext cx="5715000" cy="4724400"/>
            <a:chOff x="864" y="336"/>
            <a:chExt cx="3600" cy="2976"/>
          </a:xfrm>
        </p:grpSpPr>
        <p:sp>
          <p:nvSpPr>
            <p:cNvPr id="46102" name="Oval 3">
              <a:extLst>
                <a:ext uri="{FF2B5EF4-FFF2-40B4-BE49-F238E27FC236}">
                  <a16:creationId xmlns:a16="http://schemas.microsoft.com/office/drawing/2014/main" id="{567040CD-0FF6-4B08-ABAA-D707E8A80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36"/>
              <a:ext cx="384" cy="384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>
                  <a:solidFill>
                    <a:srgbClr val="800000"/>
                  </a:solidFill>
                </a:rPr>
                <a:t>V</a:t>
              </a:r>
              <a:r>
                <a:rPr lang="en-US" altLang="zh-CN" b="1" baseline="-25000">
                  <a:solidFill>
                    <a:srgbClr val="800000"/>
                  </a:solidFill>
                </a:rPr>
                <a:t>0</a:t>
              </a:r>
              <a:endParaRPr lang="en-US" altLang="zh-CN" sz="2400" baseline="-25000">
                <a:solidFill>
                  <a:srgbClr val="333333"/>
                </a:solidFill>
              </a:endParaRPr>
            </a:p>
          </p:txBody>
        </p:sp>
        <p:sp>
          <p:nvSpPr>
            <p:cNvPr id="46103" name="Oval 4">
              <a:extLst>
                <a:ext uri="{FF2B5EF4-FFF2-40B4-BE49-F238E27FC236}">
                  <a16:creationId xmlns:a16="http://schemas.microsoft.com/office/drawing/2014/main" id="{1EE3212E-517B-4139-AF6F-B5E38CC15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056"/>
              <a:ext cx="336" cy="384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>
                  <a:solidFill>
                    <a:srgbClr val="800000"/>
                  </a:solidFill>
                </a:rPr>
                <a:t>w</a:t>
              </a:r>
              <a:r>
                <a:rPr lang="en-US" altLang="zh-CN" b="1" baseline="-25000">
                  <a:solidFill>
                    <a:srgbClr val="800000"/>
                  </a:solidFill>
                </a:rPr>
                <a:t>1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46104" name="Line 5">
              <a:extLst>
                <a:ext uri="{FF2B5EF4-FFF2-40B4-BE49-F238E27FC236}">
                  <a16:creationId xmlns:a16="http://schemas.microsoft.com/office/drawing/2014/main" id="{D7663126-0B79-4810-A034-3CC0B1185B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528"/>
              <a:ext cx="672" cy="528"/>
            </a:xfrm>
            <a:prstGeom prst="line">
              <a:avLst/>
            </a:prstGeom>
            <a:noFill/>
            <a:ln w="25400" cap="sq">
              <a:solidFill>
                <a:srgbClr val="CC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5" name="Line 6">
              <a:extLst>
                <a:ext uri="{FF2B5EF4-FFF2-40B4-BE49-F238E27FC236}">
                  <a16:creationId xmlns:a16="http://schemas.microsoft.com/office/drawing/2014/main" id="{A9E27D79-DC36-4546-981B-0F1CE8CBB0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720"/>
              <a:ext cx="144" cy="384"/>
            </a:xfrm>
            <a:prstGeom prst="line">
              <a:avLst/>
            </a:prstGeom>
            <a:noFill/>
            <a:ln w="25400" cap="sq">
              <a:solidFill>
                <a:srgbClr val="CC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6" name="Line 7">
              <a:extLst>
                <a:ext uri="{FF2B5EF4-FFF2-40B4-BE49-F238E27FC236}">
                  <a16:creationId xmlns:a16="http://schemas.microsoft.com/office/drawing/2014/main" id="{5D06C61D-25FC-41ED-8C22-945D10604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528"/>
              <a:ext cx="576" cy="576"/>
            </a:xfrm>
            <a:prstGeom prst="line">
              <a:avLst/>
            </a:prstGeom>
            <a:noFill/>
            <a:ln w="25400" cap="sq">
              <a:solidFill>
                <a:srgbClr val="CC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7" name="Oval 8">
              <a:extLst>
                <a:ext uri="{FF2B5EF4-FFF2-40B4-BE49-F238E27FC236}">
                  <a16:creationId xmlns:a16="http://schemas.microsoft.com/office/drawing/2014/main" id="{BBF6CEB0-EF0E-4417-850B-C8B099D2C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056"/>
              <a:ext cx="336" cy="384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>
                  <a:solidFill>
                    <a:srgbClr val="800000"/>
                  </a:solidFill>
                </a:rPr>
                <a:t>w</a:t>
              </a:r>
              <a:r>
                <a:rPr lang="en-US" altLang="zh-CN" b="1" baseline="-25000">
                  <a:solidFill>
                    <a:srgbClr val="800000"/>
                  </a:solidFill>
                </a:rPr>
                <a:t>3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46108" name="Oval 9">
              <a:extLst>
                <a:ext uri="{FF2B5EF4-FFF2-40B4-BE49-F238E27FC236}">
                  <a16:creationId xmlns:a16="http://schemas.microsoft.com/office/drawing/2014/main" id="{3BDD9AE6-0BF6-4D14-A25B-60DF076DA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104"/>
              <a:ext cx="336" cy="384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>
                  <a:solidFill>
                    <a:srgbClr val="800000"/>
                  </a:solidFill>
                </a:rPr>
                <a:t>w</a:t>
              </a:r>
              <a:r>
                <a:rPr lang="en-US" altLang="zh-CN" b="1" baseline="-25000">
                  <a:solidFill>
                    <a:srgbClr val="800000"/>
                  </a:solidFill>
                </a:rPr>
                <a:t>2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46109" name="Oval 10">
              <a:extLst>
                <a:ext uri="{FF2B5EF4-FFF2-40B4-BE49-F238E27FC236}">
                  <a16:creationId xmlns:a16="http://schemas.microsoft.com/office/drawing/2014/main" id="{7C58DD65-9595-41A7-B99C-3DDC21920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824"/>
              <a:ext cx="336" cy="384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>
                  <a:solidFill>
                    <a:srgbClr val="800000"/>
                  </a:solidFill>
                </a:rPr>
                <a:t>w</a:t>
              </a:r>
              <a:r>
                <a:rPr lang="en-US" altLang="zh-CN" b="1" baseline="-25000">
                  <a:solidFill>
                    <a:srgbClr val="800000"/>
                  </a:solidFill>
                </a:rPr>
                <a:t>4</a:t>
              </a:r>
            </a:p>
          </p:txBody>
        </p:sp>
        <p:sp>
          <p:nvSpPr>
            <p:cNvPr id="46110" name="Oval 12">
              <a:extLst>
                <a:ext uri="{FF2B5EF4-FFF2-40B4-BE49-F238E27FC236}">
                  <a16:creationId xmlns:a16="http://schemas.microsoft.com/office/drawing/2014/main" id="{2413D0F2-AB2E-4C81-B7CD-EE25432BB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592"/>
              <a:ext cx="336" cy="384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>
                  <a:solidFill>
                    <a:srgbClr val="800000"/>
                  </a:solidFill>
                </a:rPr>
                <a:t>w</a:t>
              </a:r>
              <a:r>
                <a:rPr lang="en-US" altLang="zh-CN" b="1" baseline="-25000">
                  <a:solidFill>
                    <a:srgbClr val="800000"/>
                  </a:solidFill>
                </a:rPr>
                <a:t>5</a:t>
              </a:r>
            </a:p>
          </p:txBody>
        </p:sp>
        <p:sp>
          <p:nvSpPr>
            <p:cNvPr id="46111" name="Oval 13">
              <a:extLst>
                <a:ext uri="{FF2B5EF4-FFF2-40B4-BE49-F238E27FC236}">
                  <a16:creationId xmlns:a16="http://schemas.microsoft.com/office/drawing/2014/main" id="{849BCF03-08DD-476F-B74B-F80C8BC3D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064"/>
              <a:ext cx="336" cy="384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>
                  <a:solidFill>
                    <a:srgbClr val="800000"/>
                  </a:solidFill>
                </a:rPr>
                <a:t>w</a:t>
              </a:r>
              <a:r>
                <a:rPr lang="en-US" altLang="zh-CN" b="1" baseline="-25000">
                  <a:solidFill>
                    <a:srgbClr val="800000"/>
                  </a:solidFill>
                </a:rPr>
                <a:t>6</a:t>
              </a:r>
            </a:p>
          </p:txBody>
        </p:sp>
        <p:sp>
          <p:nvSpPr>
            <p:cNvPr id="46112" name="Oval 14">
              <a:extLst>
                <a:ext uri="{FF2B5EF4-FFF2-40B4-BE49-F238E27FC236}">
                  <a16:creationId xmlns:a16="http://schemas.microsoft.com/office/drawing/2014/main" id="{9EA94355-9DD3-41E1-8CCC-409F8734F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928"/>
              <a:ext cx="336" cy="384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>
                  <a:solidFill>
                    <a:srgbClr val="800000"/>
                  </a:solidFill>
                </a:rPr>
                <a:t>w</a:t>
              </a:r>
              <a:r>
                <a:rPr lang="en-US" altLang="zh-CN" b="1" baseline="-25000">
                  <a:solidFill>
                    <a:srgbClr val="800000"/>
                  </a:solidFill>
                </a:rPr>
                <a:t>8</a:t>
              </a:r>
            </a:p>
          </p:txBody>
        </p:sp>
        <p:sp>
          <p:nvSpPr>
            <p:cNvPr id="46113" name="Oval 15">
              <a:extLst>
                <a:ext uri="{FF2B5EF4-FFF2-40B4-BE49-F238E27FC236}">
                  <a16:creationId xmlns:a16="http://schemas.microsoft.com/office/drawing/2014/main" id="{9D58E359-5337-4B09-AD6C-C4E428658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064"/>
              <a:ext cx="336" cy="384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>
                  <a:solidFill>
                    <a:srgbClr val="800000"/>
                  </a:solidFill>
                </a:rPr>
                <a:t>w</a:t>
              </a:r>
              <a:r>
                <a:rPr lang="en-US" altLang="zh-CN" b="1" baseline="-25000">
                  <a:solidFill>
                    <a:srgbClr val="800000"/>
                  </a:solidFill>
                </a:rPr>
                <a:t>7</a:t>
              </a:r>
            </a:p>
          </p:txBody>
        </p:sp>
        <p:sp>
          <p:nvSpPr>
            <p:cNvPr id="46114" name="Oval 16">
              <a:extLst>
                <a:ext uri="{FF2B5EF4-FFF2-40B4-BE49-F238E27FC236}">
                  <a16:creationId xmlns:a16="http://schemas.microsoft.com/office/drawing/2014/main" id="{B852CE9A-8893-4FF9-9233-CE4368924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824"/>
              <a:ext cx="336" cy="384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>
                  <a:solidFill>
                    <a:srgbClr val="800000"/>
                  </a:solidFill>
                </a:rPr>
                <a:t>w</a:t>
              </a:r>
              <a:r>
                <a:rPr lang="en-US" altLang="zh-CN" b="1" baseline="-25000">
                  <a:solidFill>
                    <a:srgbClr val="800000"/>
                  </a:solidFill>
                </a:rPr>
                <a:t>10</a:t>
              </a:r>
            </a:p>
          </p:txBody>
        </p:sp>
        <p:sp>
          <p:nvSpPr>
            <p:cNvPr id="46115" name="Oval 17">
              <a:extLst>
                <a:ext uri="{FF2B5EF4-FFF2-40B4-BE49-F238E27FC236}">
                  <a16:creationId xmlns:a16="http://schemas.microsoft.com/office/drawing/2014/main" id="{D1C76714-C8C0-4D8C-B2BC-5BC3601F6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688"/>
              <a:ext cx="336" cy="384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>
                  <a:solidFill>
                    <a:srgbClr val="800000"/>
                  </a:solidFill>
                </a:rPr>
                <a:t>w</a:t>
              </a:r>
              <a:r>
                <a:rPr lang="en-US" altLang="zh-CN" b="1" baseline="-25000">
                  <a:solidFill>
                    <a:srgbClr val="800000"/>
                  </a:solidFill>
                </a:rPr>
                <a:t>9</a:t>
              </a:r>
            </a:p>
          </p:txBody>
        </p:sp>
        <p:sp>
          <p:nvSpPr>
            <p:cNvPr id="46116" name="Line 18">
              <a:extLst>
                <a:ext uri="{FF2B5EF4-FFF2-40B4-BE49-F238E27FC236}">
                  <a16:creationId xmlns:a16="http://schemas.microsoft.com/office/drawing/2014/main" id="{3F18B9BB-19C1-4E0E-8B0A-C376282BC6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296"/>
              <a:ext cx="528" cy="528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7" name="Line 19">
              <a:extLst>
                <a:ext uri="{FF2B5EF4-FFF2-40B4-BE49-F238E27FC236}">
                  <a16:creationId xmlns:a16="http://schemas.microsoft.com/office/drawing/2014/main" id="{8C98EA0C-9415-4C36-B510-1E4799B90A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208"/>
              <a:ext cx="192" cy="384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8" name="Line 20">
              <a:extLst>
                <a:ext uri="{FF2B5EF4-FFF2-40B4-BE49-F238E27FC236}">
                  <a16:creationId xmlns:a16="http://schemas.microsoft.com/office/drawing/2014/main" id="{354ABAC9-7109-4182-8841-A98FAFB7C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016"/>
              <a:ext cx="576" cy="144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9" name="Line 21">
              <a:extLst>
                <a:ext uri="{FF2B5EF4-FFF2-40B4-BE49-F238E27FC236}">
                  <a16:creationId xmlns:a16="http://schemas.microsoft.com/office/drawing/2014/main" id="{B2FD3608-E116-4C02-9574-5DF1C956E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440"/>
              <a:ext cx="144" cy="624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0" name="Line 22">
              <a:extLst>
                <a:ext uri="{FF2B5EF4-FFF2-40B4-BE49-F238E27FC236}">
                  <a16:creationId xmlns:a16="http://schemas.microsoft.com/office/drawing/2014/main" id="{C7FDA1C3-F200-4AC3-9F42-FE02D2136B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2448"/>
              <a:ext cx="480" cy="288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1" name="Line 23">
              <a:extLst>
                <a:ext uri="{FF2B5EF4-FFF2-40B4-BE49-F238E27FC236}">
                  <a16:creationId xmlns:a16="http://schemas.microsoft.com/office/drawing/2014/main" id="{40592FC4-0253-408E-9EDB-FBA0FBA925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1488"/>
              <a:ext cx="288" cy="624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2" name="Line 24">
              <a:extLst>
                <a:ext uri="{FF2B5EF4-FFF2-40B4-BE49-F238E27FC236}">
                  <a16:creationId xmlns:a16="http://schemas.microsoft.com/office/drawing/2014/main" id="{9A774E53-896F-4108-B049-DA369C544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296"/>
              <a:ext cx="336" cy="768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3" name="Line 25">
              <a:extLst>
                <a:ext uri="{FF2B5EF4-FFF2-40B4-BE49-F238E27FC236}">
                  <a16:creationId xmlns:a16="http://schemas.microsoft.com/office/drawing/2014/main" id="{D4FFD654-82A6-4345-89FE-B5BCD4939C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2448"/>
              <a:ext cx="144" cy="480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4" name="Line 26">
              <a:extLst>
                <a:ext uri="{FF2B5EF4-FFF2-40B4-BE49-F238E27FC236}">
                  <a16:creationId xmlns:a16="http://schemas.microsoft.com/office/drawing/2014/main" id="{B8D0A110-7A3D-46B8-826C-DF5488CF8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256"/>
              <a:ext cx="768" cy="432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5" name="Line 27">
              <a:extLst>
                <a:ext uri="{FF2B5EF4-FFF2-40B4-BE49-F238E27FC236}">
                  <a16:creationId xmlns:a16="http://schemas.microsoft.com/office/drawing/2014/main" id="{74876778-F03D-4A7A-A8E2-C4F815A26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344"/>
              <a:ext cx="522" cy="562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6" name="Oval 28">
              <a:extLst>
                <a:ext uri="{FF2B5EF4-FFF2-40B4-BE49-F238E27FC236}">
                  <a16:creationId xmlns:a16="http://schemas.microsoft.com/office/drawing/2014/main" id="{CBE74F41-A1C1-4927-BC41-03757C352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864"/>
              <a:ext cx="336" cy="384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>
                  <a:solidFill>
                    <a:srgbClr val="800000"/>
                  </a:solidFill>
                </a:rPr>
                <a:t>w</a:t>
              </a:r>
              <a:r>
                <a:rPr lang="en-US" altLang="zh-CN" b="1" baseline="-25000">
                  <a:solidFill>
                    <a:srgbClr val="800000"/>
                  </a:solidFill>
                </a:rPr>
                <a:t>11</a:t>
              </a:r>
            </a:p>
          </p:txBody>
        </p:sp>
        <p:sp>
          <p:nvSpPr>
            <p:cNvPr id="46127" name="Line 29">
              <a:extLst>
                <a:ext uri="{FF2B5EF4-FFF2-40B4-BE49-F238E27FC236}">
                  <a16:creationId xmlns:a16="http://schemas.microsoft.com/office/drawing/2014/main" id="{127A080A-E154-4E6B-8360-9E05925682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928"/>
              <a:ext cx="816" cy="144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8" name="Line 30">
              <a:extLst>
                <a:ext uri="{FF2B5EF4-FFF2-40B4-BE49-F238E27FC236}">
                  <a16:creationId xmlns:a16="http://schemas.microsoft.com/office/drawing/2014/main" id="{61D32821-2494-4003-8F4E-3233517E5C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1056"/>
              <a:ext cx="480" cy="96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9" name="Line 31">
              <a:extLst>
                <a:ext uri="{FF2B5EF4-FFF2-40B4-BE49-F238E27FC236}">
                  <a16:creationId xmlns:a16="http://schemas.microsoft.com/office/drawing/2014/main" id="{B3CF551D-732A-43FC-9056-2BCF33C7F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248"/>
              <a:ext cx="0" cy="576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53">
            <a:extLst>
              <a:ext uri="{FF2B5EF4-FFF2-40B4-BE49-F238E27FC236}">
                <a16:creationId xmlns:a16="http://schemas.microsoft.com/office/drawing/2014/main" id="{348E84B2-0E6B-4A51-922A-BB00F23688FE}"/>
              </a:ext>
            </a:extLst>
          </p:cNvPr>
          <p:cNvGrpSpPr>
            <a:grpSpLocks/>
          </p:cNvGrpSpPr>
          <p:nvPr/>
        </p:nvGrpSpPr>
        <p:grpSpPr bwMode="auto">
          <a:xfrm>
            <a:off x="1631950" y="720725"/>
            <a:ext cx="2819400" cy="4572000"/>
            <a:chOff x="528" y="1008"/>
            <a:chExt cx="1776" cy="2880"/>
          </a:xfrm>
        </p:grpSpPr>
        <p:sp>
          <p:nvSpPr>
            <p:cNvPr id="46100" name="Freeform 39">
              <a:extLst>
                <a:ext uri="{FF2B5EF4-FFF2-40B4-BE49-F238E27FC236}">
                  <a16:creationId xmlns:a16="http://schemas.microsoft.com/office/drawing/2014/main" id="{5D67688E-B7D6-4DC0-BFC3-96D81E15C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1008"/>
              <a:ext cx="1776" cy="2880"/>
            </a:xfrm>
            <a:custGeom>
              <a:avLst/>
              <a:gdLst>
                <a:gd name="T0" fmla="*/ 4142 w 1536"/>
                <a:gd name="T1" fmla="*/ 0 h 2352"/>
                <a:gd name="T2" fmla="*/ 4906 w 1536"/>
                <a:gd name="T3" fmla="*/ 7762 h 2352"/>
                <a:gd name="T4" fmla="*/ 1840 w 1536"/>
                <a:gd name="T5" fmla="*/ 11890 h 2352"/>
                <a:gd name="T6" fmla="*/ 0 w 1536"/>
                <a:gd name="T7" fmla="*/ 5335 h 2352"/>
                <a:gd name="T8" fmla="*/ 2452 w 1536"/>
                <a:gd name="T9" fmla="*/ 1213 h 2352"/>
                <a:gd name="T10" fmla="*/ 4142 w 1536"/>
                <a:gd name="T11" fmla="*/ 0 h 23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36"/>
                <a:gd name="T19" fmla="*/ 0 h 2352"/>
                <a:gd name="T20" fmla="*/ 1536 w 1536"/>
                <a:gd name="T21" fmla="*/ 2352 h 23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36" h="2352">
                  <a:moveTo>
                    <a:pt x="1296" y="0"/>
                  </a:moveTo>
                  <a:lnTo>
                    <a:pt x="1536" y="1536"/>
                  </a:lnTo>
                  <a:lnTo>
                    <a:pt x="576" y="2352"/>
                  </a:lnTo>
                  <a:lnTo>
                    <a:pt x="0" y="1056"/>
                  </a:lnTo>
                  <a:lnTo>
                    <a:pt x="768" y="240"/>
                  </a:lnTo>
                  <a:lnTo>
                    <a:pt x="1296" y="0"/>
                  </a:lnTo>
                  <a:close/>
                </a:path>
              </a:pathLst>
            </a:custGeom>
            <a:noFill/>
            <a:ln w="38100" cap="sq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1" name="Text Box 41">
              <a:extLst>
                <a:ext uri="{FF2B5EF4-FFF2-40B4-BE49-F238E27FC236}">
                  <a16:creationId xmlns:a16="http://schemas.microsoft.com/office/drawing/2014/main" id="{0ABD5C60-6E6F-4E6A-BC17-70DF6A0CF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244"/>
              <a:ext cx="5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9900FF"/>
                  </a:solidFill>
                </a:rPr>
                <a:t>G1</a:t>
              </a:r>
            </a:p>
          </p:txBody>
        </p:sp>
      </p:grpSp>
      <p:grpSp>
        <p:nvGrpSpPr>
          <p:cNvPr id="4" name="Group 54">
            <a:extLst>
              <a:ext uri="{FF2B5EF4-FFF2-40B4-BE49-F238E27FC236}">
                <a16:creationId xmlns:a16="http://schemas.microsoft.com/office/drawing/2014/main" id="{67A987E0-962D-4C1F-9F63-F1BA0DDFB35E}"/>
              </a:ext>
            </a:extLst>
          </p:cNvPr>
          <p:cNvGrpSpPr>
            <a:grpSpLocks/>
          </p:cNvGrpSpPr>
          <p:nvPr/>
        </p:nvGrpSpPr>
        <p:grpSpPr bwMode="auto">
          <a:xfrm>
            <a:off x="4298950" y="1025525"/>
            <a:ext cx="3657600" cy="4419600"/>
            <a:chOff x="2208" y="1200"/>
            <a:chExt cx="2304" cy="2784"/>
          </a:xfrm>
        </p:grpSpPr>
        <p:sp>
          <p:nvSpPr>
            <p:cNvPr id="46098" name="Freeform 37">
              <a:extLst>
                <a:ext uri="{FF2B5EF4-FFF2-40B4-BE49-F238E27FC236}">
                  <a16:creationId xmlns:a16="http://schemas.microsoft.com/office/drawing/2014/main" id="{A2222973-CDD6-4756-AA34-092C075F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1200"/>
              <a:ext cx="2304" cy="2784"/>
            </a:xfrm>
            <a:custGeom>
              <a:avLst/>
              <a:gdLst>
                <a:gd name="T0" fmla="*/ 694 w 2064"/>
                <a:gd name="T1" fmla="*/ 0 h 2496"/>
                <a:gd name="T2" fmla="*/ 0 w 2064"/>
                <a:gd name="T3" fmla="*/ 229 h 2496"/>
                <a:gd name="T4" fmla="*/ 0 w 2064"/>
                <a:gd name="T5" fmla="*/ 1151 h 2496"/>
                <a:gd name="T6" fmla="*/ 694 w 2064"/>
                <a:gd name="T7" fmla="*/ 5980 h 2496"/>
                <a:gd name="T8" fmla="*/ 4976 w 2064"/>
                <a:gd name="T9" fmla="*/ 4945 h 2496"/>
                <a:gd name="T10" fmla="*/ 4513 w 2064"/>
                <a:gd name="T11" fmla="*/ 3796 h 2496"/>
                <a:gd name="T12" fmla="*/ 2430 w 2064"/>
                <a:gd name="T13" fmla="*/ 2643 h 2496"/>
                <a:gd name="T14" fmla="*/ 694 w 2064"/>
                <a:gd name="T15" fmla="*/ 0 h 24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4"/>
                <a:gd name="T25" fmla="*/ 0 h 2496"/>
                <a:gd name="T26" fmla="*/ 2064 w 2064"/>
                <a:gd name="T27" fmla="*/ 2496 h 24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4" h="2496">
                  <a:moveTo>
                    <a:pt x="288" y="0"/>
                  </a:moveTo>
                  <a:lnTo>
                    <a:pt x="0" y="96"/>
                  </a:lnTo>
                  <a:lnTo>
                    <a:pt x="0" y="480"/>
                  </a:lnTo>
                  <a:lnTo>
                    <a:pt x="288" y="2496"/>
                  </a:lnTo>
                  <a:lnTo>
                    <a:pt x="2064" y="2064"/>
                  </a:lnTo>
                  <a:lnTo>
                    <a:pt x="1872" y="1584"/>
                  </a:lnTo>
                  <a:lnTo>
                    <a:pt x="1008" y="1104"/>
                  </a:lnTo>
                  <a:lnTo>
                    <a:pt x="288" y="0"/>
                  </a:lnTo>
                  <a:close/>
                </a:path>
              </a:pathLst>
            </a:custGeom>
            <a:noFill/>
            <a:ln w="38100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9" name="Text Box 42">
              <a:extLst>
                <a:ext uri="{FF2B5EF4-FFF2-40B4-BE49-F238E27FC236}">
                  <a16:creationId xmlns:a16="http://schemas.microsoft.com/office/drawing/2014/main" id="{09837FFB-4F0B-409E-89AD-EE0753331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340"/>
              <a:ext cx="5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CC"/>
                  </a:solidFill>
                </a:rPr>
                <a:t>G2</a:t>
              </a:r>
            </a:p>
          </p:txBody>
        </p:sp>
      </p:grpSp>
      <p:grpSp>
        <p:nvGrpSpPr>
          <p:cNvPr id="5" name="Group 55">
            <a:extLst>
              <a:ext uri="{FF2B5EF4-FFF2-40B4-BE49-F238E27FC236}">
                <a16:creationId xmlns:a16="http://schemas.microsoft.com/office/drawing/2014/main" id="{41966A0E-0183-40D0-8E21-D6FDD8CED72C}"/>
              </a:ext>
            </a:extLst>
          </p:cNvPr>
          <p:cNvGrpSpPr>
            <a:grpSpLocks/>
          </p:cNvGrpSpPr>
          <p:nvPr/>
        </p:nvGrpSpPr>
        <p:grpSpPr bwMode="auto">
          <a:xfrm>
            <a:off x="5670550" y="644525"/>
            <a:ext cx="3200400" cy="3200400"/>
            <a:chOff x="3072" y="960"/>
            <a:chExt cx="2016" cy="2016"/>
          </a:xfrm>
        </p:grpSpPr>
        <p:sp>
          <p:nvSpPr>
            <p:cNvPr id="46096" name="Freeform 38">
              <a:extLst>
                <a:ext uri="{FF2B5EF4-FFF2-40B4-BE49-F238E27FC236}">
                  <a16:creationId xmlns:a16="http://schemas.microsoft.com/office/drawing/2014/main" id="{945E8ED6-A427-4E9F-902C-522782B2D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2" y="960"/>
              <a:ext cx="2016" cy="2016"/>
            </a:xfrm>
            <a:custGeom>
              <a:avLst/>
              <a:gdLst>
                <a:gd name="T0" fmla="*/ 622 w 1680"/>
                <a:gd name="T1" fmla="*/ 347 h 1872"/>
                <a:gd name="T2" fmla="*/ 0 w 1680"/>
                <a:gd name="T3" fmla="*/ 1218 h 1872"/>
                <a:gd name="T4" fmla="*/ 5782 w 1680"/>
                <a:gd name="T5" fmla="*/ 3388 h 1872"/>
                <a:gd name="T6" fmla="*/ 7224 w 1680"/>
                <a:gd name="T7" fmla="*/ 2604 h 1872"/>
                <a:gd name="T8" fmla="*/ 6810 w 1680"/>
                <a:gd name="T9" fmla="*/ 0 h 1872"/>
                <a:gd name="T10" fmla="*/ 622 w 1680"/>
                <a:gd name="T11" fmla="*/ 347 h 18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0"/>
                <a:gd name="T19" fmla="*/ 0 h 1872"/>
                <a:gd name="T20" fmla="*/ 1680 w 1680"/>
                <a:gd name="T21" fmla="*/ 1872 h 18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0" h="1872">
                  <a:moveTo>
                    <a:pt x="144" y="192"/>
                  </a:moveTo>
                  <a:lnTo>
                    <a:pt x="0" y="672"/>
                  </a:lnTo>
                  <a:lnTo>
                    <a:pt x="1344" y="1872"/>
                  </a:lnTo>
                  <a:lnTo>
                    <a:pt x="1680" y="1440"/>
                  </a:lnTo>
                  <a:lnTo>
                    <a:pt x="1584" y="0"/>
                  </a:lnTo>
                  <a:lnTo>
                    <a:pt x="144" y="192"/>
                  </a:lnTo>
                  <a:close/>
                </a:path>
              </a:pathLst>
            </a:custGeom>
            <a:noFill/>
            <a:ln w="381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7" name="Text Box 43">
              <a:extLst>
                <a:ext uri="{FF2B5EF4-FFF2-40B4-BE49-F238E27FC236}">
                  <a16:creationId xmlns:a16="http://schemas.microsoft.com/office/drawing/2014/main" id="{4360C66E-BDDD-4270-9EBC-340BBB7A3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400"/>
              <a:ext cx="5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578963"/>
                  </a:solidFill>
                </a:rPr>
                <a:t>G3</a:t>
              </a:r>
            </a:p>
          </p:txBody>
        </p:sp>
      </p:grpSp>
      <p:grpSp>
        <p:nvGrpSpPr>
          <p:cNvPr id="6" name="Group 44">
            <a:extLst>
              <a:ext uri="{FF2B5EF4-FFF2-40B4-BE49-F238E27FC236}">
                <a16:creationId xmlns:a16="http://schemas.microsoft.com/office/drawing/2014/main" id="{F393AACF-9F11-4141-A316-E6CAEA540CF4}"/>
              </a:ext>
            </a:extLst>
          </p:cNvPr>
          <p:cNvGrpSpPr>
            <a:grpSpLocks/>
          </p:cNvGrpSpPr>
          <p:nvPr/>
        </p:nvGrpSpPr>
        <p:grpSpPr bwMode="auto">
          <a:xfrm>
            <a:off x="3232150" y="34925"/>
            <a:ext cx="3276600" cy="1828800"/>
            <a:chOff x="528" y="336"/>
            <a:chExt cx="2064" cy="1152"/>
          </a:xfrm>
        </p:grpSpPr>
        <p:sp>
          <p:nvSpPr>
            <p:cNvPr id="46089" name="Oval 45">
              <a:extLst>
                <a:ext uri="{FF2B5EF4-FFF2-40B4-BE49-F238E27FC236}">
                  <a16:creationId xmlns:a16="http://schemas.microsoft.com/office/drawing/2014/main" id="{028CEA55-AACE-484F-93B1-264D9945F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36"/>
              <a:ext cx="384" cy="384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5715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>
                  <a:solidFill>
                    <a:srgbClr val="800000"/>
                  </a:solidFill>
                </a:rPr>
                <a:t>V</a:t>
              </a:r>
              <a:r>
                <a:rPr lang="en-US" altLang="zh-CN" b="1" baseline="-25000">
                  <a:solidFill>
                    <a:srgbClr val="800000"/>
                  </a:solidFill>
                </a:rPr>
                <a:t>0</a:t>
              </a:r>
              <a:endParaRPr lang="en-US" altLang="zh-CN" sz="2400" baseline="-25000">
                <a:solidFill>
                  <a:srgbClr val="333333"/>
                </a:solidFill>
              </a:endParaRPr>
            </a:p>
          </p:txBody>
        </p:sp>
        <p:sp>
          <p:nvSpPr>
            <p:cNvPr id="46090" name="Oval 46">
              <a:extLst>
                <a:ext uri="{FF2B5EF4-FFF2-40B4-BE49-F238E27FC236}">
                  <a16:creationId xmlns:a16="http://schemas.microsoft.com/office/drawing/2014/main" id="{7FE08CC0-D730-4E1A-9D3F-4A9085491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056"/>
              <a:ext cx="336" cy="384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5715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>
                  <a:solidFill>
                    <a:srgbClr val="800000"/>
                  </a:solidFill>
                </a:rPr>
                <a:t>w</a:t>
              </a:r>
              <a:r>
                <a:rPr lang="en-US" altLang="zh-CN" b="1" baseline="-25000">
                  <a:solidFill>
                    <a:srgbClr val="800000"/>
                  </a:solidFill>
                </a:rPr>
                <a:t>1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46091" name="Line 47">
              <a:extLst>
                <a:ext uri="{FF2B5EF4-FFF2-40B4-BE49-F238E27FC236}">
                  <a16:creationId xmlns:a16="http://schemas.microsoft.com/office/drawing/2014/main" id="{DDB3DBC4-1D0C-4489-8C84-822A4451EC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528"/>
              <a:ext cx="672" cy="528"/>
            </a:xfrm>
            <a:prstGeom prst="line">
              <a:avLst/>
            </a:prstGeom>
            <a:noFill/>
            <a:ln w="5715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2" name="Line 48">
              <a:extLst>
                <a:ext uri="{FF2B5EF4-FFF2-40B4-BE49-F238E27FC236}">
                  <a16:creationId xmlns:a16="http://schemas.microsoft.com/office/drawing/2014/main" id="{9CDFC650-080E-4CEE-8275-DE1E3E15C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720"/>
              <a:ext cx="144" cy="384"/>
            </a:xfrm>
            <a:prstGeom prst="line">
              <a:avLst/>
            </a:prstGeom>
            <a:noFill/>
            <a:ln w="5715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3" name="Line 49">
              <a:extLst>
                <a:ext uri="{FF2B5EF4-FFF2-40B4-BE49-F238E27FC236}">
                  <a16:creationId xmlns:a16="http://schemas.microsoft.com/office/drawing/2014/main" id="{AA79CD74-03E0-4975-B535-4B62A8DE7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528"/>
              <a:ext cx="576" cy="576"/>
            </a:xfrm>
            <a:prstGeom prst="line">
              <a:avLst/>
            </a:prstGeom>
            <a:noFill/>
            <a:ln w="5715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4" name="Oval 50">
              <a:extLst>
                <a:ext uri="{FF2B5EF4-FFF2-40B4-BE49-F238E27FC236}">
                  <a16:creationId xmlns:a16="http://schemas.microsoft.com/office/drawing/2014/main" id="{7871BE89-0E0F-46B7-A874-026DCF8ED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56"/>
              <a:ext cx="336" cy="384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5715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>
                  <a:solidFill>
                    <a:srgbClr val="800000"/>
                  </a:solidFill>
                </a:rPr>
                <a:t>w</a:t>
              </a:r>
              <a:r>
                <a:rPr lang="en-US" altLang="zh-CN" b="1" baseline="-25000">
                  <a:solidFill>
                    <a:srgbClr val="800000"/>
                  </a:solidFill>
                </a:rPr>
                <a:t>3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46095" name="Oval 51">
              <a:extLst>
                <a:ext uri="{FF2B5EF4-FFF2-40B4-BE49-F238E27FC236}">
                  <a16:creationId xmlns:a16="http://schemas.microsoft.com/office/drawing/2014/main" id="{E7FF2359-FC3E-4E8D-A797-FDDE457D7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104"/>
              <a:ext cx="336" cy="384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5715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>
                  <a:solidFill>
                    <a:srgbClr val="800000"/>
                  </a:solidFill>
                </a:rPr>
                <a:t>w</a:t>
              </a:r>
              <a:r>
                <a:rPr lang="en-US" altLang="zh-CN" b="1" baseline="-25000">
                  <a:solidFill>
                    <a:srgbClr val="800000"/>
                  </a:solidFill>
                </a:rPr>
                <a:t>2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</p:grpSp>
      <p:sp>
        <p:nvSpPr>
          <p:cNvPr id="48" name="Text Box 17">
            <a:extLst>
              <a:ext uri="{FF2B5EF4-FFF2-40B4-BE49-F238E27FC236}">
                <a16:creationId xmlns:a16="http://schemas.microsoft.com/office/drawing/2014/main" id="{2F4A5DDA-532A-40D7-AF9F-D0B4689BF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225" y="5422901"/>
            <a:ext cx="4006850" cy="1393825"/>
          </a:xfrm>
          <a:prstGeom prst="rect">
            <a:avLst/>
          </a:prstGeom>
          <a:solidFill>
            <a:srgbClr val="E1E2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1800" dirty="0">
                <a:solidFill>
                  <a:srgbClr val="000099"/>
                </a:solidFill>
                <a:ea typeface="楷体_GB2312" pitchFamily="49" charset="-122"/>
              </a:rPr>
              <a:t>访问顶点 </a:t>
            </a:r>
            <a:r>
              <a:rPr lang="en-US" altLang="zh-CN" sz="1800" dirty="0">
                <a:solidFill>
                  <a:srgbClr val="000099"/>
                </a:solidFill>
                <a:ea typeface="楷体_GB2312" pitchFamily="49" charset="-122"/>
              </a:rPr>
              <a:t>V</a:t>
            </a:r>
            <a:r>
              <a:rPr lang="en-US" altLang="zh-CN" sz="1800" baseline="-25000" dirty="0">
                <a:solidFill>
                  <a:srgbClr val="000099"/>
                </a:solidFill>
                <a:ea typeface="楷体_GB2312" pitchFamily="49" charset="-122"/>
              </a:rPr>
              <a:t>0</a:t>
            </a:r>
            <a:r>
              <a:rPr lang="en-US" altLang="zh-CN" sz="1800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sz="1800" baseline="-25000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sz="18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99"/>
                </a:solidFill>
                <a:ea typeface="楷体_GB2312" pitchFamily="49" charset="-122"/>
              </a:rPr>
              <a:t>for (</a:t>
            </a:r>
            <a:r>
              <a:rPr lang="en-US" altLang="zh-CN" sz="1800" dirty="0">
                <a:solidFill>
                  <a:srgbClr val="000099"/>
                </a:solidFill>
              </a:rPr>
              <a:t>W</a:t>
            </a:r>
            <a:r>
              <a:rPr lang="en-US" altLang="zh-CN" sz="1800" baseline="-25000" dirty="0">
                <a:solidFill>
                  <a:srgbClr val="000099"/>
                </a:solidFill>
              </a:rPr>
              <a:t>1</a:t>
            </a:r>
            <a:r>
              <a:rPr lang="zh-CN" altLang="en-US" sz="1800" dirty="0">
                <a:solidFill>
                  <a:srgbClr val="000099"/>
                </a:solidFill>
              </a:rPr>
              <a:t>、</a:t>
            </a:r>
            <a:r>
              <a:rPr lang="en-US" altLang="zh-CN" sz="1800" dirty="0">
                <a:solidFill>
                  <a:srgbClr val="000099"/>
                </a:solidFill>
              </a:rPr>
              <a:t>W</a:t>
            </a:r>
            <a:r>
              <a:rPr lang="en-US" altLang="zh-CN" sz="1800" baseline="-25000" dirty="0">
                <a:solidFill>
                  <a:srgbClr val="000099"/>
                </a:solidFill>
              </a:rPr>
              <a:t>2</a:t>
            </a:r>
            <a:r>
              <a:rPr lang="zh-CN" altLang="en-US" sz="1800" baseline="-25000" dirty="0">
                <a:solidFill>
                  <a:srgbClr val="000099"/>
                </a:solidFill>
              </a:rPr>
              <a:t>、</a:t>
            </a:r>
            <a:r>
              <a:rPr lang="en-US" altLang="zh-CN" sz="1800" dirty="0">
                <a:solidFill>
                  <a:srgbClr val="000099"/>
                </a:solidFill>
              </a:rPr>
              <a:t>W</a:t>
            </a:r>
            <a:r>
              <a:rPr lang="en-US" altLang="zh-CN" sz="1800" baseline="-25000" dirty="0">
                <a:solidFill>
                  <a:srgbClr val="000099"/>
                </a:solidFill>
              </a:rPr>
              <a:t>3 </a:t>
            </a:r>
            <a:r>
              <a:rPr lang="en-US" altLang="zh-CN" sz="1800" dirty="0">
                <a:solidFill>
                  <a:srgbClr val="000099"/>
                </a:solidFill>
                <a:ea typeface="楷体_GB2312" pitchFamily="49" charset="-122"/>
              </a:rPr>
              <a:t>)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99"/>
                </a:solidFill>
                <a:ea typeface="楷体_GB2312" pitchFamily="49" charset="-122"/>
              </a:rPr>
              <a:t>    </a:t>
            </a:r>
            <a:r>
              <a:rPr lang="zh-CN" altLang="en-US" sz="1800" dirty="0">
                <a:solidFill>
                  <a:srgbClr val="CC0000"/>
                </a:solidFill>
                <a:ea typeface="楷体_GB2312" pitchFamily="49" charset="-122"/>
              </a:rPr>
              <a:t>若</a:t>
            </a:r>
            <a:r>
              <a:rPr lang="zh-CN" altLang="en-US" sz="1800" dirty="0">
                <a:solidFill>
                  <a:srgbClr val="000099"/>
                </a:solidFill>
                <a:ea typeface="楷体_GB2312" pitchFamily="49" charset="-122"/>
              </a:rPr>
              <a:t>该邻接点</a:t>
            </a:r>
            <a:r>
              <a:rPr lang="en-US" altLang="zh-CN" sz="1800" dirty="0">
                <a:solidFill>
                  <a:srgbClr val="CC0000"/>
                </a:solidFill>
                <a:ea typeface="楷体_GB2312" pitchFamily="49" charset="-122"/>
              </a:rPr>
              <a:t>W</a:t>
            </a:r>
            <a:r>
              <a:rPr lang="zh-CN" altLang="en-US" sz="1800" dirty="0">
                <a:solidFill>
                  <a:srgbClr val="CC0000"/>
                </a:solidFill>
                <a:ea typeface="楷体_GB2312" pitchFamily="49" charset="-122"/>
              </a:rPr>
              <a:t>未被访问</a:t>
            </a:r>
            <a:r>
              <a:rPr lang="zh-CN" altLang="en-US" sz="1800" dirty="0">
                <a:solidFill>
                  <a:srgbClr val="000099"/>
                </a:solidFill>
                <a:ea typeface="楷体_GB2312" pitchFamily="49" charset="-122"/>
              </a:rPr>
              <a:t>，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1800" dirty="0">
                <a:solidFill>
                  <a:srgbClr val="000099"/>
                </a:solidFill>
                <a:ea typeface="楷体_GB2312" pitchFamily="49" charset="-122"/>
              </a:rPr>
              <a:t>    </a:t>
            </a:r>
            <a:r>
              <a:rPr lang="zh-CN" altLang="en-US" sz="1800" dirty="0">
                <a:solidFill>
                  <a:srgbClr val="CC0000"/>
                </a:solidFill>
                <a:ea typeface="楷体_GB2312" pitchFamily="49" charset="-122"/>
              </a:rPr>
              <a:t>则</a:t>
            </a:r>
            <a:r>
              <a:rPr lang="zh-CN" altLang="en-US" sz="1800" dirty="0">
                <a:solidFill>
                  <a:srgbClr val="000099"/>
                </a:solidFill>
                <a:ea typeface="楷体_GB2312" pitchFamily="49" charset="-122"/>
              </a:rPr>
              <a:t>从它出发进行深度优先搜索遍历。</a:t>
            </a:r>
            <a:endParaRPr lang="zh-CN" altLang="en-US" sz="18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447188" y="1739167"/>
            <a:ext cx="1943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zh-CN" altLang="en-US" sz="28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过程：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2915501" y="2844335"/>
            <a:ext cx="503237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i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v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418738" y="2844335"/>
            <a:ext cx="936625" cy="468312"/>
            <a:chOff x="1692275" y="3357563"/>
            <a:chExt cx="936625" cy="468312"/>
          </a:xfrm>
        </p:grpSpPr>
        <p:sp>
          <p:nvSpPr>
            <p:cNvPr id="19460" name="Oval 4"/>
            <p:cNvSpPr>
              <a:spLocks noChangeArrowheads="1"/>
            </p:cNvSpPr>
            <p:nvPr/>
          </p:nvSpPr>
          <p:spPr bwMode="auto">
            <a:xfrm>
              <a:off x="2125663" y="3357563"/>
              <a:ext cx="503237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 i="1" dirty="0" err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v</a:t>
              </a:r>
              <a:r>
                <a:rPr lang="en-US" altLang="zh-CN" sz="2200" b="1" baseline="-25000" dirty="0" err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  <a:endParaRPr lang="en-US" altLang="zh-CN" sz="2200" b="1" baseline="-250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9461" name="Line 5"/>
            <p:cNvSpPr>
              <a:spLocks noChangeShapeType="1"/>
            </p:cNvSpPr>
            <p:nvPr/>
          </p:nvSpPr>
          <p:spPr bwMode="auto">
            <a:xfrm>
              <a:off x="1692275" y="3573463"/>
              <a:ext cx="4318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353776" y="2844335"/>
            <a:ext cx="936625" cy="468312"/>
            <a:chOff x="2627313" y="3357563"/>
            <a:chExt cx="936625" cy="468312"/>
          </a:xfrm>
        </p:grpSpPr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3060700" y="3357563"/>
              <a:ext cx="503238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 i="1" dirty="0" err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v</a:t>
              </a:r>
              <a:r>
                <a:rPr lang="en-US" altLang="zh-CN" sz="2200" b="1" baseline="-25000" dirty="0" err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  <a:endParaRPr lang="en-US" altLang="zh-CN" sz="2200" b="1" baseline="-250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2627313" y="3573463"/>
              <a:ext cx="4318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326881" y="2755435"/>
            <a:ext cx="2592387" cy="557212"/>
            <a:chOff x="4500563" y="3268663"/>
            <a:chExt cx="2592387" cy="557212"/>
          </a:xfrm>
        </p:grpSpPr>
        <p:sp>
          <p:nvSpPr>
            <p:cNvPr id="19466" name="Oval 10"/>
            <p:cNvSpPr>
              <a:spLocks noChangeArrowheads="1"/>
            </p:cNvSpPr>
            <p:nvPr/>
          </p:nvSpPr>
          <p:spPr bwMode="auto">
            <a:xfrm>
              <a:off x="6589713" y="3357563"/>
              <a:ext cx="503237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 i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v</a:t>
              </a:r>
              <a:r>
                <a:rPr lang="en-US" altLang="zh-CN" sz="2200" b="1" i="1" baseline="-2500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m</a:t>
              </a:r>
              <a:endParaRPr lang="en-US" altLang="zh-CN" sz="2200" b="1" i="1" baseline="-250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6156325" y="3573463"/>
              <a:ext cx="4318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4500563" y="3573463"/>
              <a:ext cx="4318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9469" name="Text Box 13"/>
            <p:cNvSpPr txBox="1">
              <a:spLocks noChangeArrowheads="1"/>
            </p:cNvSpPr>
            <p:nvPr/>
          </p:nvSpPr>
          <p:spPr bwMode="auto">
            <a:xfrm>
              <a:off x="5126038" y="3268663"/>
              <a:ext cx="8636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 dirty="0">
                  <a:solidFill>
                    <a:srgbClr val="0033CC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……</a:t>
              </a:r>
            </a:p>
          </p:txBody>
        </p:sp>
      </p:grp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2410676" y="3826998"/>
            <a:ext cx="83087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一步一步向前走，当没有可走的相邻顶点时便</a:t>
            </a:r>
            <a:r>
              <a:rPr lang="zh-CN" altLang="en-US" sz="28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回退</a:t>
            </a:r>
            <a:r>
              <a:rPr lang="zh-CN" altLang="en-US" sz="2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/>
      <p:bldP spid="194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52558" y="689706"/>
            <a:ext cx="9714267" cy="47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深度优先遍历的过程</a:t>
            </a: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体现出后进先出的特点：用栈或</a:t>
            </a:r>
            <a:r>
              <a:rPr lang="zh-CN" altLang="en-US" sz="24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递归方式</a:t>
            </a: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实现。</a:t>
            </a:r>
            <a:endParaRPr lang="zh-CN" altLang="en-US" sz="24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2558" y="67256"/>
            <a:ext cx="264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算法设计思路：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524101" y="1428736"/>
            <a:ext cx="2374901" cy="2230438"/>
            <a:chOff x="1054091" y="1285860"/>
            <a:chExt cx="2374901" cy="2230438"/>
          </a:xfrm>
        </p:grpSpPr>
        <p:grpSp>
          <p:nvGrpSpPr>
            <p:cNvPr id="5" name="组合 4"/>
            <p:cNvGrpSpPr/>
            <p:nvPr/>
          </p:nvGrpSpPr>
          <p:grpSpPr>
            <a:xfrm>
              <a:off x="1054091" y="1357298"/>
              <a:ext cx="2303463" cy="2159000"/>
              <a:chOff x="2714612" y="1341438"/>
              <a:chExt cx="2303463" cy="2159000"/>
            </a:xfrm>
          </p:grpSpPr>
          <p:sp>
            <p:nvSpPr>
              <p:cNvPr id="6" name="Oval 7"/>
              <p:cNvSpPr>
                <a:spLocks noChangeArrowheads="1"/>
              </p:cNvSpPr>
              <p:nvPr/>
            </p:nvSpPr>
            <p:spPr bwMode="auto">
              <a:xfrm>
                <a:off x="3651237" y="22050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>
                    <a:solidFill>
                      <a:srgbClr val="0000FF"/>
                    </a:solidFill>
                    <a:latin typeface="Consolas" pitchFamily="49" charset="0"/>
                    <a:ea typeface="宋体" panose="02010600030101010101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2714612" y="2205038"/>
                <a:ext cx="431800" cy="431800"/>
              </a:xfrm>
              <a:prstGeom prst="ellipse">
                <a:avLst/>
              </a:prstGeom>
              <a:solidFill>
                <a:srgbClr val="FFFF00"/>
              </a:solidFill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Consolas" pitchFamily="49" charset="0"/>
                    <a:ea typeface="宋体" panose="02010600030101010101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4586275" y="22050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>
                    <a:solidFill>
                      <a:srgbClr val="0000FF"/>
                    </a:solidFill>
                    <a:latin typeface="Consolas" pitchFamily="49" charset="0"/>
                    <a:ea typeface="宋体" panose="02010600030101010101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3651237" y="13414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Consolas" pitchFamily="49" charset="0"/>
                    <a:ea typeface="宋体" panose="02010600030101010101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3651237" y="3068638"/>
                <a:ext cx="431800" cy="431800"/>
              </a:xfrm>
              <a:prstGeom prst="ellipse">
                <a:avLst/>
              </a:prstGeom>
              <a:solidFill>
                <a:srgbClr val="FFFF00"/>
              </a:solidFill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>
                    <a:solidFill>
                      <a:srgbClr val="0000FF"/>
                    </a:solidFill>
                    <a:latin typeface="Consolas" pitchFamily="49" charset="0"/>
                    <a:ea typeface="宋体" panose="02010600030101010101" pitchFamily="2" charset="-122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11" name="Freeform 12"/>
              <p:cNvSpPr>
                <a:spLocks/>
              </p:cNvSpPr>
              <p:nvPr/>
            </p:nvSpPr>
            <p:spPr bwMode="auto">
              <a:xfrm>
                <a:off x="3021000" y="1628776"/>
                <a:ext cx="630238" cy="588963"/>
              </a:xfrm>
              <a:custGeom>
                <a:avLst/>
                <a:gdLst>
                  <a:gd name="T0" fmla="*/ 0 w 397"/>
                  <a:gd name="T1" fmla="*/ 371 h 371"/>
                  <a:gd name="T2" fmla="*/ 397 w 397"/>
                  <a:gd name="T3" fmla="*/ 0 h 371"/>
                  <a:gd name="T4" fmla="*/ 0 60000 65536"/>
                  <a:gd name="T5" fmla="*/ 0 60000 65536"/>
                  <a:gd name="T6" fmla="*/ 0 w 397"/>
                  <a:gd name="T7" fmla="*/ 0 h 371"/>
                  <a:gd name="T8" fmla="*/ 397 w 397"/>
                  <a:gd name="T9" fmla="*/ 371 h 37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7" h="371">
                    <a:moveTo>
                      <a:pt x="0" y="371"/>
                    </a:moveTo>
                    <a:lnTo>
                      <a:pt x="397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12" name="Freeform 13"/>
              <p:cNvSpPr>
                <a:spLocks/>
              </p:cNvSpPr>
              <p:nvPr/>
            </p:nvSpPr>
            <p:spPr bwMode="auto">
              <a:xfrm>
                <a:off x="3146412" y="2420938"/>
                <a:ext cx="503238" cy="1588"/>
              </a:xfrm>
              <a:custGeom>
                <a:avLst/>
                <a:gdLst>
                  <a:gd name="T0" fmla="*/ 0 w 317"/>
                  <a:gd name="T1" fmla="*/ 0 h 1"/>
                  <a:gd name="T2" fmla="*/ 317 w 317"/>
                  <a:gd name="T3" fmla="*/ 0 h 1"/>
                  <a:gd name="T4" fmla="*/ 0 60000 65536"/>
                  <a:gd name="T5" fmla="*/ 0 60000 65536"/>
                  <a:gd name="T6" fmla="*/ 0 w 317"/>
                  <a:gd name="T7" fmla="*/ 0 h 1"/>
                  <a:gd name="T8" fmla="*/ 317 w 31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7" h="1">
                    <a:moveTo>
                      <a:pt x="0" y="0"/>
                    </a:moveTo>
                    <a:lnTo>
                      <a:pt x="317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4083037" y="2420938"/>
                <a:ext cx="503238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3027350" y="2611438"/>
                <a:ext cx="623888" cy="601663"/>
              </a:xfrm>
              <a:custGeom>
                <a:avLst/>
                <a:gdLst>
                  <a:gd name="T0" fmla="*/ 0 w 393"/>
                  <a:gd name="T1" fmla="*/ 0 h 379"/>
                  <a:gd name="T2" fmla="*/ 393 w 393"/>
                  <a:gd name="T3" fmla="*/ 379 h 379"/>
                  <a:gd name="T4" fmla="*/ 0 60000 65536"/>
                  <a:gd name="T5" fmla="*/ 0 60000 65536"/>
                  <a:gd name="T6" fmla="*/ 0 w 393"/>
                  <a:gd name="T7" fmla="*/ 0 h 379"/>
                  <a:gd name="T8" fmla="*/ 393 w 393"/>
                  <a:gd name="T9" fmla="*/ 379 h 37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3" h="379">
                    <a:moveTo>
                      <a:pt x="0" y="0"/>
                    </a:moveTo>
                    <a:lnTo>
                      <a:pt x="393" y="379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4083037" y="1628776"/>
                <a:ext cx="647700" cy="576263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18" name="Freeform 18"/>
              <p:cNvSpPr>
                <a:spLocks/>
              </p:cNvSpPr>
              <p:nvPr/>
            </p:nvSpPr>
            <p:spPr bwMode="auto">
              <a:xfrm>
                <a:off x="4083037" y="2611438"/>
                <a:ext cx="620713" cy="603250"/>
              </a:xfrm>
              <a:custGeom>
                <a:avLst/>
                <a:gdLst>
                  <a:gd name="T0" fmla="*/ 0 w 391"/>
                  <a:gd name="T1" fmla="*/ 380 h 380"/>
                  <a:gd name="T2" fmla="*/ 391 w 391"/>
                  <a:gd name="T3" fmla="*/ 0 h 380"/>
                  <a:gd name="T4" fmla="*/ 0 60000 65536"/>
                  <a:gd name="T5" fmla="*/ 0 60000 65536"/>
                  <a:gd name="T6" fmla="*/ 0 w 391"/>
                  <a:gd name="T7" fmla="*/ 0 h 380"/>
                  <a:gd name="T8" fmla="*/ 391 w 391"/>
                  <a:gd name="T9" fmla="*/ 380 h 3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1" h="380">
                    <a:moveTo>
                      <a:pt x="0" y="380"/>
                    </a:moveTo>
                    <a:lnTo>
                      <a:pt x="391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3867137" y="2636838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3867137" y="1773238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357422" y="128586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初始点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952992" y="2000241"/>
            <a:ext cx="3071834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1→2 →4 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en-US" altLang="zh-CN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用栈保存访问过的顶点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8024826" y="1743006"/>
            <a:ext cx="1357322" cy="1828870"/>
            <a:chOff x="6500826" y="1743006"/>
            <a:chExt cx="1357322" cy="1828870"/>
          </a:xfrm>
        </p:grpSpPr>
        <p:grpSp>
          <p:nvGrpSpPr>
            <p:cNvPr id="42" name="组合 41"/>
            <p:cNvGrpSpPr/>
            <p:nvPr/>
          </p:nvGrpSpPr>
          <p:grpSpPr>
            <a:xfrm>
              <a:off x="6929454" y="1743006"/>
              <a:ext cx="928694" cy="1828870"/>
              <a:chOff x="5214942" y="2000240"/>
              <a:chExt cx="928694" cy="1828870"/>
            </a:xfrm>
          </p:grpSpPr>
          <p:cxnSp>
            <p:nvCxnSpPr>
              <p:cNvPr id="27" name="直接连接符 26"/>
              <p:cNvCxnSpPr/>
              <p:nvPr/>
            </p:nvCxnSpPr>
            <p:spPr>
              <a:xfrm rot="5400000">
                <a:off x="4679157" y="2678901"/>
                <a:ext cx="1357322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rot="5400000">
                <a:off x="5464181" y="2678107"/>
                <a:ext cx="1357322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5357818" y="3357562"/>
                <a:ext cx="785818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5214942" y="3429000"/>
                <a:ext cx="9286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b="1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栈</a:t>
                </a:r>
                <a:endParaRPr lang="zh-CN" altLang="en-US" sz="20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32" name="Oval 10"/>
              <p:cNvSpPr>
                <a:spLocks noChangeArrowheads="1"/>
              </p:cNvSpPr>
              <p:nvPr/>
            </p:nvSpPr>
            <p:spPr bwMode="auto">
              <a:xfrm>
                <a:off x="5568960" y="278605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Consolas" pitchFamily="49" charset="0"/>
                    <a:ea typeface="宋体" panose="02010600030101010101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33" name="Oval 10"/>
              <p:cNvSpPr>
                <a:spLocks noChangeArrowheads="1"/>
              </p:cNvSpPr>
              <p:nvPr/>
            </p:nvSpPr>
            <p:spPr bwMode="auto">
              <a:xfrm>
                <a:off x="5572132" y="2214554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Consolas" pitchFamily="49" charset="0"/>
                    <a:ea typeface="宋体" panose="02010600030101010101" pitchFamily="2" charset="-122"/>
                    <a:cs typeface="Consolas" pitchFamily="49" charset="0"/>
                  </a:rPr>
                  <a:t>2</a:t>
                </a:r>
              </a:p>
            </p:txBody>
          </p:sp>
        </p:grpSp>
        <p:sp>
          <p:nvSpPr>
            <p:cNvPr id="43" name="右箭头 42"/>
            <p:cNvSpPr/>
            <p:nvPr/>
          </p:nvSpPr>
          <p:spPr>
            <a:xfrm>
              <a:off x="6500826" y="2385948"/>
              <a:ext cx="357190" cy="214314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952596" y="3827504"/>
            <a:ext cx="8064500" cy="2617024"/>
            <a:chOff x="428596" y="3714752"/>
            <a:chExt cx="8064500" cy="2617024"/>
          </a:xfrm>
        </p:grpSpPr>
        <p:sp>
          <p:nvSpPr>
            <p:cNvPr id="4107" name="Rectangle 3"/>
            <p:cNvSpPr>
              <a:spLocks noChangeArrowheads="1"/>
            </p:cNvSpPr>
            <p:nvPr/>
          </p:nvSpPr>
          <p:spPr bwMode="auto">
            <a:xfrm>
              <a:off x="428596" y="3714752"/>
              <a:ext cx="8064500" cy="17049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marL="457200" indent="-457200" fontAlgn="base">
                <a:lnSpc>
                  <a:spcPts val="3200"/>
                </a:lnSpc>
                <a:spcBef>
                  <a:spcPct val="50000"/>
                </a:spcBef>
                <a:spcAft>
                  <a:spcPct val="0"/>
                </a:spcAft>
                <a:buBlip>
                  <a:blip r:embed="rId3"/>
                </a:buBlip>
              </a:pPr>
              <a:r>
                <a:rPr kumimoji="1" lang="zh-CN" altLang="en-US" sz="24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为了避免一个顶点被访问多次，需要记录所有已被访问的顶点。为此，设置一个</a:t>
              </a:r>
              <a:r>
                <a:rPr kumimoji="1" lang="en-US" altLang="zh-CN" sz="2400" b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visited[]</a:t>
              </a:r>
              <a:r>
                <a:rPr kumimoji="1" lang="zh-CN" altLang="en-US" sz="2400" b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全局数组，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2400" b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2400" b="1" i="1" dirty="0" err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400" b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]=0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表示顶点</a:t>
              </a:r>
              <a:r>
                <a:rPr kumimoji="1" lang="en-US" altLang="zh-CN" sz="2400" b="1" i="1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没有访问；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2400" b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2400" b="1" i="1" dirty="0" err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400" b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]=1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表示顶点</a:t>
              </a:r>
              <a:r>
                <a:rPr kumimoji="1" lang="en-US" altLang="zh-CN" sz="2400" b="1" i="1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已经访问过。</a:t>
              </a:r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2839217" y="576133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94426" y="572324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kumimoji="1" lang="en-US" altLang="zh-CN" b="1" i="1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     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3276600" y="6054493"/>
              <a:ext cx="1295400" cy="277283"/>
            </a:xfrm>
            <a:custGeom>
              <a:avLst/>
              <a:gdLst>
                <a:gd name="connsiteX0" fmla="*/ 0 w 1295400"/>
                <a:gd name="connsiteY0" fmla="*/ 0 h 277283"/>
                <a:gd name="connsiteX1" fmla="*/ 317500 w 1295400"/>
                <a:gd name="connsiteY1" fmla="*/ 241300 h 277283"/>
                <a:gd name="connsiteX2" fmla="*/ 1016000 w 1295400"/>
                <a:gd name="connsiteY2" fmla="*/ 215900 h 277283"/>
                <a:gd name="connsiteX3" fmla="*/ 1295400 w 1295400"/>
                <a:gd name="connsiteY3" fmla="*/ 25400 h 27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5400" h="277283">
                  <a:moveTo>
                    <a:pt x="0" y="0"/>
                  </a:moveTo>
                  <a:cubicBezTo>
                    <a:pt x="74083" y="102658"/>
                    <a:pt x="148167" y="205317"/>
                    <a:pt x="317500" y="241300"/>
                  </a:cubicBezTo>
                  <a:cubicBezTo>
                    <a:pt x="486833" y="277283"/>
                    <a:pt x="853017" y="251883"/>
                    <a:pt x="1016000" y="215900"/>
                  </a:cubicBezTo>
                  <a:cubicBezTo>
                    <a:pt x="1178983" y="179917"/>
                    <a:pt x="1237191" y="102658"/>
                    <a:pt x="1295400" y="25400"/>
                  </a:cubicBezTo>
                </a:path>
              </a:pathLst>
            </a:cu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prstClr val="black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                        </a:t>
              </a:r>
              <a:endParaRPr lang="zh-CN" altLang="en-US" sz="2400" b="1" dirty="0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6CB040-9A46-40CF-AB14-00FF7AC1F6CF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 b="1" dirty="0">
              <a:ea typeface="楷体_GB2312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026">
            <a:extLst>
              <a:ext uri="{FF2B5EF4-FFF2-40B4-BE49-F238E27FC236}">
                <a16:creationId xmlns:a16="http://schemas.microsoft.com/office/drawing/2014/main" id="{5CC117D4-8E38-41C6-BB4F-7B48AF512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1475576"/>
            <a:ext cx="8991116" cy="500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void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DFS(Graph G, 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int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v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) 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{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  </a:t>
            </a:r>
            <a:r>
              <a:rPr lang="en-US" altLang="zh-CN" sz="2000" dirty="0">
                <a:solidFill>
                  <a:srgbClr val="000099"/>
                </a:solidFill>
                <a:ea typeface="楷体_GB2312" pitchFamily="49" charset="-122"/>
              </a:rPr>
              <a:t>// 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从顶点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出发</a:t>
            </a:r>
            <a:r>
              <a:rPr lang="zh-CN" altLang="en-US" sz="2000" dirty="0">
                <a:solidFill>
                  <a:srgbClr val="000099"/>
                </a:solidFill>
                <a:ea typeface="楷体_GB2312" pitchFamily="49" charset="-122"/>
              </a:rPr>
              <a:t>，深度优先搜索遍历连通图 </a:t>
            </a:r>
            <a:r>
              <a:rPr lang="en-US" altLang="zh-CN" sz="2000" dirty="0">
                <a:solidFill>
                  <a:srgbClr val="000099"/>
                </a:solidFill>
                <a:ea typeface="楷体_GB2312" pitchFamily="49" charset="-122"/>
              </a:rPr>
              <a:t>G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   visited[v] = TRUE;  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   </a:t>
            </a: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VisitFunc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(v);     //</a:t>
            </a:r>
            <a:r>
              <a:rPr lang="zh-CN" altLang="en-US" sz="2000" dirty="0">
                <a:solidFill>
                  <a:srgbClr val="000099"/>
                </a:solidFill>
                <a:ea typeface="楷体_GB2312" pitchFamily="49" charset="-122"/>
              </a:rPr>
              <a:t>访问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v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   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for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(w=</a:t>
            </a:r>
            <a:r>
              <a:rPr lang="en-US" altLang="zh-CN" sz="2800" dirty="0" err="1">
                <a:solidFill>
                  <a:srgbClr val="FF0000"/>
                </a:solidFill>
                <a:ea typeface="楷体_GB2312" pitchFamily="49" charset="-122"/>
              </a:rPr>
              <a:t>FirstAdjVex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(G, v);w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&gt;=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0; w=</a:t>
            </a:r>
            <a:r>
              <a:rPr lang="en-US" altLang="zh-CN" sz="2800" dirty="0" err="1">
                <a:solidFill>
                  <a:srgbClr val="FF0000"/>
                </a:solidFill>
                <a:ea typeface="楷体_GB2312" pitchFamily="49" charset="-122"/>
              </a:rPr>
              <a:t>NextAdjVex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(</a:t>
            </a: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G,v,w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))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333333"/>
                </a:solidFill>
                <a:ea typeface="楷体_GB2312" pitchFamily="49" charset="-122"/>
              </a:rPr>
              <a:t>        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if (!visited[w])  DFS(G, w);    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333333"/>
                </a:solidFill>
                <a:ea typeface="楷体_GB2312" pitchFamily="49" charset="-122"/>
              </a:rPr>
              <a:t>              </a:t>
            </a:r>
            <a:r>
              <a:rPr lang="en-US" altLang="zh-CN" sz="2000" dirty="0">
                <a:solidFill>
                  <a:srgbClr val="000099"/>
                </a:solidFill>
                <a:ea typeface="楷体_GB2312" pitchFamily="49" charset="-122"/>
              </a:rPr>
              <a:t>// </a:t>
            </a:r>
            <a:r>
              <a:rPr lang="zh-CN" altLang="en-US" sz="2000" dirty="0">
                <a:solidFill>
                  <a:srgbClr val="000099"/>
                </a:solidFill>
                <a:ea typeface="楷体_GB2312" pitchFamily="49" charset="-122"/>
              </a:rPr>
              <a:t>对</a:t>
            </a:r>
            <a:r>
              <a:rPr lang="en-US" altLang="zh-CN" sz="2000" dirty="0">
                <a:solidFill>
                  <a:srgbClr val="000099"/>
                </a:solidFill>
                <a:ea typeface="楷体_GB2312" pitchFamily="49" charset="-122"/>
              </a:rPr>
              <a:t>v</a:t>
            </a:r>
            <a:r>
              <a:rPr lang="zh-CN" altLang="en-US" sz="2000" dirty="0">
                <a:solidFill>
                  <a:srgbClr val="000099"/>
                </a:solidFill>
                <a:ea typeface="楷体_GB2312" pitchFamily="49" charset="-122"/>
              </a:rPr>
              <a:t>的尚未访问的邻接顶点</a:t>
            </a:r>
            <a:r>
              <a:rPr lang="en-US" altLang="zh-CN" sz="2000" dirty="0">
                <a:solidFill>
                  <a:srgbClr val="000099"/>
                </a:solidFill>
                <a:ea typeface="楷体_GB2312" pitchFamily="49" charset="-122"/>
              </a:rPr>
              <a:t>w </a:t>
            </a:r>
            <a:r>
              <a:rPr lang="zh-CN" altLang="en-US" sz="2000" dirty="0">
                <a:solidFill>
                  <a:srgbClr val="000099"/>
                </a:solidFill>
                <a:ea typeface="楷体_GB2312" pitchFamily="49" charset="-122"/>
              </a:rPr>
              <a:t>递归调用</a:t>
            </a:r>
            <a:r>
              <a:rPr lang="en-US" altLang="zh-CN" sz="2000" dirty="0">
                <a:solidFill>
                  <a:srgbClr val="000099"/>
                </a:solidFill>
                <a:ea typeface="楷体_GB2312" pitchFamily="49" charset="-122"/>
              </a:rPr>
              <a:t>DFS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} 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// DFS</a:t>
            </a:r>
            <a:endParaRPr lang="en-US" altLang="zh-CN" sz="2800" b="1" dirty="0">
              <a:solidFill>
                <a:srgbClr val="000099"/>
              </a:solidFill>
              <a:ea typeface="楷体_GB2312" pitchFamily="49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8A0EB2D-1647-472D-8328-29165300D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995" y="314672"/>
            <a:ext cx="59939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b="1" u="sng" dirty="0">
                <a:solidFill>
                  <a:srgbClr val="800000"/>
                </a:solidFill>
                <a:ea typeface="楷体_GB2312" pitchFamily="49" charset="-122"/>
              </a:rPr>
              <a:t>连通图</a:t>
            </a:r>
            <a:r>
              <a:rPr lang="zh-CN" altLang="en-US" sz="3600" b="1" dirty="0">
                <a:solidFill>
                  <a:srgbClr val="800000"/>
                </a:solidFill>
                <a:ea typeface="楷体_GB2312" pitchFamily="49" charset="-122"/>
              </a:rPr>
              <a:t>的深度优先遍历 </a:t>
            </a:r>
            <a:r>
              <a:rPr lang="en-US" altLang="zh-CN" sz="3600" b="1" dirty="0">
                <a:solidFill>
                  <a:srgbClr val="800000"/>
                </a:solidFill>
                <a:ea typeface="楷体_GB2312" pitchFamily="49" charset="-122"/>
              </a:rPr>
              <a:t>-</a:t>
            </a:r>
            <a:r>
              <a:rPr lang="zh-CN" altLang="en-US" sz="3600" b="1" dirty="0">
                <a:solidFill>
                  <a:srgbClr val="800000"/>
                </a:solidFill>
                <a:ea typeface="楷体_GB2312" pitchFamily="49" charset="-122"/>
              </a:rPr>
              <a:t>递归</a:t>
            </a:r>
            <a:endParaRPr lang="zh-CN" altLang="en-US" sz="40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id="{B78230D0-F99A-4FDC-873B-B2BD95F02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0364" y="188914"/>
            <a:ext cx="9037637" cy="6480175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sz="2800" dirty="0"/>
              <a:t>int </a:t>
            </a:r>
            <a:r>
              <a:rPr lang="en-US" altLang="zh-CN" sz="2800" dirty="0" err="1"/>
              <a:t>FirstAdjVex</a:t>
            </a:r>
            <a:r>
              <a:rPr lang="en-US" altLang="zh-CN" sz="2800" dirty="0"/>
              <a:t>(</a:t>
            </a:r>
            <a:r>
              <a:rPr lang="en-US" altLang="zh-CN" sz="2800" dirty="0" err="1">
                <a:solidFill>
                  <a:srgbClr val="FF0000"/>
                </a:solidFill>
              </a:rPr>
              <a:t>ALGraph</a:t>
            </a:r>
            <a:r>
              <a:rPr lang="en-US" altLang="zh-CN" sz="2800" dirty="0"/>
              <a:t> G, int v)  </a:t>
            </a: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此算法的实现和存储结构有关；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                                                              </a:t>
            </a:r>
            <a:r>
              <a:rPr lang="zh-CN" altLang="en-US" sz="2000" dirty="0">
                <a:solidFill>
                  <a:srgbClr val="FF0000"/>
                </a:solidFill>
              </a:rPr>
              <a:t>以邻接表存储为例</a:t>
            </a:r>
            <a:br>
              <a:rPr lang="en-US" altLang="zh-CN" sz="2800" dirty="0"/>
            </a:br>
            <a:r>
              <a:rPr lang="en-US" altLang="zh-CN" sz="2800" dirty="0"/>
              <a:t>{</a:t>
            </a:r>
            <a:br>
              <a:rPr lang="en-US" altLang="zh-CN" sz="2800" dirty="0"/>
            </a:br>
            <a:r>
              <a:rPr lang="en-US" altLang="zh-CN" sz="2000" dirty="0">
                <a:solidFill>
                  <a:srgbClr val="00CC00"/>
                </a:solidFill>
              </a:rPr>
              <a:t>     </a:t>
            </a:r>
            <a:r>
              <a:rPr lang="en-US" altLang="zh-CN" sz="2000" b="1" dirty="0">
                <a:solidFill>
                  <a:srgbClr val="FF3300"/>
                </a:solidFill>
              </a:rPr>
              <a:t>// </a:t>
            </a:r>
            <a:r>
              <a:rPr lang="zh-CN" altLang="en-US" sz="2000" b="1" dirty="0">
                <a:solidFill>
                  <a:srgbClr val="FF3300"/>
                </a:solidFill>
              </a:rPr>
              <a:t>初始条件：图</a:t>
            </a:r>
            <a:r>
              <a:rPr lang="en-US" altLang="zh-CN" sz="2000" b="1" dirty="0">
                <a:solidFill>
                  <a:srgbClr val="FF3300"/>
                </a:solidFill>
              </a:rPr>
              <a:t>G</a:t>
            </a:r>
            <a:r>
              <a:rPr lang="zh-CN" altLang="en-US" sz="2000" b="1" dirty="0">
                <a:solidFill>
                  <a:srgbClr val="FF3300"/>
                </a:solidFill>
              </a:rPr>
              <a:t>存在，</a:t>
            </a:r>
            <a:r>
              <a:rPr lang="en-US" altLang="zh-CN" sz="2000" b="1" dirty="0">
                <a:solidFill>
                  <a:srgbClr val="FF3300"/>
                </a:solidFill>
              </a:rPr>
              <a:t>v</a:t>
            </a:r>
            <a:r>
              <a:rPr lang="zh-CN" altLang="en-US" sz="2000" b="1" dirty="0">
                <a:solidFill>
                  <a:srgbClr val="FF3300"/>
                </a:solidFill>
              </a:rPr>
              <a:t>是</a:t>
            </a:r>
            <a:r>
              <a:rPr lang="en-US" altLang="zh-CN" sz="2000" b="1" dirty="0">
                <a:solidFill>
                  <a:srgbClr val="FF3300"/>
                </a:solidFill>
              </a:rPr>
              <a:t>G</a:t>
            </a:r>
            <a:r>
              <a:rPr lang="zh-CN" altLang="en-US" sz="2000" b="1" dirty="0">
                <a:solidFill>
                  <a:srgbClr val="FF3300"/>
                </a:solidFill>
              </a:rPr>
              <a:t>中某个顶点的序号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     </a:t>
            </a:r>
            <a:r>
              <a:rPr lang="en-US" altLang="zh-CN" sz="2000" b="1" dirty="0">
                <a:solidFill>
                  <a:srgbClr val="FF3300"/>
                </a:solidFill>
              </a:rPr>
              <a:t>// </a:t>
            </a:r>
            <a:r>
              <a:rPr lang="zh-CN" altLang="en-US" sz="2000" b="1" dirty="0">
                <a:solidFill>
                  <a:srgbClr val="FF3300"/>
                </a:solidFill>
              </a:rPr>
              <a:t>操作结果：返回</a:t>
            </a:r>
            <a:r>
              <a:rPr lang="en-US" altLang="zh-CN" sz="2000" b="1" dirty="0">
                <a:solidFill>
                  <a:srgbClr val="FF3300"/>
                </a:solidFill>
              </a:rPr>
              <a:t>v</a:t>
            </a:r>
            <a:r>
              <a:rPr lang="zh-CN" altLang="en-US" sz="2000" b="1" dirty="0">
                <a:solidFill>
                  <a:srgbClr val="FF3300"/>
                </a:solidFill>
              </a:rPr>
              <a:t>的第</a:t>
            </a:r>
            <a:r>
              <a:rPr lang="en-US" altLang="zh-CN" sz="2000" b="1" dirty="0">
                <a:solidFill>
                  <a:srgbClr val="FF3300"/>
                </a:solidFill>
              </a:rPr>
              <a:t>1</a:t>
            </a:r>
            <a:r>
              <a:rPr lang="zh-CN" altLang="en-US" sz="2000" b="1" dirty="0">
                <a:solidFill>
                  <a:srgbClr val="FF3300"/>
                </a:solidFill>
              </a:rPr>
              <a:t>个邻接顶点的序号。若顶点在</a:t>
            </a:r>
            <a:r>
              <a:rPr lang="en-US" altLang="zh-CN" sz="2000" b="1" dirty="0">
                <a:solidFill>
                  <a:srgbClr val="FF3300"/>
                </a:solidFill>
              </a:rPr>
              <a:t>G</a:t>
            </a:r>
            <a:r>
              <a:rPr lang="zh-CN" altLang="en-US" sz="2000" b="1" dirty="0">
                <a:solidFill>
                  <a:srgbClr val="FF3300"/>
                </a:solidFill>
              </a:rPr>
              <a:t>中没有</a:t>
            </a:r>
            <a:endParaRPr lang="en-US" altLang="zh-CN" sz="2000" b="1" dirty="0">
              <a:solidFill>
                <a:srgbClr val="FF3300"/>
              </a:solidFill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      </a:t>
            </a:r>
            <a:r>
              <a:rPr lang="zh-CN" altLang="en-US" sz="2000" b="1" dirty="0">
                <a:solidFill>
                  <a:srgbClr val="FF3300"/>
                </a:solidFill>
              </a:rPr>
              <a:t>  邻接顶点，则返回</a:t>
            </a:r>
            <a:r>
              <a:rPr lang="en-US" altLang="zh-CN" sz="2000" b="1" dirty="0">
                <a:solidFill>
                  <a:srgbClr val="FF3300"/>
                </a:solidFill>
              </a:rPr>
              <a:t>-1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ArcNode</a:t>
            </a:r>
            <a:r>
              <a:rPr lang="en-US" altLang="zh-CN" dirty="0"/>
              <a:t> *p=</a:t>
            </a:r>
            <a:r>
              <a:rPr lang="en-US" altLang="zh-CN" dirty="0" err="1"/>
              <a:t>G.vertices</a:t>
            </a:r>
            <a:r>
              <a:rPr lang="en-US" altLang="zh-CN" dirty="0"/>
              <a:t>[v].</a:t>
            </a:r>
            <a:r>
              <a:rPr lang="en-US" altLang="zh-CN" dirty="0" err="1"/>
              <a:t>firstarc</a:t>
            </a:r>
            <a:r>
              <a:rPr lang="en-US" altLang="zh-CN" dirty="0"/>
              <a:t>; 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                                                     // p</a:t>
            </a:r>
            <a:r>
              <a:rPr lang="zh-CN" altLang="en-US" sz="2000" b="1" dirty="0">
                <a:solidFill>
                  <a:srgbClr val="FF3300"/>
                </a:solidFill>
              </a:rPr>
              <a:t>指向顶点</a:t>
            </a:r>
            <a:r>
              <a:rPr lang="en-US" altLang="zh-CN" sz="2000" b="1" dirty="0">
                <a:solidFill>
                  <a:srgbClr val="FF3300"/>
                </a:solidFill>
              </a:rPr>
              <a:t>v</a:t>
            </a:r>
            <a:r>
              <a:rPr lang="zh-CN" altLang="en-US" sz="2000" b="1" dirty="0">
                <a:solidFill>
                  <a:srgbClr val="FF3300"/>
                </a:solidFill>
              </a:rPr>
              <a:t>关联的第</a:t>
            </a:r>
            <a:r>
              <a:rPr lang="en-US" altLang="zh-CN" sz="2000" b="1" dirty="0">
                <a:solidFill>
                  <a:srgbClr val="FF3300"/>
                </a:solidFill>
              </a:rPr>
              <a:t>1</a:t>
            </a:r>
            <a:r>
              <a:rPr lang="zh-CN" altLang="en-US" sz="2000" b="1" dirty="0">
                <a:solidFill>
                  <a:srgbClr val="FF3300"/>
                </a:solidFill>
              </a:rPr>
              <a:t>个弧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zh-CN" altLang="en-US" dirty="0"/>
              <a:t>   </a:t>
            </a:r>
            <a:r>
              <a:rPr lang="en-US" altLang="zh-CN" dirty="0"/>
              <a:t>if(p)                        </a:t>
            </a:r>
            <a:r>
              <a:rPr lang="en-US" altLang="zh-CN" sz="2000" b="1" dirty="0">
                <a:solidFill>
                  <a:srgbClr val="FF3300"/>
                </a:solidFill>
              </a:rPr>
              <a:t>// </a:t>
            </a:r>
            <a:r>
              <a:rPr lang="zh-CN" altLang="en-US" sz="2000" b="1" dirty="0">
                <a:solidFill>
                  <a:srgbClr val="FF3300"/>
                </a:solidFill>
              </a:rPr>
              <a:t>顶点</a:t>
            </a:r>
            <a:r>
              <a:rPr lang="en-US" altLang="zh-CN" sz="2000" b="1" dirty="0">
                <a:solidFill>
                  <a:srgbClr val="FF3300"/>
                </a:solidFill>
              </a:rPr>
              <a:t>v</a:t>
            </a:r>
            <a:r>
              <a:rPr lang="zh-CN" altLang="en-US" sz="2000" b="1" dirty="0">
                <a:solidFill>
                  <a:srgbClr val="FF3300"/>
                </a:solidFill>
              </a:rPr>
              <a:t>有邻接顶点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zh-CN" altLang="en-US" dirty="0"/>
              <a:t>     </a:t>
            </a:r>
            <a:r>
              <a:rPr lang="en-US" altLang="zh-CN" dirty="0"/>
              <a:t>return p-&gt;</a:t>
            </a:r>
            <a:r>
              <a:rPr lang="en-US" altLang="zh-CN" dirty="0" err="1"/>
              <a:t>adjvex</a:t>
            </a:r>
            <a:r>
              <a:rPr lang="en-US" altLang="zh-CN" dirty="0"/>
              <a:t>; </a:t>
            </a:r>
            <a:r>
              <a:rPr lang="en-US" altLang="zh-CN" sz="2000" b="1" dirty="0">
                <a:solidFill>
                  <a:srgbClr val="FF3300"/>
                </a:solidFill>
              </a:rPr>
              <a:t>// </a:t>
            </a:r>
            <a:r>
              <a:rPr lang="zh-CN" altLang="en-US" sz="2000" b="1" dirty="0">
                <a:solidFill>
                  <a:srgbClr val="FF3300"/>
                </a:solidFill>
              </a:rPr>
              <a:t>返回</a:t>
            </a:r>
            <a:r>
              <a:rPr lang="en-US" altLang="zh-CN" sz="2000" b="1" dirty="0">
                <a:solidFill>
                  <a:srgbClr val="FF3300"/>
                </a:solidFill>
              </a:rPr>
              <a:t>v</a:t>
            </a:r>
            <a:r>
              <a:rPr lang="zh-CN" altLang="en-US" sz="2000" b="1" dirty="0">
                <a:solidFill>
                  <a:srgbClr val="FF3300"/>
                </a:solidFill>
              </a:rPr>
              <a:t>的第</a:t>
            </a:r>
            <a:r>
              <a:rPr lang="en-US" altLang="zh-CN" sz="2000" b="1" dirty="0">
                <a:solidFill>
                  <a:srgbClr val="FF3300"/>
                </a:solidFill>
              </a:rPr>
              <a:t>1</a:t>
            </a:r>
            <a:r>
              <a:rPr lang="zh-CN" altLang="en-US" sz="2000" b="1" dirty="0">
                <a:solidFill>
                  <a:srgbClr val="FF3300"/>
                </a:solidFill>
              </a:rPr>
              <a:t>个邻接顶点的序号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zh-CN" altLang="en-US" dirty="0"/>
              <a:t>   </a:t>
            </a:r>
            <a:r>
              <a:rPr lang="en-US" altLang="zh-CN" dirty="0"/>
              <a:t>else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dirty="0"/>
              <a:t>     return -1</a:t>
            </a:r>
            <a:r>
              <a:rPr lang="en-US" altLang="zh-CN" sz="2000" dirty="0"/>
              <a:t>;                      </a:t>
            </a:r>
            <a:r>
              <a:rPr lang="en-US" altLang="zh-CN" sz="2000" b="1" dirty="0">
                <a:solidFill>
                  <a:srgbClr val="FF3300"/>
                </a:solidFill>
              </a:rPr>
              <a:t>// </a:t>
            </a:r>
            <a:r>
              <a:rPr lang="zh-CN" altLang="en-US" sz="2000" b="1" dirty="0">
                <a:solidFill>
                  <a:srgbClr val="FF3300"/>
                </a:solidFill>
              </a:rPr>
              <a:t>顶点</a:t>
            </a:r>
            <a:r>
              <a:rPr lang="en-US" altLang="zh-CN" sz="2000" b="1" dirty="0">
                <a:solidFill>
                  <a:srgbClr val="FF3300"/>
                </a:solidFill>
              </a:rPr>
              <a:t>v</a:t>
            </a:r>
            <a:r>
              <a:rPr lang="zh-CN" altLang="en-US" sz="2000" b="1" dirty="0">
                <a:solidFill>
                  <a:srgbClr val="FF3300"/>
                </a:solidFill>
              </a:rPr>
              <a:t>没有邻接顶点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zh-CN" altLang="en-US" dirty="0"/>
              <a:t> </a:t>
            </a:r>
            <a:r>
              <a:rPr lang="en-US" altLang="zh-CN" dirty="0"/>
              <a:t>}</a:t>
            </a:r>
            <a:endParaRPr lang="en-US" altLang="zh-CN" sz="2800" dirty="0"/>
          </a:p>
        </p:txBody>
      </p:sp>
    </p:spTree>
  </p:cSld>
  <p:clrMapOvr>
    <a:masterClrMapping/>
  </p:clrMapOvr>
  <p:transition>
    <p:pull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|0.5|2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|0.5|2."/>
</p:tagLst>
</file>

<file path=ppt/theme/theme1.xml><?xml version="1.0" encoding="utf-8"?>
<a:theme xmlns:a="http://schemas.openxmlformats.org/drawingml/2006/main" name="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33993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1843</Words>
  <Application>Microsoft Office PowerPoint</Application>
  <PresentationFormat>宽屏</PresentationFormat>
  <Paragraphs>254</Paragraphs>
  <Slides>22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Monotype Sorts</vt:lpstr>
      <vt:lpstr>等线</vt:lpstr>
      <vt:lpstr>黑体</vt:lpstr>
      <vt:lpstr>楷体</vt:lpstr>
      <vt:lpstr>隶书</vt:lpstr>
      <vt:lpstr>Arial</vt:lpstr>
      <vt:lpstr>Calibri</vt:lpstr>
      <vt:lpstr>Consolas</vt:lpstr>
      <vt:lpstr>Times New Roman</vt:lpstr>
      <vt:lpstr>场景型模板</vt:lpstr>
      <vt:lpstr>2_Office 主题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Yao Jiayang</cp:lastModifiedBy>
  <cp:revision>27</cp:revision>
  <dcterms:created xsi:type="dcterms:W3CDTF">2019-11-06T13:42:40Z</dcterms:created>
  <dcterms:modified xsi:type="dcterms:W3CDTF">2023-06-23T12:10:40Z</dcterms:modified>
</cp:coreProperties>
</file>