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sldIdLst>
    <p:sldId id="328" r:id="rId6"/>
    <p:sldId id="393" r:id="rId7"/>
    <p:sldId id="293" r:id="rId8"/>
    <p:sldId id="429" r:id="rId9"/>
    <p:sldId id="440" r:id="rId10"/>
    <p:sldId id="441" r:id="rId11"/>
    <p:sldId id="349" r:id="rId12"/>
    <p:sldId id="280" r:id="rId13"/>
    <p:sldId id="350" r:id="rId14"/>
    <p:sldId id="442" r:id="rId15"/>
    <p:sldId id="434" r:id="rId16"/>
    <p:sldId id="435" r:id="rId17"/>
    <p:sldId id="436" r:id="rId18"/>
    <p:sldId id="437" r:id="rId19"/>
    <p:sldId id="443" r:id="rId20"/>
    <p:sldId id="281" r:id="rId21"/>
    <p:sldId id="353" r:id="rId22"/>
    <p:sldId id="354" r:id="rId23"/>
    <p:sldId id="316" r:id="rId24"/>
    <p:sldId id="282" r:id="rId25"/>
    <p:sldId id="445" r:id="rId26"/>
    <p:sldId id="283" r:id="rId27"/>
    <p:sldId id="451" r:id="rId28"/>
    <p:sldId id="452" r:id="rId29"/>
    <p:sldId id="446" r:id="rId30"/>
    <p:sldId id="447" r:id="rId31"/>
    <p:sldId id="448" r:id="rId32"/>
    <p:sldId id="284" r:id="rId33"/>
    <p:sldId id="449" r:id="rId34"/>
    <p:sldId id="45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56" autoAdjust="0"/>
  </p:normalViewPr>
  <p:slideViewPr>
    <p:cSldViewPr snapToGrid="0">
      <p:cViewPr varScale="1">
        <p:scale>
          <a:sx n="92" d="100"/>
          <a:sy n="92" d="100"/>
        </p:scale>
        <p:origin x="6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943E7D8-0D0C-4637-B450-6384042FF1BB}"/>
              </a:ext>
            </a:extLst>
          </p:cNvPr>
          <p:cNvSpPr>
            <a:spLocks/>
          </p:cNvSpPr>
          <p:nvPr/>
        </p:nvSpPr>
        <p:spPr bwMode="gray">
          <a:xfrm>
            <a:off x="920752" y="3340101"/>
            <a:ext cx="10204449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8F6ED6-E632-422A-BFFA-84875569EA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EBFD89-6EE1-4AB5-83CE-1332C6B439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CF71A33-5A3A-4BE3-BD72-D11A06BDE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580A20E-0688-4049-BF46-3A66F2F331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609915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1830D0-8497-446D-8117-D52936E11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E2B910-1544-463E-A461-3E2DDFF3D8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88B116-91EB-4BBA-BE75-93DDB48431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9FAFE-7C18-4CE6-AA03-41AD608E7A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142442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C215FA-CBC6-47C0-B1CC-CF3C70F3DC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7B9D80-C033-4E01-87A0-4B6133B3C6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4D2404-D0F3-4CF9-B914-4F7C807BD6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C4DD7-497C-46F1-B6EA-90F406EF31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816378"/>
      </p:ext>
    </p:extLst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72EF-7394-4B77-88D3-009CECB8E8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786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7DF4-45B5-4C69-AFB9-82AC2D050E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91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9AB-EE95-4CF2-894E-5555483673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161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75D6-D7B3-4EA4-8525-5D2AB18C80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0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756-5202-4322-8AA6-3E7E37D3C6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467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C8BE-DFD6-4426-970C-9C52420185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32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0590163-6BCD-44DC-87CD-722996653960}" type="slidenum">
              <a:rPr lang="en-US" altLang="zh-CN" smtClean="0"/>
              <a:pPr/>
              <a:t>‹#›</a:t>
            </a:fld>
            <a:r>
              <a:rPr lang="en-US" altLang="zh-CN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044211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19FC-71DD-4588-9C24-CFB96D77A1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50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2DE22E-C538-47E3-815A-7EA1AA07C2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CD68B5-8FA9-4B63-9026-831938AC6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D1F1F4-977A-4829-9E01-93D2D162B4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BA46-B2CA-4445-8DBC-80F4A68E43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641392"/>
      </p:ext>
    </p:extLst>
  </p:cSld>
  <p:clrMapOvr>
    <a:masterClrMapping/>
  </p:clrMapOvr>
  <p:transition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E31-3D61-428B-8F1D-094A50F221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9271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55F-A528-4DCC-B6FF-864EB8EDD2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10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8135-9E9E-44AC-82BE-4AF01DDE96B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810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72EF-7394-4B77-88D3-009CECB8E8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604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7DF4-45B5-4C69-AFB9-82AC2D050E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783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9AB-EE95-4CF2-894E-5555483673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98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75D6-D7B3-4EA4-8525-5D2AB18C80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0860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756-5202-4322-8AA6-3E7E37D3C6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011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C8BE-DFD6-4426-970C-9C52420185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121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0590163-6BCD-44DC-87CD-722996653960}" type="slidenum">
              <a:rPr lang="en-US" altLang="zh-CN" smtClean="0"/>
              <a:pPr/>
              <a:t>‹#›</a:t>
            </a:fld>
            <a:r>
              <a:rPr lang="en-US" altLang="zh-CN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26696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C592F6-FF3C-449B-9014-CE87EAD1C8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764B15-22C8-4C49-98CA-40DABCB94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E39C64-5AEA-4AB2-A524-A554A36DFE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C76A7-1D6A-4BEF-80B5-11DCC386FC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389925"/>
      </p:ext>
    </p:extLst>
  </p:cSld>
  <p:clrMapOvr>
    <a:masterClrMapping/>
  </p:clrMapOvr>
  <p:transition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19FC-71DD-4588-9C24-CFB96D77A1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4992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E31-3D61-428B-8F1D-094A50F221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800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55F-A528-4DCC-B6FF-864EB8EDD2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465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8135-9E9E-44AC-82BE-4AF01DDE96B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607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80E558C-3AE4-485D-8D23-91530D03BD23}"/>
              </a:ext>
            </a:extLst>
          </p:cNvPr>
          <p:cNvSpPr>
            <a:spLocks/>
          </p:cNvSpPr>
          <p:nvPr/>
        </p:nvSpPr>
        <p:spPr bwMode="gray">
          <a:xfrm>
            <a:off x="920752" y="3340101"/>
            <a:ext cx="10204449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8AE1D0-3A1C-4D1F-8C57-D01F8F039B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41838F-B731-4C98-BAA5-5E7FDDA45B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ED89D28-5324-4EFA-8014-E60295F3F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7B3F1AE-E128-4987-84F2-38B28DB9E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347429"/>
      </p:ext>
    </p:extLst>
  </p:cSld>
  <p:clrMapOvr>
    <a:masterClrMapping/>
  </p:clrMapOvr>
  <p:transition>
    <p:pull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2D024B-2E9D-4729-B097-90CA84B5EB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E43334-BBE9-42A6-8707-7BD4CEBB8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3E50EA-D480-4AB3-BFCA-9F25478C8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51028-CB46-45AF-AC06-5FB4CA46D5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348928"/>
      </p:ext>
    </p:extLst>
  </p:cSld>
  <p:clrMapOvr>
    <a:masterClrMapping/>
  </p:clrMapOvr>
  <p:transition>
    <p:pull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91620A-FA98-4CFB-96E8-3D3796D43D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1D9583-5300-4190-B76A-EAA054FA36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883FD8-06A6-43A5-B66E-3410CF1F9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B44A7-1D93-4843-BBA1-45ED540A0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425823"/>
      </p:ext>
    </p:extLst>
  </p:cSld>
  <p:clrMapOvr>
    <a:masterClrMapping/>
  </p:clrMapOvr>
  <p:transition>
    <p:pull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6BDDB-6B9C-403F-97F7-F835AB445F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D3E96-DCD8-4E73-896F-EB02E627CE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A847C-82F3-4435-BA12-821C57ED0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AC95-1605-4EE6-BE89-6C9DAC55AA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246944"/>
      </p:ext>
    </p:extLst>
  </p:cSld>
  <p:clrMapOvr>
    <a:masterClrMapping/>
  </p:clrMapOvr>
  <p:transition>
    <p:pull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EFC2B20-DBFA-49A0-8899-A814025CD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E2E627D-1B95-4BF0-89F6-ECBD53AAAC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8596AD6-D4C6-4CF3-AF83-BCA916D3B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B43FC-5624-45AA-B167-4BE51C75C0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584640"/>
      </p:ext>
    </p:extLst>
  </p:cSld>
  <p:clrMapOvr>
    <a:masterClrMapping/>
  </p:clrMapOvr>
  <p:transition>
    <p:pull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C669D8-A085-46C0-A043-27BFCC254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EB6AF8-7963-4620-81D2-383C733D8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A30E11-F953-457F-BD1A-4334E6AAA4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45449-6384-4210-A325-37D5890B0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932242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11CD2-1245-402B-B24E-57295C9FCE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050765-9FA8-47D1-81CE-E4A0DDDAC8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C2C312-70FA-418C-8041-0CB0AE7DE7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3D5E7-D6FD-4C0C-99B4-FDA04C7855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468019"/>
      </p:ext>
    </p:extLst>
  </p:cSld>
  <p:clrMapOvr>
    <a:masterClrMapping/>
  </p:clrMapOvr>
  <p:transition>
    <p:pull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86F07FB-6E8B-4869-8C5B-C2D017262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F5F97C-CF0E-417A-B48F-2CE74C5620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DA73A1-3B46-47B9-8F45-7E2209BB95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8BF0-AF37-4E44-A7DB-8372BC32FE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526595"/>
      </p:ext>
    </p:extLst>
  </p:cSld>
  <p:clrMapOvr>
    <a:masterClrMapping/>
  </p:clrMapOvr>
  <p:transition>
    <p:pull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E896D-005E-42B1-B2C4-EB42751E61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11CB9-05CC-48B2-82EB-CA1171D6B9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8A4B5-42D3-41A4-BA37-7B943A02F2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8C7D2-730E-4673-B219-E90BC21820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814771"/>
      </p:ext>
    </p:extLst>
  </p:cSld>
  <p:clrMapOvr>
    <a:masterClrMapping/>
  </p:clrMapOvr>
  <p:transition>
    <p:pull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F5BEAF-86B3-4BF7-A1B0-FDD0DF75FA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767E3-44DB-4472-9210-F9A28C30BF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45CBC-93CF-48D3-A361-D31885847B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CC98C-0BEC-463F-A7CA-11E76AE2A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183067"/>
      </p:ext>
    </p:extLst>
  </p:cSld>
  <p:clrMapOvr>
    <a:masterClrMapping/>
  </p:clrMapOvr>
  <p:transition>
    <p:pull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D223BC-8DE9-4796-94AD-DAE5FEDF03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49E5EC-EB14-46CF-B1F8-ACD665804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1EBDCE-875C-4B8C-B1F4-3D695621D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E4882-4178-426F-8DF6-E1F25ED6DF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91870"/>
      </p:ext>
    </p:extLst>
  </p:cSld>
  <p:clrMapOvr>
    <a:masterClrMapping/>
  </p:clrMapOvr>
  <p:transition>
    <p:pull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BD7F03-186C-4CAE-9975-7E52F5BF79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FB80D3-89E7-4674-9A9E-AE57BA71AC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BE7055-7194-43DD-9188-D3DA70713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31319-8A88-463A-982E-DDC752DFCE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454641"/>
      </p:ext>
    </p:extLst>
  </p:cSld>
  <p:clrMapOvr>
    <a:masterClrMapping/>
  </p:clrMapOvr>
  <p:transition>
    <p:pull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72EF-7394-4B77-88D3-009CECB8E8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1659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7DF4-45B5-4C69-AFB9-82AC2D050E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565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9AB-EE95-4CF2-894E-5555483673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441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75D6-D7B3-4EA4-8525-5D2AB18C80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4849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756-5202-4322-8AA6-3E7E37D3C6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8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7A16887-D817-4680-8D77-DAB0164745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E75419-EF7F-46D3-A357-27A11BB229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2279329-490A-4B4E-A8D8-6054482DB2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71769-90B8-483F-82E4-F7ABF5F20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573744"/>
      </p:ext>
    </p:extLst>
  </p:cSld>
  <p:clrMapOvr>
    <a:masterClrMapping/>
  </p:clrMapOvr>
  <p:transition>
    <p:pull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C8BE-DFD6-4426-970C-9C52420185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3555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0590163-6BCD-44DC-87CD-722996653960}" type="slidenum">
              <a:rPr lang="en-US" altLang="zh-CN" smtClean="0"/>
              <a:pPr/>
              <a:t>‹#›</a:t>
            </a:fld>
            <a:r>
              <a:rPr lang="en-US" altLang="zh-CN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130970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19FC-71DD-4588-9C24-CFB96D77A1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621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E31-3D61-428B-8F1D-094A50F221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5289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55F-A528-4DCC-B6FF-864EB8EDD2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9105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8135-9E9E-44AC-82BE-4AF01DDE96B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05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AC05E8-9710-4D79-8F46-D9822D08EF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4451C9-7BD6-4C50-9F2A-4BAE00B43E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E36462-7D52-4763-837F-C579BF2BA1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60BF5-C92B-4560-84B9-C6CFD19E2C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703304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799823A-98D9-40C4-AC4E-3BF2E401DF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763DD7-0BCC-4180-A55A-8E1E421784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DD45EBA-079F-463F-B8FF-335A4C9FF3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E43F7-D0F1-497A-A9A5-79FA7120D2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492759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8198AA-6060-49C9-9F7B-18002E4771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F5AF5B-847D-4196-ABDF-C6BE1CAAE7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790A3-68CA-4661-959D-33CBD6B58E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EF1A9-BA86-45DF-9B02-1D59DCAE50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535191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451F62-4C10-4ECB-963D-0D6D863A0D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44EC3-7A0F-4A0D-8666-A73F294CAE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154C5-6F42-4251-A3E4-D385710EE4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815FD-94D6-4A8C-90C7-35F8D9A973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255148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E62E35-E1E1-41F2-9F36-7A8B69CF8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EA7E4D7-A9CF-4297-9D74-4DE0209E9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6429DD1-47AC-4E96-B85F-25B4F73C53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FA9CC85-7926-4A0E-A340-4B98AA892E9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5F02EE9-57D0-416B-A6B6-AE33B9C3CF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21B56E2-6859-4D8B-9807-E21C47D94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59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59DF-6273-474D-9272-A7EF1F1712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81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59DF-6273-474D-9272-A7EF1F1712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78EA3D-0AC4-4D1E-BA82-70A6816CF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D1623B-1301-49CB-B1E3-736ACF6BF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6429DD1-47AC-4E96-B85F-25B4F73C53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FA9CC85-7926-4A0E-A340-4B98AA892E9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5F02EE9-57D0-416B-A6B6-AE33B9C3CF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89218C0-DEB4-451D-BCA7-02FC4A7BCF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09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ll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59DF-6273-474D-9272-A7EF1F1712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55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1026">
            <a:extLst>
              <a:ext uri="{FF2B5EF4-FFF2-40B4-BE49-F238E27FC236}">
                <a16:creationId xmlns:a16="http://schemas.microsoft.com/office/drawing/2014/main" id="{1D84D787-59A6-4C3B-964A-3074AB6B111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62200" y="2057400"/>
            <a:ext cx="7543800" cy="2514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296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0" cap="none" spc="0" normalizeH="0" baseline="0" noProof="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第七章 图</a:t>
            </a:r>
          </a:p>
        </p:txBody>
      </p: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524428" y="3044826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595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251255" y="135729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4332342" y="135729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674992" y="222248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3324280" y="294162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259317" y="294162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3827517" y="214946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4691117" y="214946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611617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2892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2957567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3683055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3540179" y="2549526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4095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4103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4641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4560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3756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2676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4692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3827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2749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3324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4187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3756079" y="31877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4621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3540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2024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whit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sz="2400" b="1" dirty="0">
                <a:solidFill>
                  <a:prstClr val="whit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算法示例演示（起点</a:t>
            </a:r>
            <a:r>
              <a:rPr lang="en-US" altLang="zh-CN" sz="2400" b="1" dirty="0">
                <a:solidFill>
                  <a:prstClr val="whit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400" b="1" dirty="0">
                <a:solidFill>
                  <a:prstClr val="whit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</p:txBody>
      </p:sp>
      <p:sp>
        <p:nvSpPr>
          <p:cNvPr id="54" name="椭圆 53"/>
          <p:cNvSpPr/>
          <p:nvPr/>
        </p:nvSpPr>
        <p:spPr bwMode="auto">
          <a:xfrm>
            <a:off x="2881290" y="1214422"/>
            <a:ext cx="1000132" cy="785818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2381224" y="952502"/>
            <a:ext cx="3155950" cy="2762250"/>
          </a:xfrm>
          <a:custGeom>
            <a:avLst/>
            <a:gdLst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5950" h="2762250">
                <a:moveTo>
                  <a:pt x="241300" y="1100667"/>
                </a:moveTo>
                <a:cubicBezTo>
                  <a:pt x="629708" y="1244600"/>
                  <a:pt x="1018117" y="1388534"/>
                  <a:pt x="1295400" y="1240367"/>
                </a:cubicBezTo>
                <a:cubicBezTo>
                  <a:pt x="1572683" y="1092200"/>
                  <a:pt x="1725083" y="400050"/>
                  <a:pt x="1905000" y="211667"/>
                </a:cubicBezTo>
                <a:cubicBezTo>
                  <a:pt x="2084917" y="23284"/>
                  <a:pt x="2220384" y="0"/>
                  <a:pt x="2374900" y="110067"/>
                </a:cubicBezTo>
                <a:cubicBezTo>
                  <a:pt x="2529416" y="220134"/>
                  <a:pt x="2728383" y="601134"/>
                  <a:pt x="2832100" y="872067"/>
                </a:cubicBezTo>
                <a:cubicBezTo>
                  <a:pt x="2935817" y="1143000"/>
                  <a:pt x="3155950" y="1441450"/>
                  <a:pt x="2997200" y="1735667"/>
                </a:cubicBezTo>
                <a:cubicBezTo>
                  <a:pt x="2838450" y="2029884"/>
                  <a:pt x="2283883" y="2512484"/>
                  <a:pt x="1879600" y="2637367"/>
                </a:cubicBezTo>
                <a:cubicBezTo>
                  <a:pt x="1475317" y="2762250"/>
                  <a:pt x="874183" y="2635250"/>
                  <a:pt x="571500" y="2484967"/>
                </a:cubicBezTo>
                <a:cubicBezTo>
                  <a:pt x="268817" y="2334684"/>
                  <a:pt x="127000" y="1968500"/>
                  <a:pt x="63500" y="1735667"/>
                </a:cubicBezTo>
                <a:cubicBezTo>
                  <a:pt x="0" y="1502834"/>
                  <a:pt x="95250" y="1295400"/>
                  <a:pt x="190500" y="1087967"/>
                </a:cubicBezTo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6691380" y="1255684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6927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6381752" y="3649808"/>
            <a:ext cx="1000132" cy="350696"/>
            <a:chOff x="5072066" y="3845486"/>
            <a:chExt cx="1000132" cy="350696"/>
          </a:xfrm>
        </p:grpSpPr>
        <p:sp>
          <p:nvSpPr>
            <p:cNvPr id="45121" name="Text Box 65"/>
            <p:cNvSpPr txBox="1">
              <a:spLocks noChangeArrowheads="1"/>
            </p:cNvSpPr>
            <p:nvPr/>
          </p:nvSpPr>
          <p:spPr bwMode="auto">
            <a:xfrm>
              <a:off x="5072066" y="3857628"/>
              <a:ext cx="1000132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CC00CC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U={0</a:t>
              </a:r>
              <a:endParaRPr lang="en-US" altLang="zh-CN" sz="2200" b="1" dirty="0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43570" y="3845486"/>
              <a:ext cx="42862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dirty="0">
                  <a:solidFill>
                    <a:srgbClr val="CC00CC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}</a:t>
              </a:r>
              <a:endParaRPr lang="zh-CN" altLang="en-US" sz="22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7264409" y="123981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590163-6BCD-44DC-87CD-722996653960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50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animBg="1"/>
      <p:bldP spid="54" grpId="0" animBg="1"/>
      <p:bldP spid="55" grpId="0" animBg="1"/>
      <p:bldP spid="56" grpId="0" animBg="1"/>
      <p:bldP spid="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524428" y="3044826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595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251255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4332342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674992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3324280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259317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3827517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4691117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611617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2892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2957567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3683055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3540179" y="2549526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4095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4103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4641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4560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3756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2676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4692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3827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2749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3324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4187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3756079" y="31877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4621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3540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55" name="任意多边形 54"/>
          <p:cNvSpPr/>
          <p:nvPr/>
        </p:nvSpPr>
        <p:spPr>
          <a:xfrm>
            <a:off x="2738415" y="1238254"/>
            <a:ext cx="2827607" cy="2762250"/>
          </a:xfrm>
          <a:custGeom>
            <a:avLst/>
            <a:gdLst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33358 w 3148008"/>
              <a:gd name="connsiteY0" fmla="*/ 1100667 h 2762250"/>
              <a:gd name="connsiteX1" fmla="*/ 1287458 w 3148008"/>
              <a:gd name="connsiteY1" fmla="*/ 1240367 h 2762250"/>
              <a:gd name="connsiteX2" fmla="*/ 1897058 w 3148008"/>
              <a:gd name="connsiteY2" fmla="*/ 211667 h 2762250"/>
              <a:gd name="connsiteX3" fmla="*/ 2366958 w 3148008"/>
              <a:gd name="connsiteY3" fmla="*/ 110067 h 2762250"/>
              <a:gd name="connsiteX4" fmla="*/ 2824158 w 3148008"/>
              <a:gd name="connsiteY4" fmla="*/ 872067 h 2762250"/>
              <a:gd name="connsiteX5" fmla="*/ 2989258 w 3148008"/>
              <a:gd name="connsiteY5" fmla="*/ 1735667 h 2762250"/>
              <a:gd name="connsiteX6" fmla="*/ 1871658 w 3148008"/>
              <a:gd name="connsiteY6" fmla="*/ 2637367 h 2762250"/>
              <a:gd name="connsiteX7" fmla="*/ 563558 w 3148008"/>
              <a:gd name="connsiteY7" fmla="*/ 2484967 h 2762250"/>
              <a:gd name="connsiteX8" fmla="*/ 55558 w 3148008"/>
              <a:gd name="connsiteY8" fmla="*/ 1735667 h 2762250"/>
              <a:gd name="connsiteX9" fmla="*/ 896906 w 3148008"/>
              <a:gd name="connsiteY9" fmla="*/ 1588009 h 2762250"/>
              <a:gd name="connsiteX0" fmla="*/ 0 w 2914650"/>
              <a:gd name="connsiteY0" fmla="*/ 1100667 h 2762250"/>
              <a:gd name="connsiteX1" fmla="*/ 1054100 w 2914650"/>
              <a:gd name="connsiteY1" fmla="*/ 1240367 h 2762250"/>
              <a:gd name="connsiteX2" fmla="*/ 1663700 w 2914650"/>
              <a:gd name="connsiteY2" fmla="*/ 211667 h 2762250"/>
              <a:gd name="connsiteX3" fmla="*/ 2133600 w 2914650"/>
              <a:gd name="connsiteY3" fmla="*/ 110067 h 2762250"/>
              <a:gd name="connsiteX4" fmla="*/ 2590800 w 2914650"/>
              <a:gd name="connsiteY4" fmla="*/ 872067 h 2762250"/>
              <a:gd name="connsiteX5" fmla="*/ 2755900 w 2914650"/>
              <a:gd name="connsiteY5" fmla="*/ 1735667 h 2762250"/>
              <a:gd name="connsiteX6" fmla="*/ 1638300 w 2914650"/>
              <a:gd name="connsiteY6" fmla="*/ 2637367 h 2762250"/>
              <a:gd name="connsiteX7" fmla="*/ 330200 w 2914650"/>
              <a:gd name="connsiteY7" fmla="*/ 2484967 h 2762250"/>
              <a:gd name="connsiteX8" fmla="*/ 179358 w 2914650"/>
              <a:gd name="connsiteY8" fmla="*/ 2092833 h 2762250"/>
              <a:gd name="connsiteX9" fmla="*/ 663548 w 2914650"/>
              <a:gd name="connsiteY9" fmla="*/ 1588009 h 2762250"/>
              <a:gd name="connsiteX0" fmla="*/ 484429 w 2827607"/>
              <a:gd name="connsiteY0" fmla="*/ 1100667 h 2762250"/>
              <a:gd name="connsiteX1" fmla="*/ 967057 w 2827607"/>
              <a:gd name="connsiteY1" fmla="*/ 1240367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100667 h 2762250"/>
              <a:gd name="connsiteX1" fmla="*/ 967057 w 2827607"/>
              <a:gd name="connsiteY1" fmla="*/ 883153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529271 h 2762250"/>
              <a:gd name="connsiteX1" fmla="*/ 967057 w 2827607"/>
              <a:gd name="connsiteY1" fmla="*/ 883153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433597 w 2827607"/>
              <a:gd name="connsiteY10" fmla="*/ 1588009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27607" h="2762250">
                <a:moveTo>
                  <a:pt x="484429" y="1529271"/>
                </a:moveTo>
                <a:cubicBezTo>
                  <a:pt x="485496" y="1529804"/>
                  <a:pt x="410395" y="1640153"/>
                  <a:pt x="490833" y="1532467"/>
                </a:cubicBezTo>
                <a:cubicBezTo>
                  <a:pt x="571271" y="1424781"/>
                  <a:pt x="786086" y="1103286"/>
                  <a:pt x="967057" y="883153"/>
                </a:cubicBezTo>
                <a:cubicBezTo>
                  <a:pt x="1148028" y="663020"/>
                  <a:pt x="1396740" y="340515"/>
                  <a:pt x="1576657" y="211667"/>
                </a:cubicBezTo>
                <a:cubicBezTo>
                  <a:pt x="1756574" y="82819"/>
                  <a:pt x="1892041" y="0"/>
                  <a:pt x="2046557" y="110067"/>
                </a:cubicBezTo>
                <a:cubicBezTo>
                  <a:pt x="2201073" y="220134"/>
                  <a:pt x="2400040" y="601134"/>
                  <a:pt x="2503757" y="872067"/>
                </a:cubicBezTo>
                <a:cubicBezTo>
                  <a:pt x="2607474" y="1143000"/>
                  <a:pt x="2827607" y="1441450"/>
                  <a:pt x="2668857" y="1735667"/>
                </a:cubicBezTo>
                <a:cubicBezTo>
                  <a:pt x="2510107" y="2029884"/>
                  <a:pt x="1955540" y="2512484"/>
                  <a:pt x="1551257" y="2637367"/>
                </a:cubicBezTo>
                <a:cubicBezTo>
                  <a:pt x="1146974" y="2762250"/>
                  <a:pt x="486314" y="2575723"/>
                  <a:pt x="243157" y="2484967"/>
                </a:cubicBezTo>
                <a:cubicBezTo>
                  <a:pt x="0" y="2394211"/>
                  <a:pt x="60575" y="2242326"/>
                  <a:pt x="92315" y="2092833"/>
                </a:cubicBezTo>
                <a:cubicBezTo>
                  <a:pt x="124055" y="1943340"/>
                  <a:pt x="338347" y="1795442"/>
                  <a:pt x="433597" y="1588009"/>
                </a:cubicBezTo>
              </a:path>
            </a:pathLst>
          </a:custGeom>
          <a:solidFill>
            <a:schemeClr val="accent5">
              <a:lumMod val="40000"/>
              <a:lumOff val="60000"/>
              <a:alpha val="48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6691380" y="1285861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6927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6381752" y="3857628"/>
            <a:ext cx="292895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U={0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5}</a:t>
            </a:r>
            <a:endParaRPr lang="en-US" altLang="zh-CN" sz="2200" b="1" dirty="0">
              <a:solidFill>
                <a:srgbClr val="CC00CC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7264409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6680205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2381225" y="1230840"/>
            <a:ext cx="1426633" cy="1769533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633" h="1769533">
                <a:moveTo>
                  <a:pt x="791633" y="101600"/>
                </a:moveTo>
                <a:cubicBezTo>
                  <a:pt x="637116" y="110067"/>
                  <a:pt x="579966" y="133350"/>
                  <a:pt x="461433" y="292100"/>
                </a:cubicBezTo>
                <a:cubicBezTo>
                  <a:pt x="342900" y="450850"/>
                  <a:pt x="143933" y="842433"/>
                  <a:pt x="80433" y="1054100"/>
                </a:cubicBezTo>
                <a:cubicBezTo>
                  <a:pt x="16933" y="1265767"/>
                  <a:pt x="0" y="1479550"/>
                  <a:pt x="80433" y="1562100"/>
                </a:cubicBezTo>
                <a:cubicBezTo>
                  <a:pt x="160866" y="1644650"/>
                  <a:pt x="345016" y="1769533"/>
                  <a:pt x="563033" y="1549400"/>
                </a:cubicBezTo>
                <a:cubicBezTo>
                  <a:pt x="781050" y="1329267"/>
                  <a:pt x="1350433" y="482600"/>
                  <a:pt x="1388533" y="241300"/>
                </a:cubicBezTo>
                <a:cubicBezTo>
                  <a:pt x="1426633" y="0"/>
                  <a:pt x="946150" y="93133"/>
                  <a:pt x="791633" y="1016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48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6986595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590163-6BCD-44DC-87CD-722996653960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50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0" grpId="0" animBg="1"/>
      <p:bldP spid="55" grpId="0" animBg="1"/>
      <p:bldP spid="45121" grpId="0"/>
      <p:bldP spid="46" grpId="0" animBg="1"/>
      <p:bldP spid="47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524428" y="3044826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595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251255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4332342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674992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3324280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259317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3827517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4691117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611617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2892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2957567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3683055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3540179" y="2549526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4095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4103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4641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4560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3756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2676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4692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3827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2749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3324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4187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3756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4621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3540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grpSp>
        <p:nvGrpSpPr>
          <p:cNvPr id="2" name="组合 86"/>
          <p:cNvGrpSpPr/>
          <p:nvPr/>
        </p:nvGrpSpPr>
        <p:grpSpPr>
          <a:xfrm>
            <a:off x="6691380" y="1285861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6927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6381752" y="3857628"/>
            <a:ext cx="292895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U={0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4}</a:t>
            </a:r>
            <a:endParaRPr lang="en-US" altLang="zh-CN" sz="2200" b="1" dirty="0">
              <a:solidFill>
                <a:srgbClr val="CC00CC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7264409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6680205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2374901" y="1293832"/>
            <a:ext cx="1458113" cy="2206606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  <a:gd name="connsiteX0" fmla="*/ 910691 w 1614456"/>
              <a:gd name="connsiteY0" fmla="*/ 220659 h 2602948"/>
              <a:gd name="connsiteX1" fmla="*/ 580491 w 1614456"/>
              <a:gd name="connsiteY1" fmla="*/ 411159 h 2602948"/>
              <a:gd name="connsiteX2" fmla="*/ 199491 w 1614456"/>
              <a:gd name="connsiteY2" fmla="*/ 1173159 h 2602948"/>
              <a:gd name="connsiteX3" fmla="*/ 199491 w 1614456"/>
              <a:gd name="connsiteY3" fmla="*/ 1681159 h 2602948"/>
              <a:gd name="connsiteX4" fmla="*/ 1396439 w 1614456"/>
              <a:gd name="connsiteY4" fmla="*/ 2382815 h 2602948"/>
              <a:gd name="connsiteX5" fmla="*/ 1507591 w 1614456"/>
              <a:gd name="connsiteY5" fmla="*/ 360359 h 2602948"/>
              <a:gd name="connsiteX6" fmla="*/ 910691 w 1614456"/>
              <a:gd name="connsiteY6" fmla="*/ 220659 h 2602948"/>
              <a:gd name="connsiteX0" fmla="*/ 910691 w 1563385"/>
              <a:gd name="connsiteY0" fmla="*/ 19050 h 2265873"/>
              <a:gd name="connsiteX1" fmla="*/ 580491 w 1563385"/>
              <a:gd name="connsiteY1" fmla="*/ 209550 h 2265873"/>
              <a:gd name="connsiteX2" fmla="*/ 199491 w 1563385"/>
              <a:gd name="connsiteY2" fmla="*/ 971550 h 2265873"/>
              <a:gd name="connsiteX3" fmla="*/ 199491 w 1563385"/>
              <a:gd name="connsiteY3" fmla="*/ 1479550 h 2265873"/>
              <a:gd name="connsiteX4" fmla="*/ 1396439 w 1563385"/>
              <a:gd name="connsiteY4" fmla="*/ 2181206 h 2265873"/>
              <a:gd name="connsiteX5" fmla="*/ 1201168 w 1563385"/>
              <a:gd name="connsiteY5" fmla="*/ 971550 h 2265873"/>
              <a:gd name="connsiteX6" fmla="*/ 1507591 w 1563385"/>
              <a:gd name="connsiteY6" fmla="*/ 158750 h 2265873"/>
              <a:gd name="connsiteX7" fmla="*/ 910691 w 1563385"/>
              <a:gd name="connsiteY7" fmla="*/ 19050 h 2265873"/>
              <a:gd name="connsiteX0" fmla="*/ 812800 w 1458113"/>
              <a:gd name="connsiteY0" fmla="*/ 19050 h 2346306"/>
              <a:gd name="connsiteX1" fmla="*/ 482600 w 1458113"/>
              <a:gd name="connsiteY1" fmla="*/ 209550 h 2346306"/>
              <a:gd name="connsiteX2" fmla="*/ 101600 w 1458113"/>
              <a:gd name="connsiteY2" fmla="*/ 971550 h 2346306"/>
              <a:gd name="connsiteX3" fmla="*/ 101600 w 1458113"/>
              <a:gd name="connsiteY3" fmla="*/ 1479550 h 2346306"/>
              <a:gd name="connsiteX4" fmla="*/ 711200 w 1458113"/>
              <a:gd name="connsiteY4" fmla="*/ 1962150 h 2346306"/>
              <a:gd name="connsiteX5" fmla="*/ 1298548 w 1458113"/>
              <a:gd name="connsiteY5" fmla="*/ 2181206 h 2346306"/>
              <a:gd name="connsiteX6" fmla="*/ 1103277 w 1458113"/>
              <a:gd name="connsiteY6" fmla="*/ 971550 h 2346306"/>
              <a:gd name="connsiteX7" fmla="*/ 1409700 w 1458113"/>
              <a:gd name="connsiteY7" fmla="*/ 158750 h 2346306"/>
              <a:gd name="connsiteX8" fmla="*/ 812800 w 1458113"/>
              <a:gd name="connsiteY8" fmla="*/ 19050 h 2346306"/>
              <a:gd name="connsiteX0" fmla="*/ 812800 w 1458113"/>
              <a:gd name="connsiteY0" fmla="*/ 19050 h 2206606"/>
              <a:gd name="connsiteX1" fmla="*/ 482600 w 1458113"/>
              <a:gd name="connsiteY1" fmla="*/ 209550 h 2206606"/>
              <a:gd name="connsiteX2" fmla="*/ 101600 w 1458113"/>
              <a:gd name="connsiteY2" fmla="*/ 971550 h 2206606"/>
              <a:gd name="connsiteX3" fmla="*/ 101600 w 1458113"/>
              <a:gd name="connsiteY3" fmla="*/ 1479550 h 2206606"/>
              <a:gd name="connsiteX4" fmla="*/ 711200 w 1458113"/>
              <a:gd name="connsiteY4" fmla="*/ 1962150 h 2206606"/>
              <a:gd name="connsiteX5" fmla="*/ 1298548 w 1458113"/>
              <a:gd name="connsiteY5" fmla="*/ 2181206 h 2206606"/>
              <a:gd name="connsiteX6" fmla="*/ 1387444 w 1458113"/>
              <a:gd name="connsiteY6" fmla="*/ 1809749 h 2206606"/>
              <a:gd name="connsiteX7" fmla="*/ 1103277 w 1458113"/>
              <a:gd name="connsiteY7" fmla="*/ 971550 h 2206606"/>
              <a:gd name="connsiteX8" fmla="*/ 1409700 w 1458113"/>
              <a:gd name="connsiteY8" fmla="*/ 158750 h 2206606"/>
              <a:gd name="connsiteX9" fmla="*/ 812800 w 1458113"/>
              <a:gd name="connsiteY9" fmla="*/ 19050 h 220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8113" h="2206606">
                <a:moveTo>
                  <a:pt x="812800" y="19050"/>
                </a:moveTo>
                <a:cubicBezTo>
                  <a:pt x="658283" y="27517"/>
                  <a:pt x="601133" y="50800"/>
                  <a:pt x="482600" y="209550"/>
                </a:cubicBezTo>
                <a:cubicBezTo>
                  <a:pt x="364067" y="368300"/>
                  <a:pt x="165100" y="759883"/>
                  <a:pt x="101600" y="971550"/>
                </a:cubicBezTo>
                <a:cubicBezTo>
                  <a:pt x="38100" y="1183217"/>
                  <a:pt x="0" y="1314450"/>
                  <a:pt x="101600" y="1479550"/>
                </a:cubicBezTo>
                <a:cubicBezTo>
                  <a:pt x="203200" y="1644650"/>
                  <a:pt x="511709" y="1845207"/>
                  <a:pt x="711200" y="1962150"/>
                </a:cubicBezTo>
                <a:cubicBezTo>
                  <a:pt x="910691" y="2079093"/>
                  <a:pt x="1185841" y="2206606"/>
                  <a:pt x="1298548" y="2181206"/>
                </a:cubicBezTo>
                <a:cubicBezTo>
                  <a:pt x="1411255" y="2155806"/>
                  <a:pt x="1419989" y="2011358"/>
                  <a:pt x="1387444" y="1809749"/>
                </a:cubicBezTo>
                <a:cubicBezTo>
                  <a:pt x="1354899" y="1608140"/>
                  <a:pt x="1099568" y="1246716"/>
                  <a:pt x="1103277" y="971550"/>
                </a:cubicBezTo>
                <a:cubicBezTo>
                  <a:pt x="1106986" y="696384"/>
                  <a:pt x="1458113" y="317500"/>
                  <a:pt x="1409700" y="158750"/>
                </a:cubicBezTo>
                <a:cubicBezTo>
                  <a:pt x="1361287" y="0"/>
                  <a:pt x="967317" y="10583"/>
                  <a:pt x="812800" y="1905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1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6986595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7335847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3703104" y="1134008"/>
            <a:ext cx="1678517" cy="2652183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517" h="2652183">
                <a:moveTo>
                  <a:pt x="825500" y="48683"/>
                </a:moveTo>
                <a:cubicBezTo>
                  <a:pt x="620183" y="97366"/>
                  <a:pt x="385233" y="469900"/>
                  <a:pt x="254000" y="658283"/>
                </a:cubicBezTo>
                <a:cubicBezTo>
                  <a:pt x="122767" y="846666"/>
                  <a:pt x="0" y="920750"/>
                  <a:pt x="38100" y="1178983"/>
                </a:cubicBezTo>
                <a:cubicBezTo>
                  <a:pt x="76200" y="1437216"/>
                  <a:pt x="319617" y="1987550"/>
                  <a:pt x="482600" y="2207683"/>
                </a:cubicBezTo>
                <a:cubicBezTo>
                  <a:pt x="645583" y="2427816"/>
                  <a:pt x="829733" y="2652183"/>
                  <a:pt x="1016000" y="2499783"/>
                </a:cubicBezTo>
                <a:cubicBezTo>
                  <a:pt x="1202267" y="2347383"/>
                  <a:pt x="1521883" y="1648883"/>
                  <a:pt x="1600200" y="1293283"/>
                </a:cubicBezTo>
                <a:cubicBezTo>
                  <a:pt x="1678517" y="937683"/>
                  <a:pt x="1615017" y="573616"/>
                  <a:pt x="1485900" y="366183"/>
                </a:cubicBezTo>
                <a:cubicBezTo>
                  <a:pt x="1356783" y="158750"/>
                  <a:pt x="1030817" y="0"/>
                  <a:pt x="825500" y="4868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7702566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590163-6BCD-44DC-87CD-722996653960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 animBg="1"/>
      <p:bldP spid="45121" grpId="0"/>
      <p:bldP spid="47" grpId="0" animBg="1"/>
      <p:bldP spid="48" grpId="0" animBg="1"/>
      <p:bldP spid="50" grpId="0" animBg="1"/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4592630" y="271462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12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524428" y="3044826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595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251255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4332342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674992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3324280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259317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3827517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4691117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611617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2892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2957567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3683055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3540179" y="2549526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4095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4103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4641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4560939" y="2605082"/>
            <a:ext cx="270000" cy="3960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3949688" y="12858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2676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4692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3827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2749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3324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4187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3756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3540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grpSp>
        <p:nvGrpSpPr>
          <p:cNvPr id="2" name="组合 86"/>
          <p:cNvGrpSpPr/>
          <p:nvPr/>
        </p:nvGrpSpPr>
        <p:grpSpPr>
          <a:xfrm>
            <a:off x="6691380" y="1285861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6927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6381752" y="3857628"/>
            <a:ext cx="292895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U={0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3}</a:t>
            </a:r>
            <a:endParaRPr lang="en-US" altLang="zh-CN" sz="2200" b="1" dirty="0">
              <a:solidFill>
                <a:srgbClr val="CC00CC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7264409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6680205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2374902" y="1345658"/>
            <a:ext cx="2456891" cy="2293383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  <a:gd name="connsiteX0" fmla="*/ 910691 w 1614456"/>
              <a:gd name="connsiteY0" fmla="*/ 220659 h 2602948"/>
              <a:gd name="connsiteX1" fmla="*/ 580491 w 1614456"/>
              <a:gd name="connsiteY1" fmla="*/ 411159 h 2602948"/>
              <a:gd name="connsiteX2" fmla="*/ 199491 w 1614456"/>
              <a:gd name="connsiteY2" fmla="*/ 1173159 h 2602948"/>
              <a:gd name="connsiteX3" fmla="*/ 199491 w 1614456"/>
              <a:gd name="connsiteY3" fmla="*/ 1681159 h 2602948"/>
              <a:gd name="connsiteX4" fmla="*/ 1396439 w 1614456"/>
              <a:gd name="connsiteY4" fmla="*/ 2382815 h 2602948"/>
              <a:gd name="connsiteX5" fmla="*/ 1507591 w 1614456"/>
              <a:gd name="connsiteY5" fmla="*/ 360359 h 2602948"/>
              <a:gd name="connsiteX6" fmla="*/ 910691 w 1614456"/>
              <a:gd name="connsiteY6" fmla="*/ 220659 h 2602948"/>
              <a:gd name="connsiteX0" fmla="*/ 910691 w 1563385"/>
              <a:gd name="connsiteY0" fmla="*/ 19050 h 2265873"/>
              <a:gd name="connsiteX1" fmla="*/ 580491 w 1563385"/>
              <a:gd name="connsiteY1" fmla="*/ 209550 h 2265873"/>
              <a:gd name="connsiteX2" fmla="*/ 199491 w 1563385"/>
              <a:gd name="connsiteY2" fmla="*/ 971550 h 2265873"/>
              <a:gd name="connsiteX3" fmla="*/ 199491 w 1563385"/>
              <a:gd name="connsiteY3" fmla="*/ 1479550 h 2265873"/>
              <a:gd name="connsiteX4" fmla="*/ 1396439 w 1563385"/>
              <a:gd name="connsiteY4" fmla="*/ 2181206 h 2265873"/>
              <a:gd name="connsiteX5" fmla="*/ 1201168 w 1563385"/>
              <a:gd name="connsiteY5" fmla="*/ 971550 h 2265873"/>
              <a:gd name="connsiteX6" fmla="*/ 1507591 w 1563385"/>
              <a:gd name="connsiteY6" fmla="*/ 158750 h 2265873"/>
              <a:gd name="connsiteX7" fmla="*/ 910691 w 1563385"/>
              <a:gd name="connsiteY7" fmla="*/ 19050 h 2265873"/>
              <a:gd name="connsiteX0" fmla="*/ 812800 w 1458113"/>
              <a:gd name="connsiteY0" fmla="*/ 19050 h 2346306"/>
              <a:gd name="connsiteX1" fmla="*/ 482600 w 1458113"/>
              <a:gd name="connsiteY1" fmla="*/ 209550 h 2346306"/>
              <a:gd name="connsiteX2" fmla="*/ 101600 w 1458113"/>
              <a:gd name="connsiteY2" fmla="*/ 971550 h 2346306"/>
              <a:gd name="connsiteX3" fmla="*/ 101600 w 1458113"/>
              <a:gd name="connsiteY3" fmla="*/ 1479550 h 2346306"/>
              <a:gd name="connsiteX4" fmla="*/ 711200 w 1458113"/>
              <a:gd name="connsiteY4" fmla="*/ 1962150 h 2346306"/>
              <a:gd name="connsiteX5" fmla="*/ 1298548 w 1458113"/>
              <a:gd name="connsiteY5" fmla="*/ 2181206 h 2346306"/>
              <a:gd name="connsiteX6" fmla="*/ 1103277 w 1458113"/>
              <a:gd name="connsiteY6" fmla="*/ 971550 h 2346306"/>
              <a:gd name="connsiteX7" fmla="*/ 1409700 w 1458113"/>
              <a:gd name="connsiteY7" fmla="*/ 158750 h 2346306"/>
              <a:gd name="connsiteX8" fmla="*/ 812800 w 1458113"/>
              <a:gd name="connsiteY8" fmla="*/ 19050 h 2346306"/>
              <a:gd name="connsiteX0" fmla="*/ 812800 w 1458113"/>
              <a:gd name="connsiteY0" fmla="*/ 19050 h 2206606"/>
              <a:gd name="connsiteX1" fmla="*/ 482600 w 1458113"/>
              <a:gd name="connsiteY1" fmla="*/ 209550 h 2206606"/>
              <a:gd name="connsiteX2" fmla="*/ 101600 w 1458113"/>
              <a:gd name="connsiteY2" fmla="*/ 971550 h 2206606"/>
              <a:gd name="connsiteX3" fmla="*/ 101600 w 1458113"/>
              <a:gd name="connsiteY3" fmla="*/ 1479550 h 2206606"/>
              <a:gd name="connsiteX4" fmla="*/ 711200 w 1458113"/>
              <a:gd name="connsiteY4" fmla="*/ 1962150 h 2206606"/>
              <a:gd name="connsiteX5" fmla="*/ 1298548 w 1458113"/>
              <a:gd name="connsiteY5" fmla="*/ 2181206 h 2206606"/>
              <a:gd name="connsiteX6" fmla="*/ 1387444 w 1458113"/>
              <a:gd name="connsiteY6" fmla="*/ 1809749 h 2206606"/>
              <a:gd name="connsiteX7" fmla="*/ 1103277 w 1458113"/>
              <a:gd name="connsiteY7" fmla="*/ 971550 h 2206606"/>
              <a:gd name="connsiteX8" fmla="*/ 1409700 w 1458113"/>
              <a:gd name="connsiteY8" fmla="*/ 158750 h 2206606"/>
              <a:gd name="connsiteX9" fmla="*/ 812800 w 1458113"/>
              <a:gd name="connsiteY9" fmla="*/ 19050 h 2206606"/>
              <a:gd name="connsiteX0" fmla="*/ 812800 w 1705709"/>
              <a:gd name="connsiteY0" fmla="*/ 19050 h 2206606"/>
              <a:gd name="connsiteX1" fmla="*/ 482600 w 1705709"/>
              <a:gd name="connsiteY1" fmla="*/ 209550 h 2206606"/>
              <a:gd name="connsiteX2" fmla="*/ 101600 w 1705709"/>
              <a:gd name="connsiteY2" fmla="*/ 971550 h 2206606"/>
              <a:gd name="connsiteX3" fmla="*/ 101600 w 1705709"/>
              <a:gd name="connsiteY3" fmla="*/ 1479550 h 2206606"/>
              <a:gd name="connsiteX4" fmla="*/ 711200 w 1705709"/>
              <a:gd name="connsiteY4" fmla="*/ 1962150 h 2206606"/>
              <a:gd name="connsiteX5" fmla="*/ 1298548 w 1705709"/>
              <a:gd name="connsiteY5" fmla="*/ 2181206 h 2206606"/>
              <a:gd name="connsiteX6" fmla="*/ 1673164 w 1705709"/>
              <a:gd name="connsiteY6" fmla="*/ 1809749 h 2206606"/>
              <a:gd name="connsiteX7" fmla="*/ 1103277 w 1705709"/>
              <a:gd name="connsiteY7" fmla="*/ 971550 h 2206606"/>
              <a:gd name="connsiteX8" fmla="*/ 1409700 w 1705709"/>
              <a:gd name="connsiteY8" fmla="*/ 158750 h 2206606"/>
              <a:gd name="connsiteX9" fmla="*/ 812800 w 1705709"/>
              <a:gd name="connsiteY9" fmla="*/ 19050 h 2206606"/>
              <a:gd name="connsiteX0" fmla="*/ 812800 w 2370636"/>
              <a:gd name="connsiteY0" fmla="*/ 19050 h 2252659"/>
              <a:gd name="connsiteX1" fmla="*/ 482600 w 2370636"/>
              <a:gd name="connsiteY1" fmla="*/ 209550 h 2252659"/>
              <a:gd name="connsiteX2" fmla="*/ 101600 w 2370636"/>
              <a:gd name="connsiteY2" fmla="*/ 971550 h 2252659"/>
              <a:gd name="connsiteX3" fmla="*/ 101600 w 2370636"/>
              <a:gd name="connsiteY3" fmla="*/ 1479550 h 2252659"/>
              <a:gd name="connsiteX4" fmla="*/ 711200 w 2370636"/>
              <a:gd name="connsiteY4" fmla="*/ 1962150 h 2252659"/>
              <a:gd name="connsiteX5" fmla="*/ 1298548 w 2370636"/>
              <a:gd name="connsiteY5" fmla="*/ 2181206 h 2252659"/>
              <a:gd name="connsiteX6" fmla="*/ 2308200 w 2370636"/>
              <a:gd name="connsiteY6" fmla="*/ 2190749 h 2252659"/>
              <a:gd name="connsiteX7" fmla="*/ 1673164 w 2370636"/>
              <a:gd name="connsiteY7" fmla="*/ 1809749 h 2252659"/>
              <a:gd name="connsiteX8" fmla="*/ 1103277 w 2370636"/>
              <a:gd name="connsiteY8" fmla="*/ 971550 h 2252659"/>
              <a:gd name="connsiteX9" fmla="*/ 1409700 w 2370636"/>
              <a:gd name="connsiteY9" fmla="*/ 158750 h 2252659"/>
              <a:gd name="connsiteX10" fmla="*/ 812800 w 2370636"/>
              <a:gd name="connsiteY10" fmla="*/ 19050 h 2252659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8097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8097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6668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93383"/>
              <a:gd name="connsiteX1" fmla="*/ 482600 w 2460599"/>
              <a:gd name="connsiteY1" fmla="*/ 209550 h 2293383"/>
              <a:gd name="connsiteX2" fmla="*/ 101600 w 2460599"/>
              <a:gd name="connsiteY2" fmla="*/ 971550 h 2293383"/>
              <a:gd name="connsiteX3" fmla="*/ 101600 w 2460599"/>
              <a:gd name="connsiteY3" fmla="*/ 1479550 h 2293383"/>
              <a:gd name="connsiteX4" fmla="*/ 711200 w 2460599"/>
              <a:gd name="connsiteY4" fmla="*/ 2176440 h 2293383"/>
              <a:gd name="connsiteX5" fmla="*/ 1298548 w 2460599"/>
              <a:gd name="connsiteY5" fmla="*/ 2181206 h 2293383"/>
              <a:gd name="connsiteX6" fmla="*/ 2308200 w 2460599"/>
              <a:gd name="connsiteY6" fmla="*/ 2190749 h 2293383"/>
              <a:gd name="connsiteX7" fmla="*/ 2212943 w 2460599"/>
              <a:gd name="connsiteY7" fmla="*/ 1647797 h 2293383"/>
              <a:gd name="connsiteX8" fmla="*/ 1673164 w 2460599"/>
              <a:gd name="connsiteY8" fmla="*/ 1666849 h 2293383"/>
              <a:gd name="connsiteX9" fmla="*/ 1103277 w 2460599"/>
              <a:gd name="connsiteY9" fmla="*/ 971550 h 2293383"/>
              <a:gd name="connsiteX10" fmla="*/ 1409700 w 2460599"/>
              <a:gd name="connsiteY10" fmla="*/ 158750 h 2293383"/>
              <a:gd name="connsiteX11" fmla="*/ 812800 w 2460599"/>
              <a:gd name="connsiteY11" fmla="*/ 19050 h 2293383"/>
              <a:gd name="connsiteX0" fmla="*/ 812800 w 2460599"/>
              <a:gd name="connsiteY0" fmla="*/ 19050 h 2293383"/>
              <a:gd name="connsiteX1" fmla="*/ 482600 w 2460599"/>
              <a:gd name="connsiteY1" fmla="*/ 209550 h 2293383"/>
              <a:gd name="connsiteX2" fmla="*/ 101600 w 2460599"/>
              <a:gd name="connsiteY2" fmla="*/ 971550 h 2293383"/>
              <a:gd name="connsiteX3" fmla="*/ 101600 w 2460599"/>
              <a:gd name="connsiteY3" fmla="*/ 1479550 h 2293383"/>
              <a:gd name="connsiteX4" fmla="*/ 711200 w 2460599"/>
              <a:gd name="connsiteY4" fmla="*/ 2176440 h 2293383"/>
              <a:gd name="connsiteX5" fmla="*/ 1298548 w 2460599"/>
              <a:gd name="connsiteY5" fmla="*/ 2181206 h 2293383"/>
              <a:gd name="connsiteX6" fmla="*/ 2308200 w 2460599"/>
              <a:gd name="connsiteY6" fmla="*/ 2190749 h 2293383"/>
              <a:gd name="connsiteX7" fmla="*/ 2212943 w 2460599"/>
              <a:gd name="connsiteY7" fmla="*/ 1647797 h 2293383"/>
              <a:gd name="connsiteX8" fmla="*/ 1673164 w 2460599"/>
              <a:gd name="connsiteY8" fmla="*/ 1666849 h 2293383"/>
              <a:gd name="connsiteX9" fmla="*/ 1103277 w 2460599"/>
              <a:gd name="connsiteY9" fmla="*/ 971550 h 2293383"/>
              <a:gd name="connsiteX10" fmla="*/ 1409700 w 2460599"/>
              <a:gd name="connsiteY10" fmla="*/ 158750 h 2293383"/>
              <a:gd name="connsiteX11" fmla="*/ 812800 w 2460599"/>
              <a:gd name="connsiteY11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6891" h="2293383">
                <a:moveTo>
                  <a:pt x="812800" y="19050"/>
                </a:moveTo>
                <a:cubicBezTo>
                  <a:pt x="658283" y="27517"/>
                  <a:pt x="601133" y="50800"/>
                  <a:pt x="482600" y="209550"/>
                </a:cubicBezTo>
                <a:cubicBezTo>
                  <a:pt x="364067" y="368300"/>
                  <a:pt x="165100" y="759883"/>
                  <a:pt x="101600" y="971550"/>
                </a:cubicBezTo>
                <a:cubicBezTo>
                  <a:pt x="38100" y="1183217"/>
                  <a:pt x="0" y="1278735"/>
                  <a:pt x="101600" y="1479550"/>
                </a:cubicBezTo>
                <a:cubicBezTo>
                  <a:pt x="203200" y="1680365"/>
                  <a:pt x="511709" y="2059497"/>
                  <a:pt x="711200" y="2176440"/>
                </a:cubicBezTo>
                <a:cubicBezTo>
                  <a:pt x="910691" y="2293383"/>
                  <a:pt x="1196948" y="2178821"/>
                  <a:pt x="1298548" y="2181206"/>
                </a:cubicBezTo>
                <a:cubicBezTo>
                  <a:pt x="1400148" y="2183591"/>
                  <a:pt x="1152524" y="2189158"/>
                  <a:pt x="1320799" y="2190748"/>
                </a:cubicBezTo>
                <a:cubicBezTo>
                  <a:pt x="1489074" y="2192338"/>
                  <a:pt x="2159509" y="2281241"/>
                  <a:pt x="2308200" y="2190749"/>
                </a:cubicBezTo>
                <a:cubicBezTo>
                  <a:pt x="2456891" y="2100257"/>
                  <a:pt x="2318782" y="1735114"/>
                  <a:pt x="2212943" y="1647797"/>
                </a:cubicBezTo>
                <a:cubicBezTo>
                  <a:pt x="2107104" y="1560480"/>
                  <a:pt x="1858108" y="1779557"/>
                  <a:pt x="1673164" y="1666849"/>
                </a:cubicBezTo>
                <a:cubicBezTo>
                  <a:pt x="1488220" y="1554141"/>
                  <a:pt x="1147188" y="1222900"/>
                  <a:pt x="1103277" y="971550"/>
                </a:cubicBezTo>
                <a:cubicBezTo>
                  <a:pt x="1059366" y="720200"/>
                  <a:pt x="1458113" y="317500"/>
                  <a:pt x="1409700" y="158750"/>
                </a:cubicBezTo>
                <a:cubicBezTo>
                  <a:pt x="1361287" y="0"/>
                  <a:pt x="967317" y="10583"/>
                  <a:pt x="812800" y="1905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6986595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7335847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3623696" y="1109958"/>
            <a:ext cx="1472173" cy="1818976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  <a:gd name="connsiteX0" fmla="*/ 825500 w 1615017"/>
              <a:gd name="connsiteY0" fmla="*/ 48683 h 2572284"/>
              <a:gd name="connsiteX1" fmla="*/ 254000 w 1615017"/>
              <a:gd name="connsiteY1" fmla="*/ 658283 h 2572284"/>
              <a:gd name="connsiteX2" fmla="*/ 38100 w 1615017"/>
              <a:gd name="connsiteY2" fmla="*/ 1178983 h 2572284"/>
              <a:gd name="connsiteX3" fmla="*/ 482600 w 1615017"/>
              <a:gd name="connsiteY3" fmla="*/ 2207683 h 2572284"/>
              <a:gd name="connsiteX4" fmla="*/ 1016000 w 1615017"/>
              <a:gd name="connsiteY4" fmla="*/ 2499783 h 2572284"/>
              <a:gd name="connsiteX5" fmla="*/ 1411258 w 1615017"/>
              <a:gd name="connsiteY5" fmla="*/ 1772679 h 2572284"/>
              <a:gd name="connsiteX6" fmla="*/ 1600200 w 1615017"/>
              <a:gd name="connsiteY6" fmla="*/ 1293283 h 2572284"/>
              <a:gd name="connsiteX7" fmla="*/ 1485900 w 1615017"/>
              <a:gd name="connsiteY7" fmla="*/ 366183 h 2572284"/>
              <a:gd name="connsiteX8" fmla="*/ 825500 w 1615017"/>
              <a:gd name="connsiteY8" fmla="*/ 48683 h 2572284"/>
              <a:gd name="connsiteX0" fmla="*/ 825500 w 1615017"/>
              <a:gd name="connsiteY0" fmla="*/ 48683 h 2273030"/>
              <a:gd name="connsiteX1" fmla="*/ 254000 w 1615017"/>
              <a:gd name="connsiteY1" fmla="*/ 658283 h 2273030"/>
              <a:gd name="connsiteX2" fmla="*/ 38100 w 1615017"/>
              <a:gd name="connsiteY2" fmla="*/ 1178983 h 2273030"/>
              <a:gd name="connsiteX3" fmla="*/ 482600 w 1615017"/>
              <a:gd name="connsiteY3" fmla="*/ 2207683 h 2273030"/>
              <a:gd name="connsiteX4" fmla="*/ 801654 w 1615017"/>
              <a:gd name="connsiteY4" fmla="*/ 1571065 h 2273030"/>
              <a:gd name="connsiteX5" fmla="*/ 1411258 w 1615017"/>
              <a:gd name="connsiteY5" fmla="*/ 1772679 h 2273030"/>
              <a:gd name="connsiteX6" fmla="*/ 1600200 w 1615017"/>
              <a:gd name="connsiteY6" fmla="*/ 1293283 h 2273030"/>
              <a:gd name="connsiteX7" fmla="*/ 1485900 w 1615017"/>
              <a:gd name="connsiteY7" fmla="*/ 366183 h 2273030"/>
              <a:gd name="connsiteX8" fmla="*/ 825500 w 1615017"/>
              <a:gd name="connsiteY8" fmla="*/ 48683 h 2273030"/>
              <a:gd name="connsiteX0" fmla="*/ 825500 w 1615017"/>
              <a:gd name="connsiteY0" fmla="*/ 48683 h 1915816"/>
              <a:gd name="connsiteX1" fmla="*/ 254000 w 1615017"/>
              <a:gd name="connsiteY1" fmla="*/ 658283 h 1915816"/>
              <a:gd name="connsiteX2" fmla="*/ 38100 w 1615017"/>
              <a:gd name="connsiteY2" fmla="*/ 1178983 h 1915816"/>
              <a:gd name="connsiteX3" fmla="*/ 482600 w 1615017"/>
              <a:gd name="connsiteY3" fmla="*/ 1850469 h 1915816"/>
              <a:gd name="connsiteX4" fmla="*/ 801654 w 1615017"/>
              <a:gd name="connsiteY4" fmla="*/ 1571065 h 1915816"/>
              <a:gd name="connsiteX5" fmla="*/ 1411258 w 1615017"/>
              <a:gd name="connsiteY5" fmla="*/ 1772679 h 1915816"/>
              <a:gd name="connsiteX6" fmla="*/ 1600200 w 1615017"/>
              <a:gd name="connsiteY6" fmla="*/ 1293283 h 1915816"/>
              <a:gd name="connsiteX7" fmla="*/ 1485900 w 1615017"/>
              <a:gd name="connsiteY7" fmla="*/ 366183 h 1915816"/>
              <a:gd name="connsiteX8" fmla="*/ 825500 w 1615017"/>
              <a:gd name="connsiteY8" fmla="*/ 48683 h 1915816"/>
              <a:gd name="connsiteX0" fmla="*/ 825500 w 1615017"/>
              <a:gd name="connsiteY0" fmla="*/ 48683 h 1818976"/>
              <a:gd name="connsiteX1" fmla="*/ 254000 w 1615017"/>
              <a:gd name="connsiteY1" fmla="*/ 658283 h 1818976"/>
              <a:gd name="connsiteX2" fmla="*/ 38100 w 1615017"/>
              <a:gd name="connsiteY2" fmla="*/ 1178983 h 1818976"/>
              <a:gd name="connsiteX3" fmla="*/ 482600 w 1615017"/>
              <a:gd name="connsiteY3" fmla="*/ 1636131 h 1818976"/>
              <a:gd name="connsiteX4" fmla="*/ 801654 w 1615017"/>
              <a:gd name="connsiteY4" fmla="*/ 1571065 h 1818976"/>
              <a:gd name="connsiteX5" fmla="*/ 1411258 w 1615017"/>
              <a:gd name="connsiteY5" fmla="*/ 1772679 h 1818976"/>
              <a:gd name="connsiteX6" fmla="*/ 1600200 w 1615017"/>
              <a:gd name="connsiteY6" fmla="*/ 1293283 h 1818976"/>
              <a:gd name="connsiteX7" fmla="*/ 1485900 w 1615017"/>
              <a:gd name="connsiteY7" fmla="*/ 366183 h 1818976"/>
              <a:gd name="connsiteX8" fmla="*/ 825500 w 1615017"/>
              <a:gd name="connsiteY8" fmla="*/ 48683 h 1818976"/>
              <a:gd name="connsiteX0" fmla="*/ 682656 w 1472173"/>
              <a:gd name="connsiteY0" fmla="*/ 48683 h 1818976"/>
              <a:gd name="connsiteX1" fmla="*/ 111156 w 1472173"/>
              <a:gd name="connsiteY1" fmla="*/ 658283 h 1818976"/>
              <a:gd name="connsiteX2" fmla="*/ 38100 w 1472173"/>
              <a:gd name="connsiteY2" fmla="*/ 1178983 h 1818976"/>
              <a:gd name="connsiteX3" fmla="*/ 339756 w 1472173"/>
              <a:gd name="connsiteY3" fmla="*/ 1636131 h 1818976"/>
              <a:gd name="connsiteX4" fmla="*/ 658810 w 1472173"/>
              <a:gd name="connsiteY4" fmla="*/ 1571065 h 1818976"/>
              <a:gd name="connsiteX5" fmla="*/ 1268414 w 1472173"/>
              <a:gd name="connsiteY5" fmla="*/ 1772679 h 1818976"/>
              <a:gd name="connsiteX6" fmla="*/ 1457356 w 1472173"/>
              <a:gd name="connsiteY6" fmla="*/ 1293283 h 1818976"/>
              <a:gd name="connsiteX7" fmla="*/ 1343056 w 1472173"/>
              <a:gd name="connsiteY7" fmla="*/ 366183 h 1818976"/>
              <a:gd name="connsiteX8" fmla="*/ 682656 w 1472173"/>
              <a:gd name="connsiteY8" fmla="*/ 48683 h 181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2173" h="1818976">
                <a:moveTo>
                  <a:pt x="682656" y="48683"/>
                </a:moveTo>
                <a:cubicBezTo>
                  <a:pt x="477339" y="97366"/>
                  <a:pt x="218582" y="469900"/>
                  <a:pt x="111156" y="658283"/>
                </a:cubicBezTo>
                <a:cubicBezTo>
                  <a:pt x="3730" y="846666"/>
                  <a:pt x="0" y="1016008"/>
                  <a:pt x="38100" y="1178983"/>
                </a:cubicBezTo>
                <a:cubicBezTo>
                  <a:pt x="76200" y="1341958"/>
                  <a:pt x="236304" y="1570784"/>
                  <a:pt x="339756" y="1636131"/>
                </a:cubicBezTo>
                <a:cubicBezTo>
                  <a:pt x="443208" y="1701478"/>
                  <a:pt x="504034" y="1548307"/>
                  <a:pt x="658810" y="1571065"/>
                </a:cubicBezTo>
                <a:cubicBezTo>
                  <a:pt x="813586" y="1593823"/>
                  <a:pt x="1135323" y="1818976"/>
                  <a:pt x="1268414" y="1772679"/>
                </a:cubicBezTo>
                <a:cubicBezTo>
                  <a:pt x="1401505" y="1726382"/>
                  <a:pt x="1444916" y="1527699"/>
                  <a:pt x="1457356" y="1293283"/>
                </a:cubicBezTo>
                <a:cubicBezTo>
                  <a:pt x="1469796" y="1058867"/>
                  <a:pt x="1472173" y="573616"/>
                  <a:pt x="1343056" y="366183"/>
                </a:cubicBezTo>
                <a:cubicBezTo>
                  <a:pt x="1213939" y="158750"/>
                  <a:pt x="887973" y="0"/>
                  <a:pt x="682656" y="4868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8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7702566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8269306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8583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590163-6BCD-44DC-87CD-722996653960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6" grpId="0" animBg="1"/>
      <p:bldP spid="45121" grpId="0"/>
      <p:bldP spid="47" grpId="0" animBg="1"/>
      <p:bldP spid="50" grpId="0" animBg="1"/>
      <p:bldP spid="51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524428" y="3044826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595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251255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4332342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674992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3324280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259317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3827517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4691117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611617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2892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2957567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3683055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3540179" y="2549526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4095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4103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4641838" y="1785926"/>
            <a:ext cx="176400" cy="3996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4560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3756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2676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4692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3827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2749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3324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4187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3756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4621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3540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grpSp>
        <p:nvGrpSpPr>
          <p:cNvPr id="2" name="组合 86"/>
          <p:cNvGrpSpPr/>
          <p:nvPr/>
        </p:nvGrpSpPr>
        <p:grpSpPr>
          <a:xfrm>
            <a:off x="6691380" y="1285861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6927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6381752" y="3857628"/>
            <a:ext cx="3357586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U={0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2}</a:t>
            </a:r>
            <a:endParaRPr lang="en-US" altLang="zh-CN" sz="2200" b="1" dirty="0">
              <a:solidFill>
                <a:srgbClr val="CC00CC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7264409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6680205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6986595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7335847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3673444" y="1215724"/>
            <a:ext cx="1146798" cy="1739882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  <a:gd name="connsiteX0" fmla="*/ 825500 w 1615017"/>
              <a:gd name="connsiteY0" fmla="*/ 48683 h 2572284"/>
              <a:gd name="connsiteX1" fmla="*/ 254000 w 1615017"/>
              <a:gd name="connsiteY1" fmla="*/ 658283 h 2572284"/>
              <a:gd name="connsiteX2" fmla="*/ 38100 w 1615017"/>
              <a:gd name="connsiteY2" fmla="*/ 1178983 h 2572284"/>
              <a:gd name="connsiteX3" fmla="*/ 482600 w 1615017"/>
              <a:gd name="connsiteY3" fmla="*/ 2207683 h 2572284"/>
              <a:gd name="connsiteX4" fmla="*/ 1016000 w 1615017"/>
              <a:gd name="connsiteY4" fmla="*/ 2499783 h 2572284"/>
              <a:gd name="connsiteX5" fmla="*/ 1411258 w 1615017"/>
              <a:gd name="connsiteY5" fmla="*/ 1772679 h 2572284"/>
              <a:gd name="connsiteX6" fmla="*/ 1600200 w 1615017"/>
              <a:gd name="connsiteY6" fmla="*/ 1293283 h 2572284"/>
              <a:gd name="connsiteX7" fmla="*/ 1485900 w 1615017"/>
              <a:gd name="connsiteY7" fmla="*/ 366183 h 2572284"/>
              <a:gd name="connsiteX8" fmla="*/ 825500 w 1615017"/>
              <a:gd name="connsiteY8" fmla="*/ 48683 h 2572284"/>
              <a:gd name="connsiteX0" fmla="*/ 825500 w 1615017"/>
              <a:gd name="connsiteY0" fmla="*/ 48683 h 2273030"/>
              <a:gd name="connsiteX1" fmla="*/ 254000 w 1615017"/>
              <a:gd name="connsiteY1" fmla="*/ 658283 h 2273030"/>
              <a:gd name="connsiteX2" fmla="*/ 38100 w 1615017"/>
              <a:gd name="connsiteY2" fmla="*/ 1178983 h 2273030"/>
              <a:gd name="connsiteX3" fmla="*/ 482600 w 1615017"/>
              <a:gd name="connsiteY3" fmla="*/ 2207683 h 2273030"/>
              <a:gd name="connsiteX4" fmla="*/ 801654 w 1615017"/>
              <a:gd name="connsiteY4" fmla="*/ 1571065 h 2273030"/>
              <a:gd name="connsiteX5" fmla="*/ 1411258 w 1615017"/>
              <a:gd name="connsiteY5" fmla="*/ 1772679 h 2273030"/>
              <a:gd name="connsiteX6" fmla="*/ 1600200 w 1615017"/>
              <a:gd name="connsiteY6" fmla="*/ 1293283 h 2273030"/>
              <a:gd name="connsiteX7" fmla="*/ 1485900 w 1615017"/>
              <a:gd name="connsiteY7" fmla="*/ 366183 h 2273030"/>
              <a:gd name="connsiteX8" fmla="*/ 825500 w 1615017"/>
              <a:gd name="connsiteY8" fmla="*/ 48683 h 2273030"/>
              <a:gd name="connsiteX0" fmla="*/ 825500 w 1615017"/>
              <a:gd name="connsiteY0" fmla="*/ 48683 h 1915816"/>
              <a:gd name="connsiteX1" fmla="*/ 254000 w 1615017"/>
              <a:gd name="connsiteY1" fmla="*/ 658283 h 1915816"/>
              <a:gd name="connsiteX2" fmla="*/ 38100 w 1615017"/>
              <a:gd name="connsiteY2" fmla="*/ 1178983 h 1915816"/>
              <a:gd name="connsiteX3" fmla="*/ 482600 w 1615017"/>
              <a:gd name="connsiteY3" fmla="*/ 1850469 h 1915816"/>
              <a:gd name="connsiteX4" fmla="*/ 801654 w 1615017"/>
              <a:gd name="connsiteY4" fmla="*/ 1571065 h 1915816"/>
              <a:gd name="connsiteX5" fmla="*/ 1411258 w 1615017"/>
              <a:gd name="connsiteY5" fmla="*/ 1772679 h 1915816"/>
              <a:gd name="connsiteX6" fmla="*/ 1600200 w 1615017"/>
              <a:gd name="connsiteY6" fmla="*/ 1293283 h 1915816"/>
              <a:gd name="connsiteX7" fmla="*/ 1485900 w 1615017"/>
              <a:gd name="connsiteY7" fmla="*/ 366183 h 1915816"/>
              <a:gd name="connsiteX8" fmla="*/ 825500 w 1615017"/>
              <a:gd name="connsiteY8" fmla="*/ 48683 h 1915816"/>
              <a:gd name="connsiteX0" fmla="*/ 825500 w 1615017"/>
              <a:gd name="connsiteY0" fmla="*/ 48683 h 1818976"/>
              <a:gd name="connsiteX1" fmla="*/ 254000 w 1615017"/>
              <a:gd name="connsiteY1" fmla="*/ 658283 h 1818976"/>
              <a:gd name="connsiteX2" fmla="*/ 38100 w 1615017"/>
              <a:gd name="connsiteY2" fmla="*/ 1178983 h 1818976"/>
              <a:gd name="connsiteX3" fmla="*/ 482600 w 1615017"/>
              <a:gd name="connsiteY3" fmla="*/ 1636131 h 1818976"/>
              <a:gd name="connsiteX4" fmla="*/ 801654 w 1615017"/>
              <a:gd name="connsiteY4" fmla="*/ 1571065 h 1818976"/>
              <a:gd name="connsiteX5" fmla="*/ 1411258 w 1615017"/>
              <a:gd name="connsiteY5" fmla="*/ 1772679 h 1818976"/>
              <a:gd name="connsiteX6" fmla="*/ 1600200 w 1615017"/>
              <a:gd name="connsiteY6" fmla="*/ 1293283 h 1818976"/>
              <a:gd name="connsiteX7" fmla="*/ 1485900 w 1615017"/>
              <a:gd name="connsiteY7" fmla="*/ 366183 h 1818976"/>
              <a:gd name="connsiteX8" fmla="*/ 825500 w 1615017"/>
              <a:gd name="connsiteY8" fmla="*/ 48683 h 1818976"/>
              <a:gd name="connsiteX0" fmla="*/ 682656 w 1472173"/>
              <a:gd name="connsiteY0" fmla="*/ 48683 h 1818976"/>
              <a:gd name="connsiteX1" fmla="*/ 111156 w 1472173"/>
              <a:gd name="connsiteY1" fmla="*/ 658283 h 1818976"/>
              <a:gd name="connsiteX2" fmla="*/ 38100 w 1472173"/>
              <a:gd name="connsiteY2" fmla="*/ 1178983 h 1818976"/>
              <a:gd name="connsiteX3" fmla="*/ 339756 w 1472173"/>
              <a:gd name="connsiteY3" fmla="*/ 1636131 h 1818976"/>
              <a:gd name="connsiteX4" fmla="*/ 658810 w 1472173"/>
              <a:gd name="connsiteY4" fmla="*/ 1571065 h 1818976"/>
              <a:gd name="connsiteX5" fmla="*/ 1268414 w 1472173"/>
              <a:gd name="connsiteY5" fmla="*/ 1772679 h 1818976"/>
              <a:gd name="connsiteX6" fmla="*/ 1457356 w 1472173"/>
              <a:gd name="connsiteY6" fmla="*/ 1293283 h 1818976"/>
              <a:gd name="connsiteX7" fmla="*/ 1343056 w 1472173"/>
              <a:gd name="connsiteY7" fmla="*/ 366183 h 1818976"/>
              <a:gd name="connsiteX8" fmla="*/ 682656 w 1472173"/>
              <a:gd name="connsiteY8" fmla="*/ 48683 h 1818976"/>
              <a:gd name="connsiteX0" fmla="*/ 682656 w 1388823"/>
              <a:gd name="connsiteY0" fmla="*/ 48683 h 1890418"/>
              <a:gd name="connsiteX1" fmla="*/ 111156 w 1388823"/>
              <a:gd name="connsiteY1" fmla="*/ 658283 h 1890418"/>
              <a:gd name="connsiteX2" fmla="*/ 38100 w 1388823"/>
              <a:gd name="connsiteY2" fmla="*/ 1178983 h 1890418"/>
              <a:gd name="connsiteX3" fmla="*/ 339756 w 1388823"/>
              <a:gd name="connsiteY3" fmla="*/ 1636131 h 1890418"/>
              <a:gd name="connsiteX4" fmla="*/ 658810 w 1388823"/>
              <a:gd name="connsiteY4" fmla="*/ 1571065 h 1890418"/>
              <a:gd name="connsiteX5" fmla="*/ 1268414 w 1388823"/>
              <a:gd name="connsiteY5" fmla="*/ 1772679 h 1890418"/>
              <a:gd name="connsiteX6" fmla="*/ 957258 w 1388823"/>
              <a:gd name="connsiteY6" fmla="*/ 864631 h 1890418"/>
              <a:gd name="connsiteX7" fmla="*/ 1343056 w 1388823"/>
              <a:gd name="connsiteY7" fmla="*/ 366183 h 1890418"/>
              <a:gd name="connsiteX8" fmla="*/ 682656 w 1388823"/>
              <a:gd name="connsiteY8" fmla="*/ 48683 h 1890418"/>
              <a:gd name="connsiteX0" fmla="*/ 682656 w 1388823"/>
              <a:gd name="connsiteY0" fmla="*/ 48683 h 1701478"/>
              <a:gd name="connsiteX1" fmla="*/ 111156 w 1388823"/>
              <a:gd name="connsiteY1" fmla="*/ 658283 h 1701478"/>
              <a:gd name="connsiteX2" fmla="*/ 38100 w 1388823"/>
              <a:gd name="connsiteY2" fmla="*/ 1178983 h 1701478"/>
              <a:gd name="connsiteX3" fmla="*/ 339756 w 1388823"/>
              <a:gd name="connsiteY3" fmla="*/ 1636131 h 1701478"/>
              <a:gd name="connsiteX4" fmla="*/ 658810 w 1388823"/>
              <a:gd name="connsiteY4" fmla="*/ 1571065 h 1701478"/>
              <a:gd name="connsiteX5" fmla="*/ 625440 w 1388823"/>
              <a:gd name="connsiteY5" fmla="*/ 1272589 h 1701478"/>
              <a:gd name="connsiteX6" fmla="*/ 957258 w 1388823"/>
              <a:gd name="connsiteY6" fmla="*/ 864631 h 1701478"/>
              <a:gd name="connsiteX7" fmla="*/ 1343056 w 1388823"/>
              <a:gd name="connsiteY7" fmla="*/ 366183 h 1701478"/>
              <a:gd name="connsiteX8" fmla="*/ 682656 w 1388823"/>
              <a:gd name="connsiteY8" fmla="*/ 48683 h 1701478"/>
              <a:gd name="connsiteX0" fmla="*/ 682656 w 1174477"/>
              <a:gd name="connsiteY0" fmla="*/ 48683 h 1701478"/>
              <a:gd name="connsiteX1" fmla="*/ 111156 w 1174477"/>
              <a:gd name="connsiteY1" fmla="*/ 658283 h 1701478"/>
              <a:gd name="connsiteX2" fmla="*/ 38100 w 1174477"/>
              <a:gd name="connsiteY2" fmla="*/ 1178983 h 1701478"/>
              <a:gd name="connsiteX3" fmla="*/ 339756 w 1174477"/>
              <a:gd name="connsiteY3" fmla="*/ 1636131 h 1701478"/>
              <a:gd name="connsiteX4" fmla="*/ 658810 w 1174477"/>
              <a:gd name="connsiteY4" fmla="*/ 1571065 h 1701478"/>
              <a:gd name="connsiteX5" fmla="*/ 625440 w 1174477"/>
              <a:gd name="connsiteY5" fmla="*/ 1272589 h 1701478"/>
              <a:gd name="connsiteX6" fmla="*/ 957258 w 1174477"/>
              <a:gd name="connsiteY6" fmla="*/ 864631 h 1701478"/>
              <a:gd name="connsiteX7" fmla="*/ 1128710 w 1174477"/>
              <a:gd name="connsiteY7" fmla="*/ 366183 h 1701478"/>
              <a:gd name="connsiteX8" fmla="*/ 682656 w 1174477"/>
              <a:gd name="connsiteY8" fmla="*/ 48683 h 1701478"/>
              <a:gd name="connsiteX0" fmla="*/ 682656 w 1174477"/>
              <a:gd name="connsiteY0" fmla="*/ 48683 h 1701478"/>
              <a:gd name="connsiteX1" fmla="*/ 111156 w 1174477"/>
              <a:gd name="connsiteY1" fmla="*/ 658283 h 1701478"/>
              <a:gd name="connsiteX2" fmla="*/ 38100 w 1174477"/>
              <a:gd name="connsiteY2" fmla="*/ 1178983 h 1701478"/>
              <a:gd name="connsiteX3" fmla="*/ 339756 w 1174477"/>
              <a:gd name="connsiteY3" fmla="*/ 1636131 h 1701478"/>
              <a:gd name="connsiteX4" fmla="*/ 444464 w 1174477"/>
              <a:gd name="connsiteY4" fmla="*/ 1571065 h 1701478"/>
              <a:gd name="connsiteX5" fmla="*/ 625440 w 1174477"/>
              <a:gd name="connsiteY5" fmla="*/ 1272589 h 1701478"/>
              <a:gd name="connsiteX6" fmla="*/ 957258 w 1174477"/>
              <a:gd name="connsiteY6" fmla="*/ 864631 h 1701478"/>
              <a:gd name="connsiteX7" fmla="*/ 1128710 w 1174477"/>
              <a:gd name="connsiteY7" fmla="*/ 366183 h 1701478"/>
              <a:gd name="connsiteX8" fmla="*/ 682656 w 1174477"/>
              <a:gd name="connsiteY8" fmla="*/ 48683 h 1701478"/>
              <a:gd name="connsiteX0" fmla="*/ 682656 w 1146798"/>
              <a:gd name="connsiteY0" fmla="*/ 87087 h 1739882"/>
              <a:gd name="connsiteX1" fmla="*/ 111156 w 1146798"/>
              <a:gd name="connsiteY1" fmla="*/ 696687 h 1739882"/>
              <a:gd name="connsiteX2" fmla="*/ 38100 w 1146798"/>
              <a:gd name="connsiteY2" fmla="*/ 1217387 h 1739882"/>
              <a:gd name="connsiteX3" fmla="*/ 339756 w 1146798"/>
              <a:gd name="connsiteY3" fmla="*/ 1674535 h 1739882"/>
              <a:gd name="connsiteX4" fmla="*/ 444464 w 1146798"/>
              <a:gd name="connsiteY4" fmla="*/ 1609469 h 1739882"/>
              <a:gd name="connsiteX5" fmla="*/ 625440 w 1146798"/>
              <a:gd name="connsiteY5" fmla="*/ 1310993 h 1739882"/>
              <a:gd name="connsiteX6" fmla="*/ 957258 w 1146798"/>
              <a:gd name="connsiteY6" fmla="*/ 903035 h 1739882"/>
              <a:gd name="connsiteX7" fmla="*/ 1128710 w 1146798"/>
              <a:gd name="connsiteY7" fmla="*/ 404587 h 1739882"/>
              <a:gd name="connsiteX8" fmla="*/ 1065784 w 1146798"/>
              <a:gd name="connsiteY8" fmla="*/ 174164 h 1739882"/>
              <a:gd name="connsiteX9" fmla="*/ 682656 w 1146798"/>
              <a:gd name="connsiteY9" fmla="*/ 87087 h 173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6798" h="1739882">
                <a:moveTo>
                  <a:pt x="682656" y="87087"/>
                </a:moveTo>
                <a:cubicBezTo>
                  <a:pt x="513064" y="135770"/>
                  <a:pt x="218582" y="508304"/>
                  <a:pt x="111156" y="696687"/>
                </a:cubicBezTo>
                <a:cubicBezTo>
                  <a:pt x="3730" y="885070"/>
                  <a:pt x="0" y="1054412"/>
                  <a:pt x="38100" y="1217387"/>
                </a:cubicBezTo>
                <a:cubicBezTo>
                  <a:pt x="76200" y="1380362"/>
                  <a:pt x="272029" y="1609188"/>
                  <a:pt x="339756" y="1674535"/>
                </a:cubicBezTo>
                <a:cubicBezTo>
                  <a:pt x="407483" y="1739882"/>
                  <a:pt x="396850" y="1670059"/>
                  <a:pt x="444464" y="1609469"/>
                </a:cubicBezTo>
                <a:cubicBezTo>
                  <a:pt x="492078" y="1548879"/>
                  <a:pt x="539974" y="1428732"/>
                  <a:pt x="625440" y="1310993"/>
                </a:cubicBezTo>
                <a:cubicBezTo>
                  <a:pt x="710906" y="1193254"/>
                  <a:pt x="873380" y="1054103"/>
                  <a:pt x="957258" y="903035"/>
                </a:cubicBezTo>
                <a:cubicBezTo>
                  <a:pt x="1041136" y="751967"/>
                  <a:pt x="1110622" y="526066"/>
                  <a:pt x="1128710" y="404587"/>
                </a:cubicBezTo>
                <a:cubicBezTo>
                  <a:pt x="1146798" y="283109"/>
                  <a:pt x="1140126" y="227081"/>
                  <a:pt x="1065784" y="174164"/>
                </a:cubicBezTo>
                <a:cubicBezTo>
                  <a:pt x="991442" y="121247"/>
                  <a:pt x="817953" y="0"/>
                  <a:pt x="682656" y="8708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7702566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8269306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8583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8705869" y="207167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55" name="任意多边形 54"/>
          <p:cNvSpPr/>
          <p:nvPr/>
        </p:nvSpPr>
        <p:spPr bwMode="auto">
          <a:xfrm>
            <a:off x="2444751" y="1292228"/>
            <a:ext cx="2836333" cy="2565400"/>
          </a:xfrm>
          <a:custGeom>
            <a:avLst/>
            <a:gdLst>
              <a:gd name="connsiteX0" fmla="*/ 704850 w 2836333"/>
              <a:gd name="connsiteY0" fmla="*/ 124883 h 2565400"/>
              <a:gd name="connsiteX1" fmla="*/ 184150 w 2836333"/>
              <a:gd name="connsiteY1" fmla="*/ 759883 h 2565400"/>
              <a:gd name="connsiteX2" fmla="*/ 120650 w 2836333"/>
              <a:gd name="connsiteY2" fmla="*/ 1534583 h 2565400"/>
              <a:gd name="connsiteX3" fmla="*/ 908050 w 2836333"/>
              <a:gd name="connsiteY3" fmla="*/ 2360083 h 2565400"/>
              <a:gd name="connsiteX4" fmla="*/ 2101850 w 2836333"/>
              <a:gd name="connsiteY4" fmla="*/ 2398183 h 2565400"/>
              <a:gd name="connsiteX5" fmla="*/ 2749550 w 2836333"/>
              <a:gd name="connsiteY5" fmla="*/ 1356783 h 2565400"/>
              <a:gd name="connsiteX6" fmla="*/ 2622550 w 2836333"/>
              <a:gd name="connsiteY6" fmla="*/ 886883 h 2565400"/>
              <a:gd name="connsiteX7" fmla="*/ 2216150 w 2836333"/>
              <a:gd name="connsiteY7" fmla="*/ 950383 h 2565400"/>
              <a:gd name="connsiteX8" fmla="*/ 2165350 w 2836333"/>
              <a:gd name="connsiteY8" fmla="*/ 1432983 h 2565400"/>
              <a:gd name="connsiteX9" fmla="*/ 1746250 w 2836333"/>
              <a:gd name="connsiteY9" fmla="*/ 1788583 h 2565400"/>
              <a:gd name="connsiteX10" fmla="*/ 908050 w 2836333"/>
              <a:gd name="connsiteY10" fmla="*/ 1559983 h 2565400"/>
              <a:gd name="connsiteX11" fmla="*/ 781050 w 2836333"/>
              <a:gd name="connsiteY11" fmla="*/ 1166283 h 2565400"/>
              <a:gd name="connsiteX12" fmla="*/ 1022350 w 2836333"/>
              <a:gd name="connsiteY12" fmla="*/ 772583 h 2565400"/>
              <a:gd name="connsiteX13" fmla="*/ 1339850 w 2836333"/>
              <a:gd name="connsiteY13" fmla="*/ 315383 h 2565400"/>
              <a:gd name="connsiteX14" fmla="*/ 1238250 w 2836333"/>
              <a:gd name="connsiteY14" fmla="*/ 35983 h 2565400"/>
              <a:gd name="connsiteX15" fmla="*/ 704850 w 2836333"/>
              <a:gd name="connsiteY15" fmla="*/ 124883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6333" h="2565400">
                <a:moveTo>
                  <a:pt x="704850" y="124883"/>
                </a:moveTo>
                <a:cubicBezTo>
                  <a:pt x="529167" y="245533"/>
                  <a:pt x="281517" y="524933"/>
                  <a:pt x="184150" y="759883"/>
                </a:cubicBezTo>
                <a:cubicBezTo>
                  <a:pt x="86783" y="994833"/>
                  <a:pt x="0" y="1267883"/>
                  <a:pt x="120650" y="1534583"/>
                </a:cubicBezTo>
                <a:cubicBezTo>
                  <a:pt x="241300" y="1801283"/>
                  <a:pt x="577850" y="2216150"/>
                  <a:pt x="908050" y="2360083"/>
                </a:cubicBezTo>
                <a:cubicBezTo>
                  <a:pt x="1238250" y="2504016"/>
                  <a:pt x="1794933" y="2565400"/>
                  <a:pt x="2101850" y="2398183"/>
                </a:cubicBezTo>
                <a:cubicBezTo>
                  <a:pt x="2408767" y="2230966"/>
                  <a:pt x="2662767" y="1608666"/>
                  <a:pt x="2749550" y="1356783"/>
                </a:cubicBezTo>
                <a:cubicBezTo>
                  <a:pt x="2836333" y="1104900"/>
                  <a:pt x="2711450" y="954616"/>
                  <a:pt x="2622550" y="886883"/>
                </a:cubicBezTo>
                <a:cubicBezTo>
                  <a:pt x="2533650" y="819150"/>
                  <a:pt x="2292350" y="859366"/>
                  <a:pt x="2216150" y="950383"/>
                </a:cubicBezTo>
                <a:cubicBezTo>
                  <a:pt x="2139950" y="1041400"/>
                  <a:pt x="2243667" y="1293283"/>
                  <a:pt x="2165350" y="1432983"/>
                </a:cubicBezTo>
                <a:cubicBezTo>
                  <a:pt x="2087033" y="1572683"/>
                  <a:pt x="1955800" y="1767416"/>
                  <a:pt x="1746250" y="1788583"/>
                </a:cubicBezTo>
                <a:cubicBezTo>
                  <a:pt x="1536700" y="1809750"/>
                  <a:pt x="1068917" y="1663700"/>
                  <a:pt x="908050" y="1559983"/>
                </a:cubicBezTo>
                <a:cubicBezTo>
                  <a:pt x="747183" y="1456266"/>
                  <a:pt x="762000" y="1297516"/>
                  <a:pt x="781050" y="1166283"/>
                </a:cubicBezTo>
                <a:cubicBezTo>
                  <a:pt x="800100" y="1035050"/>
                  <a:pt x="929217" y="914400"/>
                  <a:pt x="1022350" y="772583"/>
                </a:cubicBezTo>
                <a:cubicBezTo>
                  <a:pt x="1115483" y="630766"/>
                  <a:pt x="1303867" y="438150"/>
                  <a:pt x="1339850" y="315383"/>
                </a:cubicBezTo>
                <a:cubicBezTo>
                  <a:pt x="1375833" y="192616"/>
                  <a:pt x="1344083" y="71966"/>
                  <a:pt x="1238250" y="35983"/>
                </a:cubicBezTo>
                <a:cubicBezTo>
                  <a:pt x="1132417" y="0"/>
                  <a:pt x="880533" y="4233"/>
                  <a:pt x="704850" y="12488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47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8616968" y="1701788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590163-6BCD-44DC-87CD-722996653960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5" grpId="0" animBg="1"/>
      <p:bldP spid="45121" grpId="0"/>
      <p:bldP spid="50" grpId="0" animBg="1"/>
      <p:bldP spid="54" grpId="0" animBg="1"/>
      <p:bldP spid="55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595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251255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4332342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674992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3324280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259317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3827517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4691117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611617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2892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2957567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3683055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3540179" y="2549526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4095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4103741" y="1773238"/>
            <a:ext cx="287338" cy="4318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4641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4560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3756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2676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4692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3865616" y="1706563"/>
            <a:ext cx="411096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2749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3324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4187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3756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4621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3540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grpSp>
        <p:nvGrpSpPr>
          <p:cNvPr id="2" name="组合 86"/>
          <p:cNvGrpSpPr/>
          <p:nvPr/>
        </p:nvGrpSpPr>
        <p:grpSpPr>
          <a:xfrm>
            <a:off x="6691380" y="1285861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6927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6381752" y="3857628"/>
            <a:ext cx="4071934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U={0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1}</a:t>
            </a:r>
            <a:endParaRPr lang="en-US" altLang="zh-CN" sz="2200" b="1" dirty="0">
              <a:solidFill>
                <a:srgbClr val="CC00CC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7264409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6680205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6986595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7335847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7702566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8269306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8583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8705869" y="207167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8616968" y="1701788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8" name="Oval 32"/>
          <p:cNvSpPr>
            <a:spLocks noChangeArrowheads="1"/>
          </p:cNvSpPr>
          <p:nvPr/>
        </p:nvSpPr>
        <p:spPr bwMode="auto">
          <a:xfrm>
            <a:off x="8343917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59" name="椭圆 58"/>
          <p:cNvSpPr/>
          <p:nvPr/>
        </p:nvSpPr>
        <p:spPr bwMode="auto">
          <a:xfrm>
            <a:off x="3524232" y="2000240"/>
            <a:ext cx="1000132" cy="85725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 flipH="1">
            <a:off x="8108964" y="1668450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3" name="组合 63"/>
          <p:cNvGrpSpPr/>
          <p:nvPr/>
        </p:nvGrpSpPr>
        <p:grpSpPr>
          <a:xfrm>
            <a:off x="9239272" y="1500175"/>
            <a:ext cx="857256" cy="1617687"/>
            <a:chOff x="7715272" y="1500174"/>
            <a:chExt cx="857256" cy="1617687"/>
          </a:xfrm>
        </p:grpSpPr>
        <p:sp>
          <p:nvSpPr>
            <p:cNvPr id="62" name="Text Box 99"/>
            <p:cNvSpPr txBox="1">
              <a:spLocks noChangeArrowheads="1"/>
            </p:cNvSpPr>
            <p:nvPr/>
          </p:nvSpPr>
          <p:spPr bwMode="auto">
            <a:xfrm>
              <a:off x="8124835" y="1500174"/>
              <a:ext cx="447693" cy="16176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lnSpc>
                  <a:spcPts val="14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</a:t>
              </a:r>
              <a:endParaRPr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fontAlgn="base">
                <a:lnSpc>
                  <a:spcPts val="14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小</a:t>
              </a:r>
              <a:endParaRPr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fontAlgn="base">
                <a:lnSpc>
                  <a:spcPts val="14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生</a:t>
              </a:r>
              <a:endParaRPr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fontAlgn="base">
                <a:lnSpc>
                  <a:spcPts val="14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成</a:t>
              </a:r>
              <a:endParaRPr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fontAlgn="base">
                <a:lnSpc>
                  <a:spcPts val="14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</a:t>
              </a:r>
            </a:p>
          </p:txBody>
        </p:sp>
        <p:sp>
          <p:nvSpPr>
            <p:cNvPr id="63" name="左箭头 62"/>
            <p:cNvSpPr/>
            <p:nvPr/>
          </p:nvSpPr>
          <p:spPr bwMode="auto">
            <a:xfrm>
              <a:off x="7715272" y="2214554"/>
              <a:ext cx="428628" cy="214314"/>
            </a:xfrm>
            <a:prstGeom prst="left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590163-6BCD-44DC-87CD-722996653960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64" name="Text Box 65"/>
          <p:cNvSpPr txBox="1">
            <a:spLocks noChangeArrowheads="1"/>
          </p:cNvSpPr>
          <p:nvPr/>
        </p:nvSpPr>
        <p:spPr bwMode="auto">
          <a:xfrm>
            <a:off x="6381752" y="3876264"/>
            <a:ext cx="4071934" cy="33855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U={0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r>
              <a:rPr lang="zh-CN" altLang="en-US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>
                <a:solidFill>
                  <a:srgbClr val="CC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6}</a:t>
            </a:r>
            <a:endParaRPr lang="en-US" altLang="zh-CN" sz="2200" b="1" dirty="0">
              <a:solidFill>
                <a:srgbClr val="CC00CC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5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4" grpId="0" animBg="1"/>
      <p:bldP spid="59" grpId="0" animBg="1"/>
      <p:bldP spid="61" grpId="0" animBg="1"/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47AA212E-5153-441A-BCDF-325D5348B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436" y="1043740"/>
            <a:ext cx="9038864" cy="168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设置一个辅助数组，对当前</a:t>
            </a:r>
            <a:r>
              <a:rPr lang="en-US" altLang="zh-CN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V</a:t>
            </a: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－</a:t>
            </a:r>
            <a:r>
              <a:rPr lang="en-US" altLang="zh-CN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U</a:t>
            </a: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集中的每个顶点，记录和</a:t>
            </a:r>
            <a:r>
              <a:rPr lang="en-US" altLang="zh-CN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U</a:t>
            </a: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中顶点相连接的代价最小的边；</a:t>
            </a:r>
            <a:endParaRPr lang="en-US" altLang="zh-CN" sz="2400" dirty="0">
              <a:solidFill>
                <a:srgbClr val="3333FF"/>
              </a:solidFill>
              <a:latin typeface="Consolas" pitchFamily="49" charset="0"/>
              <a:ea typeface="楷体" pitchFamily="49" charset="-122"/>
            </a:endParaRP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每当</a:t>
            </a:r>
            <a:r>
              <a:rPr lang="en-US" altLang="zh-CN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U</a:t>
            </a: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中加入一个新节点，这个数组元素就有可能要调整。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C0A7A8D1-8D30-4FAA-B863-BD837C47D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436" y="3287088"/>
            <a:ext cx="7665816" cy="298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dirty="0">
                <a:solidFill>
                  <a:srgbClr val="000082"/>
                </a:solidFill>
                <a:ea typeface="楷体_GB2312" pitchFamily="49" charset="-122"/>
              </a:rPr>
              <a:t>struct {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dirty="0">
                <a:solidFill>
                  <a:srgbClr val="000082"/>
                </a:solidFill>
                <a:ea typeface="楷体_GB2312" pitchFamily="49" charset="-122"/>
              </a:rPr>
              <a:t>     </a:t>
            </a:r>
            <a:r>
              <a:rPr lang="en-US" altLang="zh-CN" sz="3600" dirty="0" err="1">
                <a:solidFill>
                  <a:srgbClr val="000082"/>
                </a:solidFill>
                <a:ea typeface="楷体_GB2312" pitchFamily="49" charset="-122"/>
              </a:rPr>
              <a:t>VertexType</a:t>
            </a:r>
            <a:r>
              <a:rPr lang="en-US" altLang="zh-CN" sz="3600" dirty="0">
                <a:solidFill>
                  <a:srgbClr val="000082"/>
                </a:solidFill>
                <a:ea typeface="楷体_GB2312" pitchFamily="49" charset="-122"/>
              </a:rPr>
              <a:t>  </a:t>
            </a:r>
            <a:r>
              <a:rPr lang="en-US" altLang="zh-CN" sz="3600" dirty="0" err="1">
                <a:solidFill>
                  <a:srgbClr val="000082"/>
                </a:solidFill>
                <a:ea typeface="楷体_GB2312" pitchFamily="49" charset="-122"/>
              </a:rPr>
              <a:t>adjvex</a:t>
            </a:r>
            <a:r>
              <a:rPr lang="en-US" altLang="zh-CN" sz="3600" dirty="0">
                <a:solidFill>
                  <a:srgbClr val="000082"/>
                </a:solidFill>
                <a:ea typeface="楷体_GB2312" pitchFamily="49" charset="-122"/>
              </a:rPr>
              <a:t>;    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// 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U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集中的顶点序号</a:t>
            </a:r>
            <a:endParaRPr lang="zh-CN" altLang="en-US" sz="4000" dirty="0">
              <a:solidFill>
                <a:srgbClr val="000082"/>
              </a:solidFill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 dirty="0">
                <a:solidFill>
                  <a:srgbClr val="000082"/>
                </a:solidFill>
                <a:ea typeface="楷体_GB2312" pitchFamily="49" charset="-122"/>
              </a:rPr>
              <a:t>     </a:t>
            </a:r>
            <a:r>
              <a:rPr lang="en-US" altLang="zh-CN" sz="3600" dirty="0" err="1">
                <a:solidFill>
                  <a:srgbClr val="000082"/>
                </a:solidFill>
                <a:ea typeface="楷体_GB2312" pitchFamily="49" charset="-122"/>
              </a:rPr>
              <a:t>VRType</a:t>
            </a:r>
            <a:r>
              <a:rPr lang="en-US" altLang="zh-CN" sz="3600" dirty="0">
                <a:solidFill>
                  <a:srgbClr val="000082"/>
                </a:solidFill>
                <a:ea typeface="楷体_GB2312" pitchFamily="49" charset="-122"/>
              </a:rPr>
              <a:t>     </a:t>
            </a:r>
            <a:r>
              <a:rPr lang="en-US" altLang="zh-CN" sz="3600" dirty="0" err="1">
                <a:solidFill>
                  <a:srgbClr val="000082"/>
                </a:solidFill>
                <a:ea typeface="楷体_GB2312" pitchFamily="49" charset="-122"/>
              </a:rPr>
              <a:t>lowcost</a:t>
            </a:r>
            <a:r>
              <a:rPr lang="en-US" altLang="zh-CN" sz="3600" dirty="0">
                <a:solidFill>
                  <a:srgbClr val="000082"/>
                </a:solidFill>
                <a:ea typeface="楷体_GB2312" pitchFamily="49" charset="-122"/>
              </a:rPr>
              <a:t>;     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边的权值</a:t>
            </a:r>
            <a:endParaRPr lang="zh-CN" altLang="en-US" sz="4000" dirty="0">
              <a:solidFill>
                <a:srgbClr val="000082"/>
              </a:solidFill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 dirty="0">
                <a:solidFill>
                  <a:srgbClr val="000082"/>
                </a:solidFill>
                <a:ea typeface="楷体_GB2312" pitchFamily="49" charset="-122"/>
              </a:rPr>
              <a:t>}</a:t>
            </a:r>
            <a:r>
              <a:rPr lang="en-US" altLang="zh-CN" sz="4000" dirty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en-US" altLang="zh-CN" sz="4000" dirty="0" err="1">
                <a:solidFill>
                  <a:srgbClr val="FF0000"/>
                </a:solidFill>
                <a:ea typeface="楷体_GB2312" pitchFamily="49" charset="-122"/>
              </a:rPr>
              <a:t>closedge</a:t>
            </a:r>
            <a:r>
              <a:rPr lang="en-US" altLang="zh-CN" sz="4000" dirty="0">
                <a:solidFill>
                  <a:srgbClr val="000082"/>
                </a:solidFill>
                <a:ea typeface="楷体_GB2312" pitchFamily="49" charset="-122"/>
              </a:rPr>
              <a:t>[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MAX_VERTEX_NUM</a:t>
            </a:r>
            <a:r>
              <a:rPr lang="en-US" altLang="zh-CN" sz="4000" dirty="0">
                <a:solidFill>
                  <a:srgbClr val="000082"/>
                </a:solidFill>
                <a:ea typeface="楷体_GB2312" pitchFamily="49" charset="-122"/>
              </a:rPr>
              <a:t>];</a:t>
            </a:r>
            <a:endParaRPr lang="en-US" altLang="zh-CN" sz="2800" b="1" dirty="0">
              <a:solidFill>
                <a:srgbClr val="333333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057345-1536-4E0E-AC1B-D8A341F40C11}"/>
              </a:ext>
            </a:extLst>
          </p:cNvPr>
          <p:cNvSpPr txBox="1"/>
          <p:nvPr/>
        </p:nvSpPr>
        <p:spPr>
          <a:xfrm>
            <a:off x="1598615" y="265198"/>
            <a:ext cx="208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算法设计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7">
            <a:extLst>
              <a:ext uri="{FF2B5EF4-FFF2-40B4-BE49-F238E27FC236}">
                <a16:creationId xmlns:a16="http://schemas.microsoft.com/office/drawing/2014/main" id="{F7A10B78-6CD9-41D3-B1FA-C131AD3AA05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746126"/>
            <a:ext cx="4349750" cy="2759075"/>
            <a:chOff x="192" y="470"/>
            <a:chExt cx="2740" cy="1738"/>
          </a:xfrm>
        </p:grpSpPr>
        <p:sp>
          <p:nvSpPr>
            <p:cNvPr id="70717" name="Oval 2">
              <a:extLst>
                <a:ext uri="{FF2B5EF4-FFF2-40B4-BE49-F238E27FC236}">
                  <a16:creationId xmlns:a16="http://schemas.microsoft.com/office/drawing/2014/main" id="{46959E5F-6E11-452A-813C-A05B2D58B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605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4C2B"/>
                  </a:solidFill>
                </a:rPr>
                <a:t>a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70718" name="Oval 3">
              <a:extLst>
                <a:ext uri="{FF2B5EF4-FFF2-40B4-BE49-F238E27FC236}">
                  <a16:creationId xmlns:a16="http://schemas.microsoft.com/office/drawing/2014/main" id="{BC060C8A-F4FB-45A7-8332-49C61BFDB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605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4C2B"/>
                  </a:solidFill>
                </a:rPr>
                <a:t>b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70719" name="Oval 4">
              <a:extLst>
                <a:ext uri="{FF2B5EF4-FFF2-40B4-BE49-F238E27FC236}">
                  <a16:creationId xmlns:a16="http://schemas.microsoft.com/office/drawing/2014/main" id="{D47042A2-F6E6-4B5F-A821-4D7388F0E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893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4C2B"/>
                  </a:solidFill>
                </a:rPr>
                <a:t>c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70720" name="Oval 5">
              <a:extLst>
                <a:ext uri="{FF2B5EF4-FFF2-40B4-BE49-F238E27FC236}">
                  <a16:creationId xmlns:a16="http://schemas.microsoft.com/office/drawing/2014/main" id="{3092A902-BFB5-4C24-A563-7C9896B48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" y="1421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4C2B"/>
                  </a:solidFill>
                </a:rPr>
                <a:t>d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70721" name="Oval 6">
              <a:extLst>
                <a:ext uri="{FF2B5EF4-FFF2-40B4-BE49-F238E27FC236}">
                  <a16:creationId xmlns:a16="http://schemas.microsoft.com/office/drawing/2014/main" id="{2F75C26C-3802-4F7C-BF9D-E8BF6876F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1229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4C2B"/>
                  </a:solidFill>
                </a:rPr>
                <a:t>e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70722" name="Oval 7">
              <a:extLst>
                <a:ext uri="{FF2B5EF4-FFF2-40B4-BE49-F238E27FC236}">
                  <a16:creationId xmlns:a16="http://schemas.microsoft.com/office/drawing/2014/main" id="{5E3A524B-D8B5-4066-8E78-0CD1F3E6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" y="1565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 b="1" dirty="0">
                  <a:solidFill>
                    <a:srgbClr val="004C2B"/>
                  </a:solidFill>
                </a:rPr>
                <a:t>g</a:t>
              </a:r>
              <a:endParaRPr lang="en-US" altLang="zh-CN" sz="1800" dirty="0">
                <a:solidFill>
                  <a:srgbClr val="333333"/>
                </a:solidFill>
              </a:endParaRPr>
            </a:p>
          </p:txBody>
        </p:sp>
        <p:sp>
          <p:nvSpPr>
            <p:cNvPr id="70723" name="Oval 8">
              <a:extLst>
                <a:ext uri="{FF2B5EF4-FFF2-40B4-BE49-F238E27FC236}">
                  <a16:creationId xmlns:a16="http://schemas.microsoft.com/office/drawing/2014/main" id="{8FDD1DE4-FFC3-4978-B03A-82365EF88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949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 b="1" dirty="0">
                  <a:solidFill>
                    <a:srgbClr val="004C2B"/>
                  </a:solidFill>
                </a:rPr>
                <a:t>f</a:t>
              </a:r>
              <a:endParaRPr lang="en-US" altLang="zh-CN" sz="1800" dirty="0">
                <a:solidFill>
                  <a:srgbClr val="333333"/>
                </a:solidFill>
              </a:endParaRPr>
            </a:p>
          </p:txBody>
        </p:sp>
        <p:sp>
          <p:nvSpPr>
            <p:cNvPr id="70724" name="Line 9">
              <a:extLst>
                <a:ext uri="{FF2B5EF4-FFF2-40B4-BE49-F238E27FC236}">
                  <a16:creationId xmlns:a16="http://schemas.microsoft.com/office/drawing/2014/main" id="{D8C41228-BE10-48EA-8D0B-147493A10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" y="749"/>
              <a:ext cx="1152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5" name="Line 10">
              <a:extLst>
                <a:ext uri="{FF2B5EF4-FFF2-40B4-BE49-F238E27FC236}">
                  <a16:creationId xmlns:a16="http://schemas.microsoft.com/office/drawing/2014/main" id="{1328CAC4-5BE8-4FF8-85EB-83AEDCFD9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" y="845"/>
              <a:ext cx="816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6" name="Line 11">
              <a:extLst>
                <a:ext uri="{FF2B5EF4-FFF2-40B4-BE49-F238E27FC236}">
                  <a16:creationId xmlns:a16="http://schemas.microsoft.com/office/drawing/2014/main" id="{6A99030A-1541-4A21-8D99-C3135D10F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8" y="845"/>
              <a:ext cx="288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7" name="Line 12">
              <a:extLst>
                <a:ext uri="{FF2B5EF4-FFF2-40B4-BE49-F238E27FC236}">
                  <a16:creationId xmlns:a16="http://schemas.microsoft.com/office/drawing/2014/main" id="{E50710B7-5A42-490E-B8BA-6C7C1DB61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" y="893"/>
              <a:ext cx="96" cy="6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8" name="Line 13">
              <a:extLst>
                <a:ext uri="{FF2B5EF4-FFF2-40B4-BE49-F238E27FC236}">
                  <a16:creationId xmlns:a16="http://schemas.microsoft.com/office/drawing/2014/main" id="{A9DA9FD9-E1FE-41F3-9A3C-75FEBD4BD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0" y="1421"/>
              <a:ext cx="816" cy="24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9" name="Line 14">
              <a:extLst>
                <a:ext uri="{FF2B5EF4-FFF2-40B4-BE49-F238E27FC236}">
                  <a16:creationId xmlns:a16="http://schemas.microsoft.com/office/drawing/2014/main" id="{EF188709-DCCD-488F-82AA-88B98AF74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373"/>
              <a:ext cx="576" cy="14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0" name="Line 15">
              <a:extLst>
                <a:ext uri="{FF2B5EF4-FFF2-40B4-BE49-F238E27FC236}">
                  <a16:creationId xmlns:a16="http://schemas.microsoft.com/office/drawing/2014/main" id="{F9BB4493-C04D-4591-8152-C7BC389B6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749"/>
              <a:ext cx="528" cy="19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1" name="Line 16">
              <a:extLst>
                <a:ext uri="{FF2B5EF4-FFF2-40B4-BE49-F238E27FC236}">
                  <a16:creationId xmlns:a16="http://schemas.microsoft.com/office/drawing/2014/main" id="{42D21A9E-0A00-4FAE-B148-B86ADFCC5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0" y="1133"/>
              <a:ext cx="192" cy="28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2" name="Line 17">
              <a:extLst>
                <a:ext uri="{FF2B5EF4-FFF2-40B4-BE49-F238E27FC236}">
                  <a16:creationId xmlns:a16="http://schemas.microsoft.com/office/drawing/2014/main" id="{9DCC0C14-710D-4BAE-BCFF-2D1DD4035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845"/>
              <a:ext cx="300" cy="58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3" name="Line 18">
              <a:extLst>
                <a:ext uri="{FF2B5EF4-FFF2-40B4-BE49-F238E27FC236}">
                  <a16:creationId xmlns:a16="http://schemas.microsoft.com/office/drawing/2014/main" id="{3FE95A42-54D9-4100-8287-528072C56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" y="1757"/>
              <a:ext cx="768" cy="28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4" name="Line 19">
              <a:extLst>
                <a:ext uri="{FF2B5EF4-FFF2-40B4-BE49-F238E27FC236}">
                  <a16:creationId xmlns:a16="http://schemas.microsoft.com/office/drawing/2014/main" id="{10A9BA76-C500-4DF1-8248-775C400A08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6" y="1613"/>
              <a:ext cx="624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5" name="Text Box 20">
              <a:extLst>
                <a:ext uri="{FF2B5EF4-FFF2-40B4-BE49-F238E27FC236}">
                  <a16:creationId xmlns:a16="http://schemas.microsoft.com/office/drawing/2014/main" id="{9F1291B3-39B2-429C-8B27-205B1B135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" y="47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>
                  <a:solidFill>
                    <a:srgbClr val="004C2B"/>
                  </a:solidFill>
                </a:rPr>
                <a:t>19</a:t>
              </a:r>
              <a:endParaRPr lang="en-US" altLang="zh-CN" sz="2800">
                <a:solidFill>
                  <a:srgbClr val="333333"/>
                </a:solidFill>
              </a:endParaRPr>
            </a:p>
          </p:txBody>
        </p:sp>
        <p:sp>
          <p:nvSpPr>
            <p:cNvPr id="70736" name="Text Box 21">
              <a:extLst>
                <a:ext uri="{FF2B5EF4-FFF2-40B4-BE49-F238E27FC236}">
                  <a16:creationId xmlns:a16="http://schemas.microsoft.com/office/drawing/2014/main" id="{C72990DE-53C8-49CF-80A4-92D4C0CF7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" y="55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>
                  <a:solidFill>
                    <a:srgbClr val="004C2B"/>
                  </a:solidFill>
                </a:rPr>
                <a:t>5</a:t>
              </a:r>
              <a:endParaRPr lang="en-US" altLang="zh-CN" sz="2400">
                <a:solidFill>
                  <a:srgbClr val="004C2B"/>
                </a:solidFill>
              </a:endParaRPr>
            </a:p>
          </p:txBody>
        </p:sp>
        <p:sp>
          <p:nvSpPr>
            <p:cNvPr id="70737" name="Text Box 22">
              <a:extLst>
                <a:ext uri="{FF2B5EF4-FFF2-40B4-BE49-F238E27FC236}">
                  <a16:creationId xmlns:a16="http://schemas.microsoft.com/office/drawing/2014/main" id="{36120524-BD96-46CF-8DF6-A9C7E14D0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74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>
                  <a:solidFill>
                    <a:srgbClr val="004C2B"/>
                  </a:solidFill>
                </a:rPr>
                <a:t>14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70738" name="Text Box 23">
              <a:extLst>
                <a:ext uri="{FF2B5EF4-FFF2-40B4-BE49-F238E27FC236}">
                  <a16:creationId xmlns:a16="http://schemas.microsoft.com/office/drawing/2014/main" id="{5FECD0E1-BF00-4338-9033-97DC94505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03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>
                  <a:solidFill>
                    <a:srgbClr val="004C2B"/>
                  </a:solidFill>
                </a:rPr>
                <a:t>18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70739" name="Text Box 24">
              <a:extLst>
                <a:ext uri="{FF2B5EF4-FFF2-40B4-BE49-F238E27FC236}">
                  <a16:creationId xmlns:a16="http://schemas.microsoft.com/office/drawing/2014/main" id="{9C48C607-7C6F-43C9-9FD3-E551C7E2F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" y="166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>
                  <a:solidFill>
                    <a:srgbClr val="333333"/>
                  </a:solidFill>
                </a:rPr>
                <a:t>27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70740" name="Text Box 25">
              <a:extLst>
                <a:ext uri="{FF2B5EF4-FFF2-40B4-BE49-F238E27FC236}">
                  <a16:creationId xmlns:a16="http://schemas.microsoft.com/office/drawing/2014/main" id="{6FB89628-3553-4AEC-BED8-109D4FD85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" y="130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>
                  <a:solidFill>
                    <a:srgbClr val="004C2B"/>
                  </a:solidFill>
                </a:rPr>
                <a:t>16</a:t>
              </a:r>
              <a:endParaRPr lang="en-US" altLang="zh-CN" sz="2800">
                <a:solidFill>
                  <a:srgbClr val="333333"/>
                </a:solidFill>
              </a:endParaRPr>
            </a:p>
          </p:txBody>
        </p:sp>
        <p:sp>
          <p:nvSpPr>
            <p:cNvPr id="70741" name="Text Box 26">
              <a:extLst>
                <a:ext uri="{FF2B5EF4-FFF2-40B4-BE49-F238E27FC236}">
                  <a16:creationId xmlns:a16="http://schemas.microsoft.com/office/drawing/2014/main" id="{AB422379-3136-4368-BA02-48ED7DE00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" y="119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>
                  <a:solidFill>
                    <a:srgbClr val="004C2B"/>
                  </a:solidFill>
                </a:rPr>
                <a:t>8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70742" name="Text Box 27">
              <a:extLst>
                <a:ext uri="{FF2B5EF4-FFF2-40B4-BE49-F238E27FC236}">
                  <a16:creationId xmlns:a16="http://schemas.microsoft.com/office/drawing/2014/main" id="{30F272AB-2E3D-44EE-855A-4BA4F9B49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" y="157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>
                  <a:solidFill>
                    <a:srgbClr val="004C2B"/>
                  </a:solidFill>
                </a:rPr>
                <a:t>21</a:t>
              </a:r>
              <a:endParaRPr lang="en-US" altLang="zh-CN" sz="2800">
                <a:solidFill>
                  <a:srgbClr val="333333"/>
                </a:solidFill>
              </a:endParaRPr>
            </a:p>
          </p:txBody>
        </p:sp>
        <p:sp>
          <p:nvSpPr>
            <p:cNvPr id="70743" name="Text Box 28">
              <a:extLst>
                <a:ext uri="{FF2B5EF4-FFF2-40B4-BE49-F238E27FC236}">
                  <a16:creationId xmlns:a16="http://schemas.microsoft.com/office/drawing/2014/main" id="{37C0AE8D-E86B-48A5-8DF6-285683031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" y="118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>
                  <a:solidFill>
                    <a:srgbClr val="004C2B"/>
                  </a:solidFill>
                </a:rPr>
                <a:t>3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70744" name="Text Box 33">
              <a:extLst>
                <a:ext uri="{FF2B5EF4-FFF2-40B4-BE49-F238E27FC236}">
                  <a16:creationId xmlns:a16="http://schemas.microsoft.com/office/drawing/2014/main" id="{30D4A78A-5434-4B52-ACF1-88BD4842F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74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>
                  <a:solidFill>
                    <a:srgbClr val="004C2B"/>
                  </a:solidFill>
                </a:rPr>
                <a:t>12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70745" name="Text Box 43">
              <a:extLst>
                <a:ext uri="{FF2B5EF4-FFF2-40B4-BE49-F238E27FC236}">
                  <a16:creationId xmlns:a16="http://schemas.microsoft.com/office/drawing/2014/main" id="{75A1268F-2D44-4842-91AC-A8D292C54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4" y="94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 dirty="0">
                  <a:solidFill>
                    <a:srgbClr val="004C2B"/>
                  </a:solidFill>
                </a:rPr>
                <a:t>7</a:t>
              </a:r>
              <a:endParaRPr lang="en-US" altLang="zh-CN" dirty="0">
                <a:solidFill>
                  <a:srgbClr val="333333"/>
                </a:solidFill>
              </a:endParaRPr>
            </a:p>
          </p:txBody>
        </p:sp>
      </p:grpSp>
      <p:graphicFrame>
        <p:nvGraphicFramePr>
          <p:cNvPr id="110642" name="Object 50">
            <a:extLst>
              <a:ext uri="{FF2B5EF4-FFF2-40B4-BE49-F238E27FC236}">
                <a16:creationId xmlns:a16="http://schemas.microsoft.com/office/drawing/2014/main" id="{28D2489F-ADCE-4757-97ED-9C34FDA0D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1" y="4005264"/>
          <a:ext cx="8196263" cy="247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199120" imgH="2484120" progId="Word.Document.8">
                  <p:embed/>
                </p:oleObj>
              </mc:Choice>
              <mc:Fallback>
                <p:oleObj name="文档" r:id="rId2" imgW="8199120" imgH="2484120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4005264"/>
                        <a:ext cx="8196263" cy="2471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1" name="Oval 29">
            <a:extLst>
              <a:ext uri="{FF2B5EF4-FFF2-40B4-BE49-F238E27FC236}">
                <a16:creationId xmlns:a16="http://schemas.microsoft.com/office/drawing/2014/main" id="{20CF433E-F382-4F48-8217-2F4A4817B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90601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800000"/>
                </a:solidFill>
              </a:rPr>
              <a:t>a</a:t>
            </a:r>
            <a:endParaRPr lang="en-US" altLang="zh-CN" sz="1800" dirty="0">
              <a:solidFill>
                <a:srgbClr val="333333"/>
              </a:solidFill>
            </a:endParaRPr>
          </a:p>
        </p:txBody>
      </p:sp>
      <p:sp>
        <p:nvSpPr>
          <p:cNvPr id="110622" name="Line 30">
            <a:extLst>
              <a:ext uri="{FF2B5EF4-FFF2-40B4-BE49-F238E27FC236}">
                <a16:creationId xmlns:a16="http://schemas.microsoft.com/office/drawing/2014/main" id="{E22EDCC8-E9FF-4B02-8892-D439DDD02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209800"/>
            <a:ext cx="914400" cy="2286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623" name="Oval 31">
            <a:extLst>
              <a:ext uri="{FF2B5EF4-FFF2-40B4-BE49-F238E27FC236}">
                <a16:creationId xmlns:a16="http://schemas.microsoft.com/office/drawing/2014/main" id="{51D330DE-478A-42FF-BA53-5F5F06DF3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981201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800000"/>
                </a:solidFill>
              </a:rPr>
              <a:t>e</a:t>
            </a:r>
            <a:endParaRPr lang="en-US" altLang="zh-CN" sz="1800" dirty="0">
              <a:solidFill>
                <a:srgbClr val="333333"/>
              </a:solidFill>
            </a:endParaRPr>
          </a:p>
        </p:txBody>
      </p:sp>
      <p:sp>
        <p:nvSpPr>
          <p:cNvPr id="110624" name="Line 32">
            <a:extLst>
              <a:ext uri="{FF2B5EF4-FFF2-40B4-BE49-F238E27FC236}">
                <a16:creationId xmlns:a16="http://schemas.microsoft.com/office/drawing/2014/main" id="{BAED415A-80F4-4422-BD2E-93B490733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2225" y="1371600"/>
            <a:ext cx="1219200" cy="669926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626" name="Oval 34">
            <a:extLst>
              <a:ext uri="{FF2B5EF4-FFF2-40B4-BE49-F238E27FC236}">
                <a16:creationId xmlns:a16="http://schemas.microsoft.com/office/drawing/2014/main" id="{E6824816-0DBF-46CE-A27C-3BB2B1CF4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86001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800000"/>
                </a:solidFill>
              </a:rPr>
              <a:t>d</a:t>
            </a:r>
            <a:endParaRPr lang="en-US" altLang="zh-CN" sz="1800" dirty="0">
              <a:solidFill>
                <a:srgbClr val="333333"/>
              </a:solidFill>
            </a:endParaRPr>
          </a:p>
        </p:txBody>
      </p:sp>
      <p:sp>
        <p:nvSpPr>
          <p:cNvPr id="110627" name="Line 35">
            <a:extLst>
              <a:ext uri="{FF2B5EF4-FFF2-40B4-BE49-F238E27FC236}">
                <a16:creationId xmlns:a16="http://schemas.microsoft.com/office/drawing/2014/main" id="{E252D971-9160-4750-A700-17B48D346A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1828800"/>
            <a:ext cx="304800" cy="457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628" name="Oval 36">
            <a:extLst>
              <a:ext uri="{FF2B5EF4-FFF2-40B4-BE49-F238E27FC236}">
                <a16:creationId xmlns:a16="http://schemas.microsoft.com/office/drawing/2014/main" id="{F617DCD6-9AF4-42D9-B224-C9B4FC113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417638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800000"/>
                </a:solidFill>
              </a:rPr>
              <a:t>c</a:t>
            </a:r>
            <a:endParaRPr lang="en-US" altLang="zh-CN" sz="1800" dirty="0">
              <a:solidFill>
                <a:srgbClr val="333333"/>
              </a:solidFill>
            </a:endParaRPr>
          </a:p>
        </p:txBody>
      </p:sp>
      <p:sp>
        <p:nvSpPr>
          <p:cNvPr id="110629" name="Line 37">
            <a:extLst>
              <a:ext uri="{FF2B5EF4-FFF2-40B4-BE49-F238E27FC236}">
                <a16:creationId xmlns:a16="http://schemas.microsoft.com/office/drawing/2014/main" id="{0A71DB78-07B5-4DD8-9E68-D267F09C0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1209675"/>
            <a:ext cx="838200" cy="3048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630" name="Oval 38">
            <a:extLst>
              <a:ext uri="{FF2B5EF4-FFF2-40B4-BE49-F238E27FC236}">
                <a16:creationId xmlns:a16="http://schemas.microsoft.com/office/drawing/2014/main" id="{9EE133F2-F8E3-4A12-AE69-360A26AE5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990601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800000"/>
                </a:solidFill>
              </a:rPr>
              <a:t>b</a:t>
            </a:r>
            <a:endParaRPr lang="en-US" altLang="zh-CN" sz="1600" dirty="0">
              <a:solidFill>
                <a:srgbClr val="333333"/>
              </a:solidFill>
            </a:endParaRPr>
          </a:p>
        </p:txBody>
      </p:sp>
      <p:sp>
        <p:nvSpPr>
          <p:cNvPr id="110643" name="Text Box 51">
            <a:extLst>
              <a:ext uri="{FF2B5EF4-FFF2-40B4-BE49-F238E27FC236}">
                <a16:creationId xmlns:a16="http://schemas.microsoft.com/office/drawing/2014/main" id="{701D7331-8568-4A75-A96F-E9EE6E3D0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4876800"/>
            <a:ext cx="85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000082"/>
                </a:solidFill>
              </a:rPr>
              <a:t>a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44" name="Text Box 52">
            <a:extLst>
              <a:ext uri="{FF2B5EF4-FFF2-40B4-BE49-F238E27FC236}">
                <a16:creationId xmlns:a16="http://schemas.microsoft.com/office/drawing/2014/main" id="{055569DD-97D7-4D2C-B962-66C1162BD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4876800"/>
            <a:ext cx="85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000082"/>
                </a:solidFill>
              </a:rPr>
              <a:t>a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45" name="Text Box 53">
            <a:extLst>
              <a:ext uri="{FF2B5EF4-FFF2-40B4-BE49-F238E27FC236}">
                <a16:creationId xmlns:a16="http://schemas.microsoft.com/office/drawing/2014/main" id="{D8220720-D778-453C-88BB-3DC99EF29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1" y="4845050"/>
            <a:ext cx="85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000082"/>
                </a:solidFill>
              </a:rPr>
              <a:t>a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46" name="Text Box 54">
            <a:extLst>
              <a:ext uri="{FF2B5EF4-FFF2-40B4-BE49-F238E27FC236}">
                <a16:creationId xmlns:a16="http://schemas.microsoft.com/office/drawing/2014/main" id="{E2E3D595-8C38-4DE5-9805-AB8DD1A8D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5530850"/>
            <a:ext cx="85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000082"/>
                </a:solidFill>
              </a:rPr>
              <a:t>19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47" name="Text Box 55">
            <a:extLst>
              <a:ext uri="{FF2B5EF4-FFF2-40B4-BE49-F238E27FC236}">
                <a16:creationId xmlns:a16="http://schemas.microsoft.com/office/drawing/2014/main" id="{F56DCF57-C81E-43DA-A42F-05CB6E46C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6" y="5562600"/>
            <a:ext cx="85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000082"/>
                </a:solidFill>
              </a:rPr>
              <a:t>14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48" name="Text Box 56">
            <a:extLst>
              <a:ext uri="{FF2B5EF4-FFF2-40B4-BE49-F238E27FC236}">
                <a16:creationId xmlns:a16="http://schemas.microsoft.com/office/drawing/2014/main" id="{1567688D-D3E6-450D-9C27-1B4DC58F0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0526" y="5530850"/>
            <a:ext cx="85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000082"/>
                </a:solidFill>
              </a:rPr>
              <a:t>18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49" name="Text Box 57">
            <a:extLst>
              <a:ext uri="{FF2B5EF4-FFF2-40B4-BE49-F238E27FC236}">
                <a16:creationId xmlns:a16="http://schemas.microsoft.com/office/drawing/2014/main" id="{77538695-E954-4263-B676-0E5CD9E4E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5607050"/>
            <a:ext cx="854075" cy="641350"/>
          </a:xfrm>
          <a:prstGeom prst="rect">
            <a:avLst/>
          </a:prstGeom>
          <a:solidFill>
            <a:srgbClr val="FA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14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50" name="Text Box 58">
            <a:extLst>
              <a:ext uri="{FF2B5EF4-FFF2-40B4-BE49-F238E27FC236}">
                <a16:creationId xmlns:a16="http://schemas.microsoft.com/office/drawing/2014/main" id="{8B4A4CF6-7A71-4ACD-9F79-8B662BB31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52401"/>
            <a:ext cx="8018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b="1" dirty="0">
                <a:solidFill>
                  <a:srgbClr val="000082"/>
                </a:solidFill>
              </a:rPr>
              <a:t>例</a:t>
            </a:r>
            <a:r>
              <a:rPr lang="en-US" altLang="zh-CN" sz="3600" b="1" dirty="0">
                <a:solidFill>
                  <a:srgbClr val="000082"/>
                </a:solidFill>
              </a:rPr>
              <a:t>: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110651" name="Text Box 59">
            <a:extLst>
              <a:ext uri="{FF2B5EF4-FFF2-40B4-BE49-F238E27FC236}">
                <a16:creationId xmlns:a16="http://schemas.microsoft.com/office/drawing/2014/main" id="{75652D19-12AC-4013-B417-0C525671B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4876800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000082"/>
                </a:solidFill>
              </a:rPr>
              <a:t>e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52" name="Text Box 60">
            <a:extLst>
              <a:ext uri="{FF2B5EF4-FFF2-40B4-BE49-F238E27FC236}">
                <a16:creationId xmlns:a16="http://schemas.microsoft.com/office/drawing/2014/main" id="{F2BEB2CA-A924-4B18-A1EE-E56B3AFB4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5594350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000082"/>
                </a:solidFill>
              </a:rPr>
              <a:t>12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53" name="Text Box 61">
            <a:extLst>
              <a:ext uri="{FF2B5EF4-FFF2-40B4-BE49-F238E27FC236}">
                <a16:creationId xmlns:a16="http://schemas.microsoft.com/office/drawing/2014/main" id="{D40A7406-EE9C-41C8-A513-D25A4B8C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6" y="4876800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000082"/>
                </a:solidFill>
              </a:rPr>
              <a:t>e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54" name="Text Box 62">
            <a:extLst>
              <a:ext uri="{FF2B5EF4-FFF2-40B4-BE49-F238E27FC236}">
                <a16:creationId xmlns:a16="http://schemas.microsoft.com/office/drawing/2014/main" id="{77EBA275-9D2C-44E1-9964-3D25DE25C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0526" y="4876800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000082"/>
                </a:solidFill>
              </a:rPr>
              <a:t>e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55" name="Text Box 63">
            <a:extLst>
              <a:ext uri="{FF2B5EF4-FFF2-40B4-BE49-F238E27FC236}">
                <a16:creationId xmlns:a16="http://schemas.microsoft.com/office/drawing/2014/main" id="{1DCE39CE-B854-4DF6-A17B-896A31B7D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6" y="5594350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333333"/>
                </a:solidFill>
              </a:rPr>
              <a:t>8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56" name="Text Box 64">
            <a:extLst>
              <a:ext uri="{FF2B5EF4-FFF2-40B4-BE49-F238E27FC236}">
                <a16:creationId xmlns:a16="http://schemas.microsoft.com/office/drawing/2014/main" id="{2AB6616A-663E-4B98-9D9D-D626AE97D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1" y="5594350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000082"/>
                </a:solidFill>
              </a:rPr>
              <a:t>16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57" name="Text Box 65">
            <a:extLst>
              <a:ext uri="{FF2B5EF4-FFF2-40B4-BE49-F238E27FC236}">
                <a16:creationId xmlns:a16="http://schemas.microsoft.com/office/drawing/2014/main" id="{B321EAA5-FB72-4890-9F9F-83946A89F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1" y="5594350"/>
            <a:ext cx="854075" cy="641350"/>
          </a:xfrm>
          <a:prstGeom prst="rect">
            <a:avLst/>
          </a:prstGeom>
          <a:solidFill>
            <a:srgbClr val="FA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8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58" name="Text Box 66">
            <a:extLst>
              <a:ext uri="{FF2B5EF4-FFF2-40B4-BE49-F238E27FC236}">
                <a16:creationId xmlns:a16="http://schemas.microsoft.com/office/drawing/2014/main" id="{41471066-4AC7-4C43-9F90-E5CBEA78E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4876800"/>
            <a:ext cx="854075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004C2B"/>
                </a:solidFill>
              </a:rPr>
              <a:t>d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59" name="Text Box 67">
            <a:extLst>
              <a:ext uri="{FF2B5EF4-FFF2-40B4-BE49-F238E27FC236}">
                <a16:creationId xmlns:a16="http://schemas.microsoft.com/office/drawing/2014/main" id="{D01E39E2-E009-4FB8-93A1-EDDEB88DC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5594350"/>
            <a:ext cx="854075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004C2B"/>
                </a:solidFill>
              </a:rPr>
              <a:t>3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60" name="Text Box 68">
            <a:extLst>
              <a:ext uri="{FF2B5EF4-FFF2-40B4-BE49-F238E27FC236}">
                <a16:creationId xmlns:a16="http://schemas.microsoft.com/office/drawing/2014/main" id="{2C746DF4-3550-41A6-953E-F546B2F3C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4876800"/>
            <a:ext cx="854075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004C2B"/>
                </a:solidFill>
              </a:rPr>
              <a:t>d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61" name="Text Box 69">
            <a:extLst>
              <a:ext uri="{FF2B5EF4-FFF2-40B4-BE49-F238E27FC236}">
                <a16:creationId xmlns:a16="http://schemas.microsoft.com/office/drawing/2014/main" id="{A1FA2945-7935-4DD1-9817-0808E76A4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4876800"/>
            <a:ext cx="854075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004C2B"/>
                </a:solidFill>
              </a:rPr>
              <a:t>d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62" name="Text Box 70">
            <a:extLst>
              <a:ext uri="{FF2B5EF4-FFF2-40B4-BE49-F238E27FC236}">
                <a16:creationId xmlns:a16="http://schemas.microsoft.com/office/drawing/2014/main" id="{C500E18D-3B36-4C84-B079-A5CF34FE5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5594350"/>
            <a:ext cx="854075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333333"/>
                </a:solidFill>
              </a:rPr>
              <a:t>7</a:t>
            </a:r>
          </a:p>
        </p:txBody>
      </p:sp>
      <p:sp>
        <p:nvSpPr>
          <p:cNvPr id="110663" name="Text Box 71">
            <a:extLst>
              <a:ext uri="{FF2B5EF4-FFF2-40B4-BE49-F238E27FC236}">
                <a16:creationId xmlns:a16="http://schemas.microsoft.com/office/drawing/2014/main" id="{07D32633-36AA-4CC3-BA98-4D187586B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5594350"/>
            <a:ext cx="854075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004C2B"/>
                </a:solidFill>
              </a:rPr>
              <a:t>21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64" name="Text Box 72">
            <a:extLst>
              <a:ext uri="{FF2B5EF4-FFF2-40B4-BE49-F238E27FC236}">
                <a16:creationId xmlns:a16="http://schemas.microsoft.com/office/drawing/2014/main" id="{B10D8AFF-FE7A-4F16-8C65-3FAA1EEBC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5594350"/>
            <a:ext cx="854075" cy="641350"/>
          </a:xfrm>
          <a:prstGeom prst="rect">
            <a:avLst/>
          </a:prstGeom>
          <a:solidFill>
            <a:srgbClr val="FA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3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65" name="Text Box 73">
            <a:extLst>
              <a:ext uri="{FF2B5EF4-FFF2-40B4-BE49-F238E27FC236}">
                <a16:creationId xmlns:a16="http://schemas.microsoft.com/office/drawing/2014/main" id="{BA30EC69-7A51-478B-9C38-B16D69747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4876800"/>
            <a:ext cx="854075" cy="65405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800000"/>
                </a:solidFill>
              </a:rPr>
              <a:t>c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66" name="Text Box 74">
            <a:extLst>
              <a:ext uri="{FF2B5EF4-FFF2-40B4-BE49-F238E27FC236}">
                <a16:creationId xmlns:a16="http://schemas.microsoft.com/office/drawing/2014/main" id="{9970E431-854A-4576-AEB9-2F390F0B5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5594350"/>
            <a:ext cx="854075" cy="65405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800000"/>
                </a:solidFill>
              </a:rPr>
              <a:t>5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110667" name="Text Box 75">
            <a:extLst>
              <a:ext uri="{FF2B5EF4-FFF2-40B4-BE49-F238E27FC236}">
                <a16:creationId xmlns:a16="http://schemas.microsoft.com/office/drawing/2014/main" id="{5431FF60-523C-4368-85E0-57F9C84B3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5594350"/>
            <a:ext cx="854075" cy="641350"/>
          </a:xfrm>
          <a:prstGeom prst="rect">
            <a:avLst/>
          </a:prstGeom>
          <a:solidFill>
            <a:srgbClr val="FA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5</a:t>
            </a:r>
            <a:endParaRPr lang="en-US" altLang="zh-CN" sz="3600" b="1">
              <a:solidFill>
                <a:srgbClr val="333333"/>
              </a:solidFill>
            </a:endParaRPr>
          </a:p>
        </p:txBody>
      </p:sp>
      <p:sp>
        <p:nvSpPr>
          <p:cNvPr id="70695" name="Rectangle 3">
            <a:extLst>
              <a:ext uri="{FF2B5EF4-FFF2-40B4-BE49-F238E27FC236}">
                <a16:creationId xmlns:a16="http://schemas.microsoft.com/office/drawing/2014/main" id="{08763864-55EF-4EAC-9CBA-5423ADC05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70696" name="Rectangle 5">
            <a:extLst>
              <a:ext uri="{FF2B5EF4-FFF2-40B4-BE49-F238E27FC236}">
                <a16:creationId xmlns:a16="http://schemas.microsoft.com/office/drawing/2014/main" id="{4D57DB7C-BAA8-445D-8514-BBA4D9187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F86A46-4095-4855-830B-B6321B139F3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2845" y="931837"/>
            <a:ext cx="2891002" cy="2555926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1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1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11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11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1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11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1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1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11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11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1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1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500"/>
                                        <p:tgtEl>
                                          <p:spTgt spid="11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500"/>
                                        <p:tgtEl>
                                          <p:spTgt spid="1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2" dur="500"/>
                                        <p:tgtEl>
                                          <p:spTgt spid="1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6" dur="500"/>
                                        <p:tgtEl>
                                          <p:spTgt spid="1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0" dur="500"/>
                                        <p:tgtEl>
                                          <p:spTgt spid="1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5" dur="500"/>
                                        <p:tgtEl>
                                          <p:spTgt spid="1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9" dur="500"/>
                                        <p:tgtEl>
                                          <p:spTgt spid="11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1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3" dur="500"/>
                                        <p:tgtEl>
                                          <p:spTgt spid="1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1" grpId="0" animBg="1" autoUpdateAnimBg="0"/>
      <p:bldP spid="110623" grpId="0" animBg="1" autoUpdateAnimBg="0"/>
      <p:bldP spid="110626" grpId="0" animBg="1" autoUpdateAnimBg="0"/>
      <p:bldP spid="110628" grpId="0" animBg="1" autoUpdateAnimBg="0"/>
      <p:bldP spid="110630" grpId="0" animBg="1" autoUpdateAnimBg="0"/>
      <p:bldP spid="110643" grpId="0" autoUpdateAnimBg="0"/>
      <p:bldP spid="110644" grpId="0" autoUpdateAnimBg="0"/>
      <p:bldP spid="110645" grpId="0" autoUpdateAnimBg="0"/>
      <p:bldP spid="110646" grpId="0" autoUpdateAnimBg="0"/>
      <p:bldP spid="110647" grpId="0" autoUpdateAnimBg="0"/>
      <p:bldP spid="110648" grpId="0" autoUpdateAnimBg="0"/>
      <p:bldP spid="110649" grpId="0" animBg="1" autoUpdateAnimBg="0"/>
      <p:bldP spid="110650" grpId="0" autoUpdateAnimBg="0"/>
      <p:bldP spid="110651" grpId="0" animBg="1" autoUpdateAnimBg="0"/>
      <p:bldP spid="110652" grpId="0" animBg="1" autoUpdateAnimBg="0"/>
      <p:bldP spid="110653" grpId="0" animBg="1" autoUpdateAnimBg="0"/>
      <p:bldP spid="110654" grpId="0" animBg="1" autoUpdateAnimBg="0"/>
      <p:bldP spid="110655" grpId="0" animBg="1" autoUpdateAnimBg="0"/>
      <p:bldP spid="110656" grpId="0" animBg="1" autoUpdateAnimBg="0"/>
      <p:bldP spid="110657" grpId="0" animBg="1" autoUpdateAnimBg="0"/>
      <p:bldP spid="110658" grpId="0" animBg="1" autoUpdateAnimBg="0"/>
      <p:bldP spid="110659" grpId="0" animBg="1" autoUpdateAnimBg="0"/>
      <p:bldP spid="110660" grpId="0" animBg="1" autoUpdateAnimBg="0"/>
      <p:bldP spid="110661" grpId="0" animBg="1" autoUpdateAnimBg="0"/>
      <p:bldP spid="110662" grpId="0" animBg="1" autoUpdateAnimBg="0"/>
      <p:bldP spid="110663" grpId="0" animBg="1" autoUpdateAnimBg="0"/>
      <p:bldP spid="110664" grpId="0" animBg="1" autoUpdateAnimBg="0"/>
      <p:bldP spid="110665" grpId="0" animBg="1" autoUpdateAnimBg="0"/>
      <p:bldP spid="110666" grpId="0" animBg="1" autoUpdateAnimBg="0"/>
      <p:bldP spid="11066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BDA0D130-9245-400F-9B10-47284A69F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73026"/>
            <a:ext cx="8308108" cy="649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void </a:t>
            </a:r>
            <a:r>
              <a:rPr lang="en-US" altLang="zh-CN" sz="2800" dirty="0" err="1">
                <a:solidFill>
                  <a:srgbClr val="000082"/>
                </a:solidFill>
                <a:ea typeface="楷体_GB2312" pitchFamily="49" charset="-122"/>
              </a:rPr>
              <a:t>MiniSpanTree_</a:t>
            </a:r>
            <a:r>
              <a:rPr lang="en-US" altLang="zh-CN" dirty="0" err="1">
                <a:solidFill>
                  <a:srgbClr val="000082"/>
                </a:solidFill>
                <a:ea typeface="楷体_GB2312" pitchFamily="49" charset="-122"/>
              </a:rPr>
              <a:t>P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MGraph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 G, </a:t>
            </a:r>
            <a:r>
              <a:rPr lang="en-US" altLang="zh-CN" dirty="0" err="1">
                <a:solidFill>
                  <a:srgbClr val="000082"/>
                </a:solidFill>
                <a:ea typeface="楷体_GB2312" pitchFamily="49" charset="-122"/>
              </a:rPr>
              <a:t>VertexType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 u) {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000082"/>
                </a:solidFill>
                <a:ea typeface="楷体_GB2312" pitchFamily="49" charset="-122"/>
              </a:rPr>
              <a:t>//</a:t>
            </a:r>
            <a:r>
              <a:rPr lang="zh-CN" altLang="zh-CN" sz="2000" dirty="0">
                <a:solidFill>
                  <a:srgbClr val="000082"/>
                </a:solidFill>
                <a:ea typeface="楷体_GB2312" pitchFamily="49" charset="-122"/>
              </a:rPr>
              <a:t>用普里姆算法</a:t>
            </a:r>
            <a:r>
              <a:rPr lang="zh-CN" altLang="zh-CN" sz="2000" dirty="0">
                <a:solidFill>
                  <a:srgbClr val="FF0000"/>
                </a:solidFill>
                <a:ea typeface="楷体_GB2312" pitchFamily="49" charset="-122"/>
              </a:rPr>
              <a:t>从顶点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lang="zh-CN" altLang="zh-CN" sz="2000" dirty="0">
                <a:solidFill>
                  <a:srgbClr val="FF0000"/>
                </a:solidFill>
                <a:ea typeface="楷体_GB2312" pitchFamily="49" charset="-122"/>
              </a:rPr>
              <a:t>出发</a:t>
            </a:r>
            <a:r>
              <a:rPr lang="zh-CN" altLang="zh-CN" sz="2000" dirty="0">
                <a:solidFill>
                  <a:srgbClr val="000082"/>
                </a:solidFill>
                <a:ea typeface="楷体_GB2312" pitchFamily="49" charset="-122"/>
              </a:rPr>
              <a:t>构造网</a:t>
            </a:r>
            <a:r>
              <a:rPr lang="en-US" altLang="zh-CN" sz="2000" dirty="0">
                <a:solidFill>
                  <a:srgbClr val="000082"/>
                </a:solidFill>
                <a:ea typeface="楷体_GB2312" pitchFamily="49" charset="-122"/>
              </a:rPr>
              <a:t>G</a:t>
            </a:r>
            <a:r>
              <a:rPr lang="zh-CN" altLang="zh-CN" sz="2000" dirty="0">
                <a:solidFill>
                  <a:srgbClr val="000082"/>
                </a:solidFill>
                <a:ea typeface="楷体_GB2312" pitchFamily="49" charset="-122"/>
              </a:rPr>
              <a:t>的最小生成树</a:t>
            </a:r>
            <a:endParaRPr lang="zh-CN" altLang="en-US" sz="2000" dirty="0">
              <a:solidFill>
                <a:srgbClr val="000082"/>
              </a:solidFill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000" dirty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000082"/>
                </a:solidFill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0082"/>
                </a:solidFill>
                <a:ea typeface="楷体_GB2312" pitchFamily="49" charset="-122"/>
              </a:rPr>
              <a:t>网用邻接矩阵存储 </a:t>
            </a:r>
            <a:endParaRPr lang="en-US" altLang="zh-CN" sz="2000" dirty="0">
              <a:solidFill>
                <a:srgbClr val="000082"/>
              </a:solidFill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  k = </a:t>
            </a:r>
            <a:r>
              <a:rPr lang="en-US" altLang="zh-CN" dirty="0" err="1">
                <a:solidFill>
                  <a:srgbClr val="000082"/>
                </a:solidFill>
                <a:ea typeface="楷体_GB2312" pitchFamily="49" charset="-122"/>
              </a:rPr>
              <a:t>LocateVex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 ( G, u );          </a:t>
            </a:r>
            <a:r>
              <a:rPr lang="en-US" altLang="zh-CN" sz="2000" dirty="0">
                <a:solidFill>
                  <a:srgbClr val="000082"/>
                </a:solidFill>
                <a:ea typeface="楷体_GB2312" pitchFamily="49" charset="-122"/>
              </a:rPr>
              <a:t>//u</a:t>
            </a:r>
            <a:r>
              <a:rPr lang="zh-CN" altLang="en-US" sz="2000" dirty="0">
                <a:solidFill>
                  <a:srgbClr val="000082"/>
                </a:solidFill>
                <a:ea typeface="楷体_GB2312" pitchFamily="49" charset="-122"/>
              </a:rPr>
              <a:t>在顶点数组中的序号</a:t>
            </a:r>
            <a:endParaRPr lang="en-US" altLang="zh-CN" sz="2400" dirty="0">
              <a:solidFill>
                <a:srgbClr val="000082"/>
              </a:solidFill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  </a:t>
            </a:r>
            <a:r>
              <a:rPr lang="en-US" altLang="zh-CN" dirty="0" err="1">
                <a:solidFill>
                  <a:srgbClr val="000082"/>
                </a:solidFill>
                <a:ea typeface="楷体_GB2312" pitchFamily="49" charset="-122"/>
              </a:rPr>
              <a:t>closedge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[k].</a:t>
            </a:r>
            <a:r>
              <a:rPr lang="en-US" altLang="zh-CN" dirty="0" err="1">
                <a:solidFill>
                  <a:srgbClr val="000082"/>
                </a:solidFill>
                <a:ea typeface="楷体_GB2312" pitchFamily="49" charset="-122"/>
              </a:rPr>
              <a:t>lowcost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 = 0;       </a:t>
            </a:r>
            <a:r>
              <a:rPr lang="en-US" altLang="zh-CN" sz="2000" dirty="0">
                <a:solidFill>
                  <a:srgbClr val="000082"/>
                </a:solidFill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82"/>
                </a:solidFill>
                <a:ea typeface="楷体_GB2312" pitchFamily="49" charset="-122"/>
              </a:rPr>
              <a:t>初始，</a:t>
            </a:r>
            <a:r>
              <a:rPr lang="en-US" altLang="zh-CN" sz="2000" dirty="0">
                <a:solidFill>
                  <a:srgbClr val="000082"/>
                </a:solidFill>
                <a:ea typeface="楷体_GB2312" pitchFamily="49" charset="-122"/>
              </a:rPr>
              <a:t>U</a:t>
            </a:r>
            <a:r>
              <a:rPr lang="zh-CN" altLang="en-US" sz="2000" dirty="0">
                <a:solidFill>
                  <a:srgbClr val="000082"/>
                </a:solidFill>
                <a:ea typeface="楷体_GB2312" pitchFamily="49" charset="-122"/>
              </a:rPr>
              <a:t>＝</a:t>
            </a:r>
            <a:r>
              <a:rPr lang="en-US" altLang="zh-CN" sz="2000" dirty="0">
                <a:solidFill>
                  <a:srgbClr val="000082"/>
                </a:solidFill>
                <a:ea typeface="楷体_GB2312" pitchFamily="49" charset="-122"/>
              </a:rPr>
              <a:t>{u}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82"/>
                </a:solidFill>
                <a:ea typeface="楷体_GB2312" pitchFamily="49" charset="-122"/>
              </a:rPr>
              <a:t>  for 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( j=0; j&lt;</a:t>
            </a:r>
            <a:r>
              <a:rPr lang="en-US" altLang="zh-CN" dirty="0" err="1">
                <a:solidFill>
                  <a:srgbClr val="000082"/>
                </a:solidFill>
                <a:ea typeface="楷体_GB2312" pitchFamily="49" charset="-122"/>
              </a:rPr>
              <a:t>G.vexnum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; </a:t>
            </a:r>
            <a:r>
              <a:rPr lang="en-US" altLang="zh-CN" b="1" dirty="0">
                <a:solidFill>
                  <a:srgbClr val="000082"/>
                </a:solidFill>
                <a:ea typeface="楷体_GB2312" pitchFamily="49" charset="-122"/>
              </a:rPr>
              <a:t>++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j )  </a:t>
            </a:r>
            <a:r>
              <a:rPr lang="en-US" altLang="zh-CN" sz="2000" dirty="0">
                <a:solidFill>
                  <a:srgbClr val="000082"/>
                </a:solidFill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82"/>
                </a:solidFill>
                <a:ea typeface="楷体_GB2312" pitchFamily="49" charset="-122"/>
              </a:rPr>
              <a:t>辅助数组初始化</a:t>
            </a:r>
            <a:endParaRPr lang="zh-CN" altLang="en-US" sz="2400" dirty="0">
              <a:solidFill>
                <a:srgbClr val="000082"/>
              </a:solidFill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82"/>
                </a:solidFill>
                <a:ea typeface="楷体_GB2312" pitchFamily="49" charset="-122"/>
              </a:rPr>
              <a:t>     </a:t>
            </a:r>
            <a:r>
              <a:rPr lang="zh-CN" altLang="en-US" b="1" dirty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82"/>
                </a:solidFill>
                <a:ea typeface="楷体_GB2312" pitchFamily="49" charset="-122"/>
              </a:rPr>
              <a:t>if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 (j</a:t>
            </a:r>
            <a:r>
              <a:rPr lang="en-US" altLang="zh-CN" b="1" dirty="0">
                <a:solidFill>
                  <a:srgbClr val="000082"/>
                </a:solidFill>
                <a:ea typeface="楷体_GB2312" pitchFamily="49" charset="-122"/>
              </a:rPr>
              <a:t>!=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k)</a:t>
            </a:r>
            <a:r>
              <a:rPr lang="en-US" altLang="zh-CN" dirty="0">
                <a:solidFill>
                  <a:srgbClr val="333333"/>
                </a:solidFill>
                <a:ea typeface="楷体_GB2312" pitchFamily="49" charset="-122"/>
              </a:rPr>
              <a:t>  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333333"/>
                </a:solidFill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800000"/>
                </a:solidFill>
                <a:ea typeface="楷体_GB2312" pitchFamily="49" charset="-122"/>
              </a:rPr>
              <a:t>closedge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[j] = { u, </a:t>
            </a:r>
            <a:r>
              <a:rPr lang="en-US" altLang="zh-CN" b="1" dirty="0" err="1">
                <a:solidFill>
                  <a:srgbClr val="800000"/>
                </a:solidFill>
                <a:ea typeface="楷体_GB2312" pitchFamily="49" charset="-122"/>
              </a:rPr>
              <a:t>G.arcs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[k][j].adj };</a:t>
            </a:r>
            <a:r>
              <a:rPr lang="en-US" altLang="zh-CN" b="1" dirty="0">
                <a:solidFill>
                  <a:srgbClr val="333333"/>
                </a:solidFill>
                <a:ea typeface="楷体_GB2312" pitchFamily="49" charset="-122"/>
              </a:rPr>
              <a:t>  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82"/>
                </a:solidFill>
                <a:ea typeface="楷体_GB2312" pitchFamily="49" charset="-122"/>
              </a:rPr>
              <a:t>for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 (</a:t>
            </a:r>
            <a:r>
              <a:rPr lang="en-US" altLang="zh-CN" dirty="0" err="1">
                <a:solidFill>
                  <a:srgbClr val="000082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=0; </a:t>
            </a:r>
            <a:r>
              <a:rPr lang="en-US" altLang="zh-CN" dirty="0" err="1">
                <a:solidFill>
                  <a:srgbClr val="000082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&lt;</a:t>
            </a:r>
            <a:r>
              <a:rPr lang="en-US" altLang="zh-CN" dirty="0" err="1">
                <a:solidFill>
                  <a:srgbClr val="000082"/>
                </a:solidFill>
                <a:ea typeface="楷体_GB2312" pitchFamily="49" charset="-122"/>
              </a:rPr>
              <a:t>G.vexnum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; ++</a:t>
            </a:r>
            <a:r>
              <a:rPr lang="en-US" altLang="zh-CN" dirty="0" err="1">
                <a:solidFill>
                  <a:srgbClr val="000082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) </a:t>
            </a:r>
            <a:r>
              <a:rPr lang="en-US" altLang="zh-CN" b="1" dirty="0">
                <a:solidFill>
                  <a:srgbClr val="000082"/>
                </a:solidFill>
                <a:ea typeface="楷体_GB2312" pitchFamily="49" charset="-122"/>
              </a:rPr>
              <a:t>{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zh-CN" b="1" dirty="0">
              <a:solidFill>
                <a:srgbClr val="000082"/>
              </a:solidFill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82"/>
                </a:solidFill>
                <a:ea typeface="楷体_GB2312" pitchFamily="49" charset="-122"/>
              </a:rPr>
              <a:t>}</a:t>
            </a:r>
            <a:endParaRPr lang="en-US" altLang="zh-CN" dirty="0">
              <a:solidFill>
                <a:srgbClr val="000082"/>
              </a:solidFill>
              <a:ea typeface="楷体_GB2312" pitchFamily="49" charset="-122"/>
            </a:endParaRPr>
          </a:p>
        </p:txBody>
      </p:sp>
      <p:sp>
        <p:nvSpPr>
          <p:cNvPr id="111619" name="Rect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EDAFA5E-88FB-4E07-802C-E25471C4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708" y="5478045"/>
            <a:ext cx="3217547" cy="44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82"/>
                </a:solidFill>
                <a:ea typeface="楷体_GB2312" pitchFamily="49" charset="-122"/>
              </a:rPr>
              <a:t>//</a:t>
            </a:r>
            <a:r>
              <a:rPr lang="zh-CN" altLang="zh-CN" sz="2000" dirty="0">
                <a:solidFill>
                  <a:srgbClr val="000082"/>
                </a:solidFill>
                <a:ea typeface="楷体_GB2312" pitchFamily="49" charset="-122"/>
              </a:rPr>
              <a:t>继续向生成树上添加顶点;</a:t>
            </a:r>
            <a:endParaRPr lang="en-US" altLang="zh-CN" sz="2000" dirty="0">
              <a:solidFill>
                <a:srgbClr val="00008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D3B0E64E-8C42-4FD5-AF63-8065E59B3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170" y="404581"/>
            <a:ext cx="8540930" cy="578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000082"/>
                </a:solidFill>
                <a:ea typeface="楷体_GB2312" pitchFamily="49" charset="-122"/>
              </a:rPr>
              <a:t>  </a:t>
            </a:r>
            <a:r>
              <a:rPr lang="en-US" altLang="zh-CN" sz="3600" dirty="0">
                <a:solidFill>
                  <a:srgbClr val="0000FF"/>
                </a:solidFill>
                <a:ea typeface="楷体_GB2312" pitchFamily="49" charset="-122"/>
              </a:rPr>
              <a:t>k = minimum(</a:t>
            </a:r>
            <a:r>
              <a:rPr lang="en-US" altLang="zh-CN" sz="3600" dirty="0" err="1">
                <a:solidFill>
                  <a:srgbClr val="0000FF"/>
                </a:solidFill>
                <a:ea typeface="楷体_GB2312" pitchFamily="49" charset="-122"/>
              </a:rPr>
              <a:t>closedge</a:t>
            </a:r>
            <a:r>
              <a:rPr lang="en-US" altLang="zh-CN" sz="3600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en-US" altLang="zh-CN" sz="3600" dirty="0">
                <a:solidFill>
                  <a:srgbClr val="333333"/>
                </a:solidFill>
                <a:ea typeface="楷体_GB2312" pitchFamily="49" charset="-122"/>
              </a:rPr>
              <a:t>;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333333"/>
                </a:solidFill>
                <a:ea typeface="楷体_GB2312" pitchFamily="49" charset="-122"/>
              </a:rPr>
              <a:t>                  </a:t>
            </a:r>
            <a:r>
              <a:rPr lang="en-US" altLang="zh-CN" sz="2000" dirty="0">
                <a:solidFill>
                  <a:srgbClr val="000082"/>
                </a:solidFill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82"/>
                </a:solidFill>
                <a:ea typeface="楷体_GB2312" pitchFamily="49" charset="-122"/>
              </a:rPr>
              <a:t>求出加入生成树的下一个顶点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(k)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000082"/>
                </a:solidFill>
                <a:ea typeface="楷体_GB2312" pitchFamily="49" charset="-122"/>
              </a:rPr>
              <a:t>  </a:t>
            </a:r>
            <a:r>
              <a:rPr lang="en-US" altLang="zh-CN" b="1" dirty="0" err="1">
                <a:solidFill>
                  <a:srgbClr val="000082"/>
                </a:solidFill>
                <a:ea typeface="楷体_GB2312" pitchFamily="49" charset="-122"/>
              </a:rPr>
              <a:t>printf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(</a:t>
            </a:r>
            <a:r>
              <a:rPr lang="en-US" altLang="zh-CN" dirty="0" err="1">
                <a:solidFill>
                  <a:srgbClr val="000082"/>
                </a:solidFill>
                <a:ea typeface="楷体_GB2312" pitchFamily="49" charset="-122"/>
              </a:rPr>
              <a:t>closedge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[k].</a:t>
            </a:r>
            <a:r>
              <a:rPr lang="en-US" altLang="zh-CN" dirty="0" err="1">
                <a:solidFill>
                  <a:srgbClr val="000082"/>
                </a:solidFill>
                <a:ea typeface="楷体_GB2312" pitchFamily="49" charset="-122"/>
              </a:rPr>
              <a:t>adjvex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, </a:t>
            </a:r>
            <a:r>
              <a:rPr lang="en-US" altLang="zh-CN" dirty="0" err="1">
                <a:solidFill>
                  <a:srgbClr val="000082"/>
                </a:solidFill>
                <a:ea typeface="楷体_GB2312" pitchFamily="49" charset="-122"/>
              </a:rPr>
              <a:t>G.vexs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[k]);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                          // </a:t>
            </a:r>
            <a:r>
              <a:rPr lang="zh-CN" altLang="en-US" sz="2000" dirty="0">
                <a:solidFill>
                  <a:srgbClr val="000082"/>
                </a:solidFill>
                <a:ea typeface="楷体_GB2312" pitchFamily="49" charset="-122"/>
              </a:rPr>
              <a:t>输出生成树上一条边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82"/>
                </a:solidFill>
                <a:ea typeface="楷体_GB2312" pitchFamily="49" charset="-122"/>
              </a:rPr>
              <a:t>  </a:t>
            </a:r>
            <a:r>
              <a:rPr lang="en-US" altLang="zh-CN" dirty="0" err="1">
                <a:solidFill>
                  <a:srgbClr val="000082"/>
                </a:solidFill>
                <a:ea typeface="楷体_GB2312" pitchFamily="49" charset="-122"/>
              </a:rPr>
              <a:t>closedge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[k].</a:t>
            </a:r>
            <a:r>
              <a:rPr lang="en-US" altLang="zh-CN" dirty="0" err="1">
                <a:solidFill>
                  <a:srgbClr val="000082"/>
                </a:solidFill>
                <a:ea typeface="楷体_GB2312" pitchFamily="49" charset="-122"/>
              </a:rPr>
              <a:t>lowcost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 = 0;      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82"/>
                </a:solidFill>
                <a:ea typeface="楷体_GB2312" pitchFamily="49" charset="-122"/>
              </a:rPr>
              <a:t>第</a:t>
            </a:r>
            <a:r>
              <a:rPr lang="en-US" altLang="zh-CN" sz="2000" dirty="0">
                <a:solidFill>
                  <a:srgbClr val="000082"/>
                </a:solidFill>
                <a:ea typeface="楷体_GB2312" pitchFamily="49" charset="-122"/>
              </a:rPr>
              <a:t>k</a:t>
            </a:r>
            <a:r>
              <a:rPr lang="zh-CN" altLang="en-US" sz="2000" dirty="0">
                <a:solidFill>
                  <a:srgbClr val="000082"/>
                </a:solidFill>
                <a:ea typeface="楷体_GB2312" pitchFamily="49" charset="-122"/>
              </a:rPr>
              <a:t>顶点并入</a:t>
            </a:r>
            <a:r>
              <a:rPr lang="en-US" altLang="zh-CN" sz="2000" dirty="0">
                <a:solidFill>
                  <a:srgbClr val="000082"/>
                </a:solidFill>
                <a:ea typeface="楷体_GB2312" pitchFamily="49" charset="-122"/>
              </a:rPr>
              <a:t>U</a:t>
            </a:r>
            <a:r>
              <a:rPr lang="zh-CN" altLang="en-US" sz="2000" dirty="0">
                <a:solidFill>
                  <a:srgbClr val="000082"/>
                </a:solidFill>
                <a:ea typeface="楷体_GB2312" pitchFamily="49" charset="-122"/>
              </a:rPr>
              <a:t>集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b="1" dirty="0">
                <a:solidFill>
                  <a:srgbClr val="000082"/>
                </a:solidFill>
                <a:ea typeface="楷体_GB2312" pitchFamily="49" charset="-122"/>
              </a:rPr>
              <a:t>  </a:t>
            </a:r>
            <a:r>
              <a:rPr lang="en-US" altLang="zh-CN" sz="3600" b="1" dirty="0">
                <a:solidFill>
                  <a:srgbClr val="000082"/>
                </a:solidFill>
                <a:ea typeface="楷体_GB2312" pitchFamily="49" charset="-122"/>
              </a:rPr>
              <a:t>for</a:t>
            </a:r>
            <a:r>
              <a:rPr lang="en-US" altLang="zh-CN" sz="3600" dirty="0">
                <a:solidFill>
                  <a:srgbClr val="000082"/>
                </a:solidFill>
                <a:ea typeface="楷体_GB2312" pitchFamily="49" charset="-122"/>
              </a:rPr>
              <a:t> (j=0; j&lt;</a:t>
            </a:r>
            <a:r>
              <a:rPr lang="en-US" altLang="zh-CN" sz="3600" dirty="0" err="1">
                <a:solidFill>
                  <a:srgbClr val="000082"/>
                </a:solidFill>
                <a:ea typeface="楷体_GB2312" pitchFamily="49" charset="-122"/>
              </a:rPr>
              <a:t>G.vexnum</a:t>
            </a:r>
            <a:r>
              <a:rPr lang="en-US" altLang="zh-CN" sz="3600" dirty="0">
                <a:solidFill>
                  <a:srgbClr val="000082"/>
                </a:solidFill>
                <a:ea typeface="楷体_GB2312" pitchFamily="49" charset="-122"/>
              </a:rPr>
              <a:t>; </a:t>
            </a:r>
            <a:r>
              <a:rPr lang="en-US" altLang="zh-CN" sz="3600" b="1" dirty="0">
                <a:solidFill>
                  <a:srgbClr val="000082"/>
                </a:solidFill>
                <a:ea typeface="楷体_GB2312" pitchFamily="49" charset="-122"/>
              </a:rPr>
              <a:t>++</a:t>
            </a:r>
            <a:r>
              <a:rPr lang="en-US" altLang="zh-CN" sz="3600" dirty="0">
                <a:solidFill>
                  <a:srgbClr val="000082"/>
                </a:solidFill>
                <a:ea typeface="楷体_GB2312" pitchFamily="49" charset="-122"/>
              </a:rPr>
              <a:t>j)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000082"/>
                </a:solidFill>
                <a:ea typeface="楷体_GB2312" pitchFamily="49" charset="-122"/>
              </a:rPr>
              <a:t>                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0082"/>
                </a:solidFill>
                <a:ea typeface="楷体_GB2312" pitchFamily="49" charset="-122"/>
              </a:rPr>
              <a:t>修改其它顶点的最小边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333333"/>
                </a:solidFill>
                <a:ea typeface="楷体_GB2312" pitchFamily="49" charset="-122"/>
              </a:rPr>
              <a:t>   </a:t>
            </a:r>
            <a:r>
              <a:rPr lang="zh-CN" altLang="en-US" sz="3600" b="1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if (</a:t>
            </a:r>
            <a:r>
              <a:rPr lang="en-US" altLang="zh-CN" b="1" dirty="0" err="1">
                <a:solidFill>
                  <a:srgbClr val="800000"/>
                </a:solidFill>
                <a:ea typeface="楷体_GB2312" pitchFamily="49" charset="-122"/>
              </a:rPr>
              <a:t>G.arcs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[k][j].adj &lt; </a:t>
            </a:r>
            <a:r>
              <a:rPr lang="en-US" altLang="zh-CN" b="1" dirty="0" err="1">
                <a:solidFill>
                  <a:srgbClr val="800000"/>
                </a:solidFill>
                <a:ea typeface="楷体_GB2312" pitchFamily="49" charset="-122"/>
              </a:rPr>
              <a:t>closedge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[j].</a:t>
            </a:r>
            <a:r>
              <a:rPr lang="en-US" altLang="zh-CN" b="1" dirty="0" err="1">
                <a:solidFill>
                  <a:srgbClr val="800000"/>
                </a:solidFill>
                <a:ea typeface="楷体_GB2312" pitchFamily="49" charset="-122"/>
              </a:rPr>
              <a:t>lowcost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)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      </a:t>
            </a:r>
            <a:r>
              <a:rPr lang="en-US" altLang="zh-CN" b="1" dirty="0" err="1">
                <a:solidFill>
                  <a:srgbClr val="800000"/>
                </a:solidFill>
                <a:ea typeface="楷体_GB2312" pitchFamily="49" charset="-122"/>
              </a:rPr>
              <a:t>closedge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[j] = { </a:t>
            </a:r>
            <a:r>
              <a:rPr lang="en-US" altLang="zh-CN" b="1" dirty="0" err="1">
                <a:solidFill>
                  <a:srgbClr val="800000"/>
                </a:solidFill>
                <a:ea typeface="楷体_GB2312" pitchFamily="49" charset="-122"/>
              </a:rPr>
              <a:t>G.vexs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[k], </a:t>
            </a:r>
            <a:r>
              <a:rPr lang="en-US" altLang="zh-CN" b="1" dirty="0" err="1">
                <a:solidFill>
                  <a:srgbClr val="800000"/>
                </a:solidFill>
                <a:ea typeface="楷体_GB2312" pitchFamily="49" charset="-122"/>
              </a:rPr>
              <a:t>G.arcs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[k][j].adj </a:t>
            </a:r>
            <a:r>
              <a:rPr lang="en-US" altLang="zh-CN" sz="3600" b="1" dirty="0">
                <a:solidFill>
                  <a:srgbClr val="800000"/>
                </a:solidFill>
                <a:ea typeface="楷体_GB2312" pitchFamily="49" charset="-122"/>
              </a:rPr>
              <a:t>};</a:t>
            </a:r>
            <a:r>
              <a:rPr lang="en-US" altLang="zh-CN" sz="3600" b="1" dirty="0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64C75AA-CBD3-486F-95A3-8C5148D9C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2748" y="6378284"/>
            <a:ext cx="5643602" cy="36317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dirty="0">
                <a:solidFill>
                  <a:srgbClr val="3333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Prime</a:t>
            </a:r>
            <a:r>
              <a:rPr kumimoji="1" lang="zh-CN" altLang="en-US" sz="2200" dirty="0">
                <a:solidFill>
                  <a:srgbClr val="3333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算法的时间复杂度为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O(n</a:t>
            </a:r>
            <a:r>
              <a:rPr kumimoji="1" lang="en-US" altLang="zh-CN" sz="2200" baseline="30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3333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39862D44-AB16-4722-A918-573C52647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123" y="1353449"/>
            <a:ext cx="7812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b="1" dirty="0">
                <a:solidFill>
                  <a:srgbClr val="800000"/>
                </a:solidFill>
                <a:ea typeface="楷体_GB2312" pitchFamily="49" charset="-122"/>
              </a:rPr>
              <a:t>一、</a:t>
            </a: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00"/>
                </a:solidFill>
                <a:ea typeface="楷体_GB2312" pitchFamily="49" charset="-122"/>
              </a:rPr>
              <a:t>无向图的连通分量和生成树</a:t>
            </a:r>
          </a:p>
        </p:txBody>
      </p:sp>
      <p:sp>
        <p:nvSpPr>
          <p:cNvPr id="61444" name="文本框 3">
            <a:extLst>
              <a:ext uri="{FF2B5EF4-FFF2-40B4-BE49-F238E27FC236}">
                <a16:creationId xmlns:a16="http://schemas.microsoft.com/office/drawing/2014/main" id="{2913DD1F-698A-470A-BFB6-BE111A4E9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2385844"/>
            <a:ext cx="8158825" cy="388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333333"/>
                </a:solidFill>
              </a:rPr>
              <a:t>对一个连通的无向图进行遍历，不是所有的边都会被“经过”；</a:t>
            </a:r>
            <a:endParaRPr lang="en-US" altLang="zh-CN" sz="2800" dirty="0">
              <a:solidFill>
                <a:srgbClr val="333333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333333"/>
                </a:solidFill>
              </a:rPr>
              <a:t>所有经过的边（</a:t>
            </a:r>
            <a:r>
              <a:rPr lang="en-US" altLang="zh-CN" sz="2800" dirty="0">
                <a:solidFill>
                  <a:srgbClr val="333333"/>
                </a:solidFill>
              </a:rPr>
              <a:t>n-1</a:t>
            </a:r>
            <a:r>
              <a:rPr lang="zh-CN" altLang="en-US" sz="2800" dirty="0">
                <a:solidFill>
                  <a:srgbClr val="333333"/>
                </a:solidFill>
              </a:rPr>
              <a:t>条），以及所有顶点构成连通图的一个</a:t>
            </a:r>
            <a:r>
              <a:rPr lang="zh-CN" altLang="en-US" sz="2800" dirty="0">
                <a:solidFill>
                  <a:srgbClr val="FF0000"/>
                </a:solidFill>
              </a:rPr>
              <a:t>极小连通子图</a:t>
            </a:r>
            <a:r>
              <a:rPr lang="zh-CN" altLang="en-US" sz="2800" dirty="0">
                <a:solidFill>
                  <a:srgbClr val="333333"/>
                </a:solidFill>
              </a:rPr>
              <a:t>，即一棵</a:t>
            </a:r>
            <a:r>
              <a:rPr lang="zh-CN" altLang="en-US" sz="2800" dirty="0">
                <a:solidFill>
                  <a:srgbClr val="FF0000"/>
                </a:solidFill>
              </a:rPr>
              <a:t>生成树</a:t>
            </a:r>
            <a:r>
              <a:rPr lang="zh-CN" altLang="en-US" sz="2800" dirty="0">
                <a:solidFill>
                  <a:srgbClr val="333333"/>
                </a:solidFill>
              </a:rPr>
              <a:t>；</a:t>
            </a:r>
            <a:endParaRPr lang="en-US" altLang="zh-CN" sz="2800" dirty="0">
              <a:solidFill>
                <a:srgbClr val="333333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333333"/>
                </a:solidFill>
              </a:rPr>
              <a:t>对一个非连通的无向图，则会得到一个生成森林。</a:t>
            </a:r>
          </a:p>
        </p:txBody>
      </p:sp>
      <p:sp>
        <p:nvSpPr>
          <p:cNvPr id="4" name="Text Box 8">
            <a:hlinkClick r:id="" action="ppaction://noaction"/>
            <a:extLst>
              <a:ext uri="{FF2B5EF4-FFF2-40B4-BE49-F238E27FC236}">
                <a16:creationId xmlns:a16="http://schemas.microsoft.com/office/drawing/2014/main" id="{E2FAC02C-2E30-C3A8-B4C8-B2CCB3702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5" y="415925"/>
            <a:ext cx="63150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lang="en-US" altLang="zh-CN" sz="3600" b="1" dirty="0">
                <a:solidFill>
                  <a:srgbClr val="800000"/>
                </a:solidFill>
                <a:ea typeface="楷体_GB2312" pitchFamily="49" charset="-122"/>
              </a:rPr>
              <a:t>7.4 </a:t>
            </a:r>
            <a:r>
              <a:rPr lang="zh-CN" altLang="en-US" sz="3600" b="1" dirty="0">
                <a:solidFill>
                  <a:srgbClr val="800000"/>
                </a:solidFill>
                <a:ea typeface="楷体_GB2312" pitchFamily="49" charset="-122"/>
              </a:rPr>
              <a:t>图的连通性 之 最小生成树</a:t>
            </a:r>
          </a:p>
        </p:txBody>
      </p:sp>
    </p:spTree>
  </p:cSld>
  <p:clrMapOvr>
    <a:masterClrMapping/>
  </p:clrMapOvr>
  <p:transition>
    <p:pull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>
            <a:extLst>
              <a:ext uri="{FF2B5EF4-FFF2-40B4-BE49-F238E27FC236}">
                <a16:creationId xmlns:a16="http://schemas.microsoft.com/office/drawing/2014/main" id="{9F2517E5-3B35-497D-9A7B-CBC779B0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3" y="3472981"/>
            <a:ext cx="8839200" cy="143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具体做法</a:t>
            </a:r>
            <a:r>
              <a:rPr lang="en-US" altLang="zh-CN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: </a:t>
            </a: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先构造一个只含 </a:t>
            </a:r>
            <a:r>
              <a:rPr lang="en-US" altLang="zh-CN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n </a:t>
            </a: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个顶点的子图 </a:t>
            </a:r>
            <a:r>
              <a:rPr lang="en-US" altLang="zh-CN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ST</a:t>
            </a: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（无边），然后从权值最小的边开始，若它的添加不使</a:t>
            </a:r>
            <a:r>
              <a:rPr lang="en-US" altLang="zh-CN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ST</a:t>
            </a: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中产生回路，则在 </a:t>
            </a:r>
            <a:r>
              <a:rPr lang="en-US" altLang="zh-CN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SG</a:t>
            </a: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上加上这条边，如此重复，直至加上 </a:t>
            </a:r>
            <a:r>
              <a:rPr lang="en-US" altLang="zh-CN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n-1 </a:t>
            </a: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条边为止。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0933BFCC-BF14-4495-93BA-0A46ADB2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2249452"/>
            <a:ext cx="8458200" cy="113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考虑问题的出发点</a:t>
            </a: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: </a:t>
            </a: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为使生成树上边的权值之和达到最小，则应使生成树中</a:t>
            </a:r>
            <a:r>
              <a:rPr lang="zh-CN" altLang="en-US" sz="24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每一条边的权值尽可能地小</a:t>
            </a: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。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55B0F4F3-377E-4804-BB7F-4AE81B8F1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721" y="272665"/>
            <a:ext cx="3775393" cy="9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克鲁斯卡尔算法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D8A7160-F19F-4C5D-B03A-344F22CB7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015" y="5089054"/>
            <a:ext cx="7262317" cy="51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不产生回路：该边依附的两个顶点在两个连通分量中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D98807-2907-4758-AD8A-7D70B0DE245F}"/>
              </a:ext>
            </a:extLst>
          </p:cNvPr>
          <p:cNvSpPr txBox="1"/>
          <p:nvPr/>
        </p:nvSpPr>
        <p:spPr>
          <a:xfrm>
            <a:off x="1852613" y="1180414"/>
            <a:ext cx="2214637" cy="82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基本思想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103535" y="4910562"/>
            <a:ext cx="58340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克鲁斯卡尔算法求解最小生成树的过程 </a:t>
            </a:r>
          </a:p>
        </p:txBody>
      </p:sp>
      <p:sp>
        <p:nvSpPr>
          <p:cNvPr id="47185" name="Text Box 81"/>
          <p:cNvSpPr txBox="1">
            <a:spLocks noChangeArrowheads="1"/>
          </p:cNvSpPr>
          <p:nvPr/>
        </p:nvSpPr>
        <p:spPr bwMode="auto">
          <a:xfrm>
            <a:off x="5084766" y="2603498"/>
            <a:ext cx="13684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2814611" y="167853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3895698" y="167853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2238348" y="2543719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2887636" y="326285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3822673" y="3262856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3390873" y="247069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6</a:t>
            </a: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4254473" y="247069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98" name="Line 13"/>
          <p:cNvSpPr>
            <a:spLocks noChangeShapeType="1"/>
          </p:cNvSpPr>
          <p:nvPr/>
        </p:nvSpPr>
        <p:spPr bwMode="auto">
          <a:xfrm>
            <a:off x="3174974" y="1894431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9" name="Freeform 14"/>
          <p:cNvSpPr>
            <a:spLocks/>
          </p:cNvSpPr>
          <p:nvPr/>
        </p:nvSpPr>
        <p:spPr bwMode="auto">
          <a:xfrm>
            <a:off x="2455835" y="2015081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00" name="Freeform 15"/>
          <p:cNvSpPr>
            <a:spLocks/>
          </p:cNvSpPr>
          <p:nvPr/>
        </p:nvSpPr>
        <p:spPr bwMode="auto">
          <a:xfrm>
            <a:off x="2520923" y="2942181"/>
            <a:ext cx="392112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01" name="Freeform 16"/>
          <p:cNvSpPr>
            <a:spLocks/>
          </p:cNvSpPr>
          <p:nvPr/>
        </p:nvSpPr>
        <p:spPr bwMode="auto">
          <a:xfrm>
            <a:off x="3246411" y="3513681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02" name="Freeform 17"/>
          <p:cNvSpPr>
            <a:spLocks/>
          </p:cNvSpPr>
          <p:nvPr/>
        </p:nvSpPr>
        <p:spPr bwMode="auto">
          <a:xfrm>
            <a:off x="3103535" y="2840582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>
            <a:off x="3667098" y="2869156"/>
            <a:ext cx="266400" cy="4104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 flipH="1">
            <a:off x="3667099" y="2064294"/>
            <a:ext cx="287337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>
            <a:off x="4183035" y="2038894"/>
            <a:ext cx="2159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06" name="Freeform 21"/>
          <p:cNvSpPr>
            <a:spLocks/>
          </p:cNvSpPr>
          <p:nvPr/>
        </p:nvSpPr>
        <p:spPr bwMode="auto">
          <a:xfrm>
            <a:off x="4125885" y="2899319"/>
            <a:ext cx="266700" cy="411162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59"/>
              </a:cxn>
            </a:cxnLst>
            <a:rect l="0" t="0" r="r" b="b"/>
            <a:pathLst>
              <a:path w="168" h="259">
                <a:moveTo>
                  <a:pt x="168" y="0"/>
                </a:moveTo>
                <a:lnTo>
                  <a:pt x="0" y="259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07" name="Text Box 71"/>
          <p:cNvSpPr txBox="1">
            <a:spLocks noChangeArrowheads="1"/>
          </p:cNvSpPr>
          <p:nvPr/>
        </p:nvSpPr>
        <p:spPr bwMode="auto">
          <a:xfrm>
            <a:off x="2317724" y="1988098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08" name="Text Box 72"/>
          <p:cNvSpPr txBox="1">
            <a:spLocks noChangeArrowheads="1"/>
          </p:cNvSpPr>
          <p:nvPr/>
        </p:nvSpPr>
        <p:spPr bwMode="auto">
          <a:xfrm>
            <a:off x="4246550" y="3013619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09" name="Text Box 73"/>
          <p:cNvSpPr txBox="1">
            <a:spLocks noChangeArrowheads="1"/>
          </p:cNvSpPr>
          <p:nvPr/>
        </p:nvSpPr>
        <p:spPr bwMode="auto">
          <a:xfrm>
            <a:off x="3530586" y="2003969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10" name="Text Box 75"/>
          <p:cNvSpPr txBox="1">
            <a:spLocks noChangeArrowheads="1"/>
          </p:cNvSpPr>
          <p:nvPr/>
        </p:nvSpPr>
        <p:spPr bwMode="auto">
          <a:xfrm>
            <a:off x="2384399" y="3059668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</a:t>
            </a:r>
          </a:p>
        </p:txBody>
      </p:sp>
      <p:sp>
        <p:nvSpPr>
          <p:cNvPr id="111" name="Text Box 76"/>
          <p:cNvSpPr txBox="1">
            <a:spLocks noChangeArrowheads="1"/>
          </p:cNvSpPr>
          <p:nvPr/>
        </p:nvSpPr>
        <p:spPr bwMode="auto">
          <a:xfrm>
            <a:off x="3389294" y="348829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112" name="Text Box 77"/>
          <p:cNvSpPr txBox="1">
            <a:spLocks noChangeArrowheads="1"/>
          </p:cNvSpPr>
          <p:nvPr/>
        </p:nvSpPr>
        <p:spPr bwMode="auto">
          <a:xfrm>
            <a:off x="3030518" y="2761774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113" name="Text Box 78"/>
          <p:cNvSpPr txBox="1">
            <a:spLocks noChangeArrowheads="1"/>
          </p:cNvSpPr>
          <p:nvPr/>
        </p:nvSpPr>
        <p:spPr bwMode="auto">
          <a:xfrm>
            <a:off x="3387710" y="1547328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</a:t>
            </a:r>
          </a:p>
        </p:txBody>
      </p:sp>
      <p:sp>
        <p:nvSpPr>
          <p:cNvPr id="114" name="Text Box 79"/>
          <p:cNvSpPr txBox="1">
            <a:spLocks noChangeArrowheads="1"/>
          </p:cNvSpPr>
          <p:nvPr/>
        </p:nvSpPr>
        <p:spPr bwMode="auto">
          <a:xfrm>
            <a:off x="3522646" y="2916792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115" name="Text Box 80"/>
          <p:cNvSpPr txBox="1">
            <a:spLocks noChangeArrowheads="1"/>
          </p:cNvSpPr>
          <p:nvPr/>
        </p:nvSpPr>
        <p:spPr bwMode="auto">
          <a:xfrm>
            <a:off x="4317988" y="200555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117" name="Oval 6"/>
          <p:cNvSpPr>
            <a:spLocks noChangeArrowheads="1"/>
          </p:cNvSpPr>
          <p:nvPr/>
        </p:nvSpPr>
        <p:spPr bwMode="auto">
          <a:xfrm>
            <a:off x="7439048" y="160709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118" name="Oval 7"/>
          <p:cNvSpPr>
            <a:spLocks noChangeArrowheads="1"/>
          </p:cNvSpPr>
          <p:nvPr/>
        </p:nvSpPr>
        <p:spPr bwMode="auto">
          <a:xfrm>
            <a:off x="8520135" y="1607093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119" name="Oval 8"/>
          <p:cNvSpPr>
            <a:spLocks noChangeArrowheads="1"/>
          </p:cNvSpPr>
          <p:nvPr/>
        </p:nvSpPr>
        <p:spPr bwMode="auto">
          <a:xfrm>
            <a:off x="6862785" y="247228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120" name="Oval 9"/>
          <p:cNvSpPr>
            <a:spLocks noChangeArrowheads="1"/>
          </p:cNvSpPr>
          <p:nvPr/>
        </p:nvSpPr>
        <p:spPr bwMode="auto">
          <a:xfrm>
            <a:off x="7512073" y="319141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121" name="Oval 10"/>
          <p:cNvSpPr>
            <a:spLocks noChangeArrowheads="1"/>
          </p:cNvSpPr>
          <p:nvPr/>
        </p:nvSpPr>
        <p:spPr bwMode="auto">
          <a:xfrm>
            <a:off x="8447110" y="3191418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122" name="Oval 11"/>
          <p:cNvSpPr>
            <a:spLocks noChangeArrowheads="1"/>
          </p:cNvSpPr>
          <p:nvPr/>
        </p:nvSpPr>
        <p:spPr bwMode="auto">
          <a:xfrm>
            <a:off x="8015310" y="2399256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6</a:t>
            </a:r>
          </a:p>
        </p:txBody>
      </p:sp>
      <p:sp>
        <p:nvSpPr>
          <p:cNvPr id="123" name="Oval 12"/>
          <p:cNvSpPr>
            <a:spLocks noChangeArrowheads="1"/>
          </p:cNvSpPr>
          <p:nvPr/>
        </p:nvSpPr>
        <p:spPr bwMode="auto">
          <a:xfrm>
            <a:off x="8878910" y="2399256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125" name="Freeform 14"/>
          <p:cNvSpPr>
            <a:spLocks/>
          </p:cNvSpPr>
          <p:nvPr/>
        </p:nvSpPr>
        <p:spPr bwMode="auto">
          <a:xfrm>
            <a:off x="7080272" y="1943643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26" name="Freeform 15"/>
          <p:cNvSpPr>
            <a:spLocks/>
          </p:cNvSpPr>
          <p:nvPr/>
        </p:nvSpPr>
        <p:spPr bwMode="auto">
          <a:xfrm>
            <a:off x="7145360" y="2870743"/>
            <a:ext cx="392112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27" name="Freeform 16"/>
          <p:cNvSpPr>
            <a:spLocks/>
          </p:cNvSpPr>
          <p:nvPr/>
        </p:nvSpPr>
        <p:spPr bwMode="auto">
          <a:xfrm>
            <a:off x="7870848" y="3442243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28" name="Freeform 17"/>
          <p:cNvSpPr>
            <a:spLocks/>
          </p:cNvSpPr>
          <p:nvPr/>
        </p:nvSpPr>
        <p:spPr bwMode="auto">
          <a:xfrm>
            <a:off x="7727972" y="2769144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 flipH="1">
            <a:off x="8291536" y="1992856"/>
            <a:ext cx="287337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31" name="Line 20"/>
          <p:cNvSpPr>
            <a:spLocks noChangeShapeType="1"/>
          </p:cNvSpPr>
          <p:nvPr/>
        </p:nvSpPr>
        <p:spPr bwMode="auto">
          <a:xfrm>
            <a:off x="8807472" y="1967456"/>
            <a:ext cx="2159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32" name="Freeform 21"/>
          <p:cNvSpPr>
            <a:spLocks/>
          </p:cNvSpPr>
          <p:nvPr/>
        </p:nvSpPr>
        <p:spPr bwMode="auto">
          <a:xfrm>
            <a:off x="8750322" y="2827881"/>
            <a:ext cx="266700" cy="411162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59"/>
              </a:cxn>
            </a:cxnLst>
            <a:rect l="0" t="0" r="r" b="b"/>
            <a:pathLst>
              <a:path w="168" h="259">
                <a:moveTo>
                  <a:pt x="168" y="0"/>
                </a:moveTo>
                <a:lnTo>
                  <a:pt x="0" y="259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42" name="Text Box 81"/>
          <p:cNvSpPr txBox="1">
            <a:spLocks noChangeArrowheads="1"/>
          </p:cNvSpPr>
          <p:nvPr/>
        </p:nvSpPr>
        <p:spPr bwMode="auto">
          <a:xfrm>
            <a:off x="5084766" y="2603498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143" name="Line 18"/>
          <p:cNvSpPr>
            <a:spLocks noChangeShapeType="1"/>
          </p:cNvSpPr>
          <p:nvPr/>
        </p:nvSpPr>
        <p:spPr bwMode="auto">
          <a:xfrm>
            <a:off x="8310897" y="2806696"/>
            <a:ext cx="266400" cy="4104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44" name="Text Box 81"/>
          <p:cNvSpPr txBox="1">
            <a:spLocks noChangeArrowheads="1"/>
          </p:cNvSpPr>
          <p:nvPr/>
        </p:nvSpPr>
        <p:spPr bwMode="auto">
          <a:xfrm>
            <a:off x="5084766" y="2603498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145" name="Text Box 81"/>
          <p:cNvSpPr txBox="1">
            <a:spLocks noChangeArrowheads="1"/>
          </p:cNvSpPr>
          <p:nvPr/>
        </p:nvSpPr>
        <p:spPr bwMode="auto">
          <a:xfrm>
            <a:off x="5084766" y="2603498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146" name="Text Box 81"/>
          <p:cNvSpPr txBox="1">
            <a:spLocks noChangeArrowheads="1"/>
          </p:cNvSpPr>
          <p:nvPr/>
        </p:nvSpPr>
        <p:spPr bwMode="auto">
          <a:xfrm>
            <a:off x="5084766" y="2603498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147" name="Text Box 81"/>
          <p:cNvSpPr txBox="1">
            <a:spLocks noChangeArrowheads="1"/>
          </p:cNvSpPr>
          <p:nvPr/>
        </p:nvSpPr>
        <p:spPr bwMode="auto">
          <a:xfrm>
            <a:off x="5084766" y="2603498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148" name="Text Box 81"/>
          <p:cNvSpPr txBox="1">
            <a:spLocks noChangeArrowheads="1"/>
          </p:cNvSpPr>
          <p:nvPr/>
        </p:nvSpPr>
        <p:spPr bwMode="auto">
          <a:xfrm>
            <a:off x="5084766" y="2603498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149" name="Text Box 81"/>
          <p:cNvSpPr txBox="1">
            <a:spLocks noChangeArrowheads="1"/>
          </p:cNvSpPr>
          <p:nvPr/>
        </p:nvSpPr>
        <p:spPr bwMode="auto">
          <a:xfrm>
            <a:off x="5084766" y="2603498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238744" y="210019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738678" y="3571876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选取了</a:t>
            </a:r>
            <a:r>
              <a:rPr lang="en-US" altLang="zh-CN" sz="2000" b="1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-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</a:t>
            </a:r>
          </a:p>
        </p:txBody>
      </p:sp>
      <p:grpSp>
        <p:nvGrpSpPr>
          <p:cNvPr id="152" name="组合 151"/>
          <p:cNvGrpSpPr/>
          <p:nvPr/>
        </p:nvGrpSpPr>
        <p:grpSpPr>
          <a:xfrm>
            <a:off x="9382148" y="1709828"/>
            <a:ext cx="928694" cy="1862048"/>
            <a:chOff x="7715272" y="1424076"/>
            <a:chExt cx="928694" cy="1862048"/>
          </a:xfrm>
        </p:grpSpPr>
        <p:sp>
          <p:nvSpPr>
            <p:cNvPr id="153" name="Text Box 99"/>
            <p:cNvSpPr txBox="1">
              <a:spLocks noChangeArrowheads="1"/>
            </p:cNvSpPr>
            <p:nvPr/>
          </p:nvSpPr>
          <p:spPr bwMode="auto">
            <a:xfrm>
              <a:off x="8196273" y="1424076"/>
              <a:ext cx="447693" cy="186204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lnSpc>
                  <a:spcPts val="18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</a:t>
              </a:r>
              <a:endParaRPr lang="en-US" altLang="zh-CN" b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algn="ctr" fontAlgn="base">
                <a:lnSpc>
                  <a:spcPts val="18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小</a:t>
              </a:r>
              <a:endParaRPr lang="en-US" altLang="zh-CN" b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algn="ctr" fontAlgn="base">
                <a:lnSpc>
                  <a:spcPts val="18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生</a:t>
              </a:r>
              <a:endParaRPr lang="en-US" altLang="zh-CN" b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algn="ctr" fontAlgn="base">
                <a:lnSpc>
                  <a:spcPts val="18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成</a:t>
              </a:r>
              <a:endParaRPr lang="en-US" altLang="zh-CN" b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algn="ctr" fontAlgn="base">
                <a:lnSpc>
                  <a:spcPts val="18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树</a:t>
              </a:r>
            </a:p>
          </p:txBody>
        </p:sp>
        <p:sp>
          <p:nvSpPr>
            <p:cNvPr id="154" name="左箭头 153"/>
            <p:cNvSpPr/>
            <p:nvPr/>
          </p:nvSpPr>
          <p:spPr bwMode="auto">
            <a:xfrm>
              <a:off x="7715272" y="2214554"/>
              <a:ext cx="428628" cy="214314"/>
            </a:xfrm>
            <a:prstGeom prst="left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590163-6BCD-44DC-87CD-722996653960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85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25" grpId="0" animBg="1"/>
      <p:bldP spid="126" grpId="0" animBg="1"/>
      <p:bldP spid="127" grpId="0" animBg="1"/>
      <p:bldP spid="128" grpId="0" animBg="1"/>
      <p:bldP spid="128" grpId="1" animBg="1"/>
      <p:bldP spid="130" grpId="0" animBg="1"/>
      <p:bldP spid="131" grpId="0" animBg="1"/>
      <p:bldP spid="132" grpId="0" animBg="1"/>
      <p:bldP spid="142" grpId="0" animBg="1"/>
      <p:bldP spid="143" grpId="0" animBg="1"/>
      <p:bldP spid="143" grpId="1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16AC151E-8E78-43CB-9B50-C8B3E6402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5" y="428626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82"/>
                </a:solidFill>
                <a:ea typeface="楷体_GB2312" pitchFamily="49" charset="-122"/>
              </a:rPr>
              <a:t>算法描述</a:t>
            </a:r>
            <a:endParaRPr lang="en-US" altLang="zh-CN" dirty="0">
              <a:solidFill>
                <a:srgbClr val="000082"/>
              </a:solidFill>
              <a:ea typeface="楷体_GB2312" pitchFamily="49" charset="-122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EC5A1167-89DE-44FF-90F6-2ED95E90C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5" y="1557814"/>
            <a:ext cx="7553671" cy="445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构造非连通图 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ST=( V,{ } );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k = </a:t>
            </a:r>
            <a:r>
              <a:rPr lang="en-US" altLang="zh-CN" sz="2400" dirty="0" err="1">
                <a:solidFill>
                  <a:srgbClr val="000082"/>
                </a:solidFill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 = 0;    // </a:t>
            </a:r>
            <a:r>
              <a:rPr lang="en-US" altLang="zh-CN" sz="2000" dirty="0">
                <a:solidFill>
                  <a:srgbClr val="000082"/>
                </a:solidFill>
                <a:ea typeface="楷体_GB2312" pitchFamily="49" charset="-122"/>
              </a:rPr>
              <a:t>k </a:t>
            </a:r>
            <a:r>
              <a:rPr lang="zh-CN" altLang="en-US" sz="1800" dirty="0">
                <a:solidFill>
                  <a:srgbClr val="000082"/>
                </a:solidFill>
                <a:ea typeface="楷体_GB2312" pitchFamily="49" charset="-122"/>
              </a:rPr>
              <a:t>记录选中的边数</a:t>
            </a:r>
            <a:endParaRPr lang="zh-CN" altLang="en-US" sz="2000" dirty="0">
              <a:solidFill>
                <a:srgbClr val="000082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while (k&lt;n-1) 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   ++</a:t>
            </a:r>
            <a:r>
              <a:rPr lang="en-US" altLang="zh-CN" sz="2400" dirty="0" err="1">
                <a:solidFill>
                  <a:srgbClr val="000082"/>
                </a:solidFill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   检查边集 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E 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中第 </a:t>
            </a:r>
            <a:r>
              <a:rPr lang="en-US" altLang="zh-CN" sz="2400" dirty="0" err="1">
                <a:solidFill>
                  <a:srgbClr val="000082"/>
                </a:solidFill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条权值最小的边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000082"/>
                </a:solidFill>
                <a:ea typeface="楷体_GB2312" pitchFamily="49" charset="-122"/>
              </a:rPr>
              <a:t>u,v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);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若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000082"/>
                </a:solidFill>
                <a:ea typeface="楷体_GB2312" pitchFamily="49" charset="-122"/>
              </a:rPr>
              <a:t>u,v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加入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ST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后不使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ST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中产生回路， 则选择边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000082"/>
                </a:solidFill>
                <a:ea typeface="楷体_GB2312" pitchFamily="49" charset="-122"/>
              </a:rPr>
              <a:t>u,v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);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k++;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>
    <p:pull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F94B9FE7-E8FF-70A7-D057-C5EC3F94A2E6}"/>
              </a:ext>
            </a:extLst>
          </p:cNvPr>
          <p:cNvSpPr txBox="1"/>
          <p:nvPr/>
        </p:nvSpPr>
        <p:spPr>
          <a:xfrm>
            <a:off x="518901" y="944304"/>
            <a:ext cx="677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如何判断加入一条边后是否出现回路？</a:t>
            </a:r>
            <a:endParaRPr lang="zh-CN" altLang="en-US" sz="2800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B3C62F44-16CB-8177-8ADE-FBB5E47231E2}"/>
              </a:ext>
            </a:extLst>
          </p:cNvPr>
          <p:cNvSpPr txBox="1"/>
          <p:nvPr/>
        </p:nvSpPr>
        <p:spPr>
          <a:xfrm>
            <a:off x="1372033" y="2448733"/>
            <a:ext cx="592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采用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连通分量编号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或顶点集合编号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12CD3EA5-D45B-6A86-68A2-529E39BED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033" y="3421340"/>
            <a:ext cx="8534400" cy="139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用数组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int </a:t>
            </a:r>
            <a:r>
              <a:rPr kumimoji="1" lang="en-US" altLang="zh-CN" sz="24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vset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[MAXV]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存放每个顶点所属的连通分量编号。初始时，每个顶点各自属于一个不同的连通分量，随着边的加入，这些连通分量会逐渐融合，直至成为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1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个树。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36561FD-E518-642F-A575-7F8ADF879387}"/>
              </a:ext>
            </a:extLst>
          </p:cNvPr>
          <p:cNvSpPr txBox="1"/>
          <p:nvPr/>
        </p:nvSpPr>
        <p:spPr>
          <a:xfrm>
            <a:off x="1372033" y="5287363"/>
            <a:ext cx="8589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如果选取的某条边两个端点所属的连通分量编号相同，则会产生回路。</a:t>
            </a:r>
          </a:p>
        </p:txBody>
      </p:sp>
    </p:spTree>
    <p:extLst>
      <p:ext uri="{BB962C8B-B14F-4D97-AF65-F5344CB8AC3E}">
        <p14:creationId xmlns:p14="http://schemas.microsoft.com/office/powerpoint/2010/main" val="87655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847850" y="188913"/>
            <a:ext cx="6391290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err="1">
                <a:solidFill>
                  <a:prstClr val="whit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sz="2400" b="1" dirty="0">
                <a:solidFill>
                  <a:prstClr val="whit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算法如何解决出现回路的问题演示</a:t>
            </a:r>
          </a:p>
        </p:txBody>
      </p:sp>
      <p:sp>
        <p:nvSpPr>
          <p:cNvPr id="56" name="Text Box 81"/>
          <p:cNvSpPr txBox="1">
            <a:spLocks noChangeArrowheads="1"/>
          </p:cNvSpPr>
          <p:nvPr/>
        </p:nvSpPr>
        <p:spPr bwMode="auto">
          <a:xfrm>
            <a:off x="4810117" y="2603498"/>
            <a:ext cx="13684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2878118" y="167853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2024034" y="249713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60" name="Oval 9"/>
          <p:cNvSpPr>
            <a:spLocks noChangeArrowheads="1"/>
          </p:cNvSpPr>
          <p:nvPr/>
        </p:nvSpPr>
        <p:spPr bwMode="auto">
          <a:xfrm>
            <a:off x="2878118" y="326285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62" name="Oval 11"/>
          <p:cNvSpPr>
            <a:spLocks noChangeArrowheads="1"/>
          </p:cNvSpPr>
          <p:nvPr/>
        </p:nvSpPr>
        <p:spPr bwMode="auto">
          <a:xfrm>
            <a:off x="3735374" y="249713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65" name="Freeform 14"/>
          <p:cNvSpPr>
            <a:spLocks/>
          </p:cNvSpPr>
          <p:nvPr/>
        </p:nvSpPr>
        <p:spPr bwMode="auto">
          <a:xfrm>
            <a:off x="2305021" y="1987541"/>
            <a:ext cx="588969" cy="543479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2319309" y="2916781"/>
            <a:ext cx="574681" cy="4868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3213080" y="2857497"/>
            <a:ext cx="571504" cy="519113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2308200" y="1928802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76" name="Text Box 75"/>
          <p:cNvSpPr txBox="1">
            <a:spLocks noChangeArrowheads="1"/>
          </p:cNvSpPr>
          <p:nvPr/>
        </p:nvSpPr>
        <p:spPr bwMode="auto">
          <a:xfrm>
            <a:off x="2170085" y="3059668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78" name="Text Box 77"/>
          <p:cNvSpPr txBox="1">
            <a:spLocks noChangeArrowheads="1"/>
          </p:cNvSpPr>
          <p:nvPr/>
        </p:nvSpPr>
        <p:spPr bwMode="auto">
          <a:xfrm>
            <a:off x="2738414" y="250030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80" name="Text Box 79"/>
          <p:cNvSpPr txBox="1">
            <a:spLocks noChangeArrowheads="1"/>
          </p:cNvSpPr>
          <p:nvPr/>
        </p:nvSpPr>
        <p:spPr bwMode="auto">
          <a:xfrm>
            <a:off x="3295632" y="277391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96" name="Text Box 81"/>
          <p:cNvSpPr txBox="1">
            <a:spLocks noChangeArrowheads="1"/>
          </p:cNvSpPr>
          <p:nvPr/>
        </p:nvSpPr>
        <p:spPr bwMode="auto">
          <a:xfrm>
            <a:off x="4810117" y="2603498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024430" y="210019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67504" y="2651936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endParaRPr lang="zh-CN" altLang="en-US" b="1" dirty="0">
              <a:solidFill>
                <a:srgbClr val="C0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096396" y="2571745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endParaRPr lang="zh-CN" altLang="en-US" b="1" dirty="0">
              <a:solidFill>
                <a:srgbClr val="C0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869250" y="1416037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  <a:endParaRPr lang="zh-CN" altLang="en-US" b="1" dirty="0">
              <a:solidFill>
                <a:srgbClr val="C0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120" name="直接连接符 119"/>
          <p:cNvCxnSpPr>
            <a:stCxn id="57" idx="4"/>
            <a:endCxn id="60" idx="0"/>
          </p:cNvCxnSpPr>
          <p:nvPr/>
        </p:nvCxnSpPr>
        <p:spPr>
          <a:xfrm rot="5400000">
            <a:off x="2482038" y="2686593"/>
            <a:ext cx="1152525" cy="158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endCxn id="62" idx="1"/>
          </p:cNvCxnSpPr>
          <p:nvPr/>
        </p:nvCxnSpPr>
        <p:spPr>
          <a:xfrm rot="16200000" flipH="1">
            <a:off x="3218446" y="1990666"/>
            <a:ext cx="602439" cy="53696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79"/>
          <p:cNvSpPr txBox="1">
            <a:spLocks noChangeArrowheads="1"/>
          </p:cNvSpPr>
          <p:nvPr/>
        </p:nvSpPr>
        <p:spPr bwMode="auto">
          <a:xfrm>
            <a:off x="3522646" y="1928802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127" name="Oval 6"/>
          <p:cNvSpPr>
            <a:spLocks noChangeArrowheads="1"/>
          </p:cNvSpPr>
          <p:nvPr/>
        </p:nvSpPr>
        <p:spPr bwMode="auto">
          <a:xfrm>
            <a:off x="7878778" y="17144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128" name="Oval 8"/>
          <p:cNvSpPr>
            <a:spLocks noChangeArrowheads="1"/>
          </p:cNvSpPr>
          <p:nvPr/>
        </p:nvSpPr>
        <p:spPr bwMode="auto">
          <a:xfrm>
            <a:off x="7024694" y="253309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129" name="Oval 9"/>
          <p:cNvSpPr>
            <a:spLocks noChangeArrowheads="1"/>
          </p:cNvSpPr>
          <p:nvPr/>
        </p:nvSpPr>
        <p:spPr bwMode="auto">
          <a:xfrm>
            <a:off x="7878778" y="329881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130" name="Oval 11"/>
          <p:cNvSpPr>
            <a:spLocks noChangeArrowheads="1"/>
          </p:cNvSpPr>
          <p:nvPr/>
        </p:nvSpPr>
        <p:spPr bwMode="auto">
          <a:xfrm>
            <a:off x="8736034" y="253309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131" name="Freeform 14"/>
          <p:cNvSpPr>
            <a:spLocks/>
          </p:cNvSpPr>
          <p:nvPr/>
        </p:nvSpPr>
        <p:spPr bwMode="auto">
          <a:xfrm>
            <a:off x="7305681" y="2023498"/>
            <a:ext cx="588969" cy="543479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32" name="Freeform 15"/>
          <p:cNvSpPr>
            <a:spLocks/>
          </p:cNvSpPr>
          <p:nvPr/>
        </p:nvSpPr>
        <p:spPr bwMode="auto">
          <a:xfrm>
            <a:off x="7319969" y="2952738"/>
            <a:ext cx="574681" cy="4868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881950" y="3774306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endParaRPr lang="zh-CN" altLang="en-US" b="1" dirty="0">
              <a:solidFill>
                <a:srgbClr val="C0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667504" y="2651936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  <a:endParaRPr lang="zh-CN" altLang="en-US" b="1" dirty="0">
              <a:solidFill>
                <a:srgbClr val="C0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881950" y="3774306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  <a:endParaRPr lang="zh-CN" altLang="en-US" b="1" dirty="0">
              <a:solidFill>
                <a:srgbClr val="C0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44" name="Text Box 81"/>
          <p:cNvSpPr txBox="1">
            <a:spLocks noChangeArrowheads="1"/>
          </p:cNvSpPr>
          <p:nvPr/>
        </p:nvSpPr>
        <p:spPr bwMode="auto">
          <a:xfrm>
            <a:off x="4810117" y="2603498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095736" y="3929066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号边的两个顶点的</a:t>
            </a:r>
            <a:r>
              <a:rPr lang="en-US" altLang="zh-CN" sz="20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vset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值相同，不能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添加！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453322" y="85723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vset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：连通分量编号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48" name="直接箭头连接符 147"/>
          <p:cNvCxnSpPr>
            <a:stCxn id="146" idx="2"/>
          </p:cNvCxnSpPr>
          <p:nvPr/>
        </p:nvCxnSpPr>
        <p:spPr>
          <a:xfrm rot="5400000">
            <a:off x="8423806" y="970469"/>
            <a:ext cx="202183" cy="714372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5" grpId="0" animBg="1"/>
      <p:bldP spid="66" grpId="0" animBg="1"/>
      <p:bldP spid="96" grpId="0" animBg="1"/>
      <p:bldP spid="112" grpId="0" animBg="1"/>
      <p:bldP spid="117" grpId="0" animBg="1"/>
      <p:bldP spid="117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1" grpId="0" animBg="1"/>
      <p:bldP spid="132" grpId="0" animBg="1"/>
      <p:bldP spid="141" grpId="0" animBg="1"/>
      <p:bldP spid="142" grpId="0" animBg="1"/>
      <p:bldP spid="142" grpId="1" animBg="1"/>
      <p:bldP spid="143" grpId="0" animBg="1"/>
      <p:bldP spid="143" grpId="1" animBg="1"/>
      <p:bldP spid="1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954210" y="1976567"/>
            <a:ext cx="8534400" cy="498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用数组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存放图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中的所有边，其类型如下：</a:t>
            </a:r>
            <a:endParaRPr kumimoji="1" lang="zh-CN" altLang="en-US" sz="2400" b="1" dirty="0">
              <a:solidFill>
                <a:srgbClr val="99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0899" name="Text Box 1027"/>
          <p:cNvSpPr txBox="1">
            <a:spLocks noChangeArrowheads="1"/>
          </p:cNvSpPr>
          <p:nvPr/>
        </p:nvSpPr>
        <p:spPr bwMode="auto">
          <a:xfrm>
            <a:off x="3178513" y="2517850"/>
            <a:ext cx="4786345" cy="1821213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24000" tIns="252000" rIns="252000" bIns="180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u;     	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边的起始顶点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v;     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边的终止顶点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w;   	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边的权值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kumimoji="1" lang="en-US" altLang="zh-CN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Edge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</a:t>
            </a:r>
            <a:endParaRPr lang="en-US" altLang="zh-CN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6502" y="4491318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Edge E[</a:t>
            </a:r>
            <a:r>
              <a:rPr lang="en-US" altLang="zh-CN" sz="2200" b="1" dirty="0" err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MaxSize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];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590163-6BCD-44DC-87CD-722996653960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8374B809-0729-4A1B-82B8-1B3C8D346A89}"/>
              </a:ext>
            </a:extLst>
          </p:cNvPr>
          <p:cNvSpPr txBox="1"/>
          <p:nvPr/>
        </p:nvSpPr>
        <p:spPr>
          <a:xfrm>
            <a:off x="1963464" y="1082429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图采用</a:t>
            </a:r>
            <a:r>
              <a:rPr kumimoji="1" lang="zh-CN" altLang="en-US" sz="24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邻接矩阵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952596" y="998552"/>
            <a:ext cx="8429684" cy="4314203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288000" bIns="144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MatGraph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g)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kumimoji="1" lang="zh-CN" altLang="en-US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kumimoji="1" lang="zh-CN" altLang="en-US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r>
              <a:rPr kumimoji="1" lang="zh-CN" altLang="en-US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zh-CN" altLang="en-US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kumimoji="1" lang="en-US" altLang="zh-CN" b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[MAXV]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 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存放每条边所属的连通分量编号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Edge E[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存放所有边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k=0;				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数组的下标从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开始计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产生的边集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(j=0;j&lt;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][j]!=0 &amp;&amp; 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][j]!=INF)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{  E[k].u=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E[k].v=j;  E[k].w=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k++;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InsertSort</a:t>
            </a:r>
            <a:r>
              <a:rPr kumimoji="1"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</a:t>
            </a:r>
            <a:r>
              <a:rPr kumimoji="1" lang="zh-CN" alt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</a:t>
            </a:r>
            <a:r>
              <a:rPr kumimoji="1"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用直接插入排序对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数组按权值递增排序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	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初始化辅助数组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b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b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b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 Box 1047"/>
          <p:cNvSpPr txBox="1">
            <a:spLocks noChangeArrowheads="1"/>
          </p:cNvSpPr>
          <p:nvPr/>
        </p:nvSpPr>
        <p:spPr bwMode="auto">
          <a:xfrm>
            <a:off x="1952596" y="497784"/>
            <a:ext cx="4824412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克鲁斯卡尔（</a:t>
            </a:r>
            <a:r>
              <a:rPr kumimoji="1" lang="en-US" altLang="zh-CN" sz="22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）算法如下：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590163-6BCD-44DC-87CD-722996653960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809752" y="342199"/>
            <a:ext cx="8143900" cy="5072497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k=1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表示当前构造生成树的第几</a:t>
            </a:r>
            <a:r>
              <a:rPr kumimoji="1" lang="zh-CN" altLang="en-US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</a:t>
            </a:r>
            <a:endParaRPr kumimoji="1" lang="en-US" altLang="zh-CN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j=0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中边</a:t>
            </a:r>
            <a:r>
              <a:rPr kumimoji="1" lang="zh-CN" altLang="en-US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的下标，初值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生成的边数小于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</a:t>
            </a:r>
            <a:endParaRPr kumimoji="1" lang="en-US" altLang="zh-CN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u1=E[j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u;v1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=E[j].v;	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取一条边的</a:t>
            </a:r>
            <a:r>
              <a:rPr kumimoji="1" lang="zh-CN" altLang="en-US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头尾顶点</a:t>
            </a:r>
            <a:endParaRPr kumimoji="1" lang="en-US" altLang="zh-CN" b="1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sn1=</a:t>
            </a:r>
            <a:r>
              <a:rPr kumimoji="1" lang="en-US" altLang="zh-CN" b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vset[u1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sn2=</a:t>
            </a:r>
            <a:r>
              <a:rPr kumimoji="1" lang="en-US" altLang="zh-CN" b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vset[v1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分别得到两个顶点所属的集合编号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两顶点属于不同的集合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</a:t>
            </a: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(%d</a:t>
            </a:r>
            <a:r>
              <a:rPr kumimoji="1" lang="zh-CN" altLang="en-US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):%</a:t>
            </a: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kumimoji="1" lang="en-US" altLang="zh-CN" b="1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kumimoji="1" lang="zh-CN" altLang="en-US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kumimoji="1" lang="zh-CN" altLang="en-US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E[j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].w);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k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   	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生成边数增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	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两个集合统一编号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b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b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b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</a:t>
            </a:r>
            <a:r>
              <a:rPr kumimoji="1" lang="en-US" altLang="zh-CN" b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	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集合编号为</a:t>
            </a:r>
            <a:r>
              <a:rPr kumimoji="1" lang="en-US" altLang="zh-CN" b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的改为</a:t>
            </a:r>
            <a:r>
              <a:rPr kumimoji="1" lang="en-US" altLang="zh-CN" b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endParaRPr kumimoji="1" lang="en-US" altLang="zh-CN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b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vset[i]=sn1</a:t>
            </a:r>
            <a:endParaRPr kumimoji="1" lang="en-US" altLang="zh-CN" b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j</a:t>
            </a: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</a:t>
            </a: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扫描下一条边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590163-6BCD-44DC-87CD-722996653960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E6550BB-AB5F-4659-ADF4-2864AC122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253" y="6127212"/>
            <a:ext cx="5643602" cy="36317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kumimoji="1" lang="zh-CN" altLang="en-US" sz="2200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算法的时间复杂度为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2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>
            <a:extLst>
              <a:ext uri="{FF2B5EF4-FFF2-40B4-BE49-F238E27FC236}">
                <a16:creationId xmlns:a16="http://schemas.microsoft.com/office/drawing/2014/main" id="{4B9853EB-2FF5-410D-BE6B-F330978B2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1" y="1600200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2060"/>
                </a:solidFill>
                <a:ea typeface="楷体_GB2312" pitchFamily="49" charset="-122"/>
              </a:rPr>
              <a:t>普里姆算法</a:t>
            </a:r>
            <a:endParaRPr lang="zh-CN" altLang="en-US" sz="3600" dirty="0">
              <a:solidFill>
                <a:srgbClr val="002060"/>
              </a:solidFill>
              <a:ea typeface="楷体_GB2312" pitchFamily="49" charset="-122"/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4391FF11-EB77-423C-851F-49D011242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217" y="1349927"/>
            <a:ext cx="3505200" cy="81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2060"/>
                </a:solidFill>
                <a:ea typeface="楷体_GB2312" pitchFamily="49" charset="-122"/>
              </a:rPr>
              <a:t>克鲁斯卡尔算法</a:t>
            </a:r>
            <a:endParaRPr lang="zh-CN" altLang="en-US" sz="3600" dirty="0">
              <a:solidFill>
                <a:srgbClr val="002060"/>
              </a:solidFill>
              <a:ea typeface="楷体_GB2312" pitchFamily="49" charset="-122"/>
            </a:endParaRP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EB602729-3181-43FF-8D24-F6418A0D4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3032126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2060"/>
                </a:solidFill>
                <a:ea typeface="楷体_GB2312" pitchFamily="49" charset="-122"/>
              </a:rPr>
              <a:t>时间复杂度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59B47E6E-2E6B-49E3-AFFC-542D732D2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4" y="3048001"/>
            <a:ext cx="1210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002060"/>
                </a:solidFill>
                <a:ea typeface="楷体_GB2312" pitchFamily="49" charset="-122"/>
              </a:rPr>
              <a:t>O(n</a:t>
            </a:r>
            <a:r>
              <a:rPr lang="en-US" altLang="zh-CN" sz="3600" baseline="30000">
                <a:solidFill>
                  <a:srgbClr val="002060"/>
                </a:solidFill>
                <a:ea typeface="楷体_GB2312" pitchFamily="49" charset="-122"/>
              </a:rPr>
              <a:t>2</a:t>
            </a:r>
            <a:r>
              <a:rPr lang="en-US" altLang="zh-CN" sz="3600">
                <a:solidFill>
                  <a:srgbClr val="00206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4A86D125-4549-49B5-ABBF-1A525DFD7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048001"/>
            <a:ext cx="18517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002060"/>
                </a:solidFill>
                <a:ea typeface="楷体_GB2312" pitchFamily="49" charset="-122"/>
              </a:rPr>
              <a:t>O(eloge)</a:t>
            </a: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4F64FCB5-FA81-477A-84EB-0EF3325BC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1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>
                <a:solidFill>
                  <a:srgbClr val="002060"/>
                </a:solidFill>
                <a:ea typeface="楷体_GB2312" pitchFamily="49" charset="-122"/>
              </a:rPr>
              <a:t>稠密图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515CCAC1-7B58-4685-B85F-594D057AF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1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>
                <a:solidFill>
                  <a:srgbClr val="002060"/>
                </a:solidFill>
                <a:ea typeface="楷体_GB2312" pitchFamily="49" charset="-122"/>
              </a:rPr>
              <a:t>稀疏图</a:t>
            </a: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CAF23785-B0F2-4DA3-A16B-3D56AAFAE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4" y="1584326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2060"/>
                </a:solidFill>
                <a:ea typeface="楷体_GB2312" pitchFamily="49" charset="-122"/>
              </a:rPr>
              <a:t>算法名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7D70FF13-F693-41FF-AA43-D2118AFFD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556126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2060"/>
                </a:solidFill>
                <a:ea typeface="楷体_GB2312" pitchFamily="49" charset="-122"/>
              </a:rPr>
              <a:t>适应范围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15C9C0CC-D9F4-4285-8DAA-9613041D2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585" y="423932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002060"/>
                </a:solidFill>
                <a:ea typeface="楷体_GB2312" pitchFamily="49" charset="-122"/>
              </a:rPr>
              <a:t>比较两种算法</a:t>
            </a:r>
          </a:p>
        </p:txBody>
      </p:sp>
    </p:spTree>
  </p:cSld>
  <p:clrMapOvr>
    <a:masterClrMapping/>
  </p:clrMapOvr>
  <p:transition>
    <p:pull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282" y="214290"/>
            <a:ext cx="8429684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求下面带权图的最小（代价）生成树时，可能是克鲁斯卡（</a:t>
            </a:r>
            <a:r>
              <a:rPr lang="en-US" altLang="zh-CN" sz="22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）算法第二次选中但不是普里姆（</a:t>
            </a:r>
            <a:r>
              <a:rPr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）算法（从</a:t>
            </a:r>
            <a:r>
              <a:rPr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开始）第</a:t>
            </a:r>
            <a:r>
              <a:rPr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</a:t>
            </a:r>
            <a:r>
              <a:rPr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次选中的边是（  ）。</a:t>
            </a:r>
          </a:p>
          <a:p>
            <a:pPr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A.(</a:t>
            </a:r>
            <a:r>
              <a:rPr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B.(</a:t>
            </a:r>
            <a:r>
              <a:rPr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</a:t>
            </a:r>
            <a:r>
              <a:rPr lang="en-US" altLang="zh-CN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C.(</a:t>
            </a:r>
            <a:r>
              <a:rPr lang="en-US" altLang="zh-CN" sz="2200" b="1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="1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="1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D.(</a:t>
            </a:r>
            <a:r>
              <a:rPr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2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1881158" y="3121223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endParaRPr lang="zh-CN" altLang="en-US" sz="2000" b="1" baseline="-25000">
              <a:solidFill>
                <a:srgbClr val="FF0000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4167174" y="3121223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  <a:endParaRPr lang="zh-CN" altLang="en-US" sz="2000" b="1" baseline="-250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881158" y="4621421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endParaRPr lang="zh-CN" altLang="en-US" sz="2000" b="1" baseline="-250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167174" y="4621421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  <a:endParaRPr lang="zh-CN" altLang="en-US" sz="2000" b="1" baseline="-25000">
              <a:solidFill>
                <a:srgbClr val="FF0000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4" idx="6"/>
            <a:endCxn id="5" idx="2"/>
          </p:cNvCxnSpPr>
          <p:nvPr/>
        </p:nvCxnSpPr>
        <p:spPr>
          <a:xfrm>
            <a:off x="2452662" y="3371256"/>
            <a:ext cx="1714512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4"/>
            <a:endCxn id="6" idx="0"/>
          </p:cNvCxnSpPr>
          <p:nvPr/>
        </p:nvCxnSpPr>
        <p:spPr>
          <a:xfrm rot="5400000">
            <a:off x="1666844" y="4121355"/>
            <a:ext cx="1000132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6"/>
            <a:endCxn id="7" idx="2"/>
          </p:cNvCxnSpPr>
          <p:nvPr/>
        </p:nvCxnSpPr>
        <p:spPr>
          <a:xfrm>
            <a:off x="2452662" y="4871454"/>
            <a:ext cx="1714512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4"/>
            <a:endCxn id="7" idx="0"/>
          </p:cNvCxnSpPr>
          <p:nvPr/>
        </p:nvCxnSpPr>
        <p:spPr>
          <a:xfrm rot="5400000">
            <a:off x="3952860" y="4121355"/>
            <a:ext cx="1000132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5"/>
            <a:endCxn id="7" idx="1"/>
          </p:cNvCxnSpPr>
          <p:nvPr/>
        </p:nvCxnSpPr>
        <p:spPr>
          <a:xfrm rot="16200000" flipH="1">
            <a:off x="2736619" y="3180404"/>
            <a:ext cx="1146598" cy="1881902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7"/>
            <a:endCxn id="5" idx="3"/>
          </p:cNvCxnSpPr>
          <p:nvPr/>
        </p:nvCxnSpPr>
        <p:spPr>
          <a:xfrm rot="5400000" flipH="1" flipV="1">
            <a:off x="2736619" y="3180404"/>
            <a:ext cx="1146598" cy="1881902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24166" y="297834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24166" y="490717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81488" y="3956455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11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66844" y="3956455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8</a:t>
            </a:r>
            <a:endParaRPr lang="zh-CN" altLang="en-US" sz="20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5670" y="412135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81224" y="417076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38744" y="4121356"/>
            <a:ext cx="5072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（从</a:t>
            </a:r>
            <a:r>
              <a:rPr lang="en-US" altLang="zh-CN" sz="2000" b="1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开始） ：</a:t>
            </a:r>
            <a:endParaRPr lang="en-US" altLang="zh-CN" sz="2000" b="1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不可能是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(</a:t>
            </a:r>
            <a:r>
              <a:rPr lang="en-US" altLang="zh-CN" sz="2000" b="1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67306" y="2835472"/>
            <a:ext cx="5500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b="1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1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(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="1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="1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="1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="1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="1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="1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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38612" y="207167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注：</a:t>
            </a:r>
            <a:r>
              <a:rPr lang="en-US" sz="2000" b="1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2015</a:t>
            </a:r>
            <a:r>
              <a:rPr lang="zh-CN" altLang="en-US" sz="2000" b="1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年全国考研题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38744" y="550070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答案为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590163-6BCD-44DC-87CD-722996653960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809720" y="1118388"/>
            <a:ext cx="8610600" cy="104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一个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连通图的生成树是一个极小连通子图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，它含有图中全部</a:t>
            </a:r>
            <a:r>
              <a:rPr kumimoji="1"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个顶点和构成一棵树的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-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条边。　　</a:t>
            </a:r>
          </a:p>
        </p:txBody>
      </p:sp>
      <p:sp>
        <p:nvSpPr>
          <p:cNvPr id="41987" name="Text Box 3" descr="再生纸"/>
          <p:cNvSpPr txBox="1">
            <a:spLocks noChangeArrowheads="1"/>
          </p:cNvSpPr>
          <p:nvPr/>
        </p:nvSpPr>
        <p:spPr bwMode="auto">
          <a:xfrm>
            <a:off x="1881158" y="332571"/>
            <a:ext cx="3286148" cy="584775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生成树的概念</a:t>
            </a:r>
            <a:endParaRPr lang="zh-CN" altLang="en-US" sz="3200" b="1" dirty="0">
              <a:solidFill>
                <a:prstClr val="black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2596" y="5030158"/>
            <a:ext cx="8501122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命题：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如果在一棵生成树上添加一条边，必定构成一个环。</a:t>
            </a:r>
            <a:endParaRPr lang="zh-CN" altLang="en-US" sz="22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666976" y="2712420"/>
            <a:ext cx="2376488" cy="2016125"/>
            <a:chOff x="1142976" y="2555883"/>
            <a:chExt cx="2376488" cy="2016125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719239" y="255588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0" name="Oval 32"/>
            <p:cNvSpPr>
              <a:spLocks noChangeArrowheads="1"/>
            </p:cNvSpPr>
            <p:nvPr/>
          </p:nvSpPr>
          <p:spPr bwMode="auto">
            <a:xfrm>
              <a:off x="2282811" y="338456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1142976" y="342107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2" name="Oval 34"/>
            <p:cNvSpPr>
              <a:spLocks noChangeArrowheads="1"/>
            </p:cNvSpPr>
            <p:nvPr/>
          </p:nvSpPr>
          <p:spPr bwMode="auto">
            <a:xfrm>
              <a:off x="1792264" y="414020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" name="Oval 35"/>
            <p:cNvSpPr>
              <a:spLocks noChangeArrowheads="1"/>
            </p:cNvSpPr>
            <p:nvPr/>
          </p:nvSpPr>
          <p:spPr bwMode="auto">
            <a:xfrm>
              <a:off x="2727301" y="413704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5" name="Oval 37"/>
            <p:cNvSpPr>
              <a:spLocks noChangeArrowheads="1"/>
            </p:cNvSpPr>
            <p:nvPr/>
          </p:nvSpPr>
          <p:spPr bwMode="auto">
            <a:xfrm>
              <a:off x="3159101" y="334804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379452" y="2913073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>
              <a:stCxn id="11" idx="5"/>
              <a:endCxn id="12" idx="1"/>
            </p:cNvCxnSpPr>
            <p:nvPr/>
          </p:nvCxnSpPr>
          <p:spPr>
            <a:xfrm rot="16200000" flipH="1">
              <a:off x="1440897" y="3799302"/>
              <a:ext cx="413809" cy="39447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9" idx="5"/>
              <a:endCxn id="10" idx="1"/>
            </p:cNvCxnSpPr>
            <p:nvPr/>
          </p:nvCxnSpPr>
          <p:spPr>
            <a:xfrm rot="16200000" flipH="1">
              <a:off x="1919528" y="3031746"/>
              <a:ext cx="523356" cy="30875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1" idx="6"/>
              <a:endCxn id="10" idx="2"/>
            </p:cNvCxnSpPr>
            <p:nvPr/>
          </p:nvCxnSpPr>
          <p:spPr>
            <a:xfrm flipV="1">
              <a:off x="1503339" y="3600467"/>
              <a:ext cx="779472" cy="365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6"/>
              <a:endCxn id="15" idx="2"/>
            </p:cNvCxnSpPr>
            <p:nvPr/>
          </p:nvCxnSpPr>
          <p:spPr>
            <a:xfrm flipV="1">
              <a:off x="2643174" y="3563946"/>
              <a:ext cx="515927" cy="3652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0" idx="5"/>
              <a:endCxn id="13" idx="1"/>
            </p:cNvCxnSpPr>
            <p:nvPr/>
          </p:nvCxnSpPr>
          <p:spPr>
            <a:xfrm rot="16200000" flipH="1">
              <a:off x="2461661" y="3881869"/>
              <a:ext cx="447152" cy="18967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2" idx="6"/>
              <a:endCxn id="13" idx="2"/>
            </p:cNvCxnSpPr>
            <p:nvPr/>
          </p:nvCxnSpPr>
          <p:spPr>
            <a:xfrm flipV="1">
              <a:off x="2152627" y="4352947"/>
              <a:ext cx="574674" cy="316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9" idx="6"/>
              <a:endCxn id="15" idx="1"/>
            </p:cNvCxnSpPr>
            <p:nvPr/>
          </p:nvCxnSpPr>
          <p:spPr>
            <a:xfrm>
              <a:off x="2079602" y="2771783"/>
              <a:ext cx="1132273" cy="6394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6934222" y="2728281"/>
            <a:ext cx="2376488" cy="2016125"/>
            <a:chOff x="5410222" y="2571744"/>
            <a:chExt cx="2376488" cy="2016125"/>
          </a:xfrm>
        </p:grpSpPr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986485" y="257174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6550057" y="340042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5410222" y="343693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6059510" y="415606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6994547" y="415290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7426347" y="336390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5646698" y="2928934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41" name="直接连接符 40"/>
            <p:cNvCxnSpPr>
              <a:stCxn id="36" idx="5"/>
              <a:endCxn id="37" idx="1"/>
            </p:cNvCxnSpPr>
            <p:nvPr/>
          </p:nvCxnSpPr>
          <p:spPr>
            <a:xfrm rot="16200000" flipH="1">
              <a:off x="5708143" y="3815163"/>
              <a:ext cx="413809" cy="39447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5" idx="6"/>
              <a:endCxn id="39" idx="2"/>
            </p:cNvCxnSpPr>
            <p:nvPr/>
          </p:nvCxnSpPr>
          <p:spPr>
            <a:xfrm flipV="1">
              <a:off x="6910420" y="3579807"/>
              <a:ext cx="515927" cy="3652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5" idx="5"/>
              <a:endCxn id="38" idx="1"/>
            </p:cNvCxnSpPr>
            <p:nvPr/>
          </p:nvCxnSpPr>
          <p:spPr>
            <a:xfrm rot="16200000" flipH="1">
              <a:off x="6728907" y="3897730"/>
              <a:ext cx="447152" cy="18967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4" idx="6"/>
              <a:endCxn id="39" idx="1"/>
            </p:cNvCxnSpPr>
            <p:nvPr/>
          </p:nvCxnSpPr>
          <p:spPr>
            <a:xfrm>
              <a:off x="6346848" y="2787644"/>
              <a:ext cx="1132273" cy="6394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5167306" y="3156908"/>
            <a:ext cx="1643074" cy="642942"/>
            <a:chOff x="3643306" y="3000372"/>
            <a:chExt cx="1643074" cy="642942"/>
          </a:xfrm>
        </p:grpSpPr>
        <p:sp>
          <p:nvSpPr>
            <p:cNvPr id="48" name="右箭头 47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43306" y="300037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一棵生成树</a:t>
              </a:r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590163-6BCD-44DC-87CD-722996653960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276726" y="409074"/>
            <a:ext cx="9095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】</a:t>
            </a:r>
            <a:r>
              <a:rPr lang="zh-CN" altLang="en-US" sz="2000" dirty="0"/>
              <a:t>已知图表示一个地区的通讯网，边表示城市间的通讯线路，边上的权表示架设线路花费的代价，选择能沟通每个城市且总代价最省的</a:t>
            </a:r>
            <a:r>
              <a:rPr lang="en-US" altLang="zh-CN" sz="2000" dirty="0"/>
              <a:t>n-1</a:t>
            </a:r>
            <a:r>
              <a:rPr lang="zh-CN" altLang="en-US" sz="2000" dirty="0"/>
              <a:t>条线路，请使用克鲁斯卡尔方法，画出该网的最小生成树的产生过程。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64316" y="1588169"/>
            <a:ext cx="2540929" cy="237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148" y="2454442"/>
            <a:ext cx="13811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38073" y="2574750"/>
            <a:ext cx="12382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2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02766" y="3356803"/>
            <a:ext cx="7334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21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7684" y="2610853"/>
            <a:ext cx="12668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22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31758" y="4620126"/>
            <a:ext cx="13049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23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97642" y="4740442"/>
            <a:ext cx="1333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106904" y="3838073"/>
            <a:ext cx="62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46883" y="3966410"/>
            <a:ext cx="62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70557" y="3930315"/>
            <a:ext cx="62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92441" y="5915526"/>
            <a:ext cx="62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94420" y="6011778"/>
            <a:ext cx="62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2251763" y="1267849"/>
            <a:ext cx="7786742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457200" indent="-457200" algn="just" fontAlgn="base">
              <a:lnSpc>
                <a:spcPct val="150000"/>
              </a:lnSpc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由深度优先遍历得到的生成树称为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深度优先生成树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0325" y="696345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可以通过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遍历方法产生生成树：</a:t>
            </a:r>
            <a:endParaRPr lang="zh-CN" altLang="en-US" sz="24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2918082" y="263704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3481654" y="3465729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2341819" y="350223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10" name="Oval 34"/>
          <p:cNvSpPr>
            <a:spLocks noChangeArrowheads="1"/>
          </p:cNvSpPr>
          <p:nvPr/>
        </p:nvSpPr>
        <p:spPr bwMode="auto">
          <a:xfrm>
            <a:off x="2991107" y="422137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11" name="Oval 35"/>
          <p:cNvSpPr>
            <a:spLocks noChangeArrowheads="1"/>
          </p:cNvSpPr>
          <p:nvPr/>
        </p:nvSpPr>
        <p:spPr bwMode="auto">
          <a:xfrm>
            <a:off x="3926144" y="4218209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12" name="Oval 37"/>
          <p:cNvSpPr>
            <a:spLocks noChangeArrowheads="1"/>
          </p:cNvSpPr>
          <p:nvPr/>
        </p:nvSpPr>
        <p:spPr bwMode="auto">
          <a:xfrm>
            <a:off x="4357944" y="342920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2578294" y="299423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14" name="直接连接符 13"/>
          <p:cNvCxnSpPr>
            <a:stCxn id="9" idx="5"/>
            <a:endCxn id="10" idx="1"/>
          </p:cNvCxnSpPr>
          <p:nvPr/>
        </p:nvCxnSpPr>
        <p:spPr>
          <a:xfrm rot="16200000" flipH="1">
            <a:off x="2639740" y="3880465"/>
            <a:ext cx="413809" cy="39447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8" idx="1"/>
          </p:cNvCxnSpPr>
          <p:nvPr/>
        </p:nvCxnSpPr>
        <p:spPr>
          <a:xfrm rot="16200000" flipH="1">
            <a:off x="3118370" y="3112909"/>
            <a:ext cx="523356" cy="30875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6"/>
            <a:endCxn id="8" idx="2"/>
          </p:cNvCxnSpPr>
          <p:nvPr/>
        </p:nvCxnSpPr>
        <p:spPr>
          <a:xfrm flipV="1">
            <a:off x="2702181" y="3681629"/>
            <a:ext cx="779472" cy="3650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6"/>
            <a:endCxn id="12" idx="2"/>
          </p:cNvCxnSpPr>
          <p:nvPr/>
        </p:nvCxnSpPr>
        <p:spPr>
          <a:xfrm flipV="1">
            <a:off x="3842017" y="3645109"/>
            <a:ext cx="515927" cy="3652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5"/>
            <a:endCxn id="11" idx="1"/>
          </p:cNvCxnSpPr>
          <p:nvPr/>
        </p:nvCxnSpPr>
        <p:spPr>
          <a:xfrm rot="16200000" flipH="1">
            <a:off x="3660503" y="3963032"/>
            <a:ext cx="447152" cy="1896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6"/>
            <a:endCxn id="11" idx="2"/>
          </p:cNvCxnSpPr>
          <p:nvPr/>
        </p:nvCxnSpPr>
        <p:spPr>
          <a:xfrm flipV="1">
            <a:off x="3351469" y="4434110"/>
            <a:ext cx="574674" cy="316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6"/>
            <a:endCxn id="12" idx="1"/>
          </p:cNvCxnSpPr>
          <p:nvPr/>
        </p:nvCxnSpPr>
        <p:spPr>
          <a:xfrm>
            <a:off x="3278445" y="2852946"/>
            <a:ext cx="1132273" cy="6394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6894816" y="2637046"/>
            <a:ext cx="2376488" cy="2016125"/>
            <a:chOff x="5124470" y="2341569"/>
            <a:chExt cx="2376488" cy="2016125"/>
          </a:xfrm>
        </p:grpSpPr>
        <p:sp>
          <p:nvSpPr>
            <p:cNvPr id="21" name="Oval 31"/>
            <p:cNvSpPr>
              <a:spLocks noChangeArrowheads="1"/>
            </p:cNvSpPr>
            <p:nvPr/>
          </p:nvSpPr>
          <p:spPr bwMode="auto">
            <a:xfrm>
              <a:off x="5700733" y="234156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2" name="Oval 32"/>
            <p:cNvSpPr>
              <a:spLocks noChangeArrowheads="1"/>
            </p:cNvSpPr>
            <p:nvPr/>
          </p:nvSpPr>
          <p:spPr bwMode="auto">
            <a:xfrm>
              <a:off x="6264305" y="317025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5124470" y="320675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4" name="Oval 34"/>
            <p:cNvSpPr>
              <a:spLocks noChangeArrowheads="1"/>
            </p:cNvSpPr>
            <p:nvPr/>
          </p:nvSpPr>
          <p:spPr bwMode="auto">
            <a:xfrm>
              <a:off x="5773758" y="392589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" name="Oval 35"/>
            <p:cNvSpPr>
              <a:spLocks noChangeArrowheads="1"/>
            </p:cNvSpPr>
            <p:nvPr/>
          </p:nvSpPr>
          <p:spPr bwMode="auto">
            <a:xfrm>
              <a:off x="6708795" y="392273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6" name="Oval 37"/>
            <p:cNvSpPr>
              <a:spLocks noChangeArrowheads="1"/>
            </p:cNvSpPr>
            <p:nvPr/>
          </p:nvSpPr>
          <p:spPr bwMode="auto">
            <a:xfrm>
              <a:off x="7140595" y="313373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5360946" y="2698759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CC00CC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8" name="直接连接符 27"/>
            <p:cNvCxnSpPr>
              <a:stCxn id="23" idx="5"/>
              <a:endCxn id="24" idx="1"/>
            </p:cNvCxnSpPr>
            <p:nvPr/>
          </p:nvCxnSpPr>
          <p:spPr>
            <a:xfrm rot="16200000" flipH="1">
              <a:off x="5422391" y="3584988"/>
              <a:ext cx="413809" cy="39447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2" idx="6"/>
              <a:endCxn id="26" idx="2"/>
            </p:cNvCxnSpPr>
            <p:nvPr/>
          </p:nvCxnSpPr>
          <p:spPr>
            <a:xfrm flipV="1">
              <a:off x="6624668" y="3349632"/>
              <a:ext cx="515927" cy="36521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2" idx="5"/>
              <a:endCxn id="25" idx="1"/>
            </p:cNvCxnSpPr>
            <p:nvPr/>
          </p:nvCxnSpPr>
          <p:spPr>
            <a:xfrm rot="16200000" flipH="1">
              <a:off x="6443155" y="3667555"/>
              <a:ext cx="447152" cy="189675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6"/>
              <a:endCxn id="25" idx="2"/>
            </p:cNvCxnSpPr>
            <p:nvPr/>
          </p:nvCxnSpPr>
          <p:spPr>
            <a:xfrm flipV="1">
              <a:off x="6134121" y="4138633"/>
              <a:ext cx="574674" cy="3161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4913586" y="3152972"/>
            <a:ext cx="1643074" cy="642942"/>
            <a:chOff x="3643306" y="3000372"/>
            <a:chExt cx="1643074" cy="642942"/>
          </a:xfrm>
        </p:grpSpPr>
        <p:sp>
          <p:nvSpPr>
            <p:cNvPr id="36" name="右箭头 35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43306" y="300037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DFS</a:t>
              </a:r>
              <a:r>
                <a:rPr kumimoji="1" lang="zh-CN" altLang="en-US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生成树</a:t>
              </a:r>
              <a:endParaRPr lang="zh-CN" altLang="en-US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590163-6BCD-44DC-87CD-722996653960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2095472" y="917136"/>
            <a:ext cx="7786742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457200" indent="-457200" algn="just" fontAlgn="base">
              <a:lnSpc>
                <a:spcPct val="150000"/>
              </a:lnSpc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4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由广度优先遍历得到的生成树称为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广度优先生成树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3036776" y="2312949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3600348" y="314163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2460513" y="3178137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10" name="Oval 34"/>
          <p:cNvSpPr>
            <a:spLocks noChangeArrowheads="1"/>
          </p:cNvSpPr>
          <p:nvPr/>
        </p:nvSpPr>
        <p:spPr bwMode="auto">
          <a:xfrm>
            <a:off x="3109801" y="389727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11" name="Oval 35"/>
          <p:cNvSpPr>
            <a:spLocks noChangeArrowheads="1"/>
          </p:cNvSpPr>
          <p:nvPr/>
        </p:nvSpPr>
        <p:spPr bwMode="auto">
          <a:xfrm>
            <a:off x="4044838" y="389411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12" name="Oval 37"/>
          <p:cNvSpPr>
            <a:spLocks noChangeArrowheads="1"/>
          </p:cNvSpPr>
          <p:nvPr/>
        </p:nvSpPr>
        <p:spPr bwMode="auto">
          <a:xfrm>
            <a:off x="4476638" y="3105112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2696988" y="2670139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14" name="直接连接符 13"/>
          <p:cNvCxnSpPr>
            <a:stCxn id="9" idx="5"/>
            <a:endCxn id="10" idx="1"/>
          </p:cNvCxnSpPr>
          <p:nvPr/>
        </p:nvCxnSpPr>
        <p:spPr>
          <a:xfrm rot="16200000" flipH="1">
            <a:off x="2758434" y="3556369"/>
            <a:ext cx="413809" cy="39447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8" idx="1"/>
          </p:cNvCxnSpPr>
          <p:nvPr/>
        </p:nvCxnSpPr>
        <p:spPr>
          <a:xfrm rot="16200000" flipH="1">
            <a:off x="3237064" y="2788813"/>
            <a:ext cx="523356" cy="30875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6"/>
            <a:endCxn id="8" idx="2"/>
          </p:cNvCxnSpPr>
          <p:nvPr/>
        </p:nvCxnSpPr>
        <p:spPr>
          <a:xfrm flipV="1">
            <a:off x="2820875" y="3357533"/>
            <a:ext cx="779472" cy="3650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6"/>
            <a:endCxn id="12" idx="2"/>
          </p:cNvCxnSpPr>
          <p:nvPr/>
        </p:nvCxnSpPr>
        <p:spPr>
          <a:xfrm flipV="1">
            <a:off x="3960711" y="3321013"/>
            <a:ext cx="515927" cy="3652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5"/>
            <a:endCxn id="11" idx="1"/>
          </p:cNvCxnSpPr>
          <p:nvPr/>
        </p:nvCxnSpPr>
        <p:spPr>
          <a:xfrm rot="16200000" flipH="1">
            <a:off x="3779197" y="3638936"/>
            <a:ext cx="447152" cy="1896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6"/>
            <a:endCxn id="11" idx="2"/>
          </p:cNvCxnSpPr>
          <p:nvPr/>
        </p:nvCxnSpPr>
        <p:spPr>
          <a:xfrm flipV="1">
            <a:off x="3470163" y="4110014"/>
            <a:ext cx="574674" cy="316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6"/>
            <a:endCxn id="12" idx="1"/>
          </p:cNvCxnSpPr>
          <p:nvPr/>
        </p:nvCxnSpPr>
        <p:spPr>
          <a:xfrm>
            <a:off x="3397139" y="2528850"/>
            <a:ext cx="1132273" cy="6394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4"/>
          <p:cNvGrpSpPr/>
          <p:nvPr/>
        </p:nvGrpSpPr>
        <p:grpSpPr>
          <a:xfrm>
            <a:off x="5032280" y="2828876"/>
            <a:ext cx="1643074" cy="642942"/>
            <a:chOff x="3643306" y="3000372"/>
            <a:chExt cx="1643074" cy="642942"/>
          </a:xfrm>
        </p:grpSpPr>
        <p:sp>
          <p:nvSpPr>
            <p:cNvPr id="36" name="右箭头 35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43306" y="300037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BFS</a:t>
              </a:r>
              <a:r>
                <a:rPr kumimoji="1" lang="zh-CN" altLang="en-US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生成树</a:t>
              </a:r>
              <a:endParaRPr lang="zh-CN" altLang="en-US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grpSp>
        <p:nvGrpSpPr>
          <p:cNvPr id="29" name="组合 68"/>
          <p:cNvGrpSpPr/>
          <p:nvPr/>
        </p:nvGrpSpPr>
        <p:grpSpPr>
          <a:xfrm>
            <a:off x="7103982" y="2312950"/>
            <a:ext cx="2376488" cy="2016125"/>
            <a:chOff x="3124206" y="4127519"/>
            <a:chExt cx="2376488" cy="2016125"/>
          </a:xfrm>
        </p:grpSpPr>
        <p:sp>
          <p:nvSpPr>
            <p:cNvPr id="55" name="Oval 31"/>
            <p:cNvSpPr>
              <a:spLocks noChangeArrowheads="1"/>
            </p:cNvSpPr>
            <p:nvPr/>
          </p:nvSpPr>
          <p:spPr bwMode="auto">
            <a:xfrm>
              <a:off x="3700469" y="412751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6" name="Oval 32"/>
            <p:cNvSpPr>
              <a:spLocks noChangeArrowheads="1"/>
            </p:cNvSpPr>
            <p:nvPr/>
          </p:nvSpPr>
          <p:spPr bwMode="auto">
            <a:xfrm>
              <a:off x="4264041" y="495620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7" name="Oval 33"/>
            <p:cNvSpPr>
              <a:spLocks noChangeArrowheads="1"/>
            </p:cNvSpPr>
            <p:nvPr/>
          </p:nvSpPr>
          <p:spPr bwMode="auto">
            <a:xfrm>
              <a:off x="3124206" y="499270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8" name="Oval 34"/>
            <p:cNvSpPr>
              <a:spLocks noChangeArrowheads="1"/>
            </p:cNvSpPr>
            <p:nvPr/>
          </p:nvSpPr>
          <p:spPr bwMode="auto">
            <a:xfrm>
              <a:off x="3773494" y="571184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4708531" y="570868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5140331" y="491968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360682" y="4484709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CC00CC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62" name="直接连接符 61"/>
            <p:cNvCxnSpPr>
              <a:stCxn id="57" idx="5"/>
              <a:endCxn id="58" idx="1"/>
            </p:cNvCxnSpPr>
            <p:nvPr/>
          </p:nvCxnSpPr>
          <p:spPr>
            <a:xfrm rot="16200000" flipH="1">
              <a:off x="3422127" y="5370938"/>
              <a:ext cx="413809" cy="39447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5" idx="5"/>
              <a:endCxn id="56" idx="1"/>
            </p:cNvCxnSpPr>
            <p:nvPr/>
          </p:nvCxnSpPr>
          <p:spPr>
            <a:xfrm rot="16200000" flipH="1">
              <a:off x="3900758" y="4603382"/>
              <a:ext cx="523356" cy="308757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6" idx="5"/>
              <a:endCxn id="59" idx="1"/>
            </p:cNvCxnSpPr>
            <p:nvPr/>
          </p:nvCxnSpPr>
          <p:spPr>
            <a:xfrm rot="16200000" flipH="1">
              <a:off x="4442891" y="5453505"/>
              <a:ext cx="447152" cy="189675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5" idx="6"/>
              <a:endCxn id="60" idx="1"/>
            </p:cNvCxnSpPr>
            <p:nvPr/>
          </p:nvCxnSpPr>
          <p:spPr>
            <a:xfrm>
              <a:off x="4060832" y="4343419"/>
              <a:ext cx="1132273" cy="639499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3246330" y="4829140"/>
            <a:ext cx="578647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一个连通图的生成树不一定是唯一的！</a:t>
            </a:r>
            <a:endParaRPr lang="zh-CN" altLang="en-US" sz="2000" b="1" dirty="0">
              <a:solidFill>
                <a:srgbClr val="FF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590163-6BCD-44DC-87CD-722996653960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135450" y="1772770"/>
            <a:ext cx="8201052" cy="261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sz="24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带权连通图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 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（每条边上的权均为大于零的实数），可能有多棵不同生成树。</a:t>
            </a:r>
            <a:endParaRPr kumimoji="1" lang="en-US" altLang="zh-CN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每棵生成树的所有边的权值之和可能不同。</a:t>
            </a:r>
            <a:endParaRPr kumimoji="1" lang="en-US" altLang="zh-CN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权值之和最小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的生成树称为图的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最小生成树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5700" y="332571"/>
            <a:ext cx="383670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二、最小生成树</a:t>
            </a:r>
            <a:endParaRPr lang="zh-CN" altLang="en-US" sz="3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590163-6BCD-44DC-87CD-722996653960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>
            <a:extLst>
              <a:ext uri="{FF2B5EF4-FFF2-40B4-BE49-F238E27FC236}">
                <a16:creationId xmlns:a16="http://schemas.microsoft.com/office/drawing/2014/main" id="{794F80AC-2A36-4E88-B83D-7907D5E4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371601"/>
            <a:ext cx="9640267" cy="130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82"/>
                </a:solidFill>
                <a:ea typeface="楷体_GB2312" pitchFamily="49" charset="-122"/>
              </a:rPr>
              <a:t>构造网的一棵最小生成树，即：在 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e </a:t>
            </a:r>
            <a:r>
              <a:rPr lang="zh-CN" altLang="en-US" sz="2800" dirty="0">
                <a:solidFill>
                  <a:srgbClr val="000082"/>
                </a:solidFill>
                <a:ea typeface="楷体_GB2312" pitchFamily="49" charset="-122"/>
              </a:rPr>
              <a:t>条带权的边中选取 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n-1 </a:t>
            </a:r>
            <a:r>
              <a:rPr lang="zh-CN" altLang="en-US" sz="2800" dirty="0">
                <a:solidFill>
                  <a:srgbClr val="000082"/>
                </a:solidFill>
                <a:ea typeface="楷体_GB2312" pitchFamily="49" charset="-122"/>
              </a:rPr>
              <a:t>条边（不构成回路），使“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权值之和</a:t>
            </a:r>
            <a:r>
              <a:rPr lang="zh-CN" altLang="en-US" sz="2800" dirty="0">
                <a:solidFill>
                  <a:srgbClr val="000082"/>
                </a:solidFill>
                <a:ea typeface="楷体_GB2312" pitchFamily="49" charset="-122"/>
              </a:rPr>
              <a:t>”为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最小</a:t>
            </a:r>
            <a:r>
              <a:rPr lang="zh-CN" altLang="en-US" sz="2800" dirty="0">
                <a:solidFill>
                  <a:srgbClr val="000082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06500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40CDF5E1-3D90-4E71-ABCA-DE1B38FCB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5133976"/>
            <a:ext cx="52629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000082"/>
                </a:solidFill>
                <a:ea typeface="楷体_GB2312" pitchFamily="49" charset="-122"/>
              </a:rPr>
              <a:t>算法二：克鲁斯卡尔算法</a:t>
            </a:r>
            <a:endParaRPr lang="zh-CN" altLang="en-US" sz="4400" dirty="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9B2C5A67-2E7A-4916-A156-4664A2342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381001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000082"/>
                </a:solidFill>
                <a:ea typeface="楷体_GB2312" pitchFamily="49" charset="-122"/>
              </a:rPr>
              <a:t>问题：</a:t>
            </a:r>
          </a:p>
        </p:txBody>
      </p:sp>
      <p:sp>
        <p:nvSpPr>
          <p:cNvPr id="106503" name="Text Box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F776679-7E7B-4AA1-BE0C-13CAAA3F8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962401"/>
            <a:ext cx="4339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000082"/>
                </a:solidFill>
                <a:ea typeface="楷体_GB2312" pitchFamily="49" charset="-122"/>
              </a:rPr>
              <a:t>算法一：普里姆算法</a:t>
            </a:r>
            <a:endParaRPr lang="zh-CN" altLang="en-US" sz="4400" dirty="0">
              <a:solidFill>
                <a:srgbClr val="333333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>
            <a:extLst>
              <a:ext uri="{FF2B5EF4-FFF2-40B4-BE49-F238E27FC236}">
                <a16:creationId xmlns:a16="http://schemas.microsoft.com/office/drawing/2014/main" id="{2781A923-C8FA-4997-9308-BD7029D65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019" y="2344559"/>
            <a:ext cx="8864755" cy="339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取图中任意一个顶点作为生成树的根；</a:t>
            </a:r>
            <a:endParaRPr lang="en-US" altLang="zh-CN" sz="2400" dirty="0">
              <a:solidFill>
                <a:srgbClr val="000082"/>
              </a:solidFill>
              <a:ea typeface="楷体_GB2312" pitchFamily="49" charset="-122"/>
            </a:endParaRPr>
          </a:p>
          <a:p>
            <a:pPr marL="342900" indent="-342900" algn="just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重复以下步骤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n-1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次：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每次添加一个新的顶点 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w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至生成树中，使得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生成树包含的顶点数目逐渐增多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，直到包括所有；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w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满足：</a:t>
            </a:r>
            <a:endParaRPr lang="en-US" altLang="zh-CN" sz="2400" dirty="0">
              <a:solidFill>
                <a:srgbClr val="000082"/>
              </a:solidFill>
              <a:ea typeface="楷体_GB2312" pitchFamily="49" charset="-122"/>
            </a:endParaRPr>
          </a:p>
          <a:p>
            <a:pPr lvl="1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82"/>
                </a:solidFill>
                <a:ea typeface="楷体_GB2312" pitchFamily="49" charset="-122"/>
              </a:rPr>
              <a:t>顶点 </a:t>
            </a:r>
            <a:r>
              <a:rPr lang="en-US" altLang="zh-CN" sz="2000" dirty="0">
                <a:solidFill>
                  <a:srgbClr val="000082"/>
                </a:solidFill>
                <a:ea typeface="楷体_GB2312" pitchFamily="49" charset="-122"/>
              </a:rPr>
              <a:t>w </a:t>
            </a:r>
            <a:r>
              <a:rPr lang="zh-CN" altLang="en-US" sz="2000" dirty="0">
                <a:solidFill>
                  <a:srgbClr val="000082"/>
                </a:solidFill>
                <a:ea typeface="楷体_GB2312" pitchFamily="49" charset="-122"/>
              </a:rPr>
              <a:t>和已经在生成树上的顶点之间必定存在一条边，并且该边的权值在所有连接“已经在生成树上的顶点”和“未添加至生成树的顶点”之间的边中取值最小。</a:t>
            </a:r>
          </a:p>
        </p:txBody>
      </p:sp>
      <p:sp>
        <p:nvSpPr>
          <p:cNvPr id="67587" name="Rectangle 5">
            <a:extLst>
              <a:ext uri="{FF2B5EF4-FFF2-40B4-BE49-F238E27FC236}">
                <a16:creationId xmlns:a16="http://schemas.microsoft.com/office/drawing/2014/main" id="{C940B94F-1910-4EFF-BDFC-2F38FEF42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627" y="413023"/>
            <a:ext cx="30454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000082"/>
                </a:solidFill>
                <a:ea typeface="楷体_GB2312" pitchFamily="49" charset="-122"/>
              </a:rPr>
              <a:t>普里姆算法</a:t>
            </a:r>
            <a:endParaRPr lang="en-US" altLang="zh-CN" sz="3600" dirty="0">
              <a:solidFill>
                <a:srgbClr val="000082"/>
              </a:solidFill>
              <a:ea typeface="楷体_GB2312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4DC50D-29B1-4C98-91EF-E0674FB4142A}"/>
              </a:ext>
            </a:extLst>
          </p:cNvPr>
          <p:cNvSpPr txBox="1"/>
          <p:nvPr/>
        </p:nvSpPr>
        <p:spPr>
          <a:xfrm>
            <a:off x="1714056" y="1505513"/>
            <a:ext cx="217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olidFill>
                  <a:srgbClr val="000082"/>
                </a:solidFill>
                <a:latin typeface="Times New Roman" panose="02020603050405020304" pitchFamily="18" charset="0"/>
                <a:ea typeface="楷体_GB2312" pitchFamily="49" charset="-122"/>
              </a:rPr>
              <a:t>基本思想</a:t>
            </a:r>
          </a:p>
        </p:txBody>
      </p:sp>
    </p:spTree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>
            <a:extLst>
              <a:ext uri="{FF2B5EF4-FFF2-40B4-BE49-F238E27FC236}">
                <a16:creationId xmlns:a16="http://schemas.microsoft.com/office/drawing/2014/main" id="{C4202BF0-B88C-46C2-BBCB-F25C20837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1291908"/>
            <a:ext cx="8915400" cy="427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82"/>
                </a:solidFill>
                <a:ea typeface="楷体_GB2312" pitchFamily="49" charset="-122"/>
              </a:rPr>
              <a:t>即，</a:t>
            </a:r>
            <a:endParaRPr lang="en-US" altLang="zh-CN" dirty="0">
              <a:solidFill>
                <a:srgbClr val="000082"/>
              </a:solidFill>
              <a:ea typeface="楷体_GB2312" pitchFamily="49" charset="-122"/>
            </a:endParaRPr>
          </a:p>
          <a:p>
            <a:pPr lvl="1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在生成树的构造过程中，图中 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n 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个顶点分属两个集合：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已落在生成树上的顶点集 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U 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尚未落在生成树上的顶点集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V-U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；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U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不断变大，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V-U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不断变小。</a:t>
            </a:r>
            <a:endParaRPr lang="en-US" altLang="zh-CN" sz="2400" dirty="0">
              <a:solidFill>
                <a:srgbClr val="000082"/>
              </a:solidFill>
              <a:ea typeface="楷体_GB2312" pitchFamily="49" charset="-122"/>
            </a:endParaRPr>
          </a:p>
          <a:p>
            <a:pPr lvl="1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每次从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V-U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所添加的顶点</a:t>
            </a:r>
            <a:r>
              <a:rPr lang="en-US" altLang="zh-CN" sz="2400" dirty="0">
                <a:solidFill>
                  <a:srgbClr val="000082"/>
                </a:solidFill>
                <a:ea typeface="楷体_GB2312" pitchFamily="49" charset="-122"/>
              </a:rPr>
              <a:t>w</a:t>
            </a:r>
            <a:r>
              <a:rPr lang="zh-CN" altLang="en-US" sz="2400" dirty="0">
                <a:solidFill>
                  <a:srgbClr val="000082"/>
                </a:solidFill>
                <a:ea typeface="楷体_GB2312" pitchFamily="49" charset="-122"/>
              </a:rPr>
              <a:t>应满足下列条件：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w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中某顶点连成的边，应在所有连通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中顶点和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V-U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中顶点的边中权值最小。</a:t>
            </a:r>
          </a:p>
        </p:txBody>
      </p:sp>
    </p:spTree>
  </p:cSld>
  <p:clrMapOvr>
    <a:masterClrMapping/>
  </p:clrMapOvr>
  <p:transition>
    <p:pull dir="r"/>
  </p:transition>
</p:sld>
</file>

<file path=ppt/theme/theme1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3333FF"/>
          </a:solidFill>
          <a:prstDash val="solid"/>
          <a:round/>
          <a:headEnd type="none" w="med" len="med"/>
          <a:tailEnd type="none" w="med" len="lg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chemeClr val="accent6">
              <a:lumMod val="7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3333FF"/>
          </a:solidFill>
          <a:prstDash val="solid"/>
          <a:round/>
          <a:headEnd type="none" w="med" len="med"/>
          <a:tailEnd type="none" w="med" len="lg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0000C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3333FF"/>
          </a:solidFill>
          <a:prstDash val="solid"/>
          <a:round/>
          <a:headEnd type="none" w="med" len="med"/>
          <a:tailEnd type="none" w="med" len="lg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0000C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2476</Words>
  <Application>Microsoft Office PowerPoint</Application>
  <PresentationFormat>宽屏</PresentationFormat>
  <Paragraphs>506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Monotype Sorts</vt:lpstr>
      <vt:lpstr>黑体</vt:lpstr>
      <vt:lpstr>楷体</vt:lpstr>
      <vt:lpstr>隶书</vt:lpstr>
      <vt:lpstr>微软雅黑</vt:lpstr>
      <vt:lpstr>Arial</vt:lpstr>
      <vt:lpstr>Calibri</vt:lpstr>
      <vt:lpstr>Consolas</vt:lpstr>
      <vt:lpstr>Times New Roman</vt:lpstr>
      <vt:lpstr>Wingdings</vt:lpstr>
      <vt:lpstr>场景型模板</vt:lpstr>
      <vt:lpstr>Office 主题</vt:lpstr>
      <vt:lpstr>1_Office 主题</vt:lpstr>
      <vt:lpstr>1_场景型模板</vt:lpstr>
      <vt:lpstr>2_Office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Raymond</dc:creator>
  <cp:lastModifiedBy>Yao Jiayang</cp:lastModifiedBy>
  <cp:revision>25</cp:revision>
  <dcterms:created xsi:type="dcterms:W3CDTF">2019-11-07T01:54:47Z</dcterms:created>
  <dcterms:modified xsi:type="dcterms:W3CDTF">2023-07-17T02:45:10Z</dcterms:modified>
</cp:coreProperties>
</file>