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446" r:id="rId4"/>
    <p:sldId id="448" r:id="rId5"/>
    <p:sldId id="447" r:id="rId6"/>
    <p:sldId id="449" r:id="rId7"/>
    <p:sldId id="450" r:id="rId8"/>
    <p:sldId id="451" r:id="rId9"/>
    <p:sldId id="452" r:id="rId10"/>
    <p:sldId id="45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C5307-8435-496B-A373-45CD7F452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EC7BF2-A63E-4CED-8C53-05067A6B6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9E196E-BC28-445F-B3AA-20F597B6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B4A7-15F9-413D-8B56-D9652D0D7A1C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1237F-C204-4F42-9F32-59E9BA394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FF90E1-2034-4CD3-A03E-57571DBB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120F-8D9A-4E59-98C5-99BB5B71D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02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D9AE5-ED72-484D-84BF-6420FEBD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7506F0-D161-426E-BFF3-2DB4F917F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69204-0237-498A-B221-E9778615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B4A7-15F9-413D-8B56-D9652D0D7A1C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580EB0-9E0B-49D2-82D4-364F1BCC0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CB58A5-67A6-4BFC-AC6F-79187F05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120F-8D9A-4E59-98C5-99BB5B71D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0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077968-F971-4F79-BD93-ECA95C253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913092-5F56-4F6C-9CF3-92A9E5488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B8A7D-32B6-4525-A80E-1398B368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B4A7-15F9-413D-8B56-D9652D0D7A1C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46528-9867-41F2-A16E-F9DDA4E7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5B1732-31E2-4F1F-8762-7645622D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120F-8D9A-4E59-98C5-99BB5B71D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87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1C4D4E92-3379-4E90-97D3-07C5AA45976A}" type="slidenum">
              <a:rPr lang="en-US" altLang="zh-CN" smtClean="0"/>
              <a:pPr/>
              <a:t>‹#›</a:t>
            </a:fld>
            <a:r>
              <a:rPr lang="en-US" altLang="zh-CN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97013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BA482-95DA-42F6-A072-9363AF993A9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6746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E190-2EAE-42A8-A0D3-60AC4F58C04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4028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F32E-F60B-41E2-90F2-17189FE7E52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3348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4CF8-6B02-4800-AF5E-4C229D179F0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1954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D573-3281-4125-AB9C-0D753DCC5CE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01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C8B7E570-69B3-4B0D-BE72-C89A0FCDCBD8}" type="slidenum">
              <a:rPr lang="en-US" altLang="zh-CN" smtClean="0"/>
              <a:pPr/>
              <a:t>‹#›</a:t>
            </a:fld>
            <a:r>
              <a:rPr lang="en-US" altLang="zh-CN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2291193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1FAD-13B8-4DC3-86AD-27B7A975CD9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826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9A60A-A475-4BF9-B19D-1D08291D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319BA-0652-4AE2-BB63-F8B0835A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D05D1-C7C9-4C2A-83E1-E56CC6A3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B4A7-15F9-413D-8B56-D9652D0D7A1C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ADA72-77FA-41C4-914E-260CA2ED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367505-98E2-4212-B7E6-00598995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120F-8D9A-4E59-98C5-99BB5B71D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379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9D88-D4DD-45BD-8508-C2FE34F03A9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97938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F6BB-DAB6-43B3-A0EA-00FD92021FC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3239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03AA-8F00-44AB-9C65-51B68D56BE2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833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516F1-3687-4A47-B568-5083C212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5FD7C8-E8E9-401B-B047-FE6C3BEFD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3181C-1B04-424E-A0C8-BB640257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B4A7-15F9-413D-8B56-D9652D0D7A1C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995167-48E3-4712-906B-1000E3DE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9B6137-623C-4562-8DD5-9CF83BEB7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120F-8D9A-4E59-98C5-99BB5B71D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66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DD7CD-C1A3-49A0-9851-F8EEE470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377E43-82B6-4F38-8077-F1D4D9605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0A241B-F505-481F-B091-606796B50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380EB6-6314-483F-AA4B-0FF4D8E3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B4A7-15F9-413D-8B56-D9652D0D7A1C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96B8C5-8F8C-4531-A0C0-6FFA5FD7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1C6D26-E1B8-43ED-85E6-025178B9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120F-8D9A-4E59-98C5-99BB5B71D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20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04A22-9DE0-4A52-A565-CBBF3B6D8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ED03B-92EB-4A11-8D9B-8CAF2FF5F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99151D-8D89-473A-A7CE-0C6C846B8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CC1E0D-247B-457D-8AC4-348289871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E5C2E2-2FA3-4D0F-BCBA-75FAFC2AF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B67897-0CC6-46EC-A624-27DA4600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B4A7-15F9-413D-8B56-D9652D0D7A1C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65FFFB-AA72-42E0-B2F0-CA95FE41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F5418B-5A43-40AB-857E-571B45E8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120F-8D9A-4E59-98C5-99BB5B71D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97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A75E1-F805-480A-9514-8FB39435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8F19C7-1A83-433A-8218-11007835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B4A7-15F9-413D-8B56-D9652D0D7A1C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802E38-4476-400C-B006-8DA766E0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E89D6D-0975-47CA-BA39-D4B4C930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120F-8D9A-4E59-98C5-99BB5B71D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61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059103-D5CB-4AE0-A3C7-62C2DB25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B4A7-15F9-413D-8B56-D9652D0D7A1C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195B31-EF0F-4E4C-836F-03E0BC6F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84A851-224D-4A10-A94E-1F4F8D89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120F-8D9A-4E59-98C5-99BB5B71D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72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CE8EF-E811-469C-9BA4-9811509E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CF1B1A-EDB3-43E5-8A2D-3D3A70DB6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9A7F15-D357-4EBE-A9E9-AD2B55E50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769F41-5DDC-4516-9B75-3B5B6E88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B4A7-15F9-413D-8B56-D9652D0D7A1C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8922ED-DE3C-4C9D-8FE5-CBE83DE0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8F4A6D-0B30-4D0F-B120-1082BF75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120F-8D9A-4E59-98C5-99BB5B71D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3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C42C6-0C02-4E5E-B1C6-036CFA46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69FD44-81C0-4B3A-96FB-8D2039EC9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29CEAF-6989-4F07-8257-82FD0ABBC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74B865-ADE3-4F8E-8BCD-B7EABEA5F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B4A7-15F9-413D-8B56-D9652D0D7A1C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28D5A5-811B-459E-8CB7-04E3B352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4A883F-08E5-49F6-B954-40C14155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120F-8D9A-4E59-98C5-99BB5B71D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69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05B19F-D110-4824-9165-6C29F5581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7EB2A9-845F-4D01-8ED8-C5E7FED30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6F312-E7BE-4035-8160-71A7F75F4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FB4A7-15F9-413D-8B56-D9652D0D7A1C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18DCF6-5E8C-4D88-9B68-4CE56EB55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C42C3A-4D45-4773-A195-9345C8CF0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5120F-8D9A-4E59-98C5-99BB5B71D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64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A5312-24EC-4FF0-9030-DA69F7DF92B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360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34010-0EC3-4217-8EB2-EC1A0DC78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2529839"/>
            <a:ext cx="7589520" cy="1213803"/>
          </a:xfrm>
        </p:spPr>
        <p:txBody>
          <a:bodyPr/>
          <a:lstStyle/>
          <a:p>
            <a:r>
              <a:rPr lang="zh-CN" altLang="en-US" b="1" dirty="0"/>
              <a:t>关节点与重连通图</a:t>
            </a:r>
          </a:p>
        </p:txBody>
      </p:sp>
    </p:spTree>
    <p:extLst>
      <p:ext uri="{BB962C8B-B14F-4D97-AF65-F5344CB8AC3E}">
        <p14:creationId xmlns:p14="http://schemas.microsoft.com/office/powerpoint/2010/main" val="173274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2246" y="1247025"/>
            <a:ext cx="8694954" cy="168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一个连通图，如果删除某个顶点及其相关联的边后，原来的图被分割为两个及以上的连通分量，则称该顶点为图的一个关节点（或者“割点”）。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5071846" y="410186"/>
            <a:ext cx="175298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关节点</a:t>
            </a:r>
            <a:endParaRPr kumimoji="1" lang="zh-CN" altLang="en-US" sz="4000" b="1" i="0" u="none" strike="noStrike" kern="1200" cap="none" spc="50" normalizeH="0" baseline="0" noProof="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9C38A0-374E-426E-A97A-97F75566DE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22762" y="3127098"/>
            <a:ext cx="3546476" cy="2643154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FFB990C2-F746-4BD3-89D4-9B91BC060440}"/>
              </a:ext>
            </a:extLst>
          </p:cNvPr>
          <p:cNvSpPr txBox="1"/>
          <p:nvPr/>
        </p:nvSpPr>
        <p:spPr>
          <a:xfrm>
            <a:off x="1922246" y="6114290"/>
            <a:ext cx="8694954" cy="5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itchFamily="49" charset="0"/>
                <a:ea typeface="楷体" pitchFamily="49" charset="-122"/>
                <a:cs typeface="Consolas" pitchFamily="49" charset="0"/>
              </a:rPr>
              <a:t>上图存在多个关节点：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 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 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3CF72C1-0251-4D84-A273-F8CD815024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24224" y="2312015"/>
            <a:ext cx="4885055" cy="301244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31EBFC8-E8A4-4D3A-A1EF-0B977146C317}"/>
              </a:ext>
            </a:extLst>
          </p:cNvPr>
          <p:cNvSpPr txBox="1"/>
          <p:nvPr/>
        </p:nvSpPr>
        <p:spPr>
          <a:xfrm>
            <a:off x="1656080" y="1302712"/>
            <a:ext cx="3586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删除顶点</a:t>
            </a:r>
            <a:r>
              <a:rPr lang="en-US" altLang="zh-CN" sz="2400" dirty="0"/>
              <a:t>B</a:t>
            </a:r>
            <a:r>
              <a:rPr lang="zh-CN" altLang="en-US" sz="2400" dirty="0"/>
              <a:t>及其关联的边</a:t>
            </a:r>
          </a:p>
        </p:txBody>
      </p:sp>
    </p:spTree>
    <p:extLst>
      <p:ext uri="{BB962C8B-B14F-4D97-AF65-F5344CB8AC3E}">
        <p14:creationId xmlns:p14="http://schemas.microsoft.com/office/powerpoint/2010/main" val="2612000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7286" y="1734705"/>
            <a:ext cx="10127514" cy="355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一个图，如果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任意两个顶点之间存在两条以上的路径</a:t>
            </a:r>
            <a:r>
              <a:rPr lang="zh-CN" altLang="en-US" sz="2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，这个图就被称为重连通图。</a:t>
            </a:r>
          </a:p>
          <a:p>
            <a:pPr marL="457200" lvl="0" indent="-457200"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在重连通图中，在删除某个顶点及该顶点相关的边后，图中各顶点之间的连通性也不会被破坏。</a:t>
            </a:r>
            <a:endParaRPr lang="en-US" altLang="zh-CN" sz="28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lvl="0" indent="-457200"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因此，重连通图就是不含关节点的连通图。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5071846" y="410186"/>
            <a:ext cx="23551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重连通图</a:t>
            </a:r>
            <a:endParaRPr kumimoji="1" lang="zh-CN" altLang="en-US" sz="4000" b="1" i="0" u="none" strike="noStrike" kern="1200" cap="none" spc="50" normalizeH="0" baseline="0" noProof="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86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5526" y="2069985"/>
            <a:ext cx="10127514" cy="2109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重连通图：没有关节点。</a:t>
            </a:r>
          </a:p>
          <a:p>
            <a:pPr marL="457200" lvl="0" indent="-457200"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如何判断是否存在关节点：一个常用的方法是借助深度优先生成树。</a:t>
            </a:r>
            <a:endParaRPr lang="en-US" altLang="zh-CN" sz="28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4029443" y="501626"/>
            <a:ext cx="390551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重连通图的判定</a:t>
            </a:r>
            <a:endParaRPr kumimoji="1" lang="zh-CN" altLang="en-US" sz="4000" b="1" i="0" u="none" strike="noStrike" kern="1200" cap="none" spc="50" normalizeH="0" baseline="0" noProof="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27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DF9972-A80F-42F5-855D-51A915D40F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1201" y="1533383"/>
            <a:ext cx="3546476" cy="264315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8B437B7-80F5-47B3-AE2C-6DD3B3459B6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076566" y="436245"/>
            <a:ext cx="3241674" cy="5223510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04C9AFC1-BF6B-4B4A-9BE3-107F0BC84D06}"/>
              </a:ext>
            </a:extLst>
          </p:cNvPr>
          <p:cNvSpPr/>
          <p:nvPr/>
        </p:nvSpPr>
        <p:spPr bwMode="auto">
          <a:xfrm>
            <a:off x="4439920" y="2661920"/>
            <a:ext cx="3088640" cy="386080"/>
          </a:xfrm>
          <a:prstGeom prst="rightArrow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464755-63D5-490E-96BF-D3342E740D0B}"/>
              </a:ext>
            </a:extLst>
          </p:cNvPr>
          <p:cNvSpPr txBox="1"/>
          <p:nvPr/>
        </p:nvSpPr>
        <p:spPr>
          <a:xfrm>
            <a:off x="5151120" y="2138065"/>
            <a:ext cx="130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DFS</a:t>
            </a:r>
            <a:endParaRPr lang="zh-CN" altLang="en-US" sz="2400" dirty="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00FC19E1-9F38-4613-9D39-D6CA645D9F88}"/>
              </a:ext>
            </a:extLst>
          </p:cNvPr>
          <p:cNvSpPr txBox="1"/>
          <p:nvPr/>
        </p:nvSpPr>
        <p:spPr>
          <a:xfrm>
            <a:off x="1113365" y="5659755"/>
            <a:ext cx="1012751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虚线表示回边，即图中有、但是遍历时没有用到的边。</a:t>
            </a:r>
            <a:endParaRPr lang="en-US" altLang="zh-CN" sz="28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65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5526" y="2069985"/>
            <a:ext cx="10127514" cy="3494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树根结点：如果树根有两条或者两条以上的子树，则该顶点肯定是关节点。</a:t>
            </a:r>
          </a:p>
          <a:p>
            <a:pPr marL="457200" lvl="0" indent="-457200"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非叶子结点：以该结点为根结点的</a:t>
            </a:r>
            <a:r>
              <a:rPr lang="zh-CN" altLang="en-US" sz="3200" b="1" u="sng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每棵</a:t>
            </a:r>
            <a:r>
              <a:rPr lang="zh-CN" altLang="en-US" sz="2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子树中，存在结点与此非叶子结点的祖先结点通过回边相关联，那么此非叶子结点就不是关节点；反之，就是关节点。</a:t>
            </a: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1408163" y="908026"/>
            <a:ext cx="5531117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just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深度优先生成树中关节点的特性</a:t>
            </a:r>
            <a:endParaRPr kumimoji="1" lang="zh-CN" altLang="en-US" sz="2800" b="1" i="0" u="none" strike="noStrike" kern="1200" cap="none" spc="50" normalizeH="0" baseline="0" noProof="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9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3126" y="2119603"/>
            <a:ext cx="10127514" cy="130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判断一个图是否是重连通图，也可以转变为：判断</a:t>
            </a:r>
            <a:r>
              <a:rPr lang="en-US" altLang="zh-CN" sz="2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DFS</a:t>
            </a:r>
            <a:r>
              <a:rPr lang="zh-CN" altLang="en-US" sz="2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树中是否有关节点；如果没有关节点，此图为重连通图；反之则不是。</a:t>
            </a:r>
          </a:p>
        </p:txBody>
      </p:sp>
    </p:spTree>
    <p:extLst>
      <p:ext uri="{BB962C8B-B14F-4D97-AF65-F5344CB8AC3E}">
        <p14:creationId xmlns:p14="http://schemas.microsoft.com/office/powerpoint/2010/main" val="3440209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FE381DD-B04C-40D9-910C-D0CA52D472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5525" y="222250"/>
            <a:ext cx="4074796" cy="605663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AA36632-7380-4A02-B1A3-C1BE595D5328}"/>
              </a:ext>
            </a:extLst>
          </p:cNvPr>
          <p:cNvSpPr txBox="1"/>
          <p:nvPr/>
        </p:nvSpPr>
        <p:spPr>
          <a:xfrm>
            <a:off x="5547360" y="294640"/>
            <a:ext cx="447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树根 </a:t>
            </a:r>
            <a:r>
              <a:rPr lang="en-US" altLang="zh-CN" sz="2000" dirty="0"/>
              <a:t>A </a:t>
            </a:r>
            <a:r>
              <a:rPr lang="zh-CN" altLang="en-US" sz="2000" dirty="0"/>
              <a:t>有两棵子树，所以 </a:t>
            </a:r>
            <a:r>
              <a:rPr lang="en-US" altLang="zh-CN" sz="2000" dirty="0"/>
              <a:t>A </a:t>
            </a:r>
            <a:r>
              <a:rPr lang="zh-CN" altLang="en-US" sz="2000" dirty="0"/>
              <a:t>是关节点。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FBB90F-3FF8-49FA-9DD2-7638B1F36426}"/>
              </a:ext>
            </a:extLst>
          </p:cNvPr>
          <p:cNvSpPr txBox="1"/>
          <p:nvPr/>
        </p:nvSpPr>
        <p:spPr>
          <a:xfrm>
            <a:off x="5557520" y="944880"/>
            <a:ext cx="5882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L </a:t>
            </a:r>
            <a:r>
              <a:rPr lang="zh-CN" altLang="en-US" sz="2000" dirty="0"/>
              <a:t>只有一棵子树，子树中 </a:t>
            </a:r>
            <a:r>
              <a:rPr lang="en-US" altLang="zh-CN" sz="2000" dirty="0"/>
              <a:t>B </a:t>
            </a:r>
            <a:r>
              <a:rPr lang="zh-CN" altLang="en-US" sz="2000" dirty="0"/>
              <a:t>结点有回边直接关联 </a:t>
            </a:r>
            <a:r>
              <a:rPr lang="en-US" altLang="zh-CN" sz="2000" dirty="0"/>
              <a:t>L</a:t>
            </a:r>
            <a:r>
              <a:rPr lang="zh-CN" altLang="en-US" sz="2000" dirty="0"/>
              <a:t>的祖先结点</a:t>
            </a:r>
            <a:r>
              <a:rPr lang="en-US" altLang="zh-CN" sz="2000" dirty="0"/>
              <a:t>A </a:t>
            </a:r>
            <a:r>
              <a:rPr lang="zh-CN" altLang="en-US" sz="2000" dirty="0"/>
              <a:t>；所以， </a:t>
            </a:r>
            <a:r>
              <a:rPr lang="en-US" altLang="zh-CN" sz="2000" dirty="0"/>
              <a:t>L </a:t>
            </a:r>
            <a:r>
              <a:rPr lang="zh-CN" altLang="en-US" sz="2000" dirty="0"/>
              <a:t>不是关节点。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106805-4C78-4647-B0E2-0C3F8E32F725}"/>
              </a:ext>
            </a:extLst>
          </p:cNvPr>
          <p:cNvSpPr txBox="1"/>
          <p:nvPr/>
        </p:nvSpPr>
        <p:spPr>
          <a:xfrm>
            <a:off x="5557520" y="1902896"/>
            <a:ext cx="6055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</a:t>
            </a:r>
            <a:r>
              <a:rPr lang="zh-CN" altLang="en-US" sz="2000" dirty="0"/>
              <a:t>有两棵子树，第一课子树中 </a:t>
            </a:r>
            <a:r>
              <a:rPr lang="en-US" altLang="zh-CN" sz="2000" dirty="0"/>
              <a:t>J </a:t>
            </a:r>
            <a:r>
              <a:rPr lang="zh-CN" altLang="en-US" sz="2000" dirty="0"/>
              <a:t>结点有回边直接关联</a:t>
            </a:r>
            <a:r>
              <a:rPr lang="en-US" altLang="zh-CN" sz="2000" dirty="0"/>
              <a:t>L</a:t>
            </a:r>
            <a:r>
              <a:rPr lang="zh-CN" altLang="en-US" sz="2000" dirty="0"/>
              <a:t>，第二棵子树中有</a:t>
            </a:r>
            <a:r>
              <a:rPr lang="en-US" altLang="zh-CN" sz="2000" dirty="0"/>
              <a:t>B</a:t>
            </a:r>
            <a:r>
              <a:rPr lang="zh-CN" altLang="en-US" sz="2000" dirty="0"/>
              <a:t>关联</a:t>
            </a:r>
            <a:r>
              <a:rPr lang="en-US" altLang="zh-CN" sz="2000" dirty="0"/>
              <a:t>A </a:t>
            </a:r>
            <a:r>
              <a:rPr lang="zh-CN" altLang="en-US" sz="2000" dirty="0"/>
              <a:t>；所以， </a:t>
            </a:r>
            <a:r>
              <a:rPr lang="en-US" altLang="zh-CN" sz="2000" dirty="0"/>
              <a:t>M</a:t>
            </a:r>
            <a:r>
              <a:rPr lang="zh-CN" altLang="en-US" sz="2000" dirty="0"/>
              <a:t>不是关节点。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3E5D6C-1126-4950-BC8B-14300880A94B}"/>
              </a:ext>
            </a:extLst>
          </p:cNvPr>
          <p:cNvSpPr txBox="1"/>
          <p:nvPr/>
        </p:nvSpPr>
        <p:spPr>
          <a:xfrm>
            <a:off x="5557520" y="2756505"/>
            <a:ext cx="6055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</a:t>
            </a:r>
            <a:r>
              <a:rPr lang="zh-CN" altLang="en-US" sz="2000" dirty="0"/>
              <a:t>有三棵子树，只有一棵子树中有结点</a:t>
            </a:r>
            <a:r>
              <a:rPr lang="en-US" altLang="zh-CN" sz="2000" dirty="0"/>
              <a:t>C</a:t>
            </a:r>
            <a:r>
              <a:rPr lang="zh-CN" altLang="en-US" sz="2000" dirty="0"/>
              <a:t>关联</a:t>
            </a:r>
            <a:r>
              <a:rPr lang="en-US" altLang="zh-CN" sz="2000" dirty="0"/>
              <a:t>B</a:t>
            </a:r>
            <a:r>
              <a:rPr lang="zh-CN" altLang="en-US" sz="2000" dirty="0"/>
              <a:t>的祖先结点</a:t>
            </a:r>
            <a:r>
              <a:rPr lang="en-US" altLang="zh-CN" sz="2000" dirty="0"/>
              <a:t>A</a:t>
            </a:r>
            <a:r>
              <a:rPr lang="zh-CN" altLang="en-US" sz="2000" dirty="0"/>
              <a:t>；所以， </a:t>
            </a:r>
            <a:r>
              <a:rPr lang="en-US" altLang="zh-CN" sz="2000" dirty="0"/>
              <a:t>B</a:t>
            </a:r>
            <a:r>
              <a:rPr lang="zh-CN" altLang="en-US" sz="2000" dirty="0"/>
              <a:t>是关节点。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F9A6C5-D830-4F29-A714-68C065B2726C}"/>
              </a:ext>
            </a:extLst>
          </p:cNvPr>
          <p:cNvSpPr txBox="1"/>
          <p:nvPr/>
        </p:nvSpPr>
        <p:spPr>
          <a:xfrm>
            <a:off x="5547360" y="3788361"/>
            <a:ext cx="6055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</a:t>
            </a:r>
            <a:r>
              <a:rPr lang="zh-CN" altLang="en-US" sz="2000" dirty="0"/>
              <a:t>只有一棵子树，该子树中无结点关联</a:t>
            </a:r>
            <a:r>
              <a:rPr lang="en-US" altLang="zh-CN" sz="2000" dirty="0"/>
              <a:t>D</a:t>
            </a:r>
            <a:r>
              <a:rPr lang="zh-CN" altLang="en-US" sz="2000" dirty="0"/>
              <a:t>的祖先结点；所以， </a:t>
            </a:r>
            <a:r>
              <a:rPr lang="en-US" altLang="zh-CN" sz="2000" dirty="0"/>
              <a:t>D</a:t>
            </a:r>
            <a:r>
              <a:rPr lang="zh-CN" altLang="en-US" sz="2000" dirty="0"/>
              <a:t>是关节点。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D32CD4-90D4-4E74-A086-FC9FCD03893E}"/>
              </a:ext>
            </a:extLst>
          </p:cNvPr>
          <p:cNvSpPr txBox="1"/>
          <p:nvPr/>
        </p:nvSpPr>
        <p:spPr>
          <a:xfrm>
            <a:off x="5557520" y="4641970"/>
            <a:ext cx="639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H</a:t>
            </a:r>
            <a:r>
              <a:rPr lang="zh-CN" altLang="en-US" sz="2000" dirty="0"/>
              <a:t>只有一棵子树，子树中 </a:t>
            </a:r>
            <a:r>
              <a:rPr lang="en-US" altLang="zh-CN" sz="2000" dirty="0"/>
              <a:t>G</a:t>
            </a:r>
            <a:r>
              <a:rPr lang="zh-CN" altLang="en-US" sz="2000" dirty="0"/>
              <a:t>结点有回边直接关联 </a:t>
            </a:r>
            <a:r>
              <a:rPr lang="en-US" altLang="zh-CN" sz="2000" dirty="0"/>
              <a:t>H</a:t>
            </a:r>
            <a:r>
              <a:rPr lang="zh-CN" altLang="en-US" sz="2000" dirty="0"/>
              <a:t>的祖先结点</a:t>
            </a:r>
            <a:r>
              <a:rPr lang="en-US" altLang="zh-CN" sz="2000" dirty="0"/>
              <a:t>B </a:t>
            </a:r>
            <a:r>
              <a:rPr lang="zh-CN" altLang="en-US" sz="2000" dirty="0"/>
              <a:t>；所以， </a:t>
            </a:r>
            <a:r>
              <a:rPr lang="en-US" altLang="zh-CN" sz="2000" dirty="0"/>
              <a:t>H</a:t>
            </a:r>
            <a:r>
              <a:rPr lang="zh-CN" altLang="en-US" sz="2000" dirty="0"/>
              <a:t>不是关节点。同理</a:t>
            </a:r>
            <a:r>
              <a:rPr lang="en-US" altLang="zh-CN" sz="2000" dirty="0"/>
              <a:t>K</a:t>
            </a:r>
            <a:r>
              <a:rPr lang="zh-CN" altLang="en-US" sz="2000" dirty="0"/>
              <a:t>不是关节点。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F0BD75-2793-4736-935D-1D4D4CA73073}"/>
              </a:ext>
            </a:extLst>
          </p:cNvPr>
          <p:cNvSpPr txBox="1"/>
          <p:nvPr/>
        </p:nvSpPr>
        <p:spPr>
          <a:xfrm>
            <a:off x="5557520" y="5765353"/>
            <a:ext cx="6055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G</a:t>
            </a:r>
            <a:r>
              <a:rPr lang="zh-CN" altLang="en-US" sz="2000" dirty="0"/>
              <a:t>只有一棵子树，该子树中无结点关联</a:t>
            </a:r>
            <a:r>
              <a:rPr lang="en-US" altLang="zh-CN" sz="2000" dirty="0"/>
              <a:t>G</a:t>
            </a:r>
            <a:r>
              <a:rPr lang="zh-CN" altLang="en-US" sz="2000" dirty="0"/>
              <a:t>的祖先结点；所以， </a:t>
            </a:r>
            <a:r>
              <a:rPr lang="en-US" altLang="zh-CN" sz="2000" dirty="0"/>
              <a:t>G</a:t>
            </a:r>
            <a:r>
              <a:rPr lang="zh-CN" altLang="en-US" sz="2000" dirty="0"/>
              <a:t>是关节点。</a:t>
            </a:r>
          </a:p>
        </p:txBody>
      </p:sp>
    </p:spTree>
    <p:extLst>
      <p:ext uri="{BB962C8B-B14F-4D97-AF65-F5344CB8AC3E}">
        <p14:creationId xmlns:p14="http://schemas.microsoft.com/office/powerpoint/2010/main" val="336849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rgbClr val="FF00FF"/>
          </a:solidFill>
          <a:miter lim="800000"/>
          <a:headEnd/>
          <a:tailEnd type="triangle" w="med" len="med"/>
        </a:ln>
        <a:effectLst/>
      </a:spPr>
      <a:bodyPr wrap="none"/>
      <a:lstStyle>
        <a:defPPr>
          <a:defRPr/>
        </a:defPPr>
      </a:lstStyle>
    </a:spDef>
    <a:lnDef>
      <a:spPr>
        <a:ln w="38100">
          <a:solidFill>
            <a:srgbClr val="008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Microsoft Office PowerPoint</Application>
  <PresentationFormat>宽屏</PresentationFormat>
  <Paragraphs>25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Consolas</vt:lpstr>
      <vt:lpstr>Wingdings</vt:lpstr>
      <vt:lpstr>Office 主题​​</vt:lpstr>
      <vt:lpstr>Office 主题</vt:lpstr>
      <vt:lpstr>关节点与重连通图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关节点与重连通图</dc:title>
  <dc:creator>Raymond</dc:creator>
  <cp:lastModifiedBy>Yao Jiayang</cp:lastModifiedBy>
  <cp:revision>6</cp:revision>
  <dcterms:created xsi:type="dcterms:W3CDTF">2019-12-12T01:24:04Z</dcterms:created>
  <dcterms:modified xsi:type="dcterms:W3CDTF">2023-06-23T12:23:07Z</dcterms:modified>
</cp:coreProperties>
</file>